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4" roundtripDataSignature="AMtx7mi93ZWsiQXOy2OoBtJw4vlt2ftd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 name="Google Shape;3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 name="Google Shape;4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rPr b="1" lang="en-US" sz="1110"/>
              <a:t>Bottom-up Inventories:</a:t>
            </a:r>
            <a:endParaRPr/>
          </a:p>
          <a:p>
            <a:pPr indent="0" lvl="0" marL="0" rtl="0" algn="l">
              <a:lnSpc>
                <a:spcPct val="80000"/>
              </a:lnSpc>
              <a:spcBef>
                <a:spcPts val="0"/>
              </a:spcBef>
              <a:spcAft>
                <a:spcPts val="0"/>
              </a:spcAft>
              <a:buNone/>
            </a:pPr>
            <a:r>
              <a:rPr lang="en-US" sz="1110"/>
              <a:t>To support the 2023 Global Stocktake (GST), Parties to the Paris Agreement are compiling inventories of greenhouse gas (GHG) emissions to assess progress toward their Nationally Determined Contributions (NDCs) to emission reductions. </a:t>
            </a:r>
            <a:endParaRPr/>
          </a:p>
          <a:p>
            <a:pPr indent="0" lvl="0" marL="0" rtl="0" algn="l">
              <a:lnSpc>
                <a:spcPct val="80000"/>
              </a:lnSpc>
              <a:spcBef>
                <a:spcPts val="0"/>
              </a:spcBef>
              <a:spcAft>
                <a:spcPts val="0"/>
              </a:spcAft>
              <a:buNone/>
            </a:pPr>
            <a:r>
              <a:rPr lang="en-US" sz="1110"/>
              <a:t>These inventories are based on bottom-up methods that estimate annual emissions and removals of GHGs from five sectors specified in the 2006 IPCC Guidelines for National Greenhouse Gas Inventories</a:t>
            </a:r>
            <a:endParaRPr/>
          </a:p>
          <a:p>
            <a:pPr indent="0" lvl="1" marL="457200" rtl="0" algn="l">
              <a:lnSpc>
                <a:spcPct val="80000"/>
              </a:lnSpc>
              <a:spcBef>
                <a:spcPts val="0"/>
              </a:spcBef>
              <a:spcAft>
                <a:spcPts val="0"/>
              </a:spcAft>
              <a:buNone/>
            </a:pPr>
            <a:r>
              <a:rPr lang="en-US" sz="1110"/>
              <a:t>- Energy, Industrial Processes and Product Use (IPPU), Agriculture, Forestry and Other Land Use (AFOLU), Waste and “Other” </a:t>
            </a:r>
            <a:endParaRPr/>
          </a:p>
          <a:p>
            <a:pPr indent="0" lvl="0" marL="0" rtl="0" algn="l">
              <a:lnSpc>
                <a:spcPct val="80000"/>
              </a:lnSpc>
              <a:spcBef>
                <a:spcPts val="0"/>
              </a:spcBef>
              <a:spcAft>
                <a:spcPts val="0"/>
              </a:spcAft>
              <a:buNone/>
            </a:pPr>
            <a:r>
              <a:rPr lang="en-US" sz="1110"/>
              <a:t>These bottom-up methods usually provide accurate estimates of emissions from fossil fuel use, but can include larger uncertainties in other sectors and are restricted to managed lands. They therefore provide an imperfect and incomplete picture of GHG emissions and removals.</a:t>
            </a:r>
            <a:endParaRPr/>
          </a:p>
          <a:p>
            <a:pPr indent="0" lvl="0" marL="0" rtl="0" algn="l">
              <a:lnSpc>
                <a:spcPct val="80000"/>
              </a:lnSpc>
              <a:spcBef>
                <a:spcPts val="0"/>
              </a:spcBef>
              <a:spcAft>
                <a:spcPts val="0"/>
              </a:spcAft>
              <a:buNone/>
            </a:pPr>
            <a:r>
              <a:t/>
            </a:r>
            <a:endParaRPr sz="1110"/>
          </a:p>
          <a:p>
            <a:pPr indent="0" lvl="0" marL="0" rtl="0" algn="l">
              <a:lnSpc>
                <a:spcPct val="80000"/>
              </a:lnSpc>
              <a:spcBef>
                <a:spcPts val="0"/>
              </a:spcBef>
              <a:spcAft>
                <a:spcPts val="0"/>
              </a:spcAft>
              <a:buNone/>
            </a:pPr>
            <a:r>
              <a:rPr b="1" lang="en-US" sz="1110"/>
              <a:t>Top-Down Atmospheric Inventories</a:t>
            </a:r>
            <a:endParaRPr/>
          </a:p>
          <a:p>
            <a:pPr indent="0" lvl="0" marL="0" rtl="0" algn="l">
              <a:lnSpc>
                <a:spcPct val="80000"/>
              </a:lnSpc>
              <a:spcBef>
                <a:spcPts val="0"/>
              </a:spcBef>
              <a:spcAft>
                <a:spcPts val="0"/>
              </a:spcAft>
              <a:buNone/>
            </a:pPr>
            <a:r>
              <a:rPr b="0" lang="en-US" sz="1110"/>
              <a:t>GHG sources and sinks can also be estimated from spatially- and temporally-resolved measurements of their concentrations using atmospheric inverse methods. </a:t>
            </a:r>
            <a:endParaRPr/>
          </a:p>
          <a:p>
            <a:pPr indent="0" lvl="0" marL="0" rtl="0" algn="l">
              <a:lnSpc>
                <a:spcPct val="80000"/>
              </a:lnSpc>
              <a:spcBef>
                <a:spcPts val="0"/>
              </a:spcBef>
              <a:spcAft>
                <a:spcPts val="0"/>
              </a:spcAft>
              <a:buNone/>
            </a:pPr>
            <a:r>
              <a:rPr b="0" lang="en-US" sz="1110"/>
              <a:t>The Top-down atmospheric inventories derived from these fluxes </a:t>
            </a:r>
            <a:endParaRPr/>
          </a:p>
          <a:p>
            <a:pPr indent="0" lvl="0" marL="0" rtl="0" algn="l">
              <a:lnSpc>
                <a:spcPct val="80000"/>
              </a:lnSpc>
              <a:spcBef>
                <a:spcPts val="0"/>
              </a:spcBef>
              <a:spcAft>
                <a:spcPts val="0"/>
              </a:spcAft>
              <a:buNone/>
            </a:pPr>
            <a:r>
              <a:rPr b="0" lang="en-US" sz="1110"/>
              <a:t>are not as process-specific as bottom-up inventories,</a:t>
            </a:r>
            <a:endParaRPr/>
          </a:p>
          <a:p>
            <a:pPr indent="0" lvl="0" marL="0" rtl="0" algn="l">
              <a:lnSpc>
                <a:spcPct val="80000"/>
              </a:lnSpc>
              <a:spcBef>
                <a:spcPts val="0"/>
              </a:spcBef>
              <a:spcAft>
                <a:spcPts val="0"/>
              </a:spcAft>
              <a:buNone/>
            </a:pPr>
            <a:r>
              <a:rPr b="0" lang="en-US" sz="1110"/>
              <a:t>complement those methods by providing an integrated constraint on fluxes from all processes on spatial scales spanning individual large power plants or urban areas to nations or the entire globe. </a:t>
            </a:r>
            <a:endParaRPr/>
          </a:p>
          <a:p>
            <a:pPr indent="0" lvl="0" marL="0" rtl="0" algn="l">
              <a:lnSpc>
                <a:spcPct val="80000"/>
              </a:lnSpc>
              <a:spcBef>
                <a:spcPts val="0"/>
              </a:spcBef>
              <a:spcAft>
                <a:spcPts val="0"/>
              </a:spcAft>
              <a:buNone/>
            </a:pPr>
            <a:r>
              <a:rPr b="0" lang="en-US" sz="1110"/>
              <a:t>Recognizing these developments, the IPCC Guidelines for National Greenhouse Gas Inventories acknowledges the value of top-down methods for quality assurance and quality control of bottom-up inventories. </a:t>
            </a:r>
            <a:endParaRPr/>
          </a:p>
          <a:p>
            <a:pPr indent="0" lvl="0" marL="0" rtl="0" algn="l">
              <a:lnSpc>
                <a:spcPct val="80000"/>
              </a:lnSpc>
              <a:spcBef>
                <a:spcPts val="0"/>
              </a:spcBef>
              <a:spcAft>
                <a:spcPts val="0"/>
              </a:spcAft>
              <a:buNone/>
            </a:pPr>
            <a:r>
              <a:rPr b="0" lang="en-US" sz="1110"/>
              <a:t>Here, we describe an ongoing effort by the Joint CEOS/CGMS Working Group on Climate (WGClimate) Greenhouse Gas Task Team to work with ground- airborne, and space based atmospheric greenhouse gas measurement and modeling communities to develop top-down atmospheric CO2 and CH4 inventories to support the 2023 Global Stocktake</a:t>
            </a:r>
            <a:endParaRPr/>
          </a:p>
          <a:p>
            <a:pPr indent="0" lvl="0" marL="0" rtl="0" algn="l">
              <a:lnSpc>
                <a:spcPct val="80000"/>
              </a:lnSpc>
              <a:spcBef>
                <a:spcPts val="0"/>
              </a:spcBef>
              <a:spcAft>
                <a:spcPts val="0"/>
              </a:spcAft>
              <a:buNone/>
            </a:pPr>
            <a:r>
              <a:t/>
            </a:r>
            <a:endParaRPr b="1" sz="1110"/>
          </a:p>
        </p:txBody>
      </p:sp>
      <p:sp>
        <p:nvSpPr>
          <p:cNvPr id="44" name="Google Shape;4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rPr b="1" lang="en-US" sz="839"/>
              <a:t>Coordination of Ground-based, Airborne and Space-based Observation and Modeling Communities</a:t>
            </a:r>
            <a:endParaRPr/>
          </a:p>
          <a:p>
            <a:pPr indent="0" lvl="0" marL="0" rtl="0" algn="l">
              <a:lnSpc>
                <a:spcPct val="80000"/>
              </a:lnSpc>
              <a:spcBef>
                <a:spcPts val="0"/>
              </a:spcBef>
              <a:spcAft>
                <a:spcPts val="0"/>
              </a:spcAft>
              <a:buNone/>
            </a:pPr>
            <a:r>
              <a:t/>
            </a:r>
            <a:endParaRPr b="1" sz="1400"/>
          </a:p>
          <a:p>
            <a:pPr indent="0" lvl="0" marL="0" rtl="0" algn="l">
              <a:lnSpc>
                <a:spcPct val="80000"/>
              </a:lnSpc>
              <a:spcBef>
                <a:spcPts val="0"/>
              </a:spcBef>
              <a:spcAft>
                <a:spcPts val="0"/>
              </a:spcAft>
              <a:buNone/>
            </a:pPr>
            <a:r>
              <a:rPr b="1" lang="en-US" sz="1400"/>
              <a:t>Ground-based and airborne in situ measurements of Greenhouse Gases</a:t>
            </a:r>
            <a:r>
              <a:rPr lang="en-US" sz="1400"/>
              <a:t> </a:t>
            </a:r>
            <a:endParaRPr/>
          </a:p>
          <a:p>
            <a:pPr indent="0" lvl="1" marL="457200" rtl="0" algn="l">
              <a:lnSpc>
                <a:spcPct val="80000"/>
              </a:lnSpc>
              <a:spcBef>
                <a:spcPts val="0"/>
              </a:spcBef>
              <a:spcAft>
                <a:spcPts val="0"/>
              </a:spcAft>
              <a:buNone/>
            </a:pPr>
            <a:r>
              <a:rPr lang="en-US" sz="1260"/>
              <a:t>Measure all greenhouse gases tracked by the UNFCCC</a:t>
            </a:r>
            <a:endParaRPr/>
          </a:p>
          <a:p>
            <a:pPr indent="0" lvl="1" marL="457200" rtl="0" algn="l">
              <a:lnSpc>
                <a:spcPct val="80000"/>
              </a:lnSpc>
              <a:spcBef>
                <a:spcPts val="0"/>
              </a:spcBef>
              <a:spcAft>
                <a:spcPts val="0"/>
              </a:spcAft>
              <a:buNone/>
            </a:pPr>
            <a:r>
              <a:rPr lang="en-US" sz="1260"/>
              <a:t>Provide continuous monitoring even in persistently cloudy regions and at high latitudes during winter</a:t>
            </a:r>
            <a:endParaRPr/>
          </a:p>
          <a:p>
            <a:pPr indent="0" lvl="1" marL="457200" rtl="0" algn="l">
              <a:lnSpc>
                <a:spcPct val="80000"/>
              </a:lnSpc>
              <a:spcBef>
                <a:spcPts val="0"/>
              </a:spcBef>
              <a:spcAft>
                <a:spcPts val="0"/>
              </a:spcAft>
              <a:buNone/>
            </a:pPr>
            <a:r>
              <a:rPr lang="en-US" sz="1260"/>
              <a:t>Critical for validation of space-based remote sensing observations</a:t>
            </a:r>
            <a:endParaRPr/>
          </a:p>
          <a:p>
            <a:pPr indent="0" lvl="0" marL="0" rtl="0" algn="l">
              <a:lnSpc>
                <a:spcPct val="80000"/>
              </a:lnSpc>
              <a:spcBef>
                <a:spcPts val="0"/>
              </a:spcBef>
              <a:spcAft>
                <a:spcPts val="0"/>
              </a:spcAft>
              <a:buNone/>
            </a:pPr>
            <a:r>
              <a:rPr b="1" lang="en-US" sz="1400"/>
              <a:t>Space-based remote sensing observations of CO</a:t>
            </a:r>
            <a:r>
              <a:rPr b="1" baseline="-25000" lang="en-US" sz="1400"/>
              <a:t>2</a:t>
            </a:r>
            <a:r>
              <a:rPr b="1" lang="en-US" sz="1400"/>
              <a:t> and CH</a:t>
            </a:r>
            <a:r>
              <a:rPr b="1" baseline="-25000" lang="en-US" sz="1400"/>
              <a:t>4</a:t>
            </a:r>
            <a:r>
              <a:rPr b="1" lang="en-US" sz="1400"/>
              <a:t> </a:t>
            </a:r>
            <a:endParaRPr/>
          </a:p>
          <a:p>
            <a:pPr indent="0" lvl="1" marL="457200" rtl="0" algn="l">
              <a:lnSpc>
                <a:spcPct val="80000"/>
              </a:lnSpc>
              <a:spcBef>
                <a:spcPts val="0"/>
              </a:spcBef>
              <a:spcAft>
                <a:spcPts val="0"/>
              </a:spcAft>
              <a:buNone/>
            </a:pPr>
            <a:r>
              <a:rPr lang="en-US" sz="1260"/>
              <a:t>Complement in situ measurements with much greater spatial resolution and coverage</a:t>
            </a:r>
            <a:endParaRPr/>
          </a:p>
          <a:p>
            <a:pPr indent="0" lvl="0" marL="0" rtl="0" algn="l">
              <a:lnSpc>
                <a:spcPct val="80000"/>
              </a:lnSpc>
              <a:spcBef>
                <a:spcPts val="0"/>
              </a:spcBef>
              <a:spcAft>
                <a:spcPts val="0"/>
              </a:spcAft>
              <a:buNone/>
            </a:pPr>
            <a:r>
              <a:rPr b="1" lang="en-US" sz="1400"/>
              <a:t>Ground-based remote sensing observation (TCCON, EM27/Sun)</a:t>
            </a:r>
            <a:endParaRPr/>
          </a:p>
          <a:p>
            <a:pPr indent="0" lvl="1" marL="457200" rtl="0" algn="l">
              <a:lnSpc>
                <a:spcPct val="80000"/>
              </a:lnSpc>
              <a:spcBef>
                <a:spcPts val="0"/>
              </a:spcBef>
              <a:spcAft>
                <a:spcPts val="0"/>
              </a:spcAft>
              <a:buNone/>
            </a:pPr>
            <a:r>
              <a:rPr lang="en-US" sz="1260"/>
              <a:t>Provide a critical transfer standard for harmonizing the ground-based and airborne in situ measurements with space-based remote sensing observations</a:t>
            </a:r>
            <a:endParaRPr/>
          </a:p>
          <a:p>
            <a:pPr indent="0" lvl="0" marL="0" rtl="0" algn="l">
              <a:lnSpc>
                <a:spcPct val="80000"/>
              </a:lnSpc>
              <a:spcBef>
                <a:spcPts val="0"/>
              </a:spcBef>
              <a:spcAft>
                <a:spcPts val="0"/>
              </a:spcAft>
              <a:buNone/>
            </a:pPr>
            <a:r>
              <a:rPr b="1" lang="en-US" sz="1400"/>
              <a:t>Atmospheric inverse models</a:t>
            </a:r>
            <a:endParaRPr/>
          </a:p>
          <a:p>
            <a:pPr indent="0" lvl="1" marL="457200" rtl="0" algn="l">
              <a:lnSpc>
                <a:spcPct val="80000"/>
              </a:lnSpc>
              <a:spcBef>
                <a:spcPts val="0"/>
              </a:spcBef>
              <a:spcAft>
                <a:spcPts val="0"/>
              </a:spcAft>
              <a:buNone/>
            </a:pPr>
            <a:r>
              <a:rPr lang="en-US" sz="1260"/>
              <a:t>Essential for assimilating in situ and remote sensing observations to estimate fluxes on local to global scales</a:t>
            </a:r>
            <a:endParaRPr/>
          </a:p>
          <a:p>
            <a:pPr indent="0" lvl="1" marL="457200" rtl="0" algn="l">
              <a:lnSpc>
                <a:spcPct val="80000"/>
              </a:lnSpc>
              <a:spcBef>
                <a:spcPts val="0"/>
              </a:spcBef>
              <a:spcAft>
                <a:spcPts val="0"/>
              </a:spcAft>
              <a:buNone/>
            </a:pPr>
            <a:r>
              <a:rPr lang="en-US" sz="1260"/>
              <a:t>Advancing rapidly to exploit new measurement capabilities </a:t>
            </a:r>
            <a:endParaRPr/>
          </a:p>
          <a:p>
            <a:pPr indent="0" lvl="0" marL="0" rtl="0" algn="l">
              <a:lnSpc>
                <a:spcPct val="80000"/>
              </a:lnSpc>
              <a:spcBef>
                <a:spcPts val="0"/>
              </a:spcBef>
              <a:spcAft>
                <a:spcPts val="0"/>
              </a:spcAft>
              <a:buClr>
                <a:schemeClr val="dk1"/>
              </a:buClr>
              <a:buSzPts val="1540"/>
              <a:buFont typeface="Calibri"/>
              <a:buNone/>
            </a:pPr>
            <a:r>
              <a:rPr b="1" lang="en-US" sz="1540"/>
              <a:t>Coordinated use of ground-based, airborne, and space based GHG measurements in inverse models is critical to the success of top-down atmospheric inventories</a:t>
            </a:r>
            <a:endParaRPr/>
          </a:p>
          <a:p>
            <a:pPr indent="0" lvl="0" marL="0" rtl="0" algn="l">
              <a:lnSpc>
                <a:spcPct val="80000"/>
              </a:lnSpc>
              <a:spcBef>
                <a:spcPts val="0"/>
              </a:spcBef>
              <a:spcAft>
                <a:spcPts val="0"/>
              </a:spcAft>
              <a:buNone/>
            </a:pPr>
            <a:r>
              <a:t/>
            </a:r>
            <a:endParaRPr sz="839"/>
          </a:p>
        </p:txBody>
      </p:sp>
      <p:sp>
        <p:nvSpPr>
          <p:cNvPr id="84" name="Google Shape;84;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08" name="Google Shape;108;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16" name="Google Shape;116;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24" name="Google Shape;124;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48" name="Google Shape;148;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56" name="Google Shape;156;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10"/>
          <p:cNvSpPr txBox="1"/>
          <p:nvPr>
            <p:ph type="ctrTitle"/>
          </p:nvPr>
        </p:nvSpPr>
        <p:spPr>
          <a:xfrm>
            <a:off x="1055440" y="2132855"/>
            <a:ext cx="10081120" cy="137710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1F497D"/>
              </a:buClr>
              <a:buSzPts val="3600"/>
              <a:buFont typeface="Calibri"/>
              <a:buNone/>
              <a:defRPr b="1" sz="3600">
                <a:solidFill>
                  <a:srgbClr val="1F497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898989"/>
              </a:buClr>
              <a:buSzPts val="2400"/>
              <a:buNone/>
              <a:defRPr sz="2400">
                <a:solidFill>
                  <a:srgbClr val="898989"/>
                </a:solidFill>
              </a:defRPr>
            </a:lvl1pPr>
            <a:lvl2pPr lvl="1" algn="ctr">
              <a:lnSpc>
                <a:spcPct val="90000"/>
              </a:lnSpc>
              <a:spcBef>
                <a:spcPts val="500"/>
              </a:spcBef>
              <a:spcAft>
                <a:spcPts val="0"/>
              </a:spcAft>
              <a:buClr>
                <a:srgbClr val="1F497D"/>
              </a:buClr>
              <a:buSzPts val="2000"/>
              <a:buNone/>
              <a:defRPr sz="2000"/>
            </a:lvl2pPr>
            <a:lvl3pPr lvl="2" algn="ctr">
              <a:lnSpc>
                <a:spcPct val="90000"/>
              </a:lnSpc>
              <a:spcBef>
                <a:spcPts val="500"/>
              </a:spcBef>
              <a:spcAft>
                <a:spcPts val="0"/>
              </a:spcAft>
              <a:buClr>
                <a:srgbClr val="1F497D"/>
              </a:buClr>
              <a:buSzPts val="1800"/>
              <a:buNone/>
              <a:defRPr sz="1800"/>
            </a:lvl3pPr>
            <a:lvl4pPr lvl="3" algn="ctr">
              <a:lnSpc>
                <a:spcPct val="90000"/>
              </a:lnSpc>
              <a:spcBef>
                <a:spcPts val="500"/>
              </a:spcBef>
              <a:spcAft>
                <a:spcPts val="0"/>
              </a:spcAft>
              <a:buClr>
                <a:srgbClr val="1F497D"/>
              </a:buClr>
              <a:buSzPts val="1600"/>
              <a:buNone/>
              <a:defRPr sz="1600"/>
            </a:lvl4pPr>
            <a:lvl5pPr lvl="4" algn="ctr">
              <a:lnSpc>
                <a:spcPct val="90000"/>
              </a:lnSpc>
              <a:spcBef>
                <a:spcPts val="500"/>
              </a:spcBef>
              <a:spcAft>
                <a:spcPts val="0"/>
              </a:spcAft>
              <a:buClr>
                <a:srgbClr val="1F497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10"/>
          <p:cNvSpPr txBox="1"/>
          <p:nvPr>
            <p:ph idx="12" type="sldNum"/>
          </p:nvPr>
        </p:nvSpPr>
        <p:spPr>
          <a:xfrm>
            <a:off x="8544272" y="6356350"/>
            <a:ext cx="100811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11"/>
          <p:cNvSpPr txBox="1"/>
          <p:nvPr>
            <p:ph type="title"/>
          </p:nvPr>
        </p:nvSpPr>
        <p:spPr>
          <a:xfrm>
            <a:off x="1743184" y="22762"/>
            <a:ext cx="8764394" cy="110198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1F497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1"/>
          <p:cNvSpPr txBox="1"/>
          <p:nvPr>
            <p:ph idx="12" type="sldNum"/>
          </p:nvPr>
        </p:nvSpPr>
        <p:spPr>
          <a:xfrm>
            <a:off x="8544272" y="6356350"/>
            <a:ext cx="100811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2"/>
          <p:cNvSpPr txBox="1"/>
          <p:nvPr>
            <p:ph type="title"/>
          </p:nvPr>
        </p:nvSpPr>
        <p:spPr>
          <a:xfrm>
            <a:off x="1743184" y="22762"/>
            <a:ext cx="8764394" cy="110198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1F497D"/>
              </a:buClr>
              <a:buSzPts val="3200"/>
              <a:buFont typeface="Calibri"/>
              <a:buNone/>
              <a:defRPr>
                <a:solidFill>
                  <a:srgbClr val="1F497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2"/>
          <p:cNvSpPr txBox="1"/>
          <p:nvPr>
            <p:ph idx="1" type="body"/>
          </p:nvPr>
        </p:nvSpPr>
        <p:spPr>
          <a:xfrm>
            <a:off x="263352" y="1342913"/>
            <a:ext cx="11665296" cy="479688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497D"/>
              </a:buClr>
              <a:buSzPts val="1800"/>
              <a:buChar char="•"/>
              <a:defRPr/>
            </a:lvl1pPr>
            <a:lvl2pPr indent="-342900" lvl="1" marL="914400" algn="l">
              <a:lnSpc>
                <a:spcPct val="90000"/>
              </a:lnSpc>
              <a:spcBef>
                <a:spcPts val="500"/>
              </a:spcBef>
              <a:spcAft>
                <a:spcPts val="0"/>
              </a:spcAft>
              <a:buClr>
                <a:srgbClr val="1F497D"/>
              </a:buClr>
              <a:buSzPts val="1800"/>
              <a:buChar char="•"/>
              <a:defRPr/>
            </a:lvl2pPr>
            <a:lvl3pPr indent="-342900" lvl="2" marL="1371600" algn="l">
              <a:lnSpc>
                <a:spcPct val="90000"/>
              </a:lnSpc>
              <a:spcBef>
                <a:spcPts val="500"/>
              </a:spcBef>
              <a:spcAft>
                <a:spcPts val="0"/>
              </a:spcAft>
              <a:buClr>
                <a:srgbClr val="1F497D"/>
              </a:buClr>
              <a:buSzPts val="1800"/>
              <a:buChar char="•"/>
              <a:defRPr/>
            </a:lvl3pPr>
            <a:lvl4pPr indent="-342900" lvl="3" marL="1828800" algn="l">
              <a:lnSpc>
                <a:spcPct val="90000"/>
              </a:lnSpc>
              <a:spcBef>
                <a:spcPts val="500"/>
              </a:spcBef>
              <a:spcAft>
                <a:spcPts val="0"/>
              </a:spcAft>
              <a:buClr>
                <a:srgbClr val="1F497D"/>
              </a:buClr>
              <a:buSzPts val="1800"/>
              <a:buChar char="•"/>
              <a:defRPr/>
            </a:lvl4pPr>
            <a:lvl5pPr indent="-342900" lvl="4" marL="2286000" algn="l">
              <a:lnSpc>
                <a:spcPct val="90000"/>
              </a:lnSpc>
              <a:spcBef>
                <a:spcPts val="500"/>
              </a:spcBef>
              <a:spcAft>
                <a:spcPts val="0"/>
              </a:spcAft>
              <a:buClr>
                <a:srgbClr val="1F497D"/>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2"/>
          <p:cNvSpPr txBox="1"/>
          <p:nvPr>
            <p:ph idx="12" type="sldNum"/>
          </p:nvPr>
        </p:nvSpPr>
        <p:spPr>
          <a:xfrm>
            <a:off x="8544272" y="6356350"/>
            <a:ext cx="100811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13"/>
          <p:cNvSpPr txBox="1"/>
          <p:nvPr>
            <p:ph idx="12" type="sldNum"/>
          </p:nvPr>
        </p:nvSpPr>
        <p:spPr>
          <a:xfrm>
            <a:off x="8544272" y="6356350"/>
            <a:ext cx="100811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31" name="Shape 31"/>
        <p:cNvGrpSpPr/>
        <p:nvPr/>
      </p:nvGrpSpPr>
      <p:grpSpPr>
        <a:xfrm>
          <a:off x="0" y="0"/>
          <a:ext cx="0" cy="0"/>
          <a:chOff x="0" y="0"/>
          <a:chExt cx="0" cy="0"/>
        </a:xfrm>
      </p:grpSpPr>
      <p:sp>
        <p:nvSpPr>
          <p:cNvPr id="32" name="Google Shape;32;p14"/>
          <p:cNvSpPr txBox="1"/>
          <p:nvPr>
            <p:ph type="title"/>
          </p:nvPr>
        </p:nvSpPr>
        <p:spPr>
          <a:xfrm>
            <a:off x="1711166" y="32298"/>
            <a:ext cx="8769684" cy="818222"/>
          </a:xfrm>
          <a:prstGeom prst="rect">
            <a:avLst/>
          </a:prstGeom>
          <a:noFill/>
          <a:ln>
            <a:noFill/>
          </a:ln>
        </p:spPr>
        <p:txBody>
          <a:bodyPr anchorCtr="0" anchor="ctr" bIns="18275" lIns="86175" spcFirstLastPara="1" rIns="86175" wrap="square" tIns="18275">
            <a:normAutofit/>
          </a:bodyPr>
          <a:lstStyle>
            <a:lvl1pPr lvl="0" algn="ctr">
              <a:lnSpc>
                <a:spcPct val="90000"/>
              </a:lnSpc>
              <a:spcBef>
                <a:spcPts val="0"/>
              </a:spcBef>
              <a:spcAft>
                <a:spcPts val="0"/>
              </a:spcAft>
              <a:buClr>
                <a:srgbClr val="1F497D"/>
              </a:buClr>
              <a:buSzPts val="2893"/>
              <a:buFont typeface="Calibri"/>
              <a:buNone/>
              <a:defRPr sz="289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theme" Target="../theme/theme2.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p:nvPr/>
        </p:nvSpPr>
        <p:spPr>
          <a:xfrm>
            <a:off x="0" y="6210189"/>
            <a:ext cx="12192000" cy="647812"/>
          </a:xfrm>
          <a:prstGeom prst="rect">
            <a:avLst/>
          </a:prstGeom>
          <a:solidFill>
            <a:srgbClr val="D8E2F3"/>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pic>
        <p:nvPicPr>
          <p:cNvPr id="11" name="Google Shape;11;p9"/>
          <p:cNvPicPr preferRelativeResize="0"/>
          <p:nvPr/>
        </p:nvPicPr>
        <p:blipFill rotWithShape="1">
          <a:blip r:embed="rId1">
            <a:alphaModFix/>
          </a:blip>
          <a:srcRect b="0" l="0" r="0" t="0"/>
          <a:stretch/>
        </p:blipFill>
        <p:spPr>
          <a:xfrm>
            <a:off x="9816033" y="6243110"/>
            <a:ext cx="2365363" cy="605369"/>
          </a:xfrm>
          <a:prstGeom prst="rect">
            <a:avLst/>
          </a:prstGeom>
          <a:noFill/>
          <a:ln>
            <a:noFill/>
          </a:ln>
        </p:spPr>
      </p:pic>
      <p:sp>
        <p:nvSpPr>
          <p:cNvPr id="12" name="Google Shape;12;p9"/>
          <p:cNvSpPr txBox="1"/>
          <p:nvPr>
            <p:ph idx="1" type="body"/>
          </p:nvPr>
        </p:nvSpPr>
        <p:spPr>
          <a:xfrm>
            <a:off x="263352" y="1342913"/>
            <a:ext cx="11665296" cy="4796881"/>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rgbClr val="1F497D"/>
              </a:buClr>
              <a:buSzPts val="2400"/>
              <a:buFont typeface="Arial"/>
              <a:buChar char="•"/>
              <a:defRPr b="0" i="0" sz="2400" u="none" cap="none" strike="noStrike">
                <a:solidFill>
                  <a:srgbClr val="1F497D"/>
                </a:solidFill>
                <a:latin typeface="Calibri"/>
                <a:ea typeface="Calibri"/>
                <a:cs typeface="Calibri"/>
                <a:sym typeface="Calibri"/>
              </a:defRPr>
            </a:lvl1pPr>
            <a:lvl2pPr indent="-355600" lvl="1" marL="914400" marR="0" rtl="0" algn="l">
              <a:lnSpc>
                <a:spcPct val="90000"/>
              </a:lnSpc>
              <a:spcBef>
                <a:spcPts val="500"/>
              </a:spcBef>
              <a:spcAft>
                <a:spcPts val="0"/>
              </a:spcAft>
              <a:buClr>
                <a:srgbClr val="1F497D"/>
              </a:buClr>
              <a:buSzPts val="2000"/>
              <a:buFont typeface="Arial"/>
              <a:buChar char="•"/>
              <a:defRPr b="0" i="0" sz="2000" u="none" cap="none" strike="noStrike">
                <a:solidFill>
                  <a:srgbClr val="1F497D"/>
                </a:solidFill>
                <a:latin typeface="Calibri"/>
                <a:ea typeface="Calibri"/>
                <a:cs typeface="Calibri"/>
                <a:sym typeface="Calibri"/>
              </a:defRPr>
            </a:lvl2pPr>
            <a:lvl3pPr indent="-342900" lvl="2" marL="1371600" marR="0" rtl="0" algn="l">
              <a:lnSpc>
                <a:spcPct val="90000"/>
              </a:lnSpc>
              <a:spcBef>
                <a:spcPts val="500"/>
              </a:spcBef>
              <a:spcAft>
                <a:spcPts val="0"/>
              </a:spcAft>
              <a:buClr>
                <a:srgbClr val="1F497D"/>
              </a:buClr>
              <a:buSzPts val="1800"/>
              <a:buFont typeface="Arial"/>
              <a:buChar char="•"/>
              <a:defRPr b="0" i="0" sz="1800" u="none" cap="none" strike="noStrike">
                <a:solidFill>
                  <a:srgbClr val="1F497D"/>
                </a:solidFill>
                <a:latin typeface="Calibri"/>
                <a:ea typeface="Calibri"/>
                <a:cs typeface="Calibri"/>
                <a:sym typeface="Calibri"/>
              </a:defRPr>
            </a:lvl3pPr>
            <a:lvl4pPr indent="-330200" lvl="3" marL="1828800" marR="0" rtl="0" algn="l">
              <a:lnSpc>
                <a:spcPct val="90000"/>
              </a:lnSpc>
              <a:spcBef>
                <a:spcPts val="500"/>
              </a:spcBef>
              <a:spcAft>
                <a:spcPts val="0"/>
              </a:spcAft>
              <a:buClr>
                <a:srgbClr val="1F497D"/>
              </a:buClr>
              <a:buSzPts val="1600"/>
              <a:buFont typeface="Arial"/>
              <a:buChar char="•"/>
              <a:defRPr b="0" i="0" sz="1600" u="none" cap="none" strike="noStrike">
                <a:solidFill>
                  <a:srgbClr val="1F497D"/>
                </a:solidFill>
                <a:latin typeface="Calibri"/>
                <a:ea typeface="Calibri"/>
                <a:cs typeface="Calibri"/>
                <a:sym typeface="Calibri"/>
              </a:defRPr>
            </a:lvl4pPr>
            <a:lvl5pPr indent="-330200" lvl="4" marL="2286000" marR="0" rtl="0" algn="l">
              <a:lnSpc>
                <a:spcPct val="90000"/>
              </a:lnSpc>
              <a:spcBef>
                <a:spcPts val="500"/>
              </a:spcBef>
              <a:spcAft>
                <a:spcPts val="0"/>
              </a:spcAft>
              <a:buClr>
                <a:srgbClr val="1F497D"/>
              </a:buClr>
              <a:buSzPts val="1600"/>
              <a:buFont typeface="Arial"/>
              <a:buChar char="•"/>
              <a:defRPr b="0" i="0" sz="1600" u="none" cap="none" strike="noStrike">
                <a:solidFill>
                  <a:srgbClr val="1F497D"/>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9"/>
          <p:cNvSpPr txBox="1"/>
          <p:nvPr>
            <p:ph idx="12" type="sldNum"/>
          </p:nvPr>
        </p:nvSpPr>
        <p:spPr>
          <a:xfrm>
            <a:off x="8544272" y="6356350"/>
            <a:ext cx="1008112"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600" u="none" cap="none" strike="noStrike">
                <a:solidFill>
                  <a:srgbClr val="888888"/>
                </a:solidFill>
                <a:latin typeface="Calibri"/>
                <a:ea typeface="Calibri"/>
                <a:cs typeface="Calibri"/>
                <a:sym typeface="Calibri"/>
              </a:defRPr>
            </a:lvl1pPr>
            <a:lvl2pPr indent="0" lvl="1" marL="0" marR="0" rtl="0" algn="r">
              <a:spcBef>
                <a:spcPts val="0"/>
              </a:spcBef>
              <a:buNone/>
              <a:defRPr b="0" i="0" sz="1600" u="none" cap="none" strike="noStrike">
                <a:solidFill>
                  <a:srgbClr val="888888"/>
                </a:solidFill>
                <a:latin typeface="Calibri"/>
                <a:ea typeface="Calibri"/>
                <a:cs typeface="Calibri"/>
                <a:sym typeface="Calibri"/>
              </a:defRPr>
            </a:lvl2pPr>
            <a:lvl3pPr indent="0" lvl="2" marL="0" marR="0" rtl="0" algn="r">
              <a:spcBef>
                <a:spcPts val="0"/>
              </a:spcBef>
              <a:buNone/>
              <a:defRPr b="0" i="0" sz="1600" u="none" cap="none" strike="noStrike">
                <a:solidFill>
                  <a:srgbClr val="888888"/>
                </a:solidFill>
                <a:latin typeface="Calibri"/>
                <a:ea typeface="Calibri"/>
                <a:cs typeface="Calibri"/>
                <a:sym typeface="Calibri"/>
              </a:defRPr>
            </a:lvl3pPr>
            <a:lvl4pPr indent="0" lvl="3" marL="0" marR="0" rtl="0" algn="r">
              <a:spcBef>
                <a:spcPts val="0"/>
              </a:spcBef>
              <a:buNone/>
              <a:defRPr b="0" i="0" sz="1600" u="none" cap="none" strike="noStrike">
                <a:solidFill>
                  <a:srgbClr val="888888"/>
                </a:solidFill>
                <a:latin typeface="Calibri"/>
                <a:ea typeface="Calibri"/>
                <a:cs typeface="Calibri"/>
                <a:sym typeface="Calibri"/>
              </a:defRPr>
            </a:lvl4pPr>
            <a:lvl5pPr indent="0" lvl="4" marL="0" marR="0" rtl="0" algn="r">
              <a:spcBef>
                <a:spcPts val="0"/>
              </a:spcBef>
              <a:buNone/>
              <a:defRPr b="0" i="0" sz="1600" u="none" cap="none" strike="noStrike">
                <a:solidFill>
                  <a:srgbClr val="888888"/>
                </a:solidFill>
                <a:latin typeface="Calibri"/>
                <a:ea typeface="Calibri"/>
                <a:cs typeface="Calibri"/>
                <a:sym typeface="Calibri"/>
              </a:defRPr>
            </a:lvl5pPr>
            <a:lvl6pPr indent="0" lvl="5" marL="0" marR="0" rtl="0" algn="r">
              <a:spcBef>
                <a:spcPts val="0"/>
              </a:spcBef>
              <a:buNone/>
              <a:defRPr b="0" i="0" sz="1600" u="none" cap="none" strike="noStrike">
                <a:solidFill>
                  <a:srgbClr val="888888"/>
                </a:solidFill>
                <a:latin typeface="Calibri"/>
                <a:ea typeface="Calibri"/>
                <a:cs typeface="Calibri"/>
                <a:sym typeface="Calibri"/>
              </a:defRPr>
            </a:lvl6pPr>
            <a:lvl7pPr indent="0" lvl="6" marL="0" marR="0" rtl="0" algn="r">
              <a:spcBef>
                <a:spcPts val="0"/>
              </a:spcBef>
              <a:buNone/>
              <a:defRPr b="0" i="0" sz="1600" u="none" cap="none" strike="noStrike">
                <a:solidFill>
                  <a:srgbClr val="888888"/>
                </a:solidFill>
                <a:latin typeface="Calibri"/>
                <a:ea typeface="Calibri"/>
                <a:cs typeface="Calibri"/>
                <a:sym typeface="Calibri"/>
              </a:defRPr>
            </a:lvl7pPr>
            <a:lvl8pPr indent="0" lvl="7" marL="0" marR="0" rtl="0" algn="r">
              <a:spcBef>
                <a:spcPts val="0"/>
              </a:spcBef>
              <a:buNone/>
              <a:defRPr b="0" i="0" sz="1600" u="none" cap="none" strike="noStrike">
                <a:solidFill>
                  <a:srgbClr val="888888"/>
                </a:solidFill>
                <a:latin typeface="Calibri"/>
                <a:ea typeface="Calibri"/>
                <a:cs typeface="Calibri"/>
                <a:sym typeface="Calibri"/>
              </a:defRPr>
            </a:lvl8pPr>
            <a:lvl9pPr indent="0" lvl="8" marL="0" marR="0" rtl="0" algn="r">
              <a:spcBef>
                <a:spcPts val="0"/>
              </a:spcBef>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p9"/>
          <p:cNvSpPr/>
          <p:nvPr/>
        </p:nvSpPr>
        <p:spPr>
          <a:xfrm>
            <a:off x="0" y="0"/>
            <a:ext cx="12192000" cy="1196752"/>
          </a:xfrm>
          <a:prstGeom prst="rect">
            <a:avLst/>
          </a:prstGeom>
          <a:solidFill>
            <a:srgbClr val="D8E2F3"/>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pic>
        <p:nvPicPr>
          <p:cNvPr id="15" name="Google Shape;15;p9"/>
          <p:cNvPicPr preferRelativeResize="0"/>
          <p:nvPr/>
        </p:nvPicPr>
        <p:blipFill rotWithShape="1">
          <a:blip r:embed="rId2">
            <a:alphaModFix/>
          </a:blip>
          <a:srcRect b="0" l="0" r="0" t="0"/>
          <a:stretch/>
        </p:blipFill>
        <p:spPr>
          <a:xfrm>
            <a:off x="9798" y="16367"/>
            <a:ext cx="1723588" cy="1036369"/>
          </a:xfrm>
          <a:prstGeom prst="rect">
            <a:avLst/>
          </a:prstGeom>
          <a:noFill/>
          <a:ln>
            <a:noFill/>
          </a:ln>
        </p:spPr>
      </p:pic>
      <p:pic>
        <p:nvPicPr>
          <p:cNvPr id="16" name="Google Shape;16;p9"/>
          <p:cNvPicPr preferRelativeResize="0"/>
          <p:nvPr/>
        </p:nvPicPr>
        <p:blipFill rotWithShape="1">
          <a:blip r:embed="rId3">
            <a:alphaModFix/>
          </a:blip>
          <a:srcRect b="0" l="0" r="0" t="0"/>
          <a:stretch/>
        </p:blipFill>
        <p:spPr>
          <a:xfrm>
            <a:off x="11017371" y="48319"/>
            <a:ext cx="1004417" cy="1004417"/>
          </a:xfrm>
          <a:prstGeom prst="rect">
            <a:avLst/>
          </a:prstGeom>
          <a:noFill/>
          <a:ln>
            <a:noFill/>
          </a:ln>
        </p:spPr>
      </p:pic>
      <p:sp>
        <p:nvSpPr>
          <p:cNvPr id="17" name="Google Shape;17;p9"/>
          <p:cNvSpPr txBox="1"/>
          <p:nvPr>
            <p:ph type="title"/>
          </p:nvPr>
        </p:nvSpPr>
        <p:spPr>
          <a:xfrm>
            <a:off x="1743184" y="22762"/>
            <a:ext cx="8764394" cy="1101982"/>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1F497D"/>
              </a:buClr>
              <a:buSzPts val="3200"/>
              <a:buFont typeface="Calibri"/>
              <a:buNone/>
              <a:defRPr b="0" i="0" sz="3200" u="none" cap="none" strike="noStrike">
                <a:solidFill>
                  <a:srgbClr val="1F497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4.png"/><Relationship Id="rId11" Type="http://schemas.openxmlformats.org/officeDocument/2006/relationships/image" Target="../media/image4.png"/><Relationship Id="rId10" Type="http://schemas.openxmlformats.org/officeDocument/2006/relationships/image" Target="../media/image7.png"/><Relationship Id="rId12" Type="http://schemas.openxmlformats.org/officeDocument/2006/relationships/image" Target="../media/image18.png"/><Relationship Id="rId9"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1.png"/><Relationship Id="rId7" Type="http://schemas.openxmlformats.org/officeDocument/2006/relationships/image" Target="../media/image10.png"/><Relationship Id="rId8" Type="http://schemas.openxmlformats.org/officeDocument/2006/relationships/image" Target="../media/image20.png"/></Relationships>
</file>

<file path=ppt/slides/_rels/slide3.xml.rels><?xml version="1.0" encoding="UTF-8" standalone="yes"?><Relationships xmlns="http://schemas.openxmlformats.org/package/2006/relationships"><Relationship Id="rId11" Type="http://schemas.openxmlformats.org/officeDocument/2006/relationships/image" Target="../media/image28.jpg"/><Relationship Id="rId10" Type="http://schemas.openxmlformats.org/officeDocument/2006/relationships/image" Target="../media/image30.jpg"/><Relationship Id="rId13" Type="http://schemas.openxmlformats.org/officeDocument/2006/relationships/image" Target="../media/image21.jpg"/><Relationship Id="rId12"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7.png"/><Relationship Id="rId9" Type="http://schemas.openxmlformats.org/officeDocument/2006/relationships/image" Target="../media/image13.jpg"/><Relationship Id="rId15" Type="http://schemas.openxmlformats.org/officeDocument/2006/relationships/image" Target="../media/image32.png"/><Relationship Id="rId14" Type="http://schemas.openxmlformats.org/officeDocument/2006/relationships/image" Target="../media/image23.jpg"/><Relationship Id="rId17" Type="http://schemas.openxmlformats.org/officeDocument/2006/relationships/image" Target="../media/image27.jpg"/><Relationship Id="rId16" Type="http://schemas.openxmlformats.org/officeDocument/2006/relationships/image" Target="../media/image31.png"/><Relationship Id="rId5" Type="http://schemas.openxmlformats.org/officeDocument/2006/relationships/image" Target="../media/image11.png"/><Relationship Id="rId6" Type="http://schemas.openxmlformats.org/officeDocument/2006/relationships/image" Target="../media/image16.jpg"/><Relationship Id="rId7" Type="http://schemas.openxmlformats.org/officeDocument/2006/relationships/image" Target="../media/image15.jpg"/><Relationship Id="rId8"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29.png"/><Relationship Id="rId6"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1"/>
          <p:cNvSpPr txBox="1"/>
          <p:nvPr>
            <p:ph type="ctrTitle"/>
          </p:nvPr>
        </p:nvSpPr>
        <p:spPr>
          <a:xfrm>
            <a:off x="1055440" y="2132855"/>
            <a:ext cx="10081120" cy="1377107"/>
          </a:xfrm>
          <a:prstGeom prst="rect">
            <a:avLst/>
          </a:prstGeom>
          <a:noFill/>
          <a:ln>
            <a:noFill/>
          </a:ln>
        </p:spPr>
        <p:txBody>
          <a:bodyPr anchorCtr="0" anchor="ctr" bIns="45700" lIns="91425" spcFirstLastPara="1" rIns="91425" wrap="square" tIns="45700">
            <a:normAutofit fontScale="90000"/>
          </a:bodyPr>
          <a:lstStyle/>
          <a:p>
            <a:pPr indent="0" lvl="0" marL="179388" rtl="0" algn="ctr">
              <a:lnSpc>
                <a:spcPct val="90000"/>
              </a:lnSpc>
              <a:spcBef>
                <a:spcPts val="0"/>
              </a:spcBef>
              <a:spcAft>
                <a:spcPts val="0"/>
              </a:spcAft>
              <a:buClr>
                <a:srgbClr val="1F497D"/>
              </a:buClr>
              <a:buSzPct val="100000"/>
              <a:buFont typeface="Calibri"/>
              <a:buNone/>
            </a:pPr>
            <a:r>
              <a:rPr lang="en-US" sz="4800"/>
              <a:t>Top-down Atmospheric Inventories of CO</a:t>
            </a:r>
            <a:r>
              <a:rPr baseline="-25000" lang="en-US" sz="4800"/>
              <a:t>2</a:t>
            </a:r>
            <a:r>
              <a:rPr lang="en-US" sz="4800"/>
              <a:t> and CH</a:t>
            </a:r>
            <a:r>
              <a:rPr baseline="-25000" lang="en-US" sz="4800"/>
              <a:t>4</a:t>
            </a:r>
            <a:r>
              <a:rPr lang="en-US" sz="4800"/>
              <a:t> to Support the Global Stocktakes</a:t>
            </a:r>
            <a:endParaRPr b="1" sz="4800">
              <a:solidFill>
                <a:srgbClr val="1F497D"/>
              </a:solidFill>
            </a:endParaRPr>
          </a:p>
        </p:txBody>
      </p:sp>
      <p:sp>
        <p:nvSpPr>
          <p:cNvPr id="38" name="Google Shape;38;p1"/>
          <p:cNvSpPr txBox="1"/>
          <p:nvPr>
            <p:ph idx="1" type="subTitle"/>
          </p:nvPr>
        </p:nvSpPr>
        <p:spPr>
          <a:xfrm>
            <a:off x="1100571" y="4365104"/>
            <a:ext cx="9990856"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898989"/>
              </a:buClr>
              <a:buSzPts val="2400"/>
              <a:buNone/>
            </a:pPr>
            <a:r>
              <a:rPr lang="en-US"/>
              <a:t>David Crisp (Jet Propulsion Laboratory, California Institute of Technology) for the CEOS AC-VC and  Joint CEOS/CGMS WGClimate Greenhouse Gas Task Team</a:t>
            </a:r>
            <a:endParaRPr/>
          </a:p>
          <a:p>
            <a:pPr indent="0" lvl="0" marL="0" rtl="0" algn="ctr">
              <a:lnSpc>
                <a:spcPct val="90000"/>
              </a:lnSpc>
              <a:spcBef>
                <a:spcPts val="1000"/>
              </a:spcBef>
              <a:spcAft>
                <a:spcPts val="0"/>
              </a:spcAft>
              <a:buClr>
                <a:srgbClr val="898989"/>
              </a:buClr>
              <a:buSzPts val="2400"/>
              <a:buNone/>
            </a:pPr>
            <a:r>
              <a:t/>
            </a:r>
            <a:endParaRPr/>
          </a:p>
        </p:txBody>
      </p:sp>
      <p:sp>
        <p:nvSpPr>
          <p:cNvPr id="39" name="Google Shape;39;p1"/>
          <p:cNvSpPr txBox="1"/>
          <p:nvPr/>
        </p:nvSpPr>
        <p:spPr>
          <a:xfrm>
            <a:off x="6524" y="6290156"/>
            <a:ext cx="335317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rgbClr val="7F7F7F"/>
                </a:solidFill>
                <a:latin typeface="Calibri"/>
                <a:ea typeface="Calibri"/>
                <a:cs typeface="Calibri"/>
                <a:sym typeface="Calibri"/>
              </a:rPr>
              <a:t>© 2021 California Institute of Technology. US Government sponsorship acknowledged</a:t>
            </a:r>
            <a:endParaRPr/>
          </a:p>
        </p:txBody>
      </p:sp>
      <p:sp>
        <p:nvSpPr>
          <p:cNvPr id="40" name="Google Shape;40;p1"/>
          <p:cNvSpPr txBox="1"/>
          <p:nvPr/>
        </p:nvSpPr>
        <p:spPr>
          <a:xfrm>
            <a:off x="4223628" y="415022"/>
            <a:ext cx="381719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alibri"/>
                <a:ea typeface="Calibri"/>
                <a:cs typeface="Calibri"/>
                <a:sym typeface="Calibri"/>
              </a:rPr>
              <a:t>CEOS AC-VC Annual Meeting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2"/>
          <p:cNvSpPr txBox="1"/>
          <p:nvPr>
            <p:ph type="title"/>
          </p:nvPr>
        </p:nvSpPr>
        <p:spPr>
          <a:xfrm>
            <a:off x="1743184" y="22762"/>
            <a:ext cx="8764394" cy="110198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F497D"/>
              </a:buClr>
              <a:buSzPts val="3200"/>
              <a:buFont typeface="Calibri"/>
              <a:buNone/>
            </a:pPr>
            <a:r>
              <a:rPr lang="en-US"/>
              <a:t>Combining Bottom-up and Top-down Inventories to Support the Global Stocktake</a:t>
            </a:r>
            <a:endParaRPr/>
          </a:p>
        </p:txBody>
      </p:sp>
      <p:pic>
        <p:nvPicPr>
          <p:cNvPr id="47" name="Google Shape;47;p2"/>
          <p:cNvPicPr preferRelativeResize="0"/>
          <p:nvPr/>
        </p:nvPicPr>
        <p:blipFill rotWithShape="1">
          <a:blip r:embed="rId3">
            <a:alphaModFix/>
          </a:blip>
          <a:srcRect b="0" l="0" r="0" t="0"/>
          <a:stretch/>
        </p:blipFill>
        <p:spPr>
          <a:xfrm>
            <a:off x="8616280" y="4372420"/>
            <a:ext cx="3489984" cy="1744992"/>
          </a:xfrm>
          <a:prstGeom prst="rect">
            <a:avLst/>
          </a:prstGeom>
          <a:noFill/>
          <a:ln>
            <a:noFill/>
          </a:ln>
        </p:spPr>
      </p:pic>
      <p:sp>
        <p:nvSpPr>
          <p:cNvPr id="48" name="Google Shape;48;p2"/>
          <p:cNvSpPr txBox="1"/>
          <p:nvPr/>
        </p:nvSpPr>
        <p:spPr>
          <a:xfrm>
            <a:off x="4391670" y="4559082"/>
            <a:ext cx="4224609" cy="132343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2060"/>
              </a:buClr>
              <a:buSzPts val="2000"/>
              <a:buFont typeface="Arial"/>
              <a:buChar char="•"/>
            </a:pPr>
            <a:r>
              <a:rPr lang="en-US" sz="2000">
                <a:solidFill>
                  <a:srgbClr val="002060"/>
                </a:solidFill>
                <a:latin typeface="Calibri"/>
                <a:ea typeface="Calibri"/>
                <a:cs typeface="Calibri"/>
                <a:sym typeface="Calibri"/>
              </a:rPr>
              <a:t>Provide sector-specific estimates of emissions from known sources. </a:t>
            </a:r>
            <a:endParaRPr/>
          </a:p>
          <a:p>
            <a:pPr indent="-285750" lvl="0" marL="285750" marR="0" rtl="0" algn="l">
              <a:spcBef>
                <a:spcPts val="0"/>
              </a:spcBef>
              <a:spcAft>
                <a:spcPts val="0"/>
              </a:spcAft>
              <a:buClr>
                <a:srgbClr val="002060"/>
              </a:buClr>
              <a:buSzPts val="2000"/>
              <a:buFont typeface="Arial"/>
              <a:buChar char="•"/>
            </a:pPr>
            <a:r>
              <a:rPr lang="en-US" sz="2000">
                <a:solidFill>
                  <a:srgbClr val="002060"/>
                </a:solidFill>
                <a:latin typeface="Calibri"/>
                <a:ea typeface="Calibri"/>
                <a:cs typeface="Calibri"/>
                <a:sym typeface="Calibri"/>
              </a:rPr>
              <a:t>Earth Observations play a critical role for tracking land use change.</a:t>
            </a:r>
            <a:endParaRPr/>
          </a:p>
        </p:txBody>
      </p:sp>
      <p:sp>
        <p:nvSpPr>
          <p:cNvPr id="49" name="Google Shape;49;p2"/>
          <p:cNvSpPr txBox="1"/>
          <p:nvPr/>
        </p:nvSpPr>
        <p:spPr>
          <a:xfrm>
            <a:off x="4598378" y="4147566"/>
            <a:ext cx="348998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2569"/>
                </a:solidFill>
                <a:latin typeface="Calibri"/>
                <a:ea typeface="Calibri"/>
                <a:cs typeface="Calibri"/>
                <a:sym typeface="Calibri"/>
              </a:rPr>
              <a:t>Bottom-Up Inventories</a:t>
            </a:r>
            <a:endParaRPr/>
          </a:p>
        </p:txBody>
      </p:sp>
      <p:grpSp>
        <p:nvGrpSpPr>
          <p:cNvPr id="50" name="Google Shape;50;p2"/>
          <p:cNvGrpSpPr/>
          <p:nvPr/>
        </p:nvGrpSpPr>
        <p:grpSpPr>
          <a:xfrm>
            <a:off x="84618" y="4374903"/>
            <a:ext cx="4355198" cy="1729515"/>
            <a:chOff x="84618" y="4374903"/>
            <a:chExt cx="4355198" cy="1729515"/>
          </a:xfrm>
        </p:grpSpPr>
        <p:pic>
          <p:nvPicPr>
            <p:cNvPr id="51" name="Google Shape;51;p2"/>
            <p:cNvPicPr preferRelativeResize="0"/>
            <p:nvPr/>
          </p:nvPicPr>
          <p:blipFill rotWithShape="1">
            <a:blip r:embed="rId4">
              <a:alphaModFix/>
            </a:blip>
            <a:srcRect b="0" l="0" r="0" t="0"/>
            <a:stretch/>
          </p:blipFill>
          <p:spPr>
            <a:xfrm>
              <a:off x="84618" y="4374903"/>
              <a:ext cx="3779134" cy="1729515"/>
            </a:xfrm>
            <a:prstGeom prst="rect">
              <a:avLst/>
            </a:prstGeom>
            <a:noFill/>
            <a:ln>
              <a:noFill/>
            </a:ln>
          </p:spPr>
        </p:pic>
        <p:pic>
          <p:nvPicPr>
            <p:cNvPr id="52" name="Google Shape;52;p2"/>
            <p:cNvPicPr preferRelativeResize="0"/>
            <p:nvPr/>
          </p:nvPicPr>
          <p:blipFill rotWithShape="1">
            <a:blip r:embed="rId5">
              <a:alphaModFix/>
            </a:blip>
            <a:srcRect b="34125" l="14677" r="67196" t="20020"/>
            <a:stretch/>
          </p:blipFill>
          <p:spPr>
            <a:xfrm>
              <a:off x="3728415" y="4559082"/>
              <a:ext cx="711401" cy="733590"/>
            </a:xfrm>
            <a:prstGeom prst="rect">
              <a:avLst/>
            </a:prstGeom>
            <a:noFill/>
            <a:ln>
              <a:noFill/>
            </a:ln>
          </p:spPr>
        </p:pic>
        <p:pic>
          <p:nvPicPr>
            <p:cNvPr id="53" name="Google Shape;53;p2"/>
            <p:cNvPicPr preferRelativeResize="0"/>
            <p:nvPr/>
          </p:nvPicPr>
          <p:blipFill rotWithShape="1">
            <a:blip r:embed="rId6">
              <a:alphaModFix/>
            </a:blip>
            <a:srcRect b="49449" l="35565" r="52763" t="26755"/>
            <a:stretch/>
          </p:blipFill>
          <p:spPr>
            <a:xfrm>
              <a:off x="3731892" y="5366832"/>
              <a:ext cx="548906" cy="456149"/>
            </a:xfrm>
            <a:prstGeom prst="rect">
              <a:avLst/>
            </a:prstGeom>
            <a:noFill/>
            <a:ln>
              <a:noFill/>
            </a:ln>
          </p:spPr>
        </p:pic>
      </p:grpSp>
      <p:sp>
        <p:nvSpPr>
          <p:cNvPr id="54" name="Google Shape;54;p2"/>
          <p:cNvSpPr txBox="1"/>
          <p:nvPr/>
        </p:nvSpPr>
        <p:spPr>
          <a:xfrm>
            <a:off x="7716180" y="1220993"/>
            <a:ext cx="385242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2060"/>
                </a:solidFill>
                <a:latin typeface="Calibri"/>
                <a:ea typeface="Calibri"/>
                <a:cs typeface="Calibri"/>
                <a:sym typeface="Calibri"/>
              </a:rPr>
              <a:t>Top-Down Inventories</a:t>
            </a:r>
            <a:endParaRPr/>
          </a:p>
        </p:txBody>
      </p:sp>
      <p:sp>
        <p:nvSpPr>
          <p:cNvPr id="55" name="Google Shape;55;p2"/>
          <p:cNvSpPr txBox="1"/>
          <p:nvPr/>
        </p:nvSpPr>
        <p:spPr>
          <a:xfrm>
            <a:off x="7499482" y="1593021"/>
            <a:ext cx="4613724"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2060"/>
                </a:solidFill>
                <a:latin typeface="Calibri"/>
                <a:ea typeface="Calibri"/>
                <a:cs typeface="Calibri"/>
                <a:sym typeface="Calibri"/>
              </a:rPr>
              <a:t>Observations of atmospheric CO</a:t>
            </a:r>
            <a:r>
              <a:rPr baseline="-25000" lang="en-US" sz="2000">
                <a:solidFill>
                  <a:srgbClr val="002060"/>
                </a:solidFill>
                <a:latin typeface="Calibri"/>
                <a:ea typeface="Calibri"/>
                <a:cs typeface="Calibri"/>
                <a:sym typeface="Calibri"/>
              </a:rPr>
              <a:t>2</a:t>
            </a:r>
            <a:r>
              <a:rPr lang="en-US" sz="2000">
                <a:solidFill>
                  <a:srgbClr val="002060"/>
                </a:solidFill>
                <a:latin typeface="Calibri"/>
                <a:ea typeface="Calibri"/>
                <a:cs typeface="Calibri"/>
                <a:sym typeface="Calibri"/>
              </a:rPr>
              <a:t> and CH</a:t>
            </a:r>
            <a:r>
              <a:rPr baseline="-25000" lang="en-US" sz="2000">
                <a:solidFill>
                  <a:srgbClr val="002060"/>
                </a:solidFill>
                <a:latin typeface="Calibri"/>
                <a:ea typeface="Calibri"/>
                <a:cs typeface="Calibri"/>
                <a:sym typeface="Calibri"/>
              </a:rPr>
              <a:t>4</a:t>
            </a:r>
            <a:r>
              <a:rPr lang="en-US" sz="2000">
                <a:solidFill>
                  <a:srgbClr val="002060"/>
                </a:solidFill>
                <a:latin typeface="Calibri"/>
                <a:ea typeface="Calibri"/>
                <a:cs typeface="Calibri"/>
                <a:sym typeface="Calibri"/>
              </a:rPr>
              <a:t> provide an integral constraint on emissions and removals to </a:t>
            </a:r>
            <a:endParaRPr/>
          </a:p>
          <a:p>
            <a:pPr indent="-285750" lvl="0" marL="285750" marR="0" rtl="0" algn="l">
              <a:spcBef>
                <a:spcPts val="0"/>
              </a:spcBef>
              <a:spcAft>
                <a:spcPts val="0"/>
              </a:spcAft>
              <a:buClr>
                <a:srgbClr val="002060"/>
              </a:buClr>
              <a:buSzPts val="2000"/>
              <a:buFont typeface="Arial"/>
              <a:buChar char="•"/>
            </a:pPr>
            <a:r>
              <a:rPr lang="en-US" sz="2000">
                <a:solidFill>
                  <a:srgbClr val="002060"/>
                </a:solidFill>
                <a:latin typeface="Calibri"/>
                <a:ea typeface="Calibri"/>
                <a:cs typeface="Calibri"/>
                <a:sym typeface="Calibri"/>
              </a:rPr>
              <a:t>Track emission hot spots and rapid changes</a:t>
            </a:r>
            <a:endParaRPr/>
          </a:p>
          <a:p>
            <a:pPr indent="-285750" lvl="0" marL="285750" marR="0" rtl="0" algn="l">
              <a:spcBef>
                <a:spcPts val="0"/>
              </a:spcBef>
              <a:spcAft>
                <a:spcPts val="0"/>
              </a:spcAft>
              <a:buClr>
                <a:srgbClr val="002060"/>
              </a:buClr>
              <a:buSzPts val="2000"/>
              <a:buFont typeface="Arial"/>
              <a:buChar char="•"/>
            </a:pPr>
            <a:r>
              <a:rPr lang="en-US" sz="2000">
                <a:solidFill>
                  <a:srgbClr val="002060"/>
                </a:solidFill>
                <a:latin typeface="Calibri"/>
                <a:ea typeface="Calibri"/>
                <a:cs typeface="Calibri"/>
                <a:sym typeface="Calibri"/>
              </a:rPr>
              <a:t>Detect emission changes from the natural carbon cycle caused by human activities and climate change</a:t>
            </a:r>
            <a:endParaRPr/>
          </a:p>
        </p:txBody>
      </p:sp>
      <p:grpSp>
        <p:nvGrpSpPr>
          <p:cNvPr id="56" name="Google Shape;56;p2"/>
          <p:cNvGrpSpPr/>
          <p:nvPr/>
        </p:nvGrpSpPr>
        <p:grpSpPr>
          <a:xfrm>
            <a:off x="119336" y="1242210"/>
            <a:ext cx="7339604" cy="2687321"/>
            <a:chOff x="233323" y="1242210"/>
            <a:chExt cx="7339604" cy="2687321"/>
          </a:xfrm>
        </p:grpSpPr>
        <p:sp>
          <p:nvSpPr>
            <p:cNvPr id="57" name="Google Shape;57;p2"/>
            <p:cNvSpPr/>
            <p:nvPr/>
          </p:nvSpPr>
          <p:spPr>
            <a:xfrm>
              <a:off x="233323" y="1317160"/>
              <a:ext cx="2347050" cy="2612371"/>
            </a:xfrm>
            <a:prstGeom prst="rect">
              <a:avLst/>
            </a:prstGeom>
            <a:solidFill>
              <a:srgbClr val="00B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8" name="Google Shape;58;p2"/>
            <p:cNvGrpSpPr/>
            <p:nvPr/>
          </p:nvGrpSpPr>
          <p:grpSpPr>
            <a:xfrm>
              <a:off x="386757" y="1523084"/>
              <a:ext cx="2090753" cy="2382015"/>
              <a:chOff x="263352" y="1198421"/>
              <a:chExt cx="2464743" cy="2808106"/>
            </a:xfrm>
          </p:grpSpPr>
          <p:pic>
            <p:nvPicPr>
              <p:cNvPr id="59" name="Google Shape;59;p2"/>
              <p:cNvPicPr preferRelativeResize="0"/>
              <p:nvPr/>
            </p:nvPicPr>
            <p:blipFill rotWithShape="1">
              <a:blip r:embed="rId7">
                <a:alphaModFix/>
              </a:blip>
              <a:srcRect b="0" l="0" r="0" t="0"/>
              <a:stretch/>
            </p:blipFill>
            <p:spPr>
              <a:xfrm>
                <a:off x="263352" y="2487601"/>
                <a:ext cx="2433529" cy="1518926"/>
              </a:xfrm>
              <a:prstGeom prst="rect">
                <a:avLst/>
              </a:prstGeom>
              <a:noFill/>
              <a:ln>
                <a:noFill/>
              </a:ln>
            </p:spPr>
          </p:pic>
          <p:pic>
            <p:nvPicPr>
              <p:cNvPr id="60" name="Google Shape;60;p2"/>
              <p:cNvPicPr preferRelativeResize="0"/>
              <p:nvPr/>
            </p:nvPicPr>
            <p:blipFill rotWithShape="1">
              <a:blip r:embed="rId8">
                <a:alphaModFix/>
              </a:blip>
              <a:srcRect b="0" l="0" r="0" t="0"/>
              <a:stretch/>
            </p:blipFill>
            <p:spPr>
              <a:xfrm>
                <a:off x="263353" y="1268760"/>
                <a:ext cx="2464742" cy="1222186"/>
              </a:xfrm>
              <a:prstGeom prst="rect">
                <a:avLst/>
              </a:prstGeom>
              <a:noFill/>
              <a:ln cap="flat" cmpd="sng" w="9525">
                <a:solidFill>
                  <a:schemeClr val="dk1"/>
                </a:solidFill>
                <a:prstDash val="solid"/>
                <a:round/>
                <a:headEnd len="sm" w="sm" type="none"/>
                <a:tailEnd len="sm" w="sm" type="none"/>
              </a:ln>
            </p:spPr>
          </p:pic>
          <p:sp>
            <p:nvSpPr>
              <p:cNvPr id="61" name="Google Shape;61;p2"/>
              <p:cNvSpPr txBox="1"/>
              <p:nvPr/>
            </p:nvSpPr>
            <p:spPr>
              <a:xfrm>
                <a:off x="542316" y="1198421"/>
                <a:ext cx="2058311" cy="362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Calibri"/>
                    <a:ea typeface="Calibri"/>
                    <a:cs typeface="Calibri"/>
                    <a:sym typeface="Calibri"/>
                  </a:rPr>
                  <a:t>Space-based XCO</a:t>
                </a:r>
                <a:r>
                  <a:rPr baseline="-25000" lang="en-US" sz="1400">
                    <a:solidFill>
                      <a:schemeClr val="lt1"/>
                    </a:solidFill>
                    <a:latin typeface="Calibri"/>
                    <a:ea typeface="Calibri"/>
                    <a:cs typeface="Calibri"/>
                    <a:sym typeface="Calibri"/>
                  </a:rPr>
                  <a:t>2</a:t>
                </a:r>
                <a:endParaRPr/>
              </a:p>
            </p:txBody>
          </p:sp>
          <p:sp>
            <p:nvSpPr>
              <p:cNvPr id="62" name="Google Shape;62;p2"/>
              <p:cNvSpPr txBox="1"/>
              <p:nvPr/>
            </p:nvSpPr>
            <p:spPr>
              <a:xfrm>
                <a:off x="614494" y="3495632"/>
                <a:ext cx="2020516" cy="362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Ground-based CO</a:t>
                </a:r>
                <a:r>
                  <a:rPr baseline="-25000" lang="en-US" sz="1400">
                    <a:solidFill>
                      <a:schemeClr val="dk1"/>
                    </a:solidFill>
                    <a:latin typeface="Calibri"/>
                    <a:ea typeface="Calibri"/>
                    <a:cs typeface="Calibri"/>
                    <a:sym typeface="Calibri"/>
                  </a:rPr>
                  <a:t>2</a:t>
                </a:r>
                <a:endParaRPr/>
              </a:p>
            </p:txBody>
          </p:sp>
        </p:grpSp>
        <p:grpSp>
          <p:nvGrpSpPr>
            <p:cNvPr id="63" name="Google Shape;63;p2"/>
            <p:cNvGrpSpPr/>
            <p:nvPr/>
          </p:nvGrpSpPr>
          <p:grpSpPr>
            <a:xfrm>
              <a:off x="2927648" y="1280820"/>
              <a:ext cx="2208031" cy="2624279"/>
              <a:chOff x="3423159" y="1256852"/>
              <a:chExt cx="2208031" cy="2624279"/>
            </a:xfrm>
          </p:grpSpPr>
          <p:sp>
            <p:nvSpPr>
              <p:cNvPr id="64" name="Google Shape;64;p2"/>
              <p:cNvSpPr/>
              <p:nvPr/>
            </p:nvSpPr>
            <p:spPr>
              <a:xfrm>
                <a:off x="3423159" y="1268760"/>
                <a:ext cx="2208031" cy="2612371"/>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5" name="Google Shape;65;p2"/>
              <p:cNvPicPr preferRelativeResize="0"/>
              <p:nvPr/>
            </p:nvPicPr>
            <p:blipFill rotWithShape="1">
              <a:blip r:embed="rId9">
                <a:alphaModFix/>
              </a:blip>
              <a:srcRect b="0" l="0" r="0" t="0"/>
              <a:stretch/>
            </p:blipFill>
            <p:spPr>
              <a:xfrm>
                <a:off x="3539640" y="1668587"/>
                <a:ext cx="1859441" cy="999831"/>
              </a:xfrm>
              <a:prstGeom prst="rect">
                <a:avLst/>
              </a:prstGeom>
              <a:noFill/>
              <a:ln>
                <a:noFill/>
              </a:ln>
            </p:spPr>
          </p:pic>
          <p:sp>
            <p:nvSpPr>
              <p:cNvPr id="66" name="Google Shape;66;p2"/>
              <p:cNvSpPr txBox="1"/>
              <p:nvPr/>
            </p:nvSpPr>
            <p:spPr>
              <a:xfrm>
                <a:off x="3764593" y="1586518"/>
                <a:ext cx="139935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Calibri"/>
                    <a:ea typeface="Calibri"/>
                    <a:cs typeface="Calibri"/>
                    <a:sym typeface="Calibri"/>
                  </a:rPr>
                  <a:t>Transport Model</a:t>
                </a:r>
                <a:endParaRPr baseline="-25000" sz="1400">
                  <a:solidFill>
                    <a:schemeClr val="lt1"/>
                  </a:solidFill>
                  <a:latin typeface="Calibri"/>
                  <a:ea typeface="Calibri"/>
                  <a:cs typeface="Calibri"/>
                  <a:sym typeface="Calibri"/>
                </a:endParaRPr>
              </a:p>
            </p:txBody>
          </p:sp>
          <p:sp>
            <p:nvSpPr>
              <p:cNvPr id="67" name="Google Shape;67;p2"/>
              <p:cNvSpPr txBox="1"/>
              <p:nvPr/>
            </p:nvSpPr>
            <p:spPr>
              <a:xfrm>
                <a:off x="3868617" y="2708920"/>
                <a:ext cx="130837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Calibri"/>
                    <a:ea typeface="Calibri"/>
                    <a:cs typeface="Calibri"/>
                    <a:sym typeface="Calibri"/>
                  </a:rPr>
                  <a:t>Inverse Model</a:t>
                </a:r>
                <a:endParaRPr baseline="-25000" sz="1400">
                  <a:solidFill>
                    <a:schemeClr val="lt1"/>
                  </a:solidFill>
                  <a:latin typeface="Calibri"/>
                  <a:ea typeface="Calibri"/>
                  <a:cs typeface="Calibri"/>
                  <a:sym typeface="Calibri"/>
                </a:endParaRPr>
              </a:p>
            </p:txBody>
          </p:sp>
          <p:grpSp>
            <p:nvGrpSpPr>
              <p:cNvPr id="68" name="Google Shape;68;p2"/>
              <p:cNvGrpSpPr/>
              <p:nvPr/>
            </p:nvGrpSpPr>
            <p:grpSpPr>
              <a:xfrm>
                <a:off x="3578599" y="2939040"/>
                <a:ext cx="1835653" cy="817698"/>
                <a:chOff x="3563427" y="2971342"/>
                <a:chExt cx="1835653" cy="817698"/>
              </a:xfrm>
            </p:grpSpPr>
            <p:sp>
              <p:nvSpPr>
                <p:cNvPr id="69" name="Google Shape;69;p2"/>
                <p:cNvSpPr/>
                <p:nvPr/>
              </p:nvSpPr>
              <p:spPr>
                <a:xfrm>
                  <a:off x="3563427" y="2971342"/>
                  <a:ext cx="1835653" cy="817698"/>
                </a:xfrm>
                <a:prstGeom prst="roundRect">
                  <a:avLst>
                    <a:gd fmla="val 16667" name="adj"/>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0" name="Google Shape;70;p2"/>
                <p:cNvGrpSpPr/>
                <p:nvPr/>
              </p:nvGrpSpPr>
              <p:grpSpPr>
                <a:xfrm>
                  <a:off x="3635132" y="3046634"/>
                  <a:ext cx="1618174" cy="695331"/>
                  <a:chOff x="3635131" y="2952766"/>
                  <a:chExt cx="2100829" cy="902728"/>
                </a:xfrm>
              </p:grpSpPr>
              <p:pic>
                <p:nvPicPr>
                  <p:cNvPr id="71" name="Google Shape;71;p2"/>
                  <p:cNvPicPr preferRelativeResize="0"/>
                  <p:nvPr/>
                </p:nvPicPr>
                <p:blipFill rotWithShape="1">
                  <a:blip r:embed="rId10">
                    <a:alphaModFix/>
                  </a:blip>
                  <a:srcRect b="8486" l="0" r="41854" t="0"/>
                  <a:stretch/>
                </p:blipFill>
                <p:spPr>
                  <a:xfrm>
                    <a:off x="3635131" y="2952766"/>
                    <a:ext cx="2100829" cy="496856"/>
                  </a:xfrm>
                  <a:prstGeom prst="rect">
                    <a:avLst/>
                  </a:prstGeom>
                  <a:noFill/>
                  <a:ln>
                    <a:noFill/>
                  </a:ln>
                </p:spPr>
              </p:pic>
              <p:pic>
                <p:nvPicPr>
                  <p:cNvPr id="72" name="Google Shape;72;p2"/>
                  <p:cNvPicPr preferRelativeResize="0"/>
                  <p:nvPr/>
                </p:nvPicPr>
                <p:blipFill rotWithShape="1">
                  <a:blip r:embed="rId11">
                    <a:alphaModFix/>
                  </a:blip>
                  <a:srcRect b="14969" l="58779" r="0" t="0"/>
                  <a:stretch/>
                </p:blipFill>
                <p:spPr>
                  <a:xfrm>
                    <a:off x="4208450" y="3393829"/>
                    <a:ext cx="1489320" cy="461665"/>
                  </a:xfrm>
                  <a:prstGeom prst="rect">
                    <a:avLst/>
                  </a:prstGeom>
                  <a:noFill/>
                  <a:ln>
                    <a:noFill/>
                  </a:ln>
                </p:spPr>
              </p:pic>
            </p:grpSp>
          </p:grpSp>
          <p:sp>
            <p:nvSpPr>
              <p:cNvPr id="73" name="Google Shape;73;p2"/>
              <p:cNvSpPr txBox="1"/>
              <p:nvPr/>
            </p:nvSpPr>
            <p:spPr>
              <a:xfrm>
                <a:off x="3579802" y="1256852"/>
                <a:ext cx="19543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Inversion System</a:t>
                </a:r>
                <a:endParaRPr baseline="-25000" sz="1800">
                  <a:solidFill>
                    <a:schemeClr val="lt1"/>
                  </a:solidFill>
                  <a:latin typeface="Calibri"/>
                  <a:ea typeface="Calibri"/>
                  <a:cs typeface="Calibri"/>
                  <a:sym typeface="Calibri"/>
                </a:endParaRPr>
              </a:p>
            </p:txBody>
          </p:sp>
        </p:grpSp>
        <p:pic>
          <p:nvPicPr>
            <p:cNvPr id="74" name="Google Shape;74;p2"/>
            <p:cNvPicPr preferRelativeResize="0"/>
            <p:nvPr/>
          </p:nvPicPr>
          <p:blipFill rotWithShape="1">
            <a:blip r:embed="rId12">
              <a:alphaModFix/>
            </a:blip>
            <a:srcRect b="0" l="0" r="0" t="0"/>
            <a:stretch/>
          </p:blipFill>
          <p:spPr>
            <a:xfrm>
              <a:off x="5420570" y="1317812"/>
              <a:ext cx="2152357" cy="2576341"/>
            </a:xfrm>
            <a:prstGeom prst="rect">
              <a:avLst/>
            </a:prstGeom>
            <a:noFill/>
            <a:ln>
              <a:noFill/>
            </a:ln>
          </p:spPr>
        </p:pic>
        <p:sp>
          <p:nvSpPr>
            <p:cNvPr id="75" name="Google Shape;75;p2"/>
            <p:cNvSpPr/>
            <p:nvPr/>
          </p:nvSpPr>
          <p:spPr>
            <a:xfrm>
              <a:off x="2592288" y="2374333"/>
              <a:ext cx="263352" cy="484632"/>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2"/>
            <p:cNvSpPr txBox="1"/>
            <p:nvPr/>
          </p:nvSpPr>
          <p:spPr>
            <a:xfrm>
              <a:off x="416341" y="1242210"/>
              <a:ext cx="18480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Atmospheric Obs.</a:t>
              </a:r>
              <a:endParaRPr baseline="-25000" sz="1800">
                <a:solidFill>
                  <a:schemeClr val="lt1"/>
                </a:solidFill>
                <a:latin typeface="Calibri"/>
                <a:ea typeface="Calibri"/>
                <a:cs typeface="Calibri"/>
                <a:sym typeface="Calibri"/>
              </a:endParaRPr>
            </a:p>
          </p:txBody>
        </p:sp>
        <p:sp>
          <p:nvSpPr>
            <p:cNvPr id="77" name="Google Shape;77;p2"/>
            <p:cNvSpPr/>
            <p:nvPr/>
          </p:nvSpPr>
          <p:spPr>
            <a:xfrm>
              <a:off x="5231904" y="2317129"/>
              <a:ext cx="263352" cy="484632"/>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2"/>
            <p:cNvSpPr txBox="1"/>
            <p:nvPr/>
          </p:nvSpPr>
          <p:spPr>
            <a:xfrm>
              <a:off x="6283812" y="2038581"/>
              <a:ext cx="82586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CO</a:t>
              </a:r>
              <a:r>
                <a:rPr baseline="-25000" lang="en-US" sz="1400">
                  <a:solidFill>
                    <a:schemeClr val="dk1"/>
                  </a:solidFill>
                  <a:latin typeface="Calibri"/>
                  <a:ea typeface="Calibri"/>
                  <a:cs typeface="Calibri"/>
                  <a:sym typeface="Calibri"/>
                </a:rPr>
                <a:t>2</a:t>
              </a:r>
              <a:r>
                <a:rPr lang="en-US" sz="1400">
                  <a:solidFill>
                    <a:schemeClr val="dk1"/>
                  </a:solidFill>
                  <a:latin typeface="Calibri"/>
                  <a:ea typeface="Calibri"/>
                  <a:cs typeface="Calibri"/>
                  <a:sym typeface="Calibri"/>
                </a:rPr>
                <a:t> Flux</a:t>
              </a:r>
              <a:endParaRPr baseline="-25000" sz="1400">
                <a:solidFill>
                  <a:schemeClr val="dk1"/>
                </a:solidFill>
                <a:latin typeface="Calibri"/>
                <a:ea typeface="Calibri"/>
                <a:cs typeface="Calibri"/>
                <a:sym typeface="Calibri"/>
              </a:endParaRPr>
            </a:p>
          </p:txBody>
        </p:sp>
        <p:sp>
          <p:nvSpPr>
            <p:cNvPr id="79" name="Google Shape;79;p2"/>
            <p:cNvSpPr txBox="1"/>
            <p:nvPr/>
          </p:nvSpPr>
          <p:spPr>
            <a:xfrm>
              <a:off x="6301029" y="3331699"/>
              <a:ext cx="104483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Uncertainty</a:t>
              </a:r>
              <a:endParaRPr baseline="-25000" sz="1400">
                <a:solidFill>
                  <a:schemeClr val="dk1"/>
                </a:solidFill>
                <a:latin typeface="Calibri"/>
                <a:ea typeface="Calibri"/>
                <a:cs typeface="Calibri"/>
                <a:sym typeface="Calibri"/>
              </a:endParaRPr>
            </a:p>
          </p:txBody>
        </p:sp>
      </p:grpSp>
      <p:sp>
        <p:nvSpPr>
          <p:cNvPr id="80" name="Google Shape;80;p2"/>
          <p:cNvSpPr txBox="1"/>
          <p:nvPr>
            <p:ph idx="12" type="sldNum"/>
          </p:nvPr>
        </p:nvSpPr>
        <p:spPr>
          <a:xfrm>
            <a:off x="8544272" y="6356350"/>
            <a:ext cx="100811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500"/>
                                        <p:tgtEl>
                                          <p:spTgt spid="54"/>
                                        </p:tgtEl>
                                      </p:cBhvr>
                                    </p:animEffect>
                                  </p:childTnLst>
                                </p:cTn>
                              </p:par>
                              <p:par>
                                <p:cTn fill="hold" nodeType="with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500"/>
                                        <p:tgtEl>
                                          <p:spTgt spid="55"/>
                                        </p:tgtEl>
                                      </p:cBhvr>
                                    </p:animEffect>
                                  </p:childTnLst>
                                </p:cTn>
                              </p:par>
                              <p:par>
                                <p:cTn fill="hold" nodeType="with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5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3"/>
          <p:cNvSpPr txBox="1"/>
          <p:nvPr>
            <p:ph type="title"/>
          </p:nvPr>
        </p:nvSpPr>
        <p:spPr>
          <a:xfrm>
            <a:off x="1743184" y="22762"/>
            <a:ext cx="8764394" cy="110198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F497D"/>
              </a:buClr>
              <a:buSzPts val="3200"/>
              <a:buFont typeface="Calibri"/>
              <a:buNone/>
            </a:pPr>
            <a:r>
              <a:rPr lang="en-US"/>
              <a:t>Growing Capabilities in Ground-based and Space-based Atmospheric GHG Measurements</a:t>
            </a:r>
            <a:endParaRPr/>
          </a:p>
        </p:txBody>
      </p:sp>
      <p:pic>
        <p:nvPicPr>
          <p:cNvPr id="87" name="Google Shape;87;p3"/>
          <p:cNvPicPr preferRelativeResize="0"/>
          <p:nvPr/>
        </p:nvPicPr>
        <p:blipFill rotWithShape="1">
          <a:blip r:embed="rId3">
            <a:alphaModFix/>
          </a:blip>
          <a:srcRect b="0" l="0" r="0" t="0"/>
          <a:stretch/>
        </p:blipFill>
        <p:spPr>
          <a:xfrm>
            <a:off x="55718" y="4132854"/>
            <a:ext cx="2583898" cy="2077693"/>
          </a:xfrm>
          <a:prstGeom prst="rect">
            <a:avLst/>
          </a:prstGeom>
          <a:noFill/>
          <a:ln>
            <a:noFill/>
          </a:ln>
        </p:spPr>
      </p:pic>
      <p:pic>
        <p:nvPicPr>
          <p:cNvPr id="88" name="Google Shape;88;p3"/>
          <p:cNvPicPr preferRelativeResize="0"/>
          <p:nvPr/>
        </p:nvPicPr>
        <p:blipFill rotWithShape="1">
          <a:blip r:embed="rId4">
            <a:alphaModFix/>
          </a:blip>
          <a:srcRect b="0" l="0" r="0" t="0"/>
          <a:stretch/>
        </p:blipFill>
        <p:spPr>
          <a:xfrm>
            <a:off x="119336" y="1216119"/>
            <a:ext cx="2583897" cy="1421586"/>
          </a:xfrm>
          <a:prstGeom prst="rect">
            <a:avLst/>
          </a:prstGeom>
          <a:noFill/>
          <a:ln>
            <a:noFill/>
          </a:ln>
        </p:spPr>
      </p:pic>
      <p:pic>
        <p:nvPicPr>
          <p:cNvPr id="89" name="Google Shape;89;p3"/>
          <p:cNvPicPr preferRelativeResize="0"/>
          <p:nvPr/>
        </p:nvPicPr>
        <p:blipFill rotWithShape="1">
          <a:blip r:embed="rId5">
            <a:alphaModFix/>
          </a:blip>
          <a:srcRect b="0" l="0" r="0" t="0"/>
          <a:stretch/>
        </p:blipFill>
        <p:spPr>
          <a:xfrm>
            <a:off x="5080602" y="1216119"/>
            <a:ext cx="2376156" cy="1444244"/>
          </a:xfrm>
          <a:prstGeom prst="rect">
            <a:avLst/>
          </a:prstGeom>
          <a:noFill/>
          <a:ln>
            <a:noFill/>
          </a:ln>
        </p:spPr>
      </p:pic>
      <p:pic>
        <p:nvPicPr>
          <p:cNvPr id="90" name="Google Shape;90;p3"/>
          <p:cNvPicPr preferRelativeResize="0"/>
          <p:nvPr/>
        </p:nvPicPr>
        <p:blipFill rotWithShape="1">
          <a:blip r:embed="rId6">
            <a:alphaModFix/>
          </a:blip>
          <a:srcRect b="0" l="0" r="0" t="0"/>
          <a:stretch/>
        </p:blipFill>
        <p:spPr>
          <a:xfrm>
            <a:off x="2703233" y="1216120"/>
            <a:ext cx="2376156" cy="1421586"/>
          </a:xfrm>
          <a:prstGeom prst="rect">
            <a:avLst/>
          </a:prstGeom>
          <a:noFill/>
          <a:ln>
            <a:noFill/>
          </a:ln>
        </p:spPr>
      </p:pic>
      <p:pic>
        <p:nvPicPr>
          <p:cNvPr id="91" name="Google Shape;91;p3"/>
          <p:cNvPicPr preferRelativeResize="0"/>
          <p:nvPr/>
        </p:nvPicPr>
        <p:blipFill rotWithShape="1">
          <a:blip r:embed="rId7">
            <a:alphaModFix/>
          </a:blip>
          <a:srcRect b="0" l="0" r="0" t="0"/>
          <a:stretch/>
        </p:blipFill>
        <p:spPr>
          <a:xfrm>
            <a:off x="7392144" y="1216119"/>
            <a:ext cx="2567544" cy="1444244"/>
          </a:xfrm>
          <a:prstGeom prst="rect">
            <a:avLst/>
          </a:prstGeom>
          <a:noFill/>
          <a:ln>
            <a:noFill/>
          </a:ln>
        </p:spPr>
      </p:pic>
      <p:pic>
        <p:nvPicPr>
          <p:cNvPr id="92" name="Google Shape;92;p3"/>
          <p:cNvPicPr preferRelativeResize="0"/>
          <p:nvPr/>
        </p:nvPicPr>
        <p:blipFill rotWithShape="1">
          <a:blip r:embed="rId8">
            <a:alphaModFix/>
          </a:blip>
          <a:srcRect b="0" l="0" r="0" t="0"/>
          <a:stretch/>
        </p:blipFill>
        <p:spPr>
          <a:xfrm>
            <a:off x="9953221" y="1216120"/>
            <a:ext cx="1975427" cy="1444244"/>
          </a:xfrm>
          <a:prstGeom prst="rect">
            <a:avLst/>
          </a:prstGeom>
          <a:noFill/>
          <a:ln>
            <a:noFill/>
          </a:ln>
        </p:spPr>
      </p:pic>
      <p:pic>
        <p:nvPicPr>
          <p:cNvPr id="93" name="Google Shape;93;p3"/>
          <p:cNvPicPr preferRelativeResize="0"/>
          <p:nvPr/>
        </p:nvPicPr>
        <p:blipFill rotWithShape="1">
          <a:blip r:embed="rId9">
            <a:alphaModFix/>
          </a:blip>
          <a:srcRect b="0" l="0" r="0" t="0"/>
          <a:stretch/>
        </p:blipFill>
        <p:spPr>
          <a:xfrm>
            <a:off x="5408045" y="4131327"/>
            <a:ext cx="1470723" cy="2086961"/>
          </a:xfrm>
          <a:prstGeom prst="rect">
            <a:avLst/>
          </a:prstGeom>
          <a:noFill/>
          <a:ln>
            <a:noFill/>
          </a:ln>
        </p:spPr>
      </p:pic>
      <p:pic>
        <p:nvPicPr>
          <p:cNvPr id="94" name="Google Shape;94;p3"/>
          <p:cNvPicPr preferRelativeResize="0"/>
          <p:nvPr/>
        </p:nvPicPr>
        <p:blipFill rotWithShape="1">
          <a:blip r:embed="rId10">
            <a:alphaModFix/>
          </a:blip>
          <a:srcRect b="0" l="0" r="0" t="0"/>
          <a:stretch/>
        </p:blipFill>
        <p:spPr>
          <a:xfrm>
            <a:off x="6803863" y="4132854"/>
            <a:ext cx="1267446" cy="2096983"/>
          </a:xfrm>
          <a:prstGeom prst="rect">
            <a:avLst/>
          </a:prstGeom>
          <a:noFill/>
          <a:ln>
            <a:noFill/>
          </a:ln>
        </p:spPr>
      </p:pic>
      <p:pic>
        <p:nvPicPr>
          <p:cNvPr id="95" name="Google Shape;95;p3"/>
          <p:cNvPicPr preferRelativeResize="0"/>
          <p:nvPr/>
        </p:nvPicPr>
        <p:blipFill rotWithShape="1">
          <a:blip r:embed="rId11">
            <a:alphaModFix/>
          </a:blip>
          <a:srcRect b="0" l="0" r="0" t="0"/>
          <a:stretch/>
        </p:blipFill>
        <p:spPr>
          <a:xfrm>
            <a:off x="8036843" y="5127685"/>
            <a:ext cx="1646033" cy="1094612"/>
          </a:xfrm>
          <a:prstGeom prst="rect">
            <a:avLst/>
          </a:prstGeom>
          <a:noFill/>
          <a:ln>
            <a:noFill/>
          </a:ln>
        </p:spPr>
      </p:pic>
      <p:pic>
        <p:nvPicPr>
          <p:cNvPr id="96" name="Google Shape;96;p3"/>
          <p:cNvPicPr preferRelativeResize="0"/>
          <p:nvPr/>
        </p:nvPicPr>
        <p:blipFill rotWithShape="1">
          <a:blip r:embed="rId12">
            <a:alphaModFix/>
          </a:blip>
          <a:srcRect b="0" l="0" r="0" t="0"/>
          <a:stretch/>
        </p:blipFill>
        <p:spPr>
          <a:xfrm>
            <a:off x="2574143" y="4132854"/>
            <a:ext cx="1565221" cy="2086961"/>
          </a:xfrm>
          <a:prstGeom prst="rect">
            <a:avLst/>
          </a:prstGeom>
          <a:noFill/>
          <a:ln>
            <a:noFill/>
          </a:ln>
        </p:spPr>
      </p:pic>
      <p:pic>
        <p:nvPicPr>
          <p:cNvPr id="97" name="Google Shape;97;p3"/>
          <p:cNvPicPr preferRelativeResize="0"/>
          <p:nvPr/>
        </p:nvPicPr>
        <p:blipFill rotWithShape="1">
          <a:blip r:embed="rId13">
            <a:alphaModFix/>
          </a:blip>
          <a:srcRect b="0" l="0" r="0" t="0"/>
          <a:stretch/>
        </p:blipFill>
        <p:spPr>
          <a:xfrm>
            <a:off x="4097927" y="4124140"/>
            <a:ext cx="1354953" cy="2093489"/>
          </a:xfrm>
          <a:prstGeom prst="rect">
            <a:avLst/>
          </a:prstGeom>
          <a:noFill/>
          <a:ln>
            <a:noFill/>
          </a:ln>
        </p:spPr>
      </p:pic>
      <p:pic>
        <p:nvPicPr>
          <p:cNvPr id="98" name="Google Shape;98;p3"/>
          <p:cNvPicPr preferRelativeResize="0"/>
          <p:nvPr/>
        </p:nvPicPr>
        <p:blipFill rotWithShape="1">
          <a:blip r:embed="rId14">
            <a:alphaModFix/>
          </a:blip>
          <a:srcRect b="0" l="0" r="0" t="0"/>
          <a:stretch/>
        </p:blipFill>
        <p:spPr>
          <a:xfrm>
            <a:off x="10537996" y="4899389"/>
            <a:ext cx="1606676" cy="1337923"/>
          </a:xfrm>
          <a:prstGeom prst="rect">
            <a:avLst/>
          </a:prstGeom>
          <a:noFill/>
          <a:ln>
            <a:noFill/>
          </a:ln>
        </p:spPr>
      </p:pic>
      <p:pic>
        <p:nvPicPr>
          <p:cNvPr id="99" name="Google Shape;99;p3"/>
          <p:cNvPicPr preferRelativeResize="0"/>
          <p:nvPr/>
        </p:nvPicPr>
        <p:blipFill rotWithShape="1">
          <a:blip r:embed="rId15">
            <a:alphaModFix/>
          </a:blip>
          <a:srcRect b="31845" l="26955" r="0" t="32619"/>
          <a:stretch/>
        </p:blipFill>
        <p:spPr>
          <a:xfrm>
            <a:off x="10688313" y="4134716"/>
            <a:ext cx="1456359" cy="946052"/>
          </a:xfrm>
          <a:prstGeom prst="rect">
            <a:avLst/>
          </a:prstGeom>
          <a:noFill/>
          <a:ln>
            <a:noFill/>
          </a:ln>
        </p:spPr>
      </p:pic>
      <p:pic>
        <p:nvPicPr>
          <p:cNvPr id="100" name="Google Shape;100;p3"/>
          <p:cNvPicPr preferRelativeResize="0"/>
          <p:nvPr/>
        </p:nvPicPr>
        <p:blipFill rotWithShape="1">
          <a:blip r:embed="rId16">
            <a:alphaModFix/>
          </a:blip>
          <a:srcRect b="0" l="11917" r="11022" t="0"/>
          <a:stretch/>
        </p:blipFill>
        <p:spPr>
          <a:xfrm>
            <a:off x="9646205" y="4131204"/>
            <a:ext cx="1152128" cy="2091154"/>
          </a:xfrm>
          <a:prstGeom prst="rect">
            <a:avLst/>
          </a:prstGeom>
          <a:noFill/>
          <a:ln>
            <a:noFill/>
          </a:ln>
        </p:spPr>
      </p:pic>
      <p:pic>
        <p:nvPicPr>
          <p:cNvPr id="101" name="Google Shape;101;p3"/>
          <p:cNvPicPr preferRelativeResize="0"/>
          <p:nvPr/>
        </p:nvPicPr>
        <p:blipFill rotWithShape="1">
          <a:blip r:embed="rId17">
            <a:alphaModFix/>
          </a:blip>
          <a:srcRect b="0" l="0" r="0" t="0"/>
          <a:stretch/>
        </p:blipFill>
        <p:spPr>
          <a:xfrm>
            <a:off x="7968208" y="4132832"/>
            <a:ext cx="1694476" cy="990080"/>
          </a:xfrm>
          <a:prstGeom prst="rect">
            <a:avLst/>
          </a:prstGeom>
          <a:noFill/>
          <a:ln>
            <a:noFill/>
          </a:ln>
        </p:spPr>
      </p:pic>
      <p:sp>
        <p:nvSpPr>
          <p:cNvPr id="102" name="Google Shape;102;p3"/>
          <p:cNvSpPr txBox="1"/>
          <p:nvPr/>
        </p:nvSpPr>
        <p:spPr>
          <a:xfrm>
            <a:off x="32162" y="3377036"/>
            <a:ext cx="1200629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2060"/>
                </a:solidFill>
                <a:latin typeface="Calibri"/>
                <a:ea typeface="Calibri"/>
                <a:cs typeface="Calibri"/>
                <a:sym typeface="Calibri"/>
              </a:rPr>
              <a:t>Ground-based measurements from the WMO Global Atmospheric Watch (GAW) Network and its partners provide accurate estimates of atmospheric GHG concentrations and their trends on local and global scales.</a:t>
            </a:r>
            <a:endParaRPr/>
          </a:p>
        </p:txBody>
      </p:sp>
      <p:sp>
        <p:nvSpPr>
          <p:cNvPr id="103" name="Google Shape;103;p3"/>
          <p:cNvSpPr txBox="1"/>
          <p:nvPr/>
        </p:nvSpPr>
        <p:spPr>
          <a:xfrm>
            <a:off x="304837" y="2634762"/>
            <a:ext cx="1146094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2060"/>
                </a:solidFill>
                <a:latin typeface="Calibri"/>
                <a:ea typeface="Calibri"/>
                <a:cs typeface="Calibri"/>
                <a:sym typeface="Calibri"/>
              </a:rPr>
              <a:t>Space-based measurements of CO</a:t>
            </a:r>
            <a:r>
              <a:rPr baseline="-25000" lang="en-US" sz="2000">
                <a:solidFill>
                  <a:srgbClr val="002060"/>
                </a:solidFill>
                <a:latin typeface="Calibri"/>
                <a:ea typeface="Calibri"/>
                <a:cs typeface="Calibri"/>
                <a:sym typeface="Calibri"/>
              </a:rPr>
              <a:t>2</a:t>
            </a:r>
            <a:r>
              <a:rPr lang="en-US" sz="2000">
                <a:solidFill>
                  <a:srgbClr val="002060"/>
                </a:solidFill>
                <a:latin typeface="Calibri"/>
                <a:ea typeface="Calibri"/>
                <a:cs typeface="Calibri"/>
                <a:sym typeface="Calibri"/>
              </a:rPr>
              <a:t> and CH</a:t>
            </a:r>
            <a:r>
              <a:rPr baseline="-25000" lang="en-US" sz="2000">
                <a:solidFill>
                  <a:srgbClr val="002060"/>
                </a:solidFill>
                <a:latin typeface="Calibri"/>
                <a:ea typeface="Calibri"/>
                <a:cs typeface="Calibri"/>
                <a:sym typeface="Calibri"/>
              </a:rPr>
              <a:t>4</a:t>
            </a:r>
            <a:r>
              <a:rPr lang="en-US" sz="2000">
                <a:solidFill>
                  <a:srgbClr val="002060"/>
                </a:solidFill>
                <a:latin typeface="Calibri"/>
                <a:ea typeface="Calibri"/>
                <a:cs typeface="Calibri"/>
                <a:sym typeface="Calibri"/>
              </a:rPr>
              <a:t> from a growing fleet of satellites are less precise and accurate but provide high spatial and temporal resolution and greater coverage of the globe.</a:t>
            </a:r>
            <a:endParaRPr/>
          </a:p>
        </p:txBody>
      </p:sp>
      <p:sp>
        <p:nvSpPr>
          <p:cNvPr id="104" name="Google Shape;104;p3"/>
          <p:cNvSpPr txBox="1"/>
          <p:nvPr>
            <p:ph idx="12" type="sldNum"/>
          </p:nvPr>
        </p:nvSpPr>
        <p:spPr>
          <a:xfrm>
            <a:off x="8544272" y="6356350"/>
            <a:ext cx="100811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title"/>
          </p:nvPr>
        </p:nvSpPr>
        <p:spPr>
          <a:xfrm>
            <a:off x="1743184" y="22762"/>
            <a:ext cx="8764394" cy="110198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F497D"/>
              </a:buClr>
              <a:buSzPts val="3200"/>
              <a:buFont typeface="Calibri"/>
              <a:buNone/>
            </a:pPr>
            <a:r>
              <a:rPr lang="en-US"/>
              <a:t>Pilot Global Top-Down Inventory Products</a:t>
            </a:r>
            <a:endParaRPr/>
          </a:p>
        </p:txBody>
      </p:sp>
      <p:sp>
        <p:nvSpPr>
          <p:cNvPr id="111" name="Google Shape;111;p4"/>
          <p:cNvSpPr txBox="1"/>
          <p:nvPr>
            <p:ph idx="1" type="body"/>
          </p:nvPr>
        </p:nvSpPr>
        <p:spPr>
          <a:xfrm>
            <a:off x="263352" y="1342913"/>
            <a:ext cx="11665296" cy="479688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F497D"/>
              </a:buClr>
              <a:buSzPts val="2400"/>
              <a:buNone/>
            </a:pPr>
            <a:r>
              <a:rPr b="1" lang="en-US"/>
              <a:t>Objectives</a:t>
            </a:r>
            <a:endParaRPr/>
          </a:p>
          <a:p>
            <a:pPr indent="-228600" lvl="0" marL="228600" rtl="0" algn="l">
              <a:lnSpc>
                <a:spcPct val="90000"/>
              </a:lnSpc>
              <a:spcBef>
                <a:spcPts val="1000"/>
              </a:spcBef>
              <a:spcAft>
                <a:spcPts val="0"/>
              </a:spcAft>
              <a:buClr>
                <a:srgbClr val="1F497D"/>
              </a:buClr>
              <a:buSzPts val="2000"/>
              <a:buChar char="•"/>
            </a:pPr>
            <a:r>
              <a:rPr b="1" lang="en-US" sz="2000"/>
              <a:t>Top-down products to assess completeness and consistency of total annual emissions on regional scales</a:t>
            </a:r>
            <a:endParaRPr/>
          </a:p>
          <a:p>
            <a:pPr indent="-228600" lvl="1" marL="685800" rtl="0" algn="l">
              <a:lnSpc>
                <a:spcPct val="90000"/>
              </a:lnSpc>
              <a:spcBef>
                <a:spcPts val="500"/>
              </a:spcBef>
              <a:spcAft>
                <a:spcPts val="0"/>
              </a:spcAft>
              <a:buClr>
                <a:srgbClr val="1F497D"/>
              </a:buClr>
              <a:buSzPts val="2000"/>
              <a:buChar char="•"/>
            </a:pPr>
            <a:r>
              <a:rPr b="1" lang="en-US"/>
              <a:t>Capability</a:t>
            </a:r>
            <a:r>
              <a:rPr lang="en-US"/>
              <a:t>: CO</a:t>
            </a:r>
            <a:r>
              <a:rPr baseline="-25000" lang="en-US"/>
              <a:t>2</a:t>
            </a:r>
            <a:r>
              <a:rPr lang="en-US"/>
              <a:t> and CH</a:t>
            </a:r>
            <a:r>
              <a:rPr baseline="-25000" lang="en-US"/>
              <a:t>4</a:t>
            </a:r>
            <a:r>
              <a:rPr lang="en-US"/>
              <a:t> flux estimates with uncertainties on regional-scales (4°x5°) from global atmospheric inverse models at annual intervals from 2016 - 2020 </a:t>
            </a:r>
            <a:endParaRPr/>
          </a:p>
          <a:p>
            <a:pPr indent="-228600" lvl="0" marL="228600" rtl="0" algn="l">
              <a:lnSpc>
                <a:spcPct val="90000"/>
              </a:lnSpc>
              <a:spcBef>
                <a:spcPts val="1000"/>
              </a:spcBef>
              <a:spcAft>
                <a:spcPts val="0"/>
              </a:spcAft>
              <a:buClr>
                <a:srgbClr val="1F497D"/>
              </a:buClr>
              <a:buSzPts val="2000"/>
              <a:buChar char="•"/>
            </a:pPr>
            <a:r>
              <a:rPr b="1" lang="en-US" sz="2000"/>
              <a:t>Top-down products to support National inventory development/NDC assessment efforts</a:t>
            </a:r>
            <a:endParaRPr/>
          </a:p>
          <a:p>
            <a:pPr indent="-228600" lvl="1" marL="685800" rtl="0" algn="l">
              <a:lnSpc>
                <a:spcPct val="90000"/>
              </a:lnSpc>
              <a:spcBef>
                <a:spcPts val="500"/>
              </a:spcBef>
              <a:spcAft>
                <a:spcPts val="0"/>
              </a:spcAft>
              <a:buClr>
                <a:srgbClr val="1F497D"/>
              </a:buClr>
              <a:buSzPts val="2000"/>
              <a:buChar char="•"/>
            </a:pPr>
            <a:r>
              <a:rPr b="1" lang="en-US"/>
              <a:t>Capability:</a:t>
            </a:r>
            <a:r>
              <a:rPr lang="en-US"/>
              <a:t> High resolution (1°x1°) CO</a:t>
            </a:r>
            <a:r>
              <a:rPr baseline="-25000" lang="en-US"/>
              <a:t>2</a:t>
            </a:r>
            <a:r>
              <a:rPr lang="en-US"/>
              <a:t> and CH</a:t>
            </a:r>
            <a:r>
              <a:rPr baseline="-25000" lang="en-US"/>
              <a:t>4</a:t>
            </a:r>
            <a:r>
              <a:rPr lang="en-US"/>
              <a:t> flux maps with uncertainties, derived from high-resolution inverse models (or downscaled from low resolution models) at monthly intervals</a:t>
            </a:r>
            <a:endParaRPr/>
          </a:p>
          <a:p>
            <a:pPr indent="0" lvl="0" marL="0" rtl="0" algn="l">
              <a:lnSpc>
                <a:spcPct val="90000"/>
              </a:lnSpc>
              <a:spcBef>
                <a:spcPts val="1000"/>
              </a:spcBef>
              <a:spcAft>
                <a:spcPts val="0"/>
              </a:spcAft>
              <a:buClr>
                <a:srgbClr val="1F497D"/>
              </a:buClr>
              <a:buSzPts val="2400"/>
              <a:buNone/>
            </a:pPr>
            <a:r>
              <a:rPr b="1" lang="en-US"/>
              <a:t>Inventory Products</a:t>
            </a:r>
            <a:endParaRPr/>
          </a:p>
          <a:p>
            <a:pPr indent="-228600" lvl="0" marL="228600" rtl="0" algn="l">
              <a:lnSpc>
                <a:spcPct val="90000"/>
              </a:lnSpc>
              <a:spcBef>
                <a:spcPts val="1000"/>
              </a:spcBef>
              <a:spcAft>
                <a:spcPts val="0"/>
              </a:spcAft>
              <a:buClr>
                <a:srgbClr val="1F497D"/>
              </a:buClr>
              <a:buSzPts val="2000"/>
              <a:buChar char="•"/>
            </a:pPr>
            <a:r>
              <a:rPr b="1" lang="en-US" sz="2000"/>
              <a:t>Inventory products </a:t>
            </a:r>
            <a:r>
              <a:rPr lang="en-US" sz="2000"/>
              <a:t>derived from global CO</a:t>
            </a:r>
            <a:r>
              <a:rPr baseline="-25000" lang="en-US" sz="2000"/>
              <a:t>2</a:t>
            </a:r>
            <a:r>
              <a:rPr lang="en-US" sz="2000"/>
              <a:t> and CH</a:t>
            </a:r>
            <a:r>
              <a:rPr baseline="-25000" lang="en-US" sz="2000"/>
              <a:t>4</a:t>
            </a:r>
            <a:r>
              <a:rPr lang="en-US" sz="2000"/>
              <a:t> flux maps</a:t>
            </a:r>
            <a:endParaRPr/>
          </a:p>
          <a:p>
            <a:pPr indent="-228600" lvl="1" marL="685800" rtl="0" algn="l">
              <a:lnSpc>
                <a:spcPct val="90000"/>
              </a:lnSpc>
              <a:spcBef>
                <a:spcPts val="500"/>
              </a:spcBef>
              <a:spcAft>
                <a:spcPts val="0"/>
              </a:spcAft>
              <a:buClr>
                <a:srgbClr val="1F497D"/>
              </a:buClr>
              <a:buSzPts val="2000"/>
              <a:buChar char="•"/>
            </a:pPr>
            <a:r>
              <a:rPr b="1" lang="en-US"/>
              <a:t>Optimized total emissions</a:t>
            </a:r>
            <a:r>
              <a:rPr lang="en-US"/>
              <a:t>: Total net CO</a:t>
            </a:r>
            <a:r>
              <a:rPr baseline="-25000" lang="en-US"/>
              <a:t>2</a:t>
            </a:r>
            <a:r>
              <a:rPr lang="en-US"/>
              <a:t> and CH</a:t>
            </a:r>
            <a:r>
              <a:rPr baseline="-25000" lang="en-US"/>
              <a:t>4</a:t>
            </a:r>
            <a:r>
              <a:rPr lang="en-US"/>
              <a:t> flux and stock change (accounting for lateral fluxes)</a:t>
            </a:r>
            <a:endParaRPr/>
          </a:p>
          <a:p>
            <a:pPr indent="-228600" lvl="1" marL="685800" rtl="0" algn="l">
              <a:lnSpc>
                <a:spcPct val="90000"/>
              </a:lnSpc>
              <a:spcBef>
                <a:spcPts val="500"/>
              </a:spcBef>
              <a:spcAft>
                <a:spcPts val="0"/>
              </a:spcAft>
              <a:buClr>
                <a:srgbClr val="1F497D"/>
              </a:buClr>
              <a:buSzPts val="2000"/>
              <a:buChar char="•"/>
            </a:pPr>
            <a:r>
              <a:rPr b="1" lang="en-US"/>
              <a:t>Fossil fuel emissions</a:t>
            </a:r>
            <a:r>
              <a:rPr lang="en-US"/>
              <a:t>: Input (not optimized) emissions with uncertainties</a:t>
            </a:r>
            <a:endParaRPr/>
          </a:p>
          <a:p>
            <a:pPr indent="-228600" lvl="1" marL="685800" rtl="0" algn="l">
              <a:lnSpc>
                <a:spcPct val="90000"/>
              </a:lnSpc>
              <a:spcBef>
                <a:spcPts val="500"/>
              </a:spcBef>
              <a:spcAft>
                <a:spcPts val="0"/>
              </a:spcAft>
              <a:buClr>
                <a:srgbClr val="1F497D"/>
              </a:buClr>
              <a:buSzPts val="2000"/>
              <a:buChar char="•"/>
            </a:pPr>
            <a:r>
              <a:rPr b="1" lang="en-US"/>
              <a:t>Non-Fossil Fuel Fluxes (AFOLU + Natural)</a:t>
            </a:r>
            <a:r>
              <a:rPr lang="en-US"/>
              <a:t>:</a:t>
            </a:r>
            <a:r>
              <a:rPr b="1" lang="en-US"/>
              <a:t> </a:t>
            </a:r>
            <a:r>
              <a:rPr lang="en-US"/>
              <a:t>Optimized fluxes and stock changes with uncertainties</a:t>
            </a:r>
            <a:endParaRPr/>
          </a:p>
          <a:p>
            <a:pPr indent="-228600" lvl="2" marL="1143000" rtl="0" algn="l">
              <a:lnSpc>
                <a:spcPct val="90000"/>
              </a:lnSpc>
              <a:spcBef>
                <a:spcPts val="500"/>
              </a:spcBef>
              <a:spcAft>
                <a:spcPts val="0"/>
              </a:spcAft>
              <a:buClr>
                <a:srgbClr val="1F497D"/>
              </a:buClr>
              <a:buSzPts val="2000"/>
              <a:buChar char="•"/>
            </a:pPr>
            <a:r>
              <a:rPr lang="en-US" sz="2000"/>
              <a:t>AFOLU contributions constrained by estimates from CEOS AFOLU Team</a:t>
            </a:r>
            <a:endParaRPr/>
          </a:p>
        </p:txBody>
      </p:sp>
      <p:sp>
        <p:nvSpPr>
          <p:cNvPr id="112" name="Google Shape;112;p4"/>
          <p:cNvSpPr txBox="1"/>
          <p:nvPr>
            <p:ph idx="12" type="sldNum"/>
          </p:nvPr>
        </p:nvSpPr>
        <p:spPr>
          <a:xfrm>
            <a:off x="8544272" y="6356350"/>
            <a:ext cx="100811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animEffect filter="fade" transition="in">
                                      <p:cBhvr>
                                        <p:cTn dur="500"/>
                                        <p:tgtEl>
                                          <p:spTgt spid="1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animEffect filter="fade" transition="in">
                                      <p:cBhvr>
                                        <p:cTn dur="500"/>
                                        <p:tgtEl>
                                          <p:spTgt spid="1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animEffect filter="fade" transition="in">
                                      <p:cBhvr>
                                        <p:cTn dur="500"/>
                                        <p:tgtEl>
                                          <p:spTgt spid="1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animEffect filter="fade" transition="in">
                                      <p:cBhvr>
                                        <p:cTn dur="500"/>
                                        <p:tgtEl>
                                          <p:spTgt spid="1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4" st="4"/>
                                            </p:txEl>
                                          </p:spTgt>
                                        </p:tgtEl>
                                        <p:attrNameLst>
                                          <p:attrName>style.visibility</p:attrName>
                                        </p:attrNameLst>
                                      </p:cBhvr>
                                      <p:to>
                                        <p:strVal val="visible"/>
                                      </p:to>
                                    </p:set>
                                    <p:animEffect filter="fade" transition="in">
                                      <p:cBhvr>
                                        <p:cTn dur="500"/>
                                        <p:tgtEl>
                                          <p:spTgt spid="1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5" st="5"/>
                                            </p:txEl>
                                          </p:spTgt>
                                        </p:tgtEl>
                                        <p:attrNameLst>
                                          <p:attrName>style.visibility</p:attrName>
                                        </p:attrNameLst>
                                      </p:cBhvr>
                                      <p:to>
                                        <p:strVal val="visible"/>
                                      </p:to>
                                    </p:set>
                                    <p:animEffect filter="fade" transition="in">
                                      <p:cBhvr>
                                        <p:cTn dur="500"/>
                                        <p:tgtEl>
                                          <p:spTgt spid="11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6" st="6"/>
                                            </p:txEl>
                                          </p:spTgt>
                                        </p:tgtEl>
                                        <p:attrNameLst>
                                          <p:attrName>style.visibility</p:attrName>
                                        </p:attrNameLst>
                                      </p:cBhvr>
                                      <p:to>
                                        <p:strVal val="visible"/>
                                      </p:to>
                                    </p:set>
                                    <p:animEffect filter="fade" transition="in">
                                      <p:cBhvr>
                                        <p:cTn dur="500"/>
                                        <p:tgtEl>
                                          <p:spTgt spid="11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7" st="7"/>
                                            </p:txEl>
                                          </p:spTgt>
                                        </p:tgtEl>
                                        <p:attrNameLst>
                                          <p:attrName>style.visibility</p:attrName>
                                        </p:attrNameLst>
                                      </p:cBhvr>
                                      <p:to>
                                        <p:strVal val="visible"/>
                                      </p:to>
                                    </p:set>
                                    <p:animEffect filter="fade" transition="in">
                                      <p:cBhvr>
                                        <p:cTn dur="500"/>
                                        <p:tgtEl>
                                          <p:spTgt spid="11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8" st="8"/>
                                            </p:txEl>
                                          </p:spTgt>
                                        </p:tgtEl>
                                        <p:attrNameLst>
                                          <p:attrName>style.visibility</p:attrName>
                                        </p:attrNameLst>
                                      </p:cBhvr>
                                      <p:to>
                                        <p:strVal val="visible"/>
                                      </p:to>
                                    </p:set>
                                    <p:animEffect filter="fade" transition="in">
                                      <p:cBhvr>
                                        <p:cTn dur="500"/>
                                        <p:tgtEl>
                                          <p:spTgt spid="11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9" st="9"/>
                                            </p:txEl>
                                          </p:spTgt>
                                        </p:tgtEl>
                                        <p:attrNameLst>
                                          <p:attrName>style.visibility</p:attrName>
                                        </p:attrNameLst>
                                      </p:cBhvr>
                                      <p:to>
                                        <p:strVal val="visible"/>
                                      </p:to>
                                    </p:set>
                                    <p:animEffect filter="fade" transition="in">
                                      <p:cBhvr>
                                        <p:cTn dur="500"/>
                                        <p:tgtEl>
                                          <p:spTgt spid="11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0" st="10"/>
                                            </p:txEl>
                                          </p:spTgt>
                                        </p:tgtEl>
                                        <p:attrNameLst>
                                          <p:attrName>style.visibility</p:attrName>
                                        </p:attrNameLst>
                                      </p:cBhvr>
                                      <p:to>
                                        <p:strVal val="visible"/>
                                      </p:to>
                                    </p:set>
                                    <p:animEffect filter="fade" transition="in">
                                      <p:cBhvr>
                                        <p:cTn dur="500"/>
                                        <p:tgtEl>
                                          <p:spTgt spid="111">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type="title"/>
          </p:nvPr>
        </p:nvSpPr>
        <p:spPr>
          <a:xfrm>
            <a:off x="1743184" y="22762"/>
            <a:ext cx="8764394" cy="110198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F497D"/>
              </a:buClr>
              <a:buSzPts val="3200"/>
              <a:buFont typeface="Calibri"/>
              <a:buNone/>
            </a:pPr>
            <a:r>
              <a:rPr lang="en-US"/>
              <a:t>Sources for the Pilot CO</a:t>
            </a:r>
            <a:r>
              <a:rPr baseline="-25000" lang="en-US"/>
              <a:t>2</a:t>
            </a:r>
            <a:r>
              <a:rPr lang="en-US"/>
              <a:t> and CH</a:t>
            </a:r>
            <a:r>
              <a:rPr baseline="-25000" lang="en-US"/>
              <a:t>4</a:t>
            </a:r>
            <a:r>
              <a:rPr lang="en-US"/>
              <a:t> Inventories</a:t>
            </a:r>
            <a:endParaRPr/>
          </a:p>
        </p:txBody>
      </p:sp>
      <p:sp>
        <p:nvSpPr>
          <p:cNvPr id="119" name="Google Shape;119;p5"/>
          <p:cNvSpPr txBox="1"/>
          <p:nvPr>
            <p:ph idx="1" type="body"/>
          </p:nvPr>
        </p:nvSpPr>
        <p:spPr>
          <a:xfrm>
            <a:off x="263352" y="1342913"/>
            <a:ext cx="11665296" cy="479688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F497D"/>
              </a:buClr>
              <a:buSzPts val="2400"/>
              <a:buNone/>
            </a:pPr>
            <a:r>
              <a:rPr b="1" lang="en-US"/>
              <a:t>Global CO</a:t>
            </a:r>
            <a:r>
              <a:rPr b="1" baseline="-25000" lang="en-US"/>
              <a:t>2</a:t>
            </a:r>
            <a:r>
              <a:rPr b="1" lang="en-US"/>
              <a:t> Inventories (</a:t>
            </a:r>
            <a:r>
              <a:rPr lang="en-US">
                <a:solidFill>
                  <a:srgbClr val="0070C0"/>
                </a:solidFill>
              </a:rPr>
              <a:t>see Byrne and Baker’s presentation</a:t>
            </a:r>
            <a:r>
              <a:rPr b="1" lang="en-US"/>
              <a:t>)</a:t>
            </a:r>
            <a:endParaRPr/>
          </a:p>
          <a:p>
            <a:pPr indent="-228600" lvl="0" marL="228600" rtl="0" algn="l">
              <a:lnSpc>
                <a:spcPct val="90000"/>
              </a:lnSpc>
              <a:spcBef>
                <a:spcPts val="1000"/>
              </a:spcBef>
              <a:spcAft>
                <a:spcPts val="0"/>
              </a:spcAft>
              <a:buClr>
                <a:srgbClr val="1F497D"/>
              </a:buClr>
              <a:buSzPts val="2000"/>
              <a:buChar char="•"/>
            </a:pPr>
            <a:r>
              <a:rPr lang="en-US" sz="2000"/>
              <a:t>Pilot global CO</a:t>
            </a:r>
            <a:r>
              <a:rPr baseline="-25000" lang="en-US" sz="2000"/>
              <a:t>2</a:t>
            </a:r>
            <a:r>
              <a:rPr lang="en-US" sz="2000"/>
              <a:t> inventory products will be derived from flux products being developed by the OCO-2 Flux Multi-model Intercomparison Project (OCO-2 Flux MIP) </a:t>
            </a:r>
            <a:endParaRPr/>
          </a:p>
          <a:p>
            <a:pPr indent="-228600" lvl="1" marL="685800" rtl="0" algn="l">
              <a:lnSpc>
                <a:spcPct val="90000"/>
              </a:lnSpc>
              <a:spcBef>
                <a:spcPts val="500"/>
              </a:spcBef>
              <a:spcAft>
                <a:spcPts val="0"/>
              </a:spcAft>
              <a:buClr>
                <a:srgbClr val="1F497D"/>
              </a:buClr>
              <a:buSzPts val="2000"/>
              <a:buChar char="•"/>
            </a:pPr>
            <a:r>
              <a:rPr lang="en-US"/>
              <a:t>Combine in situ CO</a:t>
            </a:r>
            <a:r>
              <a:rPr baseline="-25000" lang="en-US"/>
              <a:t>2</a:t>
            </a:r>
            <a:r>
              <a:rPr lang="en-US"/>
              <a:t> measurements with space-based estimates of the column-averaged CO</a:t>
            </a:r>
            <a:r>
              <a:rPr baseline="-25000" lang="en-US"/>
              <a:t>2</a:t>
            </a:r>
            <a:r>
              <a:rPr lang="en-US"/>
              <a:t> dry air mole fraction (XCO</a:t>
            </a:r>
            <a:r>
              <a:rPr baseline="-25000" lang="en-US"/>
              <a:t>2</a:t>
            </a:r>
            <a:r>
              <a:rPr lang="en-US"/>
              <a:t>) from OCO-2 v10 product to predict fluxes and stock changes</a:t>
            </a:r>
            <a:endParaRPr/>
          </a:p>
          <a:p>
            <a:pPr indent="0" lvl="0" marL="0" rtl="0" algn="l">
              <a:lnSpc>
                <a:spcPct val="90000"/>
              </a:lnSpc>
              <a:spcBef>
                <a:spcPts val="1000"/>
              </a:spcBef>
              <a:spcAft>
                <a:spcPts val="0"/>
              </a:spcAft>
              <a:buClr>
                <a:srgbClr val="1F497D"/>
              </a:buClr>
              <a:buSzPts val="2400"/>
              <a:buNone/>
            </a:pPr>
            <a:r>
              <a:rPr b="1" lang="en-US"/>
              <a:t>Global CH</a:t>
            </a:r>
            <a:r>
              <a:rPr b="1" baseline="-25000" lang="en-US"/>
              <a:t>4</a:t>
            </a:r>
            <a:r>
              <a:rPr b="1" lang="en-US"/>
              <a:t> Inventories (</a:t>
            </a:r>
            <a:r>
              <a:rPr lang="en-US">
                <a:solidFill>
                  <a:srgbClr val="0070C0"/>
                </a:solidFill>
              </a:rPr>
              <a:t>see Worden, Engelen and Barre presentation</a:t>
            </a:r>
            <a:r>
              <a:rPr b="1" lang="en-US"/>
              <a:t>)</a:t>
            </a:r>
            <a:endParaRPr/>
          </a:p>
          <a:p>
            <a:pPr indent="-228600" lvl="0" marL="228600" rtl="0" algn="l">
              <a:lnSpc>
                <a:spcPct val="90000"/>
              </a:lnSpc>
              <a:spcBef>
                <a:spcPts val="1000"/>
              </a:spcBef>
              <a:spcAft>
                <a:spcPts val="0"/>
              </a:spcAft>
              <a:buClr>
                <a:srgbClr val="1F497D"/>
              </a:buClr>
              <a:buSzPts val="2000"/>
              <a:buChar char="•"/>
            </a:pPr>
            <a:r>
              <a:rPr lang="en-US" sz="2000"/>
              <a:t>Pilot global CH</a:t>
            </a:r>
            <a:r>
              <a:rPr baseline="-25000" lang="en-US" sz="2000"/>
              <a:t>4</a:t>
            </a:r>
            <a:r>
              <a:rPr lang="en-US" sz="2000"/>
              <a:t> inventory products will be derived from flux products being developed by the NASA Carbon Monitoring System Flux (CMS-Flux) team</a:t>
            </a:r>
            <a:endParaRPr/>
          </a:p>
          <a:p>
            <a:pPr indent="-228600" lvl="1" marL="685800" rtl="0" algn="l">
              <a:lnSpc>
                <a:spcPct val="90000"/>
              </a:lnSpc>
              <a:spcBef>
                <a:spcPts val="500"/>
              </a:spcBef>
              <a:spcAft>
                <a:spcPts val="0"/>
              </a:spcAft>
              <a:buClr>
                <a:srgbClr val="1F497D"/>
              </a:buClr>
              <a:buSzPts val="2000"/>
              <a:buChar char="•"/>
            </a:pPr>
            <a:r>
              <a:rPr lang="en-US"/>
              <a:t>Combine in situ CH</a:t>
            </a:r>
            <a:r>
              <a:rPr baseline="-25000" lang="en-US"/>
              <a:t>4</a:t>
            </a:r>
            <a:r>
              <a:rPr lang="en-US"/>
              <a:t> measurements with GOSAT and TROPOMI products</a:t>
            </a:r>
            <a:endParaRPr sz="2000"/>
          </a:p>
          <a:p>
            <a:pPr indent="0" lvl="0" marL="0" rtl="0" algn="l">
              <a:lnSpc>
                <a:spcPct val="90000"/>
              </a:lnSpc>
              <a:spcBef>
                <a:spcPts val="1000"/>
              </a:spcBef>
              <a:spcAft>
                <a:spcPts val="0"/>
              </a:spcAft>
              <a:buClr>
                <a:srgbClr val="1F497D"/>
              </a:buClr>
              <a:buSzPts val="2400"/>
              <a:buNone/>
            </a:pPr>
            <a:r>
              <a:rPr b="1" lang="en-US"/>
              <a:t>Local Source Inventory Products</a:t>
            </a:r>
            <a:endParaRPr/>
          </a:p>
          <a:p>
            <a:pPr indent="-228600" lvl="0" marL="228600" rtl="0" algn="l">
              <a:lnSpc>
                <a:spcPct val="90000"/>
              </a:lnSpc>
              <a:spcBef>
                <a:spcPts val="1000"/>
              </a:spcBef>
              <a:spcAft>
                <a:spcPts val="0"/>
              </a:spcAft>
              <a:buClr>
                <a:srgbClr val="1F497D"/>
              </a:buClr>
              <a:buSzPts val="2000"/>
              <a:buChar char="•"/>
            </a:pPr>
            <a:r>
              <a:rPr lang="en-US" sz="2000"/>
              <a:t>Urban-scale emission products from OCO-2, GOSAT, and TROPOMI teams are being considered for demonstration products</a:t>
            </a:r>
            <a:endParaRPr/>
          </a:p>
          <a:p>
            <a:pPr indent="-228600" lvl="1" marL="685800" rtl="0" algn="l">
              <a:lnSpc>
                <a:spcPct val="90000"/>
              </a:lnSpc>
              <a:spcBef>
                <a:spcPts val="500"/>
              </a:spcBef>
              <a:spcAft>
                <a:spcPts val="0"/>
              </a:spcAft>
              <a:buClr>
                <a:srgbClr val="1F497D"/>
              </a:buClr>
              <a:buSzPts val="2000"/>
              <a:buChar char="•"/>
            </a:pPr>
            <a:r>
              <a:rPr lang="en-US"/>
              <a:t>Products published by individual PIs are being solicited </a:t>
            </a:r>
            <a:endParaRPr/>
          </a:p>
          <a:p>
            <a:pPr indent="0" lvl="0" marL="0" rtl="0" algn="l">
              <a:lnSpc>
                <a:spcPct val="90000"/>
              </a:lnSpc>
              <a:spcBef>
                <a:spcPts val="1000"/>
              </a:spcBef>
              <a:spcAft>
                <a:spcPts val="0"/>
              </a:spcAft>
              <a:buClr>
                <a:srgbClr val="1F497D"/>
              </a:buClr>
              <a:buSzPts val="2000"/>
              <a:buNone/>
            </a:pPr>
            <a:r>
              <a:t/>
            </a:r>
            <a:endParaRPr sz="2000"/>
          </a:p>
        </p:txBody>
      </p:sp>
      <p:sp>
        <p:nvSpPr>
          <p:cNvPr id="120" name="Google Shape;120;p5"/>
          <p:cNvSpPr txBox="1"/>
          <p:nvPr>
            <p:ph idx="12" type="sldNum"/>
          </p:nvPr>
        </p:nvSpPr>
        <p:spPr>
          <a:xfrm>
            <a:off x="8544272" y="6356350"/>
            <a:ext cx="100811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animEffect filter="fade" transition="in">
                                      <p:cBhvr>
                                        <p:cTn dur="500"/>
                                        <p:tgtEl>
                                          <p:spTgt spid="1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animEffect filter="fade" transition="in">
                                      <p:cBhvr>
                                        <p:cTn dur="500"/>
                                        <p:tgtEl>
                                          <p:spTgt spid="1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2" st="2"/>
                                            </p:txEl>
                                          </p:spTgt>
                                        </p:tgtEl>
                                        <p:attrNameLst>
                                          <p:attrName>style.visibility</p:attrName>
                                        </p:attrNameLst>
                                      </p:cBhvr>
                                      <p:to>
                                        <p:strVal val="visible"/>
                                      </p:to>
                                    </p:set>
                                    <p:animEffect filter="fade" transition="in">
                                      <p:cBhvr>
                                        <p:cTn dur="500"/>
                                        <p:tgtEl>
                                          <p:spTgt spid="11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3" st="3"/>
                                            </p:txEl>
                                          </p:spTgt>
                                        </p:tgtEl>
                                        <p:attrNameLst>
                                          <p:attrName>style.visibility</p:attrName>
                                        </p:attrNameLst>
                                      </p:cBhvr>
                                      <p:to>
                                        <p:strVal val="visible"/>
                                      </p:to>
                                    </p:set>
                                    <p:animEffect filter="fade" transition="in">
                                      <p:cBhvr>
                                        <p:cTn dur="500"/>
                                        <p:tgtEl>
                                          <p:spTgt spid="11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4" st="4"/>
                                            </p:txEl>
                                          </p:spTgt>
                                        </p:tgtEl>
                                        <p:attrNameLst>
                                          <p:attrName>style.visibility</p:attrName>
                                        </p:attrNameLst>
                                      </p:cBhvr>
                                      <p:to>
                                        <p:strVal val="visible"/>
                                      </p:to>
                                    </p:set>
                                    <p:animEffect filter="fade" transition="in">
                                      <p:cBhvr>
                                        <p:cTn dur="500"/>
                                        <p:tgtEl>
                                          <p:spTgt spid="11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5" st="5"/>
                                            </p:txEl>
                                          </p:spTgt>
                                        </p:tgtEl>
                                        <p:attrNameLst>
                                          <p:attrName>style.visibility</p:attrName>
                                        </p:attrNameLst>
                                      </p:cBhvr>
                                      <p:to>
                                        <p:strVal val="visible"/>
                                      </p:to>
                                    </p:set>
                                    <p:animEffect filter="fade" transition="in">
                                      <p:cBhvr>
                                        <p:cTn dur="500"/>
                                        <p:tgtEl>
                                          <p:spTgt spid="11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6" st="6"/>
                                            </p:txEl>
                                          </p:spTgt>
                                        </p:tgtEl>
                                        <p:attrNameLst>
                                          <p:attrName>style.visibility</p:attrName>
                                        </p:attrNameLst>
                                      </p:cBhvr>
                                      <p:to>
                                        <p:strVal val="visible"/>
                                      </p:to>
                                    </p:set>
                                    <p:animEffect filter="fade" transition="in">
                                      <p:cBhvr>
                                        <p:cTn dur="500"/>
                                        <p:tgtEl>
                                          <p:spTgt spid="11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7" st="7"/>
                                            </p:txEl>
                                          </p:spTgt>
                                        </p:tgtEl>
                                        <p:attrNameLst>
                                          <p:attrName>style.visibility</p:attrName>
                                        </p:attrNameLst>
                                      </p:cBhvr>
                                      <p:to>
                                        <p:strVal val="visible"/>
                                      </p:to>
                                    </p:set>
                                    <p:animEffect filter="fade" transition="in">
                                      <p:cBhvr>
                                        <p:cTn dur="500"/>
                                        <p:tgtEl>
                                          <p:spTgt spid="11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8" st="8"/>
                                            </p:txEl>
                                          </p:spTgt>
                                        </p:tgtEl>
                                        <p:attrNameLst>
                                          <p:attrName>style.visibility</p:attrName>
                                        </p:attrNameLst>
                                      </p:cBhvr>
                                      <p:to>
                                        <p:strVal val="visible"/>
                                      </p:to>
                                    </p:set>
                                    <p:animEffect filter="fade" transition="in">
                                      <p:cBhvr>
                                        <p:cTn dur="500"/>
                                        <p:tgtEl>
                                          <p:spTgt spid="11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9" st="9"/>
                                            </p:txEl>
                                          </p:spTgt>
                                        </p:tgtEl>
                                        <p:attrNameLst>
                                          <p:attrName>style.visibility</p:attrName>
                                        </p:attrNameLst>
                                      </p:cBhvr>
                                      <p:to>
                                        <p:strVal val="visible"/>
                                      </p:to>
                                    </p:set>
                                    <p:animEffect filter="fade" transition="in">
                                      <p:cBhvr>
                                        <p:cTn dur="500"/>
                                        <p:tgtEl>
                                          <p:spTgt spid="119">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6"/>
          <p:cNvSpPr txBox="1"/>
          <p:nvPr>
            <p:ph type="title"/>
          </p:nvPr>
        </p:nvSpPr>
        <p:spPr>
          <a:xfrm>
            <a:off x="1743184" y="22762"/>
            <a:ext cx="8764394" cy="110198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F497D"/>
              </a:buClr>
              <a:buSzPts val="3200"/>
              <a:buFont typeface="Calibri"/>
              <a:buNone/>
            </a:pPr>
            <a:r>
              <a:rPr lang="en-US"/>
              <a:t>Tracking Emissions from Localized Hot  Spots</a:t>
            </a:r>
            <a:endParaRPr/>
          </a:p>
        </p:txBody>
      </p:sp>
      <p:sp>
        <p:nvSpPr>
          <p:cNvPr id="127" name="Google Shape;127;p6"/>
          <p:cNvSpPr txBox="1"/>
          <p:nvPr>
            <p:ph idx="1" type="body"/>
          </p:nvPr>
        </p:nvSpPr>
        <p:spPr>
          <a:xfrm>
            <a:off x="263352" y="1342913"/>
            <a:ext cx="7022382" cy="4855461"/>
          </a:xfrm>
          <a:prstGeom prst="rect">
            <a:avLst/>
          </a:prstGeom>
          <a:noFill/>
          <a:ln>
            <a:noFill/>
          </a:ln>
        </p:spPr>
        <p:txBody>
          <a:bodyPr anchorCtr="0" anchor="t" bIns="45700" lIns="91425" spcFirstLastPara="1" rIns="91425" wrap="square" tIns="45700">
            <a:normAutofit fontScale="92500" lnSpcReduction="10000"/>
          </a:bodyPr>
          <a:lstStyle/>
          <a:p>
            <a:pPr indent="0" lvl="0" marL="101600" rtl="0" algn="l">
              <a:lnSpc>
                <a:spcPct val="90000"/>
              </a:lnSpc>
              <a:spcBef>
                <a:spcPts val="0"/>
              </a:spcBef>
              <a:spcAft>
                <a:spcPts val="0"/>
              </a:spcAft>
              <a:buClr>
                <a:srgbClr val="1F497D"/>
              </a:buClr>
              <a:buSzPct val="100000"/>
              <a:buFont typeface="Calibri"/>
              <a:buNone/>
            </a:pPr>
            <a:r>
              <a:rPr b="1" lang="en-US" sz="2600"/>
              <a:t>Pilot products are also being developed to track emissions from localized sources including large urban areas, power plants and oil fields </a:t>
            </a:r>
            <a:endParaRPr/>
          </a:p>
          <a:p>
            <a:pPr indent="-228600" lvl="0" marL="228600" rtl="0" algn="l">
              <a:lnSpc>
                <a:spcPct val="90000"/>
              </a:lnSpc>
              <a:spcBef>
                <a:spcPts val="900"/>
              </a:spcBef>
              <a:spcAft>
                <a:spcPts val="0"/>
              </a:spcAft>
              <a:buClr>
                <a:srgbClr val="1F497D"/>
              </a:buClr>
              <a:buSzPct val="100000"/>
              <a:buChar char="•"/>
            </a:pPr>
            <a:r>
              <a:rPr lang="en-US" sz="2200"/>
              <a:t>The GOSAT team accelerated the development of an upper/lower tropospheric product to track effects of COVID-19 lockdowns on emissions from large urban areas</a:t>
            </a:r>
            <a:endParaRPr/>
          </a:p>
          <a:p>
            <a:pPr indent="-228600" lvl="0" marL="228600" rtl="0" algn="l">
              <a:lnSpc>
                <a:spcPct val="90000"/>
              </a:lnSpc>
              <a:spcBef>
                <a:spcPts val="900"/>
              </a:spcBef>
              <a:spcAft>
                <a:spcPts val="0"/>
              </a:spcAft>
              <a:buClr>
                <a:srgbClr val="1F497D"/>
              </a:buClr>
              <a:buSzPct val="100000"/>
              <a:buChar char="•"/>
            </a:pPr>
            <a:r>
              <a:rPr lang="en-US" sz="2200"/>
              <a:t>The OCO-2 and TROPOMI teams are combining CO</a:t>
            </a:r>
            <a:r>
              <a:rPr baseline="-25000" lang="en-US" sz="2200"/>
              <a:t>2</a:t>
            </a:r>
            <a:r>
              <a:rPr lang="en-US" sz="2200"/>
              <a:t> and NO</a:t>
            </a:r>
            <a:r>
              <a:rPr baseline="-25000" lang="en-US" sz="2200"/>
              <a:t>2</a:t>
            </a:r>
            <a:r>
              <a:rPr lang="en-US" sz="2200"/>
              <a:t> to quantify emissions from powerplants and large urban areas</a:t>
            </a:r>
            <a:endParaRPr/>
          </a:p>
          <a:p>
            <a:pPr indent="-228600" lvl="0" marL="228600" rtl="0" algn="l">
              <a:lnSpc>
                <a:spcPct val="90000"/>
              </a:lnSpc>
              <a:spcBef>
                <a:spcPts val="900"/>
              </a:spcBef>
              <a:spcAft>
                <a:spcPts val="0"/>
              </a:spcAft>
              <a:buClr>
                <a:srgbClr val="1F497D"/>
              </a:buClr>
              <a:buSzPct val="100000"/>
              <a:buChar char="•"/>
            </a:pPr>
            <a:r>
              <a:rPr lang="en-US" sz="2200"/>
              <a:t>The TROPOMI team is tracking methane emissions from fossil fuel extraction, and collaborating with the GHGSat team to track intense plumes</a:t>
            </a:r>
            <a:endParaRPr b="1" sz="2200"/>
          </a:p>
          <a:p>
            <a:pPr indent="0" lvl="0" marL="101600" rtl="0" algn="l">
              <a:lnSpc>
                <a:spcPct val="90000"/>
              </a:lnSpc>
              <a:spcBef>
                <a:spcPts val="900"/>
              </a:spcBef>
              <a:spcAft>
                <a:spcPts val="0"/>
              </a:spcAft>
              <a:buClr>
                <a:srgbClr val="1F497D"/>
              </a:buClr>
              <a:buSzPct val="100000"/>
              <a:buFont typeface="Calibri"/>
              <a:buNone/>
            </a:pPr>
            <a:r>
              <a:rPr b="1" lang="en-US" sz="2600"/>
              <a:t>Existing capabilities do not have the resolution or coverage needed to track all local sources, but can illustrate methods for tracking emissions from hot spots for future GST’s</a:t>
            </a:r>
            <a:endParaRPr/>
          </a:p>
        </p:txBody>
      </p:sp>
      <p:sp>
        <p:nvSpPr>
          <p:cNvPr id="128" name="Google Shape;128;p6"/>
          <p:cNvSpPr txBox="1"/>
          <p:nvPr>
            <p:ph idx="12" type="sldNum"/>
          </p:nvPr>
        </p:nvSpPr>
        <p:spPr>
          <a:xfrm>
            <a:off x="8544272" y="6356350"/>
            <a:ext cx="100811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9" name="Google Shape;129;p6"/>
          <p:cNvSpPr txBox="1"/>
          <p:nvPr/>
        </p:nvSpPr>
        <p:spPr>
          <a:xfrm>
            <a:off x="214489" y="1275643"/>
            <a:ext cx="7196815" cy="5238045"/>
          </a:xfrm>
          <a:prstGeom prst="rect">
            <a:avLst/>
          </a:prstGeom>
          <a:noFill/>
          <a:ln>
            <a:noFill/>
          </a:ln>
        </p:spPr>
        <p:txBody>
          <a:bodyPr anchorCtr="0" anchor="t" bIns="45700" lIns="91425" spcFirstLastPara="1" rIns="91425" wrap="square" tIns="45700">
            <a:noAutofit/>
          </a:bodyPr>
          <a:lstStyle/>
          <a:p>
            <a:pPr indent="0" lvl="0" marL="101600" marR="0" rtl="0" algn="l">
              <a:spcBef>
                <a:spcPts val="0"/>
              </a:spcBef>
              <a:spcAft>
                <a:spcPts val="0"/>
              </a:spcAft>
              <a:buClr>
                <a:schemeClr val="dk1"/>
              </a:buClr>
              <a:buSzPts val="2000"/>
              <a:buFont typeface="Calibri"/>
              <a:buNone/>
            </a:pPr>
            <a:r>
              <a:t/>
            </a:r>
            <a:endParaRPr b="1" sz="2000">
              <a:solidFill>
                <a:schemeClr val="dk1"/>
              </a:solidFill>
              <a:latin typeface="Calibri"/>
              <a:ea typeface="Calibri"/>
              <a:cs typeface="Calibri"/>
              <a:sym typeface="Calibri"/>
            </a:endParaRPr>
          </a:p>
        </p:txBody>
      </p:sp>
      <p:sp>
        <p:nvSpPr>
          <p:cNvPr id="130" name="Google Shape;130;p6"/>
          <p:cNvSpPr txBox="1"/>
          <p:nvPr/>
        </p:nvSpPr>
        <p:spPr>
          <a:xfrm>
            <a:off x="7978705" y="1124744"/>
            <a:ext cx="2941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en-US" sz="1400">
                <a:solidFill>
                  <a:srgbClr val="000000"/>
                </a:solidFill>
                <a:latin typeface="Calibri"/>
                <a:ea typeface="Calibri"/>
                <a:cs typeface="Calibri"/>
                <a:sym typeface="Calibri"/>
              </a:rPr>
              <a:t>GOSAT observes CO</a:t>
            </a:r>
            <a:r>
              <a:rPr baseline="-25000" lang="en-US" sz="1400">
                <a:solidFill>
                  <a:srgbClr val="000000"/>
                </a:solidFill>
                <a:latin typeface="Calibri"/>
                <a:ea typeface="Calibri"/>
                <a:cs typeface="Calibri"/>
                <a:sym typeface="Calibri"/>
              </a:rPr>
              <a:t>2</a:t>
            </a:r>
            <a:r>
              <a:rPr lang="en-US" sz="1400">
                <a:solidFill>
                  <a:srgbClr val="000000"/>
                </a:solidFill>
                <a:latin typeface="Calibri"/>
                <a:ea typeface="Calibri"/>
                <a:cs typeface="Calibri"/>
                <a:sym typeface="Calibri"/>
              </a:rPr>
              <a:t> over Tokyo</a:t>
            </a:r>
            <a:endParaRPr/>
          </a:p>
        </p:txBody>
      </p:sp>
      <p:grpSp>
        <p:nvGrpSpPr>
          <p:cNvPr id="131" name="Google Shape;131;p6"/>
          <p:cNvGrpSpPr/>
          <p:nvPr/>
        </p:nvGrpSpPr>
        <p:grpSpPr>
          <a:xfrm>
            <a:off x="7411304" y="1247441"/>
            <a:ext cx="3577488" cy="1802034"/>
            <a:chOff x="4943660" y="1456265"/>
            <a:chExt cx="3987130" cy="1925872"/>
          </a:xfrm>
        </p:grpSpPr>
        <p:pic>
          <p:nvPicPr>
            <p:cNvPr id="132" name="Google Shape;132;p6"/>
            <p:cNvPicPr preferRelativeResize="0"/>
            <p:nvPr/>
          </p:nvPicPr>
          <p:blipFill rotWithShape="1">
            <a:blip r:embed="rId3">
              <a:alphaModFix/>
            </a:blip>
            <a:srcRect b="0" l="0" r="0" t="0"/>
            <a:stretch/>
          </p:blipFill>
          <p:spPr>
            <a:xfrm>
              <a:off x="4943660" y="1456265"/>
              <a:ext cx="3987130" cy="1925872"/>
            </a:xfrm>
            <a:prstGeom prst="rect">
              <a:avLst/>
            </a:prstGeom>
            <a:noFill/>
            <a:ln>
              <a:noFill/>
            </a:ln>
          </p:spPr>
        </p:pic>
        <p:sp>
          <p:nvSpPr>
            <p:cNvPr id="133" name="Google Shape;133;p6"/>
            <p:cNvSpPr/>
            <p:nvPr/>
          </p:nvSpPr>
          <p:spPr>
            <a:xfrm>
              <a:off x="6158807" y="1502432"/>
              <a:ext cx="179408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100">
                  <a:solidFill>
                    <a:srgbClr val="212529"/>
                  </a:solidFill>
                  <a:latin typeface="Calibri"/>
                  <a:ea typeface="Calibri"/>
                  <a:cs typeface="Calibri"/>
                  <a:sym typeface="Calibri"/>
                </a:rPr>
                <a:t>Analyzed by JAXA/EORC</a:t>
              </a:r>
              <a:endParaRPr i="1" sz="1100">
                <a:solidFill>
                  <a:srgbClr val="000000"/>
                </a:solidFill>
                <a:latin typeface="Calibri"/>
                <a:ea typeface="Calibri"/>
                <a:cs typeface="Calibri"/>
                <a:sym typeface="Calibri"/>
              </a:endParaRPr>
            </a:p>
          </p:txBody>
        </p:sp>
      </p:grpSp>
      <p:sp>
        <p:nvSpPr>
          <p:cNvPr id="134" name="Google Shape;134;p6"/>
          <p:cNvSpPr txBox="1"/>
          <p:nvPr/>
        </p:nvSpPr>
        <p:spPr>
          <a:xfrm>
            <a:off x="7813943" y="3028817"/>
            <a:ext cx="412414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en-US" sz="1400">
                <a:solidFill>
                  <a:srgbClr val="000000"/>
                </a:solidFill>
                <a:latin typeface="Calibri"/>
                <a:ea typeface="Calibri"/>
                <a:cs typeface="Calibri"/>
                <a:sym typeface="Calibri"/>
              </a:rPr>
              <a:t>OCO-2 XCO</a:t>
            </a:r>
            <a:r>
              <a:rPr baseline="-25000" lang="en-US" sz="1400">
                <a:solidFill>
                  <a:srgbClr val="000000"/>
                </a:solidFill>
                <a:latin typeface="Calibri"/>
                <a:ea typeface="Calibri"/>
                <a:cs typeface="Calibri"/>
                <a:sym typeface="Calibri"/>
              </a:rPr>
              <a:t>2</a:t>
            </a:r>
            <a:r>
              <a:rPr lang="en-US" sz="1400">
                <a:solidFill>
                  <a:srgbClr val="000000"/>
                </a:solidFill>
                <a:latin typeface="Calibri"/>
                <a:ea typeface="Calibri"/>
                <a:cs typeface="Calibri"/>
                <a:sym typeface="Calibri"/>
              </a:rPr>
              <a:t> and TROPOMI NO</a:t>
            </a:r>
            <a:r>
              <a:rPr baseline="-25000" lang="en-US" sz="1400">
                <a:solidFill>
                  <a:srgbClr val="000000"/>
                </a:solidFill>
                <a:latin typeface="Calibri"/>
                <a:ea typeface="Calibri"/>
                <a:cs typeface="Calibri"/>
                <a:sym typeface="Calibri"/>
              </a:rPr>
              <a:t>2</a:t>
            </a:r>
            <a:r>
              <a:rPr lang="en-US" sz="1400">
                <a:solidFill>
                  <a:srgbClr val="000000"/>
                </a:solidFill>
                <a:latin typeface="Calibri"/>
                <a:ea typeface="Calibri"/>
                <a:cs typeface="Calibri"/>
                <a:sym typeface="Calibri"/>
              </a:rPr>
              <a:t> combined to quantify CO</a:t>
            </a:r>
            <a:r>
              <a:rPr baseline="-25000" lang="en-US" sz="1400">
                <a:solidFill>
                  <a:srgbClr val="000000"/>
                </a:solidFill>
                <a:latin typeface="Calibri"/>
                <a:ea typeface="Calibri"/>
                <a:cs typeface="Calibri"/>
                <a:sym typeface="Calibri"/>
              </a:rPr>
              <a:t>2</a:t>
            </a:r>
            <a:r>
              <a:rPr lang="en-US" sz="1400">
                <a:solidFill>
                  <a:srgbClr val="000000"/>
                </a:solidFill>
                <a:latin typeface="Calibri"/>
                <a:ea typeface="Calibri"/>
                <a:cs typeface="Calibri"/>
                <a:sym typeface="Calibri"/>
              </a:rPr>
              <a:t> emission by large South African power Plants</a:t>
            </a:r>
            <a:endParaRPr/>
          </a:p>
        </p:txBody>
      </p:sp>
      <p:grpSp>
        <p:nvGrpSpPr>
          <p:cNvPr id="135" name="Google Shape;135;p6"/>
          <p:cNvGrpSpPr/>
          <p:nvPr/>
        </p:nvGrpSpPr>
        <p:grpSpPr>
          <a:xfrm>
            <a:off x="8015039" y="3510974"/>
            <a:ext cx="3999244" cy="1214170"/>
            <a:chOff x="4907210" y="3864856"/>
            <a:chExt cx="4236790" cy="1286289"/>
          </a:xfrm>
        </p:grpSpPr>
        <p:pic>
          <p:nvPicPr>
            <p:cNvPr id="136" name="Google Shape;136;p6"/>
            <p:cNvPicPr preferRelativeResize="0"/>
            <p:nvPr/>
          </p:nvPicPr>
          <p:blipFill rotWithShape="1">
            <a:blip r:embed="rId4">
              <a:alphaModFix/>
            </a:blip>
            <a:srcRect b="0" l="0" r="0" t="0"/>
            <a:stretch/>
          </p:blipFill>
          <p:spPr>
            <a:xfrm>
              <a:off x="4907210" y="3864856"/>
              <a:ext cx="4236790" cy="1286289"/>
            </a:xfrm>
            <a:prstGeom prst="rect">
              <a:avLst/>
            </a:prstGeom>
            <a:noFill/>
            <a:ln>
              <a:noFill/>
            </a:ln>
          </p:spPr>
        </p:pic>
        <p:sp>
          <p:nvSpPr>
            <p:cNvPr id="137" name="Google Shape;137;p6"/>
            <p:cNvSpPr txBox="1"/>
            <p:nvPr/>
          </p:nvSpPr>
          <p:spPr>
            <a:xfrm>
              <a:off x="7188530" y="4738828"/>
              <a:ext cx="167225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100"/>
                <a:buFont typeface="Arial"/>
                <a:buNone/>
              </a:pPr>
              <a:r>
                <a:rPr i="1" lang="en-US" sz="1100">
                  <a:solidFill>
                    <a:srgbClr val="17365D"/>
                  </a:solidFill>
                  <a:latin typeface="Calibri"/>
                  <a:ea typeface="Calibri"/>
                  <a:cs typeface="Calibri"/>
                  <a:sym typeface="Calibri"/>
                </a:rPr>
                <a:t>Reuter et al., ACP 2020</a:t>
              </a:r>
              <a:endParaRPr/>
            </a:p>
          </p:txBody>
        </p:sp>
      </p:grpSp>
      <p:sp>
        <p:nvSpPr>
          <p:cNvPr id="138" name="Google Shape;138;p6"/>
          <p:cNvSpPr txBox="1"/>
          <p:nvPr/>
        </p:nvSpPr>
        <p:spPr>
          <a:xfrm>
            <a:off x="10673615" y="4992150"/>
            <a:ext cx="1397166"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en-US" sz="1400">
                <a:solidFill>
                  <a:srgbClr val="000000"/>
                </a:solidFill>
                <a:latin typeface="Calibri"/>
                <a:ea typeface="Calibri"/>
                <a:cs typeface="Calibri"/>
                <a:sym typeface="Calibri"/>
              </a:rPr>
              <a:t>TROPOMI observes CH</a:t>
            </a:r>
            <a:r>
              <a:rPr baseline="-25000" lang="en-US" sz="1400">
                <a:solidFill>
                  <a:srgbClr val="000000"/>
                </a:solidFill>
                <a:latin typeface="Calibri"/>
                <a:ea typeface="Calibri"/>
                <a:cs typeface="Calibri"/>
                <a:sym typeface="Calibri"/>
              </a:rPr>
              <a:t>4</a:t>
            </a:r>
            <a:r>
              <a:rPr lang="en-US" sz="1400">
                <a:solidFill>
                  <a:srgbClr val="000000"/>
                </a:solidFill>
                <a:latin typeface="Calibri"/>
                <a:ea typeface="Calibri"/>
                <a:cs typeface="Calibri"/>
                <a:sym typeface="Calibri"/>
              </a:rPr>
              <a:t> emissions changes over Texas oil fields</a:t>
            </a:r>
            <a:endParaRPr/>
          </a:p>
        </p:txBody>
      </p:sp>
      <p:grpSp>
        <p:nvGrpSpPr>
          <p:cNvPr id="139" name="Google Shape;139;p6"/>
          <p:cNvGrpSpPr/>
          <p:nvPr/>
        </p:nvGrpSpPr>
        <p:grpSpPr>
          <a:xfrm>
            <a:off x="7870716" y="4725144"/>
            <a:ext cx="2808946" cy="1473230"/>
            <a:chOff x="5011866" y="5294358"/>
            <a:chExt cx="2653290" cy="1465852"/>
          </a:xfrm>
        </p:grpSpPr>
        <p:sp>
          <p:nvSpPr>
            <p:cNvPr id="140" name="Google Shape;140;p6"/>
            <p:cNvSpPr/>
            <p:nvPr/>
          </p:nvSpPr>
          <p:spPr>
            <a:xfrm>
              <a:off x="5019245" y="5375215"/>
              <a:ext cx="2640200" cy="138499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141" name="Google Shape;141;p6"/>
            <p:cNvPicPr preferRelativeResize="0"/>
            <p:nvPr/>
          </p:nvPicPr>
          <p:blipFill rotWithShape="1">
            <a:blip r:embed="rId5">
              <a:alphaModFix/>
            </a:blip>
            <a:srcRect b="0" l="0" r="0" t="0"/>
            <a:stretch/>
          </p:blipFill>
          <p:spPr>
            <a:xfrm>
              <a:off x="5011866" y="5476377"/>
              <a:ext cx="2653290" cy="1215877"/>
            </a:xfrm>
            <a:prstGeom prst="rect">
              <a:avLst/>
            </a:prstGeom>
            <a:noFill/>
            <a:ln>
              <a:noFill/>
            </a:ln>
          </p:spPr>
        </p:pic>
        <p:sp>
          <p:nvSpPr>
            <p:cNvPr id="142" name="Google Shape;142;p6"/>
            <p:cNvSpPr txBox="1"/>
            <p:nvPr/>
          </p:nvSpPr>
          <p:spPr>
            <a:xfrm>
              <a:off x="5133333" y="5302686"/>
              <a:ext cx="1157689"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March-April 2019</a:t>
              </a:r>
              <a:endParaRPr/>
            </a:p>
          </p:txBody>
        </p:sp>
        <p:sp>
          <p:nvSpPr>
            <p:cNvPr id="143" name="Google Shape;143;p6"/>
            <p:cNvSpPr txBox="1"/>
            <p:nvPr/>
          </p:nvSpPr>
          <p:spPr>
            <a:xfrm>
              <a:off x="6396389" y="5294358"/>
              <a:ext cx="1157689"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March-April 2020</a:t>
              </a:r>
              <a:endParaRPr/>
            </a:p>
          </p:txBody>
        </p:sp>
      </p:grpSp>
      <p:pic>
        <p:nvPicPr>
          <p:cNvPr id="144" name="Google Shape;144;p6"/>
          <p:cNvPicPr preferRelativeResize="0"/>
          <p:nvPr/>
        </p:nvPicPr>
        <p:blipFill rotWithShape="1">
          <a:blip r:embed="rId6">
            <a:alphaModFix/>
          </a:blip>
          <a:srcRect b="0" l="0" r="0" t="0"/>
          <a:stretch/>
        </p:blipFill>
        <p:spPr>
          <a:xfrm>
            <a:off x="10840665" y="1271462"/>
            <a:ext cx="1376015" cy="77268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animEffect filter="fade" transition="in">
                                      <p:cBhvr>
                                        <p:cTn dur="500"/>
                                        <p:tgtEl>
                                          <p:spTgt spid="1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animEffect filter="fade" transition="in">
                                      <p:cBhvr>
                                        <p:cTn dur="500"/>
                                        <p:tgtEl>
                                          <p:spTgt spid="1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animEffect filter="fade" transition="in">
                                      <p:cBhvr>
                                        <p:cTn dur="500"/>
                                        <p:tgtEl>
                                          <p:spTgt spid="1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animEffect filter="fade" transition="in">
                                      <p:cBhvr>
                                        <p:cTn dur="500"/>
                                        <p:tgtEl>
                                          <p:spTgt spid="1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animEffect filter="fade" transition="in">
                                      <p:cBhvr>
                                        <p:cTn dur="500"/>
                                        <p:tgtEl>
                                          <p:spTgt spid="12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animEffect filter="fade" transition="in">
                                      <p:cBhvr>
                                        <p:cTn dur="500"/>
                                        <p:tgtEl>
                                          <p:spTgt spid="12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7"/>
          <p:cNvSpPr txBox="1"/>
          <p:nvPr>
            <p:ph type="title"/>
          </p:nvPr>
        </p:nvSpPr>
        <p:spPr>
          <a:xfrm>
            <a:off x="1743184" y="22762"/>
            <a:ext cx="8764394" cy="110198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F497D"/>
              </a:buClr>
              <a:buSzPts val="3200"/>
              <a:buFont typeface="Calibri"/>
              <a:buNone/>
            </a:pPr>
            <a:r>
              <a:rPr lang="en-US"/>
              <a:t>Providing Tools and Products for Creating Interfaces and Capacity Building for Future Global Stocktakes</a:t>
            </a:r>
            <a:endParaRPr/>
          </a:p>
        </p:txBody>
      </p:sp>
      <p:sp>
        <p:nvSpPr>
          <p:cNvPr id="151" name="Google Shape;151;p7"/>
          <p:cNvSpPr txBox="1"/>
          <p:nvPr>
            <p:ph idx="1" type="body"/>
          </p:nvPr>
        </p:nvSpPr>
        <p:spPr>
          <a:xfrm>
            <a:off x="263352" y="1342913"/>
            <a:ext cx="11665296" cy="479688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F497D"/>
              </a:buClr>
              <a:buSzPts val="2400"/>
              <a:buNone/>
            </a:pPr>
            <a:r>
              <a:rPr b="1" lang="en-US"/>
              <a:t>The primary objective of this pilot inventory activity is to provide a product that starts a conversation with the national inventory agencies, the UNFCCC, and other relevant players (IG</a:t>
            </a:r>
            <a:r>
              <a:rPr b="1" baseline="30000" lang="en-US"/>
              <a:t>3</a:t>
            </a:r>
            <a:r>
              <a:rPr b="1" lang="en-US"/>
              <a:t>IS, GCOS, IPCC) to establish the utility and best practices for the use of top-down atmospheric inventories in future Global Stocktakes </a:t>
            </a:r>
            <a:endParaRPr/>
          </a:p>
          <a:p>
            <a:pPr indent="-228600" lvl="0" marL="228600" rtl="0" algn="l">
              <a:lnSpc>
                <a:spcPct val="90000"/>
              </a:lnSpc>
              <a:spcBef>
                <a:spcPts val="1000"/>
              </a:spcBef>
              <a:spcAft>
                <a:spcPts val="0"/>
              </a:spcAft>
              <a:buClr>
                <a:srgbClr val="1F497D"/>
              </a:buClr>
              <a:buSzPts val="2000"/>
              <a:buChar char="•"/>
            </a:pPr>
            <a:r>
              <a:rPr lang="en-US" sz="2000"/>
              <a:t>While the existing atmospheric measurement and analysis capabilities are still evolving rapidly and are providing key insights into the emissions and removals of CO</a:t>
            </a:r>
            <a:r>
              <a:rPr baseline="-25000" lang="en-US" sz="2000"/>
              <a:t>2</a:t>
            </a:r>
            <a:r>
              <a:rPr lang="en-US" sz="2000"/>
              <a:t> and CH</a:t>
            </a:r>
            <a:r>
              <a:rPr baseline="-25000" lang="en-US" sz="2000"/>
              <a:t>4</a:t>
            </a:r>
            <a:r>
              <a:rPr lang="en-US" sz="2000"/>
              <a:t> by natural processes and human activities, they are not expected to fully address the requirements of the first Global Stocktake in 2023</a:t>
            </a:r>
            <a:endParaRPr/>
          </a:p>
          <a:p>
            <a:pPr indent="-228600" lvl="0" marL="228600" rtl="0" algn="l">
              <a:lnSpc>
                <a:spcPct val="90000"/>
              </a:lnSpc>
              <a:spcBef>
                <a:spcPts val="1000"/>
              </a:spcBef>
              <a:spcAft>
                <a:spcPts val="0"/>
              </a:spcAft>
              <a:buClr>
                <a:srgbClr val="1F497D"/>
              </a:buClr>
              <a:buSzPts val="2000"/>
              <a:buChar char="•"/>
            </a:pPr>
            <a:r>
              <a:rPr lang="en-US" sz="2000"/>
              <a:t>However, these tools are adequate for generating products that illustrate the capabilities of future top-down atmospheric greenhouse gas monitoring and analysis systems and to identify</a:t>
            </a:r>
            <a:endParaRPr/>
          </a:p>
          <a:p>
            <a:pPr indent="-228600" lvl="1" marL="685800" rtl="0" algn="l">
              <a:lnSpc>
                <a:spcPct val="90000"/>
              </a:lnSpc>
              <a:spcBef>
                <a:spcPts val="500"/>
              </a:spcBef>
              <a:spcAft>
                <a:spcPts val="0"/>
              </a:spcAft>
              <a:buClr>
                <a:srgbClr val="1F497D"/>
              </a:buClr>
              <a:buSzPts val="2000"/>
              <a:buChar char="•"/>
            </a:pPr>
            <a:r>
              <a:rPr lang="en-US"/>
              <a:t>the best ground, airborne, and space-based products for building top-down inventories</a:t>
            </a:r>
            <a:endParaRPr/>
          </a:p>
          <a:p>
            <a:pPr indent="-228600" lvl="1" marL="685800" rtl="0" algn="l">
              <a:lnSpc>
                <a:spcPct val="90000"/>
              </a:lnSpc>
              <a:spcBef>
                <a:spcPts val="500"/>
              </a:spcBef>
              <a:spcAft>
                <a:spcPts val="0"/>
              </a:spcAft>
              <a:buClr>
                <a:srgbClr val="1F497D"/>
              </a:buClr>
              <a:buSzPts val="2000"/>
              <a:buChar char="•"/>
            </a:pPr>
            <a:r>
              <a:rPr lang="en-US"/>
              <a:t>the best practices for combining top-down and bottom-up inventory techniques and products</a:t>
            </a:r>
            <a:endParaRPr/>
          </a:p>
          <a:p>
            <a:pPr indent="-228600" lvl="0" marL="228600" rtl="0" algn="l">
              <a:lnSpc>
                <a:spcPct val="90000"/>
              </a:lnSpc>
              <a:spcBef>
                <a:spcPts val="1000"/>
              </a:spcBef>
              <a:spcAft>
                <a:spcPts val="0"/>
              </a:spcAft>
              <a:buClr>
                <a:srgbClr val="1F497D"/>
              </a:buClr>
              <a:buSzPts val="2000"/>
              <a:buChar char="•"/>
            </a:pPr>
            <a:r>
              <a:rPr lang="en-US" sz="2000"/>
              <a:t>These pilot products are expected to foster the development of requirements with CEOS stakeholders (IG</a:t>
            </a:r>
            <a:r>
              <a:rPr baseline="30000" lang="en-US" sz="2000"/>
              <a:t>3</a:t>
            </a:r>
            <a:r>
              <a:rPr lang="en-US" sz="2000"/>
              <a:t>IS, GCOS, IPCC, UNFCCC) and interfaces with users in the national inventory communities who will be using much more capable systems that will be coming on line to support the 2028 and future Global Stocktakes</a:t>
            </a:r>
            <a:endParaRPr/>
          </a:p>
        </p:txBody>
      </p:sp>
      <p:sp>
        <p:nvSpPr>
          <p:cNvPr id="152" name="Google Shape;152;p7"/>
          <p:cNvSpPr txBox="1"/>
          <p:nvPr>
            <p:ph idx="12" type="sldNum"/>
          </p:nvPr>
        </p:nvSpPr>
        <p:spPr>
          <a:xfrm>
            <a:off x="8544272" y="6356350"/>
            <a:ext cx="100811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8"/>
          <p:cNvSpPr txBox="1"/>
          <p:nvPr>
            <p:ph type="title"/>
          </p:nvPr>
        </p:nvSpPr>
        <p:spPr>
          <a:xfrm>
            <a:off x="1743184" y="22762"/>
            <a:ext cx="8764394" cy="110198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F497D"/>
              </a:buClr>
              <a:buSzPts val="3200"/>
              <a:buFont typeface="Calibri"/>
              <a:buNone/>
            </a:pPr>
            <a:r>
              <a:rPr lang="en-US"/>
              <a:t>Contributors</a:t>
            </a:r>
            <a:endParaRPr/>
          </a:p>
        </p:txBody>
      </p:sp>
      <p:sp>
        <p:nvSpPr>
          <p:cNvPr id="159" name="Google Shape;159;p8"/>
          <p:cNvSpPr txBox="1"/>
          <p:nvPr>
            <p:ph idx="1" type="body"/>
          </p:nvPr>
        </p:nvSpPr>
        <p:spPr>
          <a:xfrm>
            <a:off x="174918" y="1342913"/>
            <a:ext cx="5849074" cy="4894399"/>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1F497D"/>
              </a:buClr>
              <a:buSzPts val="2000"/>
              <a:buChar char="•"/>
            </a:pPr>
            <a:r>
              <a:rPr lang="en-US" sz="2000"/>
              <a:t>Joint Committee on Earth Observation Satellites (CEOS) / Coordination Group on Meteorological Satellites (CGMS) Working Group on Climate (WGClimate) Greenhouse Gas Task Team (GHG-TT)</a:t>
            </a:r>
            <a:endParaRPr/>
          </a:p>
          <a:p>
            <a:pPr indent="-228600" lvl="0" marL="228600" rtl="0" algn="l">
              <a:lnSpc>
                <a:spcPct val="90000"/>
              </a:lnSpc>
              <a:spcBef>
                <a:spcPts val="1000"/>
              </a:spcBef>
              <a:spcAft>
                <a:spcPts val="0"/>
              </a:spcAft>
              <a:buClr>
                <a:srgbClr val="1F497D"/>
              </a:buClr>
              <a:buSzPts val="2000"/>
              <a:buChar char="•"/>
            </a:pPr>
            <a:r>
              <a:rPr lang="en-US" sz="2000"/>
              <a:t>CEOS Atmospheric Composition Virtual Constellation (AC-VC)</a:t>
            </a:r>
            <a:endParaRPr/>
          </a:p>
          <a:p>
            <a:pPr indent="-228600" lvl="0" marL="228600" rtl="0" algn="l">
              <a:lnSpc>
                <a:spcPct val="90000"/>
              </a:lnSpc>
              <a:spcBef>
                <a:spcPts val="1000"/>
              </a:spcBef>
              <a:spcAft>
                <a:spcPts val="0"/>
              </a:spcAft>
              <a:buClr>
                <a:srgbClr val="1F497D"/>
              </a:buClr>
              <a:buSzPts val="2000"/>
              <a:buChar char="•"/>
            </a:pPr>
            <a:r>
              <a:rPr lang="en-US" sz="2000"/>
              <a:t>CEOS Working Group in Calibration and Validation (WGCV)</a:t>
            </a:r>
            <a:endParaRPr/>
          </a:p>
          <a:p>
            <a:pPr indent="-228600" lvl="0" marL="228600" rtl="0" algn="l">
              <a:lnSpc>
                <a:spcPct val="90000"/>
              </a:lnSpc>
              <a:spcBef>
                <a:spcPts val="1000"/>
              </a:spcBef>
              <a:spcAft>
                <a:spcPts val="0"/>
              </a:spcAft>
              <a:buClr>
                <a:srgbClr val="1F497D"/>
              </a:buClr>
              <a:buSzPts val="2000"/>
              <a:buChar char="•"/>
            </a:pPr>
            <a:r>
              <a:rPr lang="en-US" sz="2000"/>
              <a:t>CEOS Agriculture, Forestry, and Other Land Use (AFOLU) Team</a:t>
            </a:r>
            <a:endParaRPr/>
          </a:p>
          <a:p>
            <a:pPr indent="-228600" lvl="0" marL="228600" rtl="0" algn="l">
              <a:lnSpc>
                <a:spcPct val="90000"/>
              </a:lnSpc>
              <a:spcBef>
                <a:spcPts val="1000"/>
              </a:spcBef>
              <a:spcAft>
                <a:spcPts val="0"/>
              </a:spcAft>
              <a:buClr>
                <a:srgbClr val="1F497D"/>
              </a:buClr>
              <a:buSzPts val="2000"/>
              <a:buChar char="•"/>
            </a:pPr>
            <a:r>
              <a:rPr lang="en-US" sz="2000"/>
              <a:t>World Meteorological Organization (WMO) Integrated Global Greenhouse Gas Information System (IG3IS) </a:t>
            </a:r>
            <a:endParaRPr/>
          </a:p>
          <a:p>
            <a:pPr indent="-228600" lvl="0" marL="228600" rtl="0" algn="l">
              <a:lnSpc>
                <a:spcPct val="90000"/>
              </a:lnSpc>
              <a:spcBef>
                <a:spcPts val="1000"/>
              </a:spcBef>
              <a:spcAft>
                <a:spcPts val="0"/>
              </a:spcAft>
              <a:buClr>
                <a:srgbClr val="1F497D"/>
              </a:buClr>
              <a:buSzPts val="2000"/>
              <a:buChar char="•"/>
            </a:pPr>
            <a:r>
              <a:rPr lang="en-US" sz="2000"/>
              <a:t>European Space Agency (ESA) TROPOMI Team</a:t>
            </a:r>
            <a:endParaRPr/>
          </a:p>
          <a:p>
            <a:pPr indent="-228600" lvl="0" marL="228600" rtl="0" algn="l">
              <a:lnSpc>
                <a:spcPct val="90000"/>
              </a:lnSpc>
              <a:spcBef>
                <a:spcPts val="1000"/>
              </a:spcBef>
              <a:spcAft>
                <a:spcPts val="0"/>
              </a:spcAft>
              <a:buClr>
                <a:srgbClr val="1F497D"/>
              </a:buClr>
              <a:buSzPts val="2000"/>
              <a:buChar char="•"/>
            </a:pPr>
            <a:r>
              <a:rPr lang="en-US" sz="2000"/>
              <a:t>Japan Aerospace Exploration Agency (JAXA) GOSAT</a:t>
            </a:r>
            <a:endParaRPr/>
          </a:p>
          <a:p>
            <a:pPr indent="-228600" lvl="0" marL="228600" rtl="0" algn="l">
              <a:lnSpc>
                <a:spcPct val="90000"/>
              </a:lnSpc>
              <a:spcBef>
                <a:spcPts val="1000"/>
              </a:spcBef>
              <a:spcAft>
                <a:spcPts val="0"/>
              </a:spcAft>
              <a:buClr>
                <a:srgbClr val="1F497D"/>
              </a:buClr>
              <a:buSzPts val="2000"/>
              <a:buChar char="•"/>
            </a:pPr>
            <a:r>
              <a:rPr lang="en-US" sz="2000"/>
              <a:t>NASA Carbon Monitoring System (CMS)</a:t>
            </a:r>
            <a:endParaRPr/>
          </a:p>
        </p:txBody>
      </p:sp>
      <p:sp>
        <p:nvSpPr>
          <p:cNvPr id="160" name="Google Shape;160;p8"/>
          <p:cNvSpPr txBox="1"/>
          <p:nvPr>
            <p:ph idx="12" type="sldNum"/>
          </p:nvPr>
        </p:nvSpPr>
        <p:spPr>
          <a:xfrm>
            <a:off x="8544272" y="6356350"/>
            <a:ext cx="100811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1" name="Google Shape;161;p8"/>
          <p:cNvSpPr txBox="1"/>
          <p:nvPr/>
        </p:nvSpPr>
        <p:spPr>
          <a:xfrm>
            <a:off x="5951984" y="1342106"/>
            <a:ext cx="6209114" cy="4796881"/>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marR="0" rtl="0" algn="l">
              <a:lnSpc>
                <a:spcPct val="90000"/>
              </a:lnSpc>
              <a:spcBef>
                <a:spcPts val="0"/>
              </a:spcBef>
              <a:spcAft>
                <a:spcPts val="0"/>
              </a:spcAft>
              <a:buClr>
                <a:srgbClr val="1F497D"/>
              </a:buClr>
              <a:buSzPct val="100000"/>
              <a:buFont typeface="Arial"/>
              <a:buChar char="•"/>
            </a:pPr>
            <a:r>
              <a:rPr lang="en-US" sz="2200">
                <a:solidFill>
                  <a:srgbClr val="1F497D"/>
                </a:solidFill>
                <a:latin typeface="Calibri"/>
                <a:ea typeface="Calibri"/>
                <a:cs typeface="Calibri"/>
                <a:sym typeface="Calibri"/>
              </a:rPr>
              <a:t>European Centre for Medium-Range Weather Forecasts (ECMWF) </a:t>
            </a:r>
            <a:endParaRPr/>
          </a:p>
          <a:p>
            <a:pPr indent="-228600" lvl="0" marL="228600" marR="0" rtl="0" algn="l">
              <a:lnSpc>
                <a:spcPct val="90000"/>
              </a:lnSpc>
              <a:spcBef>
                <a:spcPts val="1000"/>
              </a:spcBef>
              <a:spcAft>
                <a:spcPts val="0"/>
              </a:spcAft>
              <a:buClr>
                <a:srgbClr val="1F497D"/>
              </a:buClr>
              <a:buSzPct val="100000"/>
              <a:buFont typeface="Arial"/>
              <a:buChar char="•"/>
            </a:pPr>
            <a:r>
              <a:rPr lang="en-US" sz="2200">
                <a:solidFill>
                  <a:srgbClr val="1F497D"/>
                </a:solidFill>
                <a:latin typeface="Calibri"/>
                <a:ea typeface="Calibri"/>
                <a:cs typeface="Calibri"/>
                <a:sym typeface="Calibri"/>
              </a:rPr>
              <a:t>Copernicus Atmospheric Monitoring Service (CAMS)</a:t>
            </a:r>
            <a:endParaRPr/>
          </a:p>
          <a:p>
            <a:pPr indent="-228600" lvl="0" marL="228600" marR="0" rtl="0" algn="l">
              <a:lnSpc>
                <a:spcPct val="90000"/>
              </a:lnSpc>
              <a:spcBef>
                <a:spcPts val="1000"/>
              </a:spcBef>
              <a:spcAft>
                <a:spcPts val="0"/>
              </a:spcAft>
              <a:buClr>
                <a:srgbClr val="1F497D"/>
              </a:buClr>
              <a:buSzPct val="100000"/>
              <a:buFont typeface="Arial"/>
              <a:buChar char="•"/>
            </a:pPr>
            <a:r>
              <a:rPr lang="en-US" sz="2200">
                <a:solidFill>
                  <a:srgbClr val="1F497D"/>
                </a:solidFill>
                <a:latin typeface="Calibri"/>
                <a:ea typeface="Calibri"/>
                <a:cs typeface="Calibri"/>
                <a:sym typeface="Calibri"/>
              </a:rPr>
              <a:t>H2020 CoCO2 project</a:t>
            </a:r>
            <a:endParaRPr/>
          </a:p>
          <a:p>
            <a:pPr indent="-228600" lvl="0" marL="228600" marR="0" rtl="0" algn="l">
              <a:lnSpc>
                <a:spcPct val="90000"/>
              </a:lnSpc>
              <a:spcBef>
                <a:spcPts val="1000"/>
              </a:spcBef>
              <a:spcAft>
                <a:spcPts val="0"/>
              </a:spcAft>
              <a:buClr>
                <a:srgbClr val="1F497D"/>
              </a:buClr>
              <a:buSzPct val="100000"/>
              <a:buFont typeface="Arial"/>
              <a:buChar char="•"/>
            </a:pPr>
            <a:r>
              <a:rPr lang="en-US" sz="2200">
                <a:solidFill>
                  <a:srgbClr val="1F497D"/>
                </a:solidFill>
                <a:latin typeface="Calibri"/>
                <a:ea typeface="Calibri"/>
                <a:cs typeface="Calibri"/>
                <a:sym typeface="Calibri"/>
              </a:rPr>
              <a:t>OCO-2 Flux MIP Team</a:t>
            </a:r>
            <a:endParaRPr/>
          </a:p>
          <a:p>
            <a:pPr indent="-228631" lvl="1" marL="685800" marR="0" rtl="0" algn="l">
              <a:lnSpc>
                <a:spcPct val="90000"/>
              </a:lnSpc>
              <a:spcBef>
                <a:spcPts val="500"/>
              </a:spcBef>
              <a:spcAft>
                <a:spcPts val="0"/>
              </a:spcAft>
              <a:buClr>
                <a:srgbClr val="1F497D"/>
              </a:buClr>
              <a:buSzPct val="100000"/>
              <a:buFont typeface="Arial"/>
              <a:buChar char="•"/>
            </a:pPr>
            <a:r>
              <a:rPr b="0" i="0" lang="en-US" sz="1700" u="none" cap="none" strike="noStrike">
                <a:solidFill>
                  <a:srgbClr val="1F497D"/>
                </a:solidFill>
                <a:latin typeface="Calibri"/>
                <a:ea typeface="Calibri"/>
                <a:cs typeface="Calibri"/>
                <a:sym typeface="Calibri"/>
              </a:rPr>
              <a:t>Laboratoire des sciences du climat et de l'environnement (LSCE)</a:t>
            </a:r>
            <a:endParaRPr/>
          </a:p>
          <a:p>
            <a:pPr indent="-228631" lvl="1" marL="685800" marR="0" rtl="0" algn="l">
              <a:lnSpc>
                <a:spcPct val="90000"/>
              </a:lnSpc>
              <a:spcBef>
                <a:spcPts val="500"/>
              </a:spcBef>
              <a:spcAft>
                <a:spcPts val="0"/>
              </a:spcAft>
              <a:buClr>
                <a:srgbClr val="1F497D"/>
              </a:buClr>
              <a:buSzPct val="100000"/>
              <a:buFont typeface="Arial"/>
              <a:buChar char="•"/>
            </a:pPr>
            <a:r>
              <a:rPr b="0" i="0" lang="en-US" sz="1700" u="none" cap="none" strike="noStrike">
                <a:solidFill>
                  <a:srgbClr val="1F497D"/>
                </a:solidFill>
                <a:latin typeface="Calibri"/>
                <a:ea typeface="Calibri"/>
                <a:cs typeface="Calibri"/>
                <a:sym typeface="Calibri"/>
              </a:rPr>
              <a:t>NOAA Global Monitoring Laboratory</a:t>
            </a:r>
            <a:endParaRPr/>
          </a:p>
          <a:p>
            <a:pPr indent="-228631" lvl="1" marL="685800" marR="0" rtl="0" algn="l">
              <a:lnSpc>
                <a:spcPct val="90000"/>
              </a:lnSpc>
              <a:spcBef>
                <a:spcPts val="500"/>
              </a:spcBef>
              <a:spcAft>
                <a:spcPts val="0"/>
              </a:spcAft>
              <a:buClr>
                <a:srgbClr val="1F497D"/>
              </a:buClr>
              <a:buSzPct val="100000"/>
              <a:buFont typeface="Arial"/>
              <a:buChar char="•"/>
            </a:pPr>
            <a:r>
              <a:rPr b="0" i="0" lang="en-US" sz="1700" u="none" cap="none" strike="noStrike">
                <a:solidFill>
                  <a:srgbClr val="1F497D"/>
                </a:solidFill>
                <a:latin typeface="Calibri"/>
                <a:ea typeface="Calibri"/>
                <a:cs typeface="Calibri"/>
                <a:sym typeface="Calibri"/>
              </a:rPr>
              <a:t>NASA Ames Research Center</a:t>
            </a:r>
            <a:endParaRPr/>
          </a:p>
          <a:p>
            <a:pPr indent="-228631" lvl="1" marL="685800" marR="0" rtl="0" algn="l">
              <a:lnSpc>
                <a:spcPct val="90000"/>
              </a:lnSpc>
              <a:spcBef>
                <a:spcPts val="500"/>
              </a:spcBef>
              <a:spcAft>
                <a:spcPts val="0"/>
              </a:spcAft>
              <a:buClr>
                <a:srgbClr val="1F497D"/>
              </a:buClr>
              <a:buSzPct val="100000"/>
              <a:buFont typeface="Arial"/>
              <a:buChar char="•"/>
            </a:pPr>
            <a:r>
              <a:rPr b="0" i="0" lang="en-US" sz="1700" u="none" cap="none" strike="noStrike">
                <a:solidFill>
                  <a:srgbClr val="1F497D"/>
                </a:solidFill>
                <a:latin typeface="Calibri"/>
                <a:ea typeface="Calibri"/>
                <a:cs typeface="Calibri"/>
                <a:sym typeface="Calibri"/>
              </a:rPr>
              <a:t>NASA Carbon Monitoring System Flux Team (CMS-Flux)</a:t>
            </a:r>
            <a:endParaRPr/>
          </a:p>
          <a:p>
            <a:pPr indent="-228631" lvl="1" marL="685800" marR="0" rtl="0" algn="l">
              <a:lnSpc>
                <a:spcPct val="90000"/>
              </a:lnSpc>
              <a:spcBef>
                <a:spcPts val="500"/>
              </a:spcBef>
              <a:spcAft>
                <a:spcPts val="0"/>
              </a:spcAft>
              <a:buClr>
                <a:srgbClr val="1F497D"/>
              </a:buClr>
              <a:buSzPct val="100000"/>
              <a:buFont typeface="Arial"/>
              <a:buChar char="•"/>
            </a:pPr>
            <a:r>
              <a:rPr b="0" i="0" lang="en-US" sz="1700" u="none" cap="none" strike="noStrike">
                <a:solidFill>
                  <a:srgbClr val="1F497D"/>
                </a:solidFill>
                <a:latin typeface="Calibri"/>
                <a:ea typeface="Calibri"/>
                <a:cs typeface="Calibri"/>
                <a:sym typeface="Calibri"/>
              </a:rPr>
              <a:t>NASA Goddard Space Flight Center Global Modeling and Assimilation Office (GSFC GMAO)</a:t>
            </a:r>
            <a:endParaRPr/>
          </a:p>
          <a:p>
            <a:pPr indent="-228631" lvl="1" marL="685800" marR="0" rtl="0" algn="l">
              <a:lnSpc>
                <a:spcPct val="90000"/>
              </a:lnSpc>
              <a:spcBef>
                <a:spcPts val="500"/>
              </a:spcBef>
              <a:spcAft>
                <a:spcPts val="0"/>
              </a:spcAft>
              <a:buClr>
                <a:srgbClr val="1F497D"/>
              </a:buClr>
              <a:buSzPct val="100000"/>
              <a:buFont typeface="Arial"/>
              <a:buChar char="•"/>
            </a:pPr>
            <a:r>
              <a:rPr b="0" i="0" lang="en-US" sz="1700" u="none" cap="none" strike="noStrike">
                <a:solidFill>
                  <a:srgbClr val="1F497D"/>
                </a:solidFill>
                <a:latin typeface="Calibri"/>
                <a:ea typeface="Calibri"/>
                <a:cs typeface="Calibri"/>
                <a:sym typeface="Calibri"/>
              </a:rPr>
              <a:t>NASA Jet Propulsion Laboratory (JPL)</a:t>
            </a:r>
            <a:endParaRPr/>
          </a:p>
          <a:p>
            <a:pPr indent="-228631" lvl="1" marL="685800" marR="0" rtl="0" algn="l">
              <a:lnSpc>
                <a:spcPct val="90000"/>
              </a:lnSpc>
              <a:spcBef>
                <a:spcPts val="500"/>
              </a:spcBef>
              <a:spcAft>
                <a:spcPts val="0"/>
              </a:spcAft>
              <a:buClr>
                <a:srgbClr val="1F497D"/>
              </a:buClr>
              <a:buSzPct val="100000"/>
              <a:buFont typeface="Arial"/>
              <a:buChar char="•"/>
            </a:pPr>
            <a:r>
              <a:rPr b="0" i="0" lang="en-US" sz="1700" u="none" cap="none" strike="noStrike">
                <a:solidFill>
                  <a:srgbClr val="1F497D"/>
                </a:solidFill>
                <a:latin typeface="Calibri"/>
                <a:ea typeface="Calibri"/>
                <a:cs typeface="Calibri"/>
                <a:sym typeface="Calibri"/>
              </a:rPr>
              <a:t>Colorado State University (CSU)</a:t>
            </a:r>
            <a:endParaRPr/>
          </a:p>
          <a:p>
            <a:pPr indent="-228631" lvl="1" marL="685800" marR="0" rtl="0" algn="l">
              <a:lnSpc>
                <a:spcPct val="90000"/>
              </a:lnSpc>
              <a:spcBef>
                <a:spcPts val="500"/>
              </a:spcBef>
              <a:spcAft>
                <a:spcPts val="0"/>
              </a:spcAft>
              <a:buClr>
                <a:srgbClr val="1F497D"/>
              </a:buClr>
              <a:buSzPct val="100000"/>
              <a:buFont typeface="Arial"/>
              <a:buChar char="•"/>
            </a:pPr>
            <a:r>
              <a:rPr b="0" i="0" lang="en-US" sz="1700" u="none" cap="none" strike="noStrike">
                <a:solidFill>
                  <a:srgbClr val="1F497D"/>
                </a:solidFill>
                <a:latin typeface="Calibri"/>
                <a:ea typeface="Calibri"/>
                <a:cs typeface="Calibri"/>
                <a:sym typeface="Calibri"/>
              </a:rPr>
              <a:t>University of Colorado</a:t>
            </a:r>
            <a:endParaRPr/>
          </a:p>
          <a:p>
            <a:pPr indent="-228631" lvl="1" marL="685800" marR="0" rtl="0" algn="l">
              <a:lnSpc>
                <a:spcPct val="90000"/>
              </a:lnSpc>
              <a:spcBef>
                <a:spcPts val="500"/>
              </a:spcBef>
              <a:spcAft>
                <a:spcPts val="0"/>
              </a:spcAft>
              <a:buClr>
                <a:srgbClr val="1F497D"/>
              </a:buClr>
              <a:buSzPct val="100000"/>
              <a:buFont typeface="Arial"/>
              <a:buChar char="•"/>
            </a:pPr>
            <a:r>
              <a:rPr b="0" i="0" lang="en-US" sz="1700" u="none" cap="none" strike="noStrike">
                <a:solidFill>
                  <a:srgbClr val="1F497D"/>
                </a:solidFill>
                <a:latin typeface="Calibri"/>
                <a:ea typeface="Calibri"/>
                <a:cs typeface="Calibri"/>
                <a:sym typeface="Calibri"/>
              </a:rPr>
              <a:t>University of Maryland</a:t>
            </a:r>
            <a:endParaRPr/>
          </a:p>
          <a:p>
            <a:pPr indent="-228631" lvl="1" marL="685800" marR="0" rtl="0" algn="l">
              <a:lnSpc>
                <a:spcPct val="90000"/>
              </a:lnSpc>
              <a:spcBef>
                <a:spcPts val="500"/>
              </a:spcBef>
              <a:spcAft>
                <a:spcPts val="0"/>
              </a:spcAft>
              <a:buClr>
                <a:srgbClr val="1F497D"/>
              </a:buClr>
              <a:buSzPct val="100000"/>
              <a:buFont typeface="Arial"/>
              <a:buChar char="•"/>
            </a:pPr>
            <a:r>
              <a:rPr b="0" i="0" lang="en-US" sz="1700" u="none" cap="none" strike="noStrike">
                <a:solidFill>
                  <a:srgbClr val="1F497D"/>
                </a:solidFill>
                <a:latin typeface="Calibri"/>
                <a:ea typeface="Calibri"/>
                <a:cs typeface="Calibri"/>
                <a:sym typeface="Calibri"/>
              </a:rPr>
              <a:t>University of Oklahoma (OU)</a:t>
            </a:r>
            <a:endParaRPr/>
          </a:p>
          <a:p>
            <a:pPr indent="-228631" lvl="1" marL="685800" marR="0" rtl="0" algn="l">
              <a:lnSpc>
                <a:spcPct val="90000"/>
              </a:lnSpc>
              <a:spcBef>
                <a:spcPts val="500"/>
              </a:spcBef>
              <a:spcAft>
                <a:spcPts val="0"/>
              </a:spcAft>
              <a:buClr>
                <a:srgbClr val="1F497D"/>
              </a:buClr>
              <a:buSzPct val="100000"/>
              <a:buFont typeface="Arial"/>
              <a:buChar char="•"/>
            </a:pPr>
            <a:r>
              <a:rPr b="0" i="0" lang="en-US" sz="1700" u="none" cap="none" strike="noStrike">
                <a:solidFill>
                  <a:srgbClr val="1F497D"/>
                </a:solidFill>
                <a:latin typeface="Calibri"/>
                <a:ea typeface="Calibri"/>
                <a:cs typeface="Calibri"/>
                <a:sym typeface="Calibri"/>
              </a:rPr>
              <a:t>University of Toronto</a:t>
            </a:r>
            <a:endParaRPr/>
          </a:p>
        </p:txBody>
      </p:sp>
      <p:sp>
        <p:nvSpPr>
          <p:cNvPr id="162" name="Google Shape;162;p8"/>
          <p:cNvSpPr txBox="1"/>
          <p:nvPr/>
        </p:nvSpPr>
        <p:spPr>
          <a:xfrm>
            <a:off x="10399331" y="5515894"/>
            <a:ext cx="161775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600">
                <a:solidFill>
                  <a:srgbClr val="FF0000"/>
                </a:solidFill>
                <a:latin typeface="Calibri"/>
                <a:ea typeface="Calibri"/>
                <a:cs typeface="Calibri"/>
                <a:sym typeface="Calibri"/>
              </a:rPr>
              <a:t>Join us!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2016-03-01T14:28:13Z</dcterms:created>
  <dc:creator>Alexandra Nunes</dc:creator>
</cp:coreProperties>
</file>