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0" r:id="rId2"/>
    <p:sldId id="273" r:id="rId3"/>
    <p:sldId id="274" r:id="rId4"/>
    <p:sldId id="275" r:id="rId5"/>
    <p:sldId id="276" r:id="rId6"/>
    <p:sldId id="277" r:id="rId7"/>
    <p:sldId id="278" r:id="rId8"/>
    <p:sldId id="263" r:id="rId9"/>
    <p:sldId id="264" r:id="rId10"/>
    <p:sldId id="259" r:id="rId11"/>
    <p:sldId id="279" r:id="rId12"/>
    <p:sldId id="269" r:id="rId13"/>
    <p:sldId id="271" r:id="rId14"/>
    <p:sldId id="270" r:id="rId15"/>
    <p:sldId id="265" r:id="rId16"/>
    <p:sldId id="266" r:id="rId17"/>
    <p:sldId id="262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2"/>
    <p:restoredTop sz="68435"/>
  </p:normalViewPr>
  <p:slideViewPr>
    <p:cSldViewPr snapToGrid="0" snapToObjects="1">
      <p:cViewPr varScale="1">
        <p:scale>
          <a:sx n="81" d="100"/>
          <a:sy n="81" d="100"/>
        </p:scale>
        <p:origin x="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AC119-C811-234F-8EF8-BD87F139F1A9}" type="datetimeFigureOut">
              <a:rPr lang="en-US" smtClean="0"/>
              <a:t>9/6/21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3527B-88BC-604F-82B9-F5762A702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10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3527B-88BC-604F-82B9-F5762A702B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84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3527B-88BC-604F-82B9-F5762A702B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05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3527B-88BC-604F-82B9-F5762A702B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0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Draft Strategy Doc: </a:t>
            </a:r>
          </a:p>
          <a:p>
            <a:r>
              <a:rPr lang="en-US" dirty="0"/>
              <a:t>https://</a:t>
            </a:r>
            <a:r>
              <a:rPr lang="en-US" dirty="0" err="1"/>
              <a:t>docs.google.com</a:t>
            </a:r>
            <a:r>
              <a:rPr lang="en-US" dirty="0"/>
              <a:t>/document/d/1cVN76sycI8HlKjZaK6HfmO4NTjP3aSgERUkUH8klgGk/</a:t>
            </a:r>
            <a:r>
              <a:rPr lang="en-US" dirty="0" err="1"/>
              <a:t>edit?usp</a:t>
            </a:r>
            <a:r>
              <a:rPr lang="en-US" dirty="0"/>
              <a:t>=sharing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3527B-88BC-604F-82B9-F5762A702B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10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also identified several ways to improve the reach and </a:t>
            </a:r>
            <a:r>
              <a:rPr lang="en-US" dirty="0" err="1"/>
              <a:t>impactfulness</a:t>
            </a:r>
            <a:r>
              <a:rPr lang="en-US" dirty="0"/>
              <a:t> of our website and social media efforts. Just a few examples: </a:t>
            </a:r>
          </a:p>
          <a:p>
            <a:endParaRPr lang="en-US" dirty="0"/>
          </a:p>
          <a:p>
            <a:r>
              <a:rPr lang="en-US" dirty="0"/>
              <a:t>More prominently highlighting CEOS activities and achievements on the CEOS homepage and a new, dynamic CEOS News page</a:t>
            </a:r>
          </a:p>
          <a:p>
            <a:r>
              <a:rPr lang="en-US" dirty="0"/>
              <a:t>Providing up-front access to increase the visibility of our CEOS Working Group, Virtual Constellation, and Ad Hoc Team pages</a:t>
            </a:r>
          </a:p>
          <a:p>
            <a:r>
              <a:rPr lang="en-US" dirty="0"/>
              <a:t>Upgrading our high-traffic Data &amp; Tools page to ensure that visitors have quick access to the CEOS resources they value</a:t>
            </a:r>
          </a:p>
          <a:p>
            <a:r>
              <a:rPr lang="en-US" dirty="0"/>
              <a:t>Maintaining a shared editorial calendar to </a:t>
            </a:r>
            <a:r>
              <a:rPr lang="en-US" dirty="0" err="1"/>
              <a:t>lan</a:t>
            </a:r>
            <a:r>
              <a:rPr lang="en-US" dirty="0"/>
              <a:t> ahead for original content we’ll create to showcase CEOS work to the world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3527B-88BC-604F-82B9-F5762A702B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3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3527B-88BC-604F-82B9-F5762A702B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37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3527B-88BC-604F-82B9-F5762A702B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70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3527B-88BC-604F-82B9-F5762A702B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07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3527B-88BC-604F-82B9-F5762A702B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3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3527B-88BC-604F-82B9-F5762A702B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33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3527B-88BC-604F-82B9-F5762A702B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2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3527B-88BC-604F-82B9-F5762A702B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00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3527B-88BC-604F-82B9-F5762A702B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82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3527B-88BC-604F-82B9-F5762A702B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67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3527B-88BC-604F-82B9-F5762A702B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70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Draft Strategy Document: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docs.google.com</a:t>
            </a:r>
            <a:r>
              <a:rPr lang="en-US" dirty="0"/>
              <a:t>/document/d/1cVN76sycI8HlKjZaK6HfmO4NTjP3aSgERUkUH8klgGk/</a:t>
            </a:r>
            <a:r>
              <a:rPr lang="en-US" dirty="0" err="1"/>
              <a:t>edit?usp</a:t>
            </a:r>
            <a:r>
              <a:rPr lang="en-US" dirty="0"/>
              <a:t>=sharing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3527B-88BC-604F-82B9-F5762A702B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83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03527B-88BC-604F-82B9-F5762A702B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CDD43-86A9-B943-ABA6-2E524EF99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5AFD64-1603-F943-A4AF-D47458128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2BF0E-823A-084E-AD08-2FCFCD2CF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7000-BD95-7143-9013-F834E8D19C7E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DA4A-EE73-5440-8B60-AFFCA6EF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DD4BB-A7E5-ED4D-9570-A5708D032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B125-EFAC-104B-84AA-11DB99B7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2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AF65F-DC9B-B74E-8B73-F932B923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A5F68D-68D7-6E44-A800-64EC31CF8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FAB46-42DA-CE46-9FB5-103817190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7000-BD95-7143-9013-F834E8D19C7E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219C5-59A1-4F40-A39B-BF774A796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D3298-A4D8-774A-AE07-369F115B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B125-EFAC-104B-84AA-11DB99B7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5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30DEC9-BB4D-D44C-A74D-2461B5734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B849D1-9518-CD44-AF7A-9B82CC9BB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797AF-F436-E440-85CB-A5BF3D37B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7000-BD95-7143-9013-F834E8D19C7E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E7AB4-94BF-3C45-BD91-2A471CA85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D16DE-312F-DA4B-9DEC-67DB84C3B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B125-EFAC-104B-84AA-11DB99B7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AF433-E023-404D-B0DA-758D0FFD9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3B563-A8EB-1B49-AF62-9B0989A89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625E4-9424-B546-9422-470C22DD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7000-BD95-7143-9013-F834E8D19C7E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07A8E-FDB7-EA4A-A9A3-F5FE1054C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80B74-9C01-3D46-A087-FCD237E1A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B125-EFAC-104B-84AA-11DB99B7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6702-755C-AF46-AFCE-E8257211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7661F-1E0B-0E4F-82E1-DF11D5420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AD4E7-061F-1B49-8C81-3905A645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7000-BD95-7143-9013-F834E8D19C7E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BC1BD-7076-754E-910F-25472480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4219B-F4D9-ED43-B865-31E468D9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B125-EFAC-104B-84AA-11DB99B7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2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E1A33-938E-5044-A5FB-DA1D212A0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4C424-FAD3-5644-B162-CEFC0F0C5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09091-4483-DD46-BF29-FAA6DADC8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18C4D-8925-A84C-B28F-74D07B7FA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7000-BD95-7143-9013-F834E8D19C7E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D72A5-33AA-0744-AE8B-1BF474417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0E83AF-19CB-D54E-84B1-6F92A75B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B125-EFAC-104B-84AA-11DB99B7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9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6DD0-C3A7-764A-BF84-D42DBD75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62850-2521-4A48-9C4D-6C951725E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B9AFE-17EA-A84B-97BC-209A95AA6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FA1E2-E1D1-4449-BDD9-6D262FFAC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69208-B563-CB4A-AE26-6C47A42EE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1A520F-DFDB-A249-8891-46CAC12F9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7000-BD95-7143-9013-F834E8D19C7E}" type="datetimeFigureOut">
              <a:rPr lang="en-US" smtClean="0"/>
              <a:t>9/6/21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2DD94-244B-D74A-B27E-0BBD8EDDD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868621-5029-1C48-A488-1CC41AE5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B125-EFAC-104B-84AA-11DB99B7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9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AFD0-13AC-BE4D-AF62-D1919BC2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4FE21-0BB7-E247-AD2D-69B1883D9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7000-BD95-7143-9013-F834E8D19C7E}" type="datetimeFigureOut">
              <a:rPr lang="en-US" smtClean="0"/>
              <a:t>9/6/21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2C448-2512-1745-86A0-AB3B1B1E4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2C00E1-3C82-4645-8A12-05877450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B125-EFAC-104B-84AA-11DB99B7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9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AE9CB-A126-E34C-B809-4D50DDD0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7000-BD95-7143-9013-F834E8D19C7E}" type="datetimeFigureOut">
              <a:rPr lang="en-US" smtClean="0"/>
              <a:t>9/6/21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27C18-D786-2746-96E8-62C8B205D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A1FEB-6E6E-4D4B-AF95-A8CF73DB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B125-EFAC-104B-84AA-11DB99B7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48F56-A526-A44E-9575-2D3E1B6D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39F5E-B08B-2A4B-9E20-7A327F596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EC77E-6E3B-0441-BAB5-D347F2357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E9F63-BCFC-D145-A5E3-36873024E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7000-BD95-7143-9013-F834E8D19C7E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19D54-08A4-9048-830D-AD8670F1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CF072-9045-C74F-A1F2-486D3F0A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B125-EFAC-104B-84AA-11DB99B7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6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AFA81-6BF8-1040-BAD4-27412BECF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A86C74-DA8E-6B42-8E8A-0F66E0A9C7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D2C01-8515-524A-AC28-001D30E08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92469-6BC4-C941-A341-6FE749986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7000-BD95-7143-9013-F834E8D19C7E}" type="datetimeFigureOut">
              <a:rPr lang="en-US" smtClean="0"/>
              <a:t>9/6/21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B3EEE-A38A-2040-B04D-394BBF7B1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F6A0A-176A-D848-BBDA-AC504F15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DB125-EFAC-104B-84AA-11DB99B7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2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538837-4C88-9C4B-B3D5-BFF4E9B23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D96F8-2936-2D4E-9B91-7E4999D49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A725C-028E-EF4D-8D76-B4F5B711A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37000-BD95-7143-9013-F834E8D19C7E}" type="datetimeFigureOut">
              <a:rPr lang="en-US" smtClean="0"/>
              <a:t>9/6/21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84002-C890-EF42-B94D-194F8CDAE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A776C-D6FA-9C48-BD1A-05A03B50B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DB125-EFAC-104B-84AA-11DB99B7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4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y1DKdzcoCjQ6QHkcDTAcBgFT5MwegrI8/view?usp=shar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docs.google.com/document/d/1cVN76sycI8HlKjZaK6HfmO4NTjP3aSgERUkUH8klgGk/edit?usp=sha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DF6D0F-F34F-8346-A715-CA94FB7C6FE9}"/>
              </a:ext>
            </a:extLst>
          </p:cNvPr>
          <p:cNvSpPr txBox="1"/>
          <p:nvPr/>
        </p:nvSpPr>
        <p:spPr>
          <a:xfrm>
            <a:off x="640474" y="582758"/>
            <a:ext cx="10911052" cy="4929042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CEOS Communications Side Meeting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Kim Holloway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Communications Coordinator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Systems Engineering Office (SEO)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Committee on Earth Observation Satellites (CEOS)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2021 SIT Technical Workshop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September 6</a:t>
            </a:r>
            <a:r>
              <a:rPr lang="en-US" sz="2500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2021</a:t>
            </a:r>
            <a:endParaRPr lang="en-US" sz="25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3897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3999A11-CAE6-D045-A05C-9E80A72B66BD}"/>
              </a:ext>
            </a:extLst>
          </p:cNvPr>
          <p:cNvSpPr txBox="1"/>
          <p:nvPr/>
        </p:nvSpPr>
        <p:spPr>
          <a:xfrm>
            <a:off x="441691" y="504793"/>
            <a:ext cx="11284579" cy="1155701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Steps: Menu Reorganization</a:t>
            </a:r>
            <a:endParaRPr lang="en-US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F1262D4-CBE7-0E4E-BCD4-261193DB88E8}"/>
              </a:ext>
            </a:extLst>
          </p:cNvPr>
          <p:cNvGrpSpPr/>
          <p:nvPr/>
        </p:nvGrpSpPr>
        <p:grpSpPr>
          <a:xfrm>
            <a:off x="1006883" y="2880800"/>
            <a:ext cx="10190439" cy="2147682"/>
            <a:chOff x="1006883" y="946008"/>
            <a:chExt cx="10190439" cy="2147682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93DA9D1-1F70-0A42-9B43-EEF73B3AEAE6}"/>
                </a:ext>
              </a:extLst>
            </p:cNvPr>
            <p:cNvCxnSpPr>
              <a:cxnSpLocks/>
            </p:cNvCxnSpPr>
            <p:nvPr/>
          </p:nvCxnSpPr>
          <p:spPr>
            <a:xfrm>
              <a:off x="2511651" y="1499895"/>
              <a:ext cx="0" cy="296562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0EAFAC2-8380-FA41-8A57-F79C562FFE4A}"/>
                </a:ext>
              </a:extLst>
            </p:cNvPr>
            <p:cNvSpPr/>
            <p:nvPr/>
          </p:nvSpPr>
          <p:spPr>
            <a:xfrm>
              <a:off x="2366150" y="947001"/>
              <a:ext cx="1133395" cy="60548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About Us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7AA7B37-CDF2-4C43-A3A9-AE1157DD6953}"/>
                </a:ext>
              </a:extLst>
            </p:cNvPr>
            <p:cNvCxnSpPr/>
            <p:nvPr/>
          </p:nvCxnSpPr>
          <p:spPr>
            <a:xfrm>
              <a:off x="3915131" y="1495163"/>
              <a:ext cx="0" cy="296562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5ED88FD-4794-1240-B967-9487A1E596C7}"/>
                </a:ext>
              </a:extLst>
            </p:cNvPr>
            <p:cNvCxnSpPr/>
            <p:nvPr/>
          </p:nvCxnSpPr>
          <p:spPr>
            <a:xfrm>
              <a:off x="6321722" y="1495163"/>
              <a:ext cx="0" cy="296562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A66A2B-F4C0-9641-9B80-383B2ADBF724}"/>
                </a:ext>
              </a:extLst>
            </p:cNvPr>
            <p:cNvSpPr txBox="1"/>
            <p:nvPr/>
          </p:nvSpPr>
          <p:spPr>
            <a:xfrm>
              <a:off x="3683824" y="1847196"/>
              <a:ext cx="20277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500" dirty="0"/>
                <a:t>Working Groups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500" dirty="0"/>
                <a:t>Virtual Constellations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500" dirty="0"/>
                <a:t>Ad Hoc Teams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500" dirty="0"/>
                <a:t>Other Activities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F18594-482D-4C42-9934-04FED23F22C0}"/>
                </a:ext>
              </a:extLst>
            </p:cNvPr>
            <p:cNvSpPr txBox="1"/>
            <p:nvPr/>
          </p:nvSpPr>
          <p:spPr>
            <a:xfrm>
              <a:off x="1463217" y="1847195"/>
              <a:ext cx="2426745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500" dirty="0"/>
                <a:t>Our Agencies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500" dirty="0"/>
                <a:t>Overview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500" dirty="0"/>
                <a:t>Organization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500" dirty="0"/>
                <a:t>Governing Documents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500" dirty="0"/>
                <a:t>Work Plan &amp; Deliverables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99AC875-2A6C-8E48-8BBC-38744D589A88}"/>
                </a:ext>
              </a:extLst>
            </p:cNvPr>
            <p:cNvSpPr/>
            <p:nvPr/>
          </p:nvSpPr>
          <p:spPr>
            <a:xfrm>
              <a:off x="1006883" y="947001"/>
              <a:ext cx="1133394" cy="60548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Home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8D7E8A9-5605-B848-96D4-B748F0892AAF}"/>
                </a:ext>
              </a:extLst>
            </p:cNvPr>
            <p:cNvSpPr/>
            <p:nvPr/>
          </p:nvSpPr>
          <p:spPr>
            <a:xfrm>
              <a:off x="3725419" y="947001"/>
              <a:ext cx="1360598" cy="60548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Our Groups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280ED1-843A-4843-BF2F-6628F9039C2C}"/>
                </a:ext>
              </a:extLst>
            </p:cNvPr>
            <p:cNvSpPr/>
            <p:nvPr/>
          </p:nvSpPr>
          <p:spPr>
            <a:xfrm>
              <a:off x="5295418" y="946009"/>
              <a:ext cx="1274418" cy="60548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News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C63371C-7954-1144-B883-89D2AEEDD457}"/>
                </a:ext>
              </a:extLst>
            </p:cNvPr>
            <p:cNvSpPr/>
            <p:nvPr/>
          </p:nvSpPr>
          <p:spPr>
            <a:xfrm>
              <a:off x="6798456" y="946999"/>
              <a:ext cx="1428499" cy="60548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 &amp; Tools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102349-432A-AF4C-89FC-CA06BD89C5F6}"/>
                </a:ext>
              </a:extLst>
            </p:cNvPr>
            <p:cNvSpPr/>
            <p:nvPr/>
          </p:nvSpPr>
          <p:spPr>
            <a:xfrm>
              <a:off x="8437031" y="946009"/>
              <a:ext cx="1133394" cy="60548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Meetings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AFE40A-25BB-764C-9A11-5AB661EF9D05}"/>
                </a:ext>
              </a:extLst>
            </p:cNvPr>
            <p:cNvSpPr txBox="1"/>
            <p:nvPr/>
          </p:nvSpPr>
          <p:spPr>
            <a:xfrm>
              <a:off x="5647672" y="1847195"/>
              <a:ext cx="28657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500" dirty="0"/>
                <a:t>News  &amp; Stories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500" dirty="0"/>
                <a:t>Key Documents &amp; Publications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500" dirty="0"/>
                <a:t>Branding Guidelines</a:t>
              </a:r>
            </a:p>
            <a:p>
              <a:pPr marL="117475" indent="-117475">
                <a:buFont typeface="Arial" panose="020B0604020202020204" pitchFamily="34" charset="0"/>
                <a:buChar char="•"/>
              </a:pPr>
              <a:r>
                <a:rPr lang="en-US" sz="1500" dirty="0"/>
                <a:t>File Management (Internal)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8E24077-FA38-7340-A1D4-DD9253C8ABD0}"/>
                </a:ext>
              </a:extLst>
            </p:cNvPr>
            <p:cNvSpPr/>
            <p:nvPr/>
          </p:nvSpPr>
          <p:spPr>
            <a:xfrm>
              <a:off x="9768823" y="946008"/>
              <a:ext cx="1428499" cy="60548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Contact 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8419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3999A11-CAE6-D045-A05C-9E80A72B66BD}"/>
              </a:ext>
            </a:extLst>
          </p:cNvPr>
          <p:cNvSpPr txBox="1"/>
          <p:nvPr/>
        </p:nvSpPr>
        <p:spPr>
          <a:xfrm>
            <a:off x="441691" y="504793"/>
            <a:ext cx="11284579" cy="1155701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Steps: Standardized Themes</a:t>
            </a:r>
            <a:endParaRPr lang="en-US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F8F357-A4C4-814D-A641-A4D190973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487" y="2133324"/>
            <a:ext cx="6763026" cy="378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96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34B42F-9421-F242-A12F-F7F279003421}"/>
              </a:ext>
            </a:extLst>
          </p:cNvPr>
          <p:cNvSpPr txBox="1"/>
          <p:nvPr/>
        </p:nvSpPr>
        <p:spPr>
          <a:xfrm>
            <a:off x="640474" y="1114766"/>
            <a:ext cx="10911052" cy="4704137"/>
          </a:xfrm>
          <a:prstGeom prst="rect">
            <a:avLst/>
          </a:prstGeom>
          <a:solidFill>
            <a:schemeClr val="tx1">
              <a:alpha val="7218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Let’s Discuss!</a:t>
            </a:r>
            <a:endParaRPr lang="en-US" sz="3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3440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E166-245A-2D46-84A6-32B6FDC0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==========================</a:t>
            </a:r>
          </a:p>
        </p:txBody>
      </p:sp>
    </p:spTree>
    <p:extLst>
      <p:ext uri="{BB962C8B-B14F-4D97-AF65-F5344CB8AC3E}">
        <p14:creationId xmlns:p14="http://schemas.microsoft.com/office/powerpoint/2010/main" val="984488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DF6D0F-F34F-8346-A715-CA94FB7C6FE9}"/>
              </a:ext>
            </a:extLst>
          </p:cNvPr>
          <p:cNvSpPr txBox="1"/>
          <p:nvPr/>
        </p:nvSpPr>
        <p:spPr>
          <a:xfrm>
            <a:off x="640474" y="412531"/>
            <a:ext cx="10911052" cy="60329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Perceived Problems / Proposed Solutions:</a:t>
            </a:r>
            <a:endParaRPr lang="en-US" sz="3600" b="1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Implement a visually stunning, rotating banner on the CEOS Homepage to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highlight important CEOS News, Stories, and Publications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Create a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dedicated, thematically organized CEOS </a:t>
            </a: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webpage for accessing older CEOS News, Stories, and Publications (CEOS Newsletters to be shared and archived here, with some articles to be shared more dynamically in a blog-like/news format.)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Consolidate externally hosted CEOS website content into the centrally located CEOS website for consistent branding across the organization (&amp; solve the problems those pages addressed)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Dedicate prominent space on the CEOS Homepage to promote the CEOS WGs/VCs/AHTs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Streamline CEOS menus and </a:t>
            </a: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navigation to optimize content discoverability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Collaboratively plan and publish CEOS </a:t>
            </a: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website and social media </a:t>
            </a:r>
            <a:r>
              <a:rPr lang="en-US" sz="36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content using a </a:t>
            </a:r>
            <a:r>
              <a:rPr lang="en-US" sz="36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  <a:hlinkClick r:id="rId3"/>
              </a:rPr>
              <a:t>shared content calendar</a:t>
            </a:r>
            <a:r>
              <a:rPr lang="en-US" sz="36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Provide </a:t>
            </a: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training and support to help the CEOS community benefit from our communications resources (Proposed 2021 SIT TW Side Meeting)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Maybe: Agree on a consistent set of thematic icons to help users easily identify relevant CEOS content</a:t>
            </a:r>
          </a:p>
        </p:txBody>
      </p:sp>
    </p:spTree>
    <p:extLst>
      <p:ext uri="{BB962C8B-B14F-4D97-AF65-F5344CB8AC3E}">
        <p14:creationId xmlns:p14="http://schemas.microsoft.com/office/powerpoint/2010/main" val="338188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DF6D0F-F34F-8346-A715-CA94FB7C6FE9}"/>
              </a:ext>
            </a:extLst>
          </p:cNvPr>
          <p:cNvSpPr txBox="1"/>
          <p:nvPr/>
        </p:nvSpPr>
        <p:spPr>
          <a:xfrm>
            <a:off x="680932" y="-90378"/>
            <a:ext cx="10830135" cy="14162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Content Calendar Collaboration / Planning:</a:t>
            </a:r>
            <a:endParaRPr lang="en-US" sz="3600" b="1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334B83-16BD-2549-AA00-4A08AA69A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970" y="1101528"/>
            <a:ext cx="6700058" cy="544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DF6D0F-F34F-8346-A715-CA94FB7C6FE9}"/>
              </a:ext>
            </a:extLst>
          </p:cNvPr>
          <p:cNvSpPr txBox="1"/>
          <p:nvPr/>
        </p:nvSpPr>
        <p:spPr>
          <a:xfrm>
            <a:off x="1090317" y="1461593"/>
            <a:ext cx="3681189" cy="499905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M/J/J 2020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7376 total users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Top 10 Pages Visited: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Home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Data &amp; Tools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Meetings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Overview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WGs Main Page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WGCapD Home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Organization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Agencies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AC-VC Home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VCs Main Page</a:t>
            </a:r>
            <a:endParaRPr lang="en-US" sz="36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F92C4E-5D6D-224A-A80E-2F99BB2BE94C}"/>
              </a:ext>
            </a:extLst>
          </p:cNvPr>
          <p:cNvSpPr txBox="1"/>
          <p:nvPr/>
        </p:nvSpPr>
        <p:spPr>
          <a:xfrm>
            <a:off x="680932" y="45324"/>
            <a:ext cx="10830135" cy="141626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Content Calendar Implementation – Analytics</a:t>
            </a:r>
            <a:endParaRPr lang="en-US" sz="3600" b="1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75770-0C6F-1240-A15B-179ABF9C4C8B}"/>
              </a:ext>
            </a:extLst>
          </p:cNvPr>
          <p:cNvSpPr txBox="1"/>
          <p:nvPr/>
        </p:nvSpPr>
        <p:spPr>
          <a:xfrm>
            <a:off x="3803592" y="1461593"/>
            <a:ext cx="5985164" cy="499905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M/J/J 2021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8504 total website users (1128 more)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Top 10 Pages Visited: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Home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Data &amp; Tools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Meetings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Jupyter Notebook for CB Webinar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Overview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WGs Main Page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WGCapD Home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COAST AHT Home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kern="12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EOTECDEVNET Home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Agencies</a:t>
            </a:r>
            <a:endParaRPr lang="en-US" sz="36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63FEF6-C3A8-1641-811F-BC506AC7E33E}"/>
              </a:ext>
            </a:extLst>
          </p:cNvPr>
          <p:cNvCxnSpPr/>
          <p:nvPr/>
        </p:nvCxnSpPr>
        <p:spPr>
          <a:xfrm>
            <a:off x="3737835" y="1673963"/>
            <a:ext cx="0" cy="477150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890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65A095-EE5F-394F-B083-3BC4C0E1D897}"/>
              </a:ext>
            </a:extLst>
          </p:cNvPr>
          <p:cNvSpPr txBox="1"/>
          <p:nvPr/>
        </p:nvSpPr>
        <p:spPr>
          <a:xfrm>
            <a:off x="640474" y="412531"/>
            <a:ext cx="10911052" cy="60329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Next Steps</a:t>
            </a:r>
            <a:endParaRPr lang="en-US" sz="3600" b="1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Continue collaboratively populating the content calendar (it’s working, but I need more content ideas)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Communicate these plans to the broader CEOS community, if necessary – at SIT TW? Side Meeting proposed for training, as George suggested.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Meet with SEO web development team to begin implementation on a development site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Publish next communications strategy draft and distribute to comms team for comments before sharing with broader CEOS community.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Maybe: Agree on a consistent set of thematic icons to help users easily identify relevant CEOS content</a:t>
            </a:r>
          </a:p>
        </p:txBody>
      </p:sp>
    </p:spTree>
    <p:extLst>
      <p:ext uri="{BB962C8B-B14F-4D97-AF65-F5344CB8AC3E}">
        <p14:creationId xmlns:p14="http://schemas.microsoft.com/office/powerpoint/2010/main" val="1733019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65A095-EE5F-394F-B083-3BC4C0E1D897}"/>
              </a:ext>
            </a:extLst>
          </p:cNvPr>
          <p:cNvSpPr txBox="1"/>
          <p:nvPr/>
        </p:nvSpPr>
        <p:spPr>
          <a:xfrm>
            <a:off x="640474" y="412531"/>
            <a:ext cx="10911052" cy="60329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Discussion</a:t>
            </a:r>
            <a:endParaRPr lang="en-US" sz="3600" b="1" kern="12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4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DF6D0F-F34F-8346-A715-CA94FB7C6FE9}"/>
              </a:ext>
            </a:extLst>
          </p:cNvPr>
          <p:cNvSpPr txBox="1"/>
          <p:nvPr/>
        </p:nvSpPr>
        <p:spPr>
          <a:xfrm>
            <a:off x="640474" y="1298712"/>
            <a:ext cx="10911052" cy="4213087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Agenda</a:t>
            </a:r>
            <a:endParaRPr lang="en-US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746125" indent="-393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Introductions</a:t>
            </a:r>
          </a:p>
          <a:p>
            <a:pPr marL="746125" indent="-393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Communications Background / Overview</a:t>
            </a:r>
          </a:p>
          <a:p>
            <a:pPr marL="746125" indent="-393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Introduce the New Draft Communications Strategy</a:t>
            </a:r>
          </a:p>
          <a:p>
            <a:pPr marL="746125" indent="-393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Propose CEOS Communications Next Steps</a:t>
            </a:r>
          </a:p>
          <a:p>
            <a:pPr marL="746125" indent="-393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Invite Feedback / Discuss</a:t>
            </a:r>
          </a:p>
        </p:txBody>
      </p:sp>
    </p:spTree>
    <p:extLst>
      <p:ext uri="{BB962C8B-B14F-4D97-AF65-F5344CB8AC3E}">
        <p14:creationId xmlns:p14="http://schemas.microsoft.com/office/powerpoint/2010/main" val="118143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DF6D0F-F34F-8346-A715-CA94FB7C6FE9}"/>
              </a:ext>
            </a:extLst>
          </p:cNvPr>
          <p:cNvSpPr txBox="1"/>
          <p:nvPr/>
        </p:nvSpPr>
        <p:spPr>
          <a:xfrm>
            <a:off x="640474" y="1560995"/>
            <a:ext cx="10911052" cy="3736009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Introductions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746125" indent="-393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Name</a:t>
            </a:r>
          </a:p>
          <a:p>
            <a:pPr marL="746125" indent="-393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Agency Affiliation</a:t>
            </a:r>
          </a:p>
          <a:p>
            <a:pPr marL="746125" indent="-393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CEOS Area of Involvement</a:t>
            </a:r>
          </a:p>
          <a:p>
            <a:pPr marL="746125" indent="-393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Why the CEOS Communications Side Meeting?</a:t>
            </a:r>
          </a:p>
        </p:txBody>
      </p:sp>
    </p:spTree>
    <p:extLst>
      <p:ext uri="{BB962C8B-B14F-4D97-AF65-F5344CB8AC3E}">
        <p14:creationId xmlns:p14="http://schemas.microsoft.com/office/powerpoint/2010/main" val="269026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DF6D0F-F34F-8346-A715-CA94FB7C6FE9}"/>
              </a:ext>
            </a:extLst>
          </p:cNvPr>
          <p:cNvSpPr txBox="1"/>
          <p:nvPr/>
        </p:nvSpPr>
        <p:spPr>
          <a:xfrm>
            <a:off x="441691" y="461064"/>
            <a:ext cx="11284579" cy="1155701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Communications Background / Overview</a:t>
            </a:r>
            <a:endParaRPr lang="en-US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C69CD6-846E-0047-B9F3-4837720D3AA5}"/>
              </a:ext>
            </a:extLst>
          </p:cNvPr>
          <p:cNvSpPr txBox="1"/>
          <p:nvPr/>
        </p:nvSpPr>
        <p:spPr>
          <a:xfrm>
            <a:off x="5550169" y="2252868"/>
            <a:ext cx="5765284" cy="3678668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2009 - First CEOS website redesign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2013 – CEOS joined social media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2015 – Brand new CEOS website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2015 – New Social Media Strategy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Joined YouTube / LinkedIn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D8C4F5-4B4B-8C43-8BCB-66D9BE120F0A}"/>
              </a:ext>
            </a:extLst>
          </p:cNvPr>
          <p:cNvGrpSpPr/>
          <p:nvPr/>
        </p:nvGrpSpPr>
        <p:grpSpPr>
          <a:xfrm>
            <a:off x="441691" y="2107095"/>
            <a:ext cx="4885684" cy="4155743"/>
            <a:chOff x="441690" y="2252867"/>
            <a:chExt cx="4355541" cy="3678667"/>
          </a:xfrm>
        </p:grpSpPr>
        <p:pic>
          <p:nvPicPr>
            <p:cNvPr id="9" name="Picture 8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B77F8459-315A-414C-BFAE-8019F3965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690" y="2252867"/>
              <a:ext cx="4355541" cy="3678667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089924-4762-774D-BA51-EFF46C3A391F}"/>
                </a:ext>
              </a:extLst>
            </p:cNvPr>
            <p:cNvSpPr/>
            <p:nvPr/>
          </p:nvSpPr>
          <p:spPr>
            <a:xfrm>
              <a:off x="3803374" y="4545496"/>
              <a:ext cx="583096" cy="1386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6963EE-8ACA-0348-8D5E-C961A525078B}"/>
                </a:ext>
              </a:extLst>
            </p:cNvPr>
            <p:cNvSpPr/>
            <p:nvPr/>
          </p:nvSpPr>
          <p:spPr>
            <a:xfrm>
              <a:off x="2146852" y="5314122"/>
              <a:ext cx="2398644" cy="4638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2009 CEOS Website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390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DF6D0F-F34F-8346-A715-CA94FB7C6FE9}"/>
              </a:ext>
            </a:extLst>
          </p:cNvPr>
          <p:cNvSpPr txBox="1"/>
          <p:nvPr/>
        </p:nvSpPr>
        <p:spPr>
          <a:xfrm>
            <a:off x="441691" y="461064"/>
            <a:ext cx="11284579" cy="1155701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Communications Background / Overview</a:t>
            </a:r>
            <a:endParaRPr lang="en-US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CF8EE70-32D4-FF4E-8730-DAEDE9C9A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23" y="1895090"/>
            <a:ext cx="2867196" cy="3678667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77D0FF0-9A65-104E-BD63-B6D86B13F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337" y="2690561"/>
            <a:ext cx="2867196" cy="3706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C69CD6-846E-0047-B9F3-4837720D3AA5}"/>
              </a:ext>
            </a:extLst>
          </p:cNvPr>
          <p:cNvSpPr txBox="1"/>
          <p:nvPr/>
        </p:nvSpPr>
        <p:spPr>
          <a:xfrm>
            <a:off x="5550169" y="2252868"/>
            <a:ext cx="5765284" cy="3678668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2021 Branding Guidelines – inspired us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is our Comms Strategy working?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is it defined?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can it improve?</a:t>
            </a:r>
          </a:p>
        </p:txBody>
      </p:sp>
    </p:spTree>
    <p:extLst>
      <p:ext uri="{BB962C8B-B14F-4D97-AF65-F5344CB8AC3E}">
        <p14:creationId xmlns:p14="http://schemas.microsoft.com/office/powerpoint/2010/main" val="113703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DF6D0F-F34F-8346-A715-CA94FB7C6FE9}"/>
              </a:ext>
            </a:extLst>
          </p:cNvPr>
          <p:cNvSpPr txBox="1"/>
          <p:nvPr/>
        </p:nvSpPr>
        <p:spPr>
          <a:xfrm>
            <a:off x="441691" y="461064"/>
            <a:ext cx="11284579" cy="1155701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CEOS Content Lifecycle</a:t>
            </a:r>
            <a:endParaRPr lang="en-US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7AFC4C-6335-1B4A-8EA4-C190C295D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91" y="2300847"/>
            <a:ext cx="3362599" cy="2730499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3FB9FD3-8C09-054C-A75F-481FD0BB8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4454" y="2287320"/>
            <a:ext cx="3061816" cy="2730500"/>
          </a:xfrm>
          <a:prstGeom prst="rect">
            <a:avLst/>
          </a:prstGeom>
        </p:spPr>
      </p:pic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BA99750-4A09-CA40-8789-3898A4495E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4412" y="2287321"/>
            <a:ext cx="4079919" cy="27304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BD7D13-2C0C-4B48-9F9D-393847181F11}"/>
              </a:ext>
            </a:extLst>
          </p:cNvPr>
          <p:cNvSpPr txBox="1"/>
          <p:nvPr/>
        </p:nvSpPr>
        <p:spPr>
          <a:xfrm>
            <a:off x="812752" y="5336146"/>
            <a:ext cx="2367770" cy="609602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F23527-3972-0B46-95DC-507CBBE4663B}"/>
              </a:ext>
            </a:extLst>
          </p:cNvPr>
          <p:cNvSpPr txBox="1"/>
          <p:nvPr/>
        </p:nvSpPr>
        <p:spPr>
          <a:xfrm>
            <a:off x="4650736" y="5336146"/>
            <a:ext cx="3167269" cy="609602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Publishing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CFA1DE-BDAD-724E-8683-8448D4CC0F49}"/>
              </a:ext>
            </a:extLst>
          </p:cNvPr>
          <p:cNvSpPr txBox="1"/>
          <p:nvPr/>
        </p:nvSpPr>
        <p:spPr>
          <a:xfrm>
            <a:off x="9139453" y="5336146"/>
            <a:ext cx="2111817" cy="609602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Sharing</a:t>
            </a:r>
          </a:p>
        </p:txBody>
      </p:sp>
    </p:spTree>
    <p:extLst>
      <p:ext uri="{BB962C8B-B14F-4D97-AF65-F5344CB8AC3E}">
        <p14:creationId xmlns:p14="http://schemas.microsoft.com/office/powerpoint/2010/main" val="308928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DF6D0F-F34F-8346-A715-CA94FB7C6FE9}"/>
              </a:ext>
            </a:extLst>
          </p:cNvPr>
          <p:cNvSpPr txBox="1"/>
          <p:nvPr/>
        </p:nvSpPr>
        <p:spPr>
          <a:xfrm>
            <a:off x="441691" y="461064"/>
            <a:ext cx="11284579" cy="1155701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Sharing CEOS Content</a:t>
            </a:r>
            <a:endParaRPr lang="en-US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Table&#10;&#10;Description automatically generated with low confidence">
            <a:extLst>
              <a:ext uri="{FF2B5EF4-FFF2-40B4-BE49-F238E27FC236}">
                <a16:creationId xmlns:a16="http://schemas.microsoft.com/office/drawing/2014/main" id="{F6C2C647-F276-5943-9725-EA5C31053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91" y="2100191"/>
            <a:ext cx="6177169" cy="41838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BD7D13-2C0C-4B48-9F9D-393847181F11}"/>
              </a:ext>
            </a:extLst>
          </p:cNvPr>
          <p:cNvSpPr txBox="1"/>
          <p:nvPr/>
        </p:nvSpPr>
        <p:spPr>
          <a:xfrm>
            <a:off x="6824869" y="2455761"/>
            <a:ext cx="4806170" cy="2394535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May – June – July | 2020 vs 2021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1000+ more individual users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Top 3 pages remain the same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Our new content showed up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People are paying attention</a:t>
            </a:r>
          </a:p>
        </p:txBody>
      </p:sp>
    </p:spTree>
    <p:extLst>
      <p:ext uri="{BB962C8B-B14F-4D97-AF65-F5344CB8AC3E}">
        <p14:creationId xmlns:p14="http://schemas.microsoft.com/office/powerpoint/2010/main" val="1033524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1344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Callout 6">
            <a:extLst>
              <a:ext uri="{FF2B5EF4-FFF2-40B4-BE49-F238E27FC236}">
                <a16:creationId xmlns:a16="http://schemas.microsoft.com/office/drawing/2014/main" id="{7908C579-7961-3046-86FB-1E46231D7AA7}"/>
              </a:ext>
            </a:extLst>
          </p:cNvPr>
          <p:cNvSpPr/>
          <p:nvPr/>
        </p:nvSpPr>
        <p:spPr>
          <a:xfrm>
            <a:off x="918769" y="1662545"/>
            <a:ext cx="5482031" cy="5051838"/>
          </a:xfrm>
          <a:prstGeom prst="rightArrowCallou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B9E5E66C-E1DF-9D43-96AF-F7530D4ED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769" y="1889279"/>
            <a:ext cx="3599185" cy="46412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ADDD09-12F5-8343-B78F-842268A163D0}"/>
              </a:ext>
            </a:extLst>
          </p:cNvPr>
          <p:cNvSpPr/>
          <p:nvPr/>
        </p:nvSpPr>
        <p:spPr>
          <a:xfrm>
            <a:off x="7059375" y="2515075"/>
            <a:ext cx="4080856" cy="3346777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Help people and organizations more easily discover and benefit from CEOS work.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F22FD-27D1-9F4E-B90D-E829AA8AEF73}"/>
              </a:ext>
            </a:extLst>
          </p:cNvPr>
          <p:cNvSpPr txBox="1"/>
          <p:nvPr/>
        </p:nvSpPr>
        <p:spPr>
          <a:xfrm>
            <a:off x="441691" y="262284"/>
            <a:ext cx="11284579" cy="1155701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Draft CEOS Communications Strategy</a:t>
            </a:r>
            <a:endParaRPr lang="en-US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7885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78FC835-31DF-E74E-892C-A65E24111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91" y="2036613"/>
            <a:ext cx="6334661" cy="42394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88CA8F-92F8-224E-985C-78E17DC95581}"/>
              </a:ext>
            </a:extLst>
          </p:cNvPr>
          <p:cNvSpPr txBox="1"/>
          <p:nvPr/>
        </p:nvSpPr>
        <p:spPr>
          <a:xfrm>
            <a:off x="7130998" y="2036613"/>
            <a:ext cx="4619311" cy="4239492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5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/>
              <a:t>Make CEOS Stories a more dynamic, engaging homepage space</a:t>
            </a:r>
          </a:p>
          <a:p>
            <a:pPr algn="l"/>
            <a:endParaRPr lang="en-US" sz="3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/>
              <a:t>Up-front access to       WG, VC, AHT pages</a:t>
            </a:r>
          </a:p>
          <a:p>
            <a:pPr algn="l"/>
            <a:endParaRPr lang="en-US" sz="3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/>
              <a:t>Reorganized menus</a:t>
            </a:r>
          </a:p>
          <a:p>
            <a:pPr algn="l"/>
            <a:endParaRPr lang="en-US" sz="3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/>
              <a:t>Data &amp; Tools redesign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50F63D-E1C1-C547-9C74-993D5420D273}"/>
              </a:ext>
            </a:extLst>
          </p:cNvPr>
          <p:cNvSpPr txBox="1"/>
          <p:nvPr/>
        </p:nvSpPr>
        <p:spPr>
          <a:xfrm>
            <a:off x="441691" y="504793"/>
            <a:ext cx="11284579" cy="1155701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Steps: Website Enhancements</a:t>
            </a:r>
            <a:endParaRPr lang="en-US" sz="2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984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32872</TotalTime>
  <Words>797</Words>
  <Application>Microsoft Macintosh PowerPoint</Application>
  <PresentationFormat>Widescreen</PresentationFormat>
  <Paragraphs>175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==========================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Holloway, Kim (LARC-D2)[Science Systems &amp; Applications, Inc.]</dc:creator>
  <cp:lastModifiedBy>Holloway, Kim (LARC-D2)[Science Systems &amp; Applications, Inc.]</cp:lastModifiedBy>
  <cp:revision>26</cp:revision>
  <dcterms:created xsi:type="dcterms:W3CDTF">2021-06-07T19:17:55Z</dcterms:created>
  <dcterms:modified xsi:type="dcterms:W3CDTF">2021-09-07T01:09:10Z</dcterms:modified>
</cp:coreProperties>
</file>