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719" r:id="rId3"/>
  </p:sldMasterIdLst>
  <p:notesMasterIdLst>
    <p:notesMasterId r:id="rId15"/>
  </p:notesMasterIdLst>
  <p:sldIdLst>
    <p:sldId id="256" r:id="rId4"/>
    <p:sldId id="514" r:id="rId5"/>
    <p:sldId id="598" r:id="rId6"/>
    <p:sldId id="540" r:id="rId7"/>
    <p:sldId id="536" r:id="rId8"/>
    <p:sldId id="537" r:id="rId9"/>
    <p:sldId id="541" r:id="rId10"/>
    <p:sldId id="542" r:id="rId11"/>
    <p:sldId id="539" r:id="rId12"/>
    <p:sldId id="543" r:id="rId13"/>
    <p:sldId id="597" r:id="rId14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6666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16"/>
    <p:restoredTop sz="86392" autoAdjust="0"/>
  </p:normalViewPr>
  <p:slideViewPr>
    <p:cSldViewPr>
      <p:cViewPr varScale="1">
        <p:scale>
          <a:sx n="90" d="100"/>
          <a:sy n="90" d="100"/>
        </p:scale>
        <p:origin x="104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97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3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16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4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28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5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397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7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79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8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42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9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466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10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738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11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80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FFFFFF"/>
                </a:solidFill>
              </a:rPr>
              <a:t>Datacube Training Workshop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FFFFFF"/>
                </a:solidFill>
              </a:rPr>
              <a:t>Datacube Training Workshop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68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FFFFFF"/>
                </a:solidFill>
              </a:rPr>
              <a:t>Datacube Project – April 15</a:t>
            </a:r>
            <a:r>
              <a:rPr lang="en-AU" baseline="30000" smtClean="0">
                <a:solidFill>
                  <a:srgbClr val="FFFFFF"/>
                </a:solidFill>
              </a:rPr>
              <a:t>th</a:t>
            </a:r>
            <a:r>
              <a:rPr lang="en-AU" smtClean="0">
                <a:solidFill>
                  <a:srgbClr val="FFFFFF"/>
                </a:solidFill>
              </a:rPr>
              <a:t>, 2013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20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FFFFFF"/>
                </a:solidFill>
              </a:rPr>
              <a:t>Datacube Project – April 15</a:t>
            </a:r>
            <a:r>
              <a:rPr lang="en-AU" baseline="30000" smtClean="0">
                <a:solidFill>
                  <a:srgbClr val="FFFFFF"/>
                </a:solidFill>
              </a:rPr>
              <a:t>th</a:t>
            </a:r>
            <a:r>
              <a:rPr lang="en-AU" smtClean="0">
                <a:solidFill>
                  <a:srgbClr val="FFFFFF"/>
                </a:solidFill>
              </a:rPr>
              <a:t>, 2013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17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5925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5925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FFFFFF"/>
                </a:solidFill>
              </a:rPr>
              <a:t>Datacube Project – April 15</a:t>
            </a:r>
            <a:r>
              <a:rPr lang="en-AU" baseline="30000" smtClean="0">
                <a:solidFill>
                  <a:srgbClr val="FFFFFF"/>
                </a:solidFill>
              </a:rPr>
              <a:t>th</a:t>
            </a:r>
            <a:r>
              <a:rPr lang="en-AU" smtClean="0">
                <a:solidFill>
                  <a:srgbClr val="FFFFFF"/>
                </a:solidFill>
              </a:rPr>
              <a:t>, 2013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02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16E3AB-8152-4C0F-AF27-CE4ED75772B0}" type="datetimeFigureOut">
              <a:rPr lang="en-US" smtClean="0"/>
              <a:pPr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546850"/>
            <a:ext cx="1905000" cy="246221"/>
          </a:xfrm>
          <a:prstGeom prst="rect">
            <a:avLst/>
          </a:prstGeom>
        </p:spPr>
        <p:txBody>
          <a:bodyPr/>
          <a:lstStyle/>
          <a:p>
            <a:fld id="{1917B5BD-2987-4E60-A91D-AE799D5A13F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7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488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2562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284663" y="6459538"/>
            <a:ext cx="4751387" cy="414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Datacube Training Workshop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4710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860550"/>
            <a:ext cx="7916862" cy="549275"/>
          </a:xfrm>
        </p:spPr>
        <p:txBody>
          <a:bodyPr lIns="90000" tIns="46800" rIns="90000" bIns="46800"/>
          <a:lstStyle>
            <a:lvl1pPr>
              <a:defRPr sz="300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AU" noProof="0" smtClean="0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82850"/>
            <a:ext cx="7916862" cy="396875"/>
          </a:xfrm>
        </p:spPr>
        <p:txBody>
          <a:bodyPr lIns="90000" tIns="46800" rIns="90000" bIns="46800">
            <a:spAutoFit/>
          </a:bodyPr>
          <a:lstStyle>
            <a:lvl1pPr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AU" noProof="0" smtClean="0"/>
          </a:p>
        </p:txBody>
      </p:sp>
    </p:spTree>
    <p:extLst>
      <p:ext uri="{BB962C8B-B14F-4D97-AF65-F5344CB8AC3E}">
        <p14:creationId xmlns:p14="http://schemas.microsoft.com/office/powerpoint/2010/main" val="245248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FFFFFF"/>
                </a:solidFill>
              </a:rPr>
              <a:t>Datacube Training Workshop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41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FFFFFF"/>
                </a:solidFill>
              </a:rPr>
              <a:t>Datacube Training Workshop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7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FFFFFF"/>
                </a:solidFill>
              </a:rPr>
              <a:t>Datacube Training Workshop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2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FFFFFF"/>
                </a:solidFill>
              </a:rPr>
              <a:t>Datacube Training Workshop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1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FFFFFF"/>
                </a:solidFill>
              </a:rPr>
              <a:t>Datacube Training Workshop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8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theme" Target="../theme/theme3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5374" y="1188720"/>
            <a:ext cx="9144000" cy="566928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2" r:id="rId3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5925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459538"/>
            <a:ext cx="47513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defTabSz="914400" rtl="0" fontAlgn="base">
              <a:spcAft>
                <a:spcPct val="0"/>
              </a:spcAft>
            </a:pPr>
            <a:r>
              <a:rPr lang="en-AU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Phone: +61 2 6249 9111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Web: </a:t>
            </a:r>
            <a:r>
              <a:rPr lang="en-AU" kern="1200" dirty="0" err="1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www.ga.gov.au</a:t>
            </a:r>
            <a:endParaRPr lang="en-AU" kern="1200" dirty="0" smtClean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pPr defTabSz="914400" rtl="0" fontAlgn="base">
              <a:spcAft>
                <a:spcPct val="0"/>
              </a:spcAft>
            </a:pPr>
            <a:r>
              <a:rPr lang="en-AU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Email: </a:t>
            </a:r>
            <a:r>
              <a:rPr lang="en-AU" kern="1200" dirty="0" err="1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feedback@ga.gov.au</a:t>
            </a:r>
            <a:endParaRPr lang="en-AU" kern="1200" dirty="0" smtClean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pPr defTabSz="914400" rtl="0" fontAlgn="base">
              <a:spcAft>
                <a:spcPct val="0"/>
              </a:spcAft>
            </a:pPr>
            <a:r>
              <a:rPr lang="en-AU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Address: </a:t>
            </a:r>
            <a:r>
              <a:rPr lang="en-AU" kern="1200" dirty="0" err="1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Cnr</a:t>
            </a:r>
            <a:r>
              <a:rPr lang="en-AU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 Jerrabomberra Avenue and Hindmarsh Drive, Symonston ACT 2609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Postal Address: GPO Box 378, Canberra ACT 2601</a:t>
            </a:r>
            <a:endParaRPr lang="en-AU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80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eaLnBrk="1" fontAlgn="base" hangingPunct="1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50963" indent="-271463" algn="l" rtl="0" eaLnBrk="1" fontAlgn="base" hangingPunct="1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6pPr>
      <a:lvl7pPr marL="27066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7pPr>
      <a:lvl8pPr marL="31638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8pPr>
      <a:lvl9pPr marL="36210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5374" y="1188720"/>
            <a:ext cx="9144000" cy="566928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2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3" r:id="rId2"/>
    <p:sldLayoutId id="2147483724" r:id="rId3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Relationship Id="rId3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opendatacube.org)/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533400" y="1676400"/>
            <a:ext cx="8305800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b="1" dirty="0" smtClean="0">
                <a:solidFill>
                  <a:srgbClr val="FFFFFF"/>
                </a:solidFill>
              </a:rPr>
              <a:t>CEOS Data Cube Report</a:t>
            </a:r>
            <a:endParaRPr sz="2800" b="0" i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533400" y="2667000"/>
            <a:ext cx="5867400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Item #7</a:t>
            </a:r>
          </a:p>
          <a:p>
            <a:pPr defTabSz="914400">
              <a:defRPr>
                <a:solidFill>
                  <a:srgbClr val="000000"/>
                </a:solidFill>
              </a:defRPr>
            </a:pPr>
            <a:endParaRPr lang="en-US" sz="2000" dirty="0" smtClean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914400"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September </a:t>
            </a:r>
            <a:r>
              <a:rPr lang="en-US" sz="2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13, 2017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SIT Technical Workshop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000" dirty="0" err="1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Frascati</a:t>
            </a:r>
            <a:r>
              <a:rPr lang="en-US" sz="2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Italy (ESA-ESRIN)</a:t>
            </a:r>
            <a:endParaRPr lang="en-US" sz="20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endParaRPr lang="en-US" sz="20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Brian Killough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Systems Engineering Office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NASA Langley Research </a:t>
            </a:r>
            <a:r>
              <a:rPr lang="en-US" sz="2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Center</a:t>
            </a:r>
            <a:endParaRPr lang="en-US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5562600" cy="707886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sz="4000" b="1" dirty="0" smtClean="0">
                <a:latin typeface="Tahoma" charset="0"/>
                <a:ea typeface="ＭＳ Ｐゴシック" charset="0"/>
                <a:cs typeface="ＭＳ Ｐゴシック" charset="0"/>
              </a:rPr>
              <a:t>CDC </a:t>
            </a:r>
            <a:r>
              <a:rPr lang="en-US" sz="4000" b="1" dirty="0" smtClean="0">
                <a:latin typeface="Tahoma" charset="0"/>
                <a:ea typeface="ＭＳ Ｐゴシック" charset="0"/>
                <a:cs typeface="ＭＳ Ｐゴシック" charset="0"/>
              </a:rPr>
              <a:t>Progress</a:t>
            </a:r>
            <a:endParaRPr lang="en-US" sz="44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295400"/>
            <a:ext cx="5486400" cy="420243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 defTabSz="914400" rtl="0">
              <a:buSzPct val="120000"/>
              <a:buNone/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Calibri" charset="0"/>
              </a:rPr>
              <a:t>The CDC has established detailed content to support Data Cube </a:t>
            </a:r>
            <a:r>
              <a:rPr lang="en-US" sz="2200" kern="1200" dirty="0">
                <a:latin typeface="Calibri" charset="0"/>
                <a:ea typeface="ＭＳ Ｐゴシック" charset="0"/>
                <a:cs typeface="Calibri" charset="0"/>
              </a:rPr>
              <a:t>deployments</a:t>
            </a:r>
            <a:br>
              <a:rPr lang="en-US" sz="2200" kern="1200" dirty="0">
                <a:latin typeface="Calibri" charset="0"/>
                <a:ea typeface="ＭＳ Ｐゴシック" charset="0"/>
                <a:cs typeface="Calibri" charset="0"/>
              </a:rPr>
            </a:br>
            <a:r>
              <a:rPr lang="en-US" sz="2200" b="1" kern="12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Calibri" charset="0"/>
              </a:rPr>
              <a:t>https://</a:t>
            </a:r>
            <a:r>
              <a:rPr lang="en-US" sz="2200" b="1" kern="12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Calibri" charset="0"/>
              </a:rPr>
              <a:t>www.opendatacube.org</a:t>
            </a:r>
            <a:r>
              <a:rPr lang="en-US" sz="2200" b="1" kern="12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Calibri" charset="0"/>
              </a:rPr>
              <a:t/>
            </a:r>
            <a:br>
              <a:rPr lang="en-US" sz="2200" b="1" kern="12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Calibri" charset="0"/>
              </a:rPr>
            </a:br>
            <a:endParaRPr lang="en-US" sz="2200" b="1" kern="1200" dirty="0" smtClean="0">
              <a:solidFill>
                <a:srgbClr val="FF0000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 algn="l" defTabSz="914400" rtl="0">
              <a:buSzPct val="120000"/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Calibri" charset="0"/>
              </a:rPr>
              <a:t>Installation 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Calibri" charset="0"/>
              </a:rPr>
              <a:t>– system requirements, installation 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Calibri" charset="0"/>
              </a:rPr>
              <a:t>guide</a:t>
            </a:r>
          </a:p>
          <a:p>
            <a:pPr algn="l" defTabSz="914400" rtl="0">
              <a:buSzPct val="120000"/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Calibri" charset="0"/>
              </a:rPr>
              <a:t>Data 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Calibri" charset="0"/>
              </a:rPr>
              <a:t>Preparation – ARD guidance, data acquisition 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Calibri" charset="0"/>
              </a:rPr>
              <a:t>guidance</a:t>
            </a:r>
          </a:p>
          <a:p>
            <a:pPr algn="l" defTabSz="914400" rtl="0">
              <a:buSzPct val="120000"/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Calibri" charset="0"/>
              </a:rPr>
              <a:t>Data 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Calibri" charset="0"/>
              </a:rPr>
              <a:t>Cube Creation – </a:t>
            </a:r>
            <a:r>
              <a:rPr lang="en-US" sz="2200" kern="1200" dirty="0" err="1" smtClean="0">
                <a:latin typeface="Calibri" charset="0"/>
                <a:ea typeface="ＭＳ Ｐゴシック" charset="0"/>
                <a:cs typeface="Calibri" charset="0"/>
              </a:rPr>
              <a:t>ingestors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Calibri" charset="0"/>
              </a:rPr>
              <a:t> for all popular 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Calibri" charset="0"/>
              </a:rPr>
              <a:t>datasets</a:t>
            </a:r>
          </a:p>
          <a:p>
            <a:pPr algn="l" defTabSz="914400" rtl="0">
              <a:buSzPct val="120000"/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Calibri" charset="0"/>
              </a:rPr>
              <a:t>Applications 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Calibri" charset="0"/>
              </a:rPr>
              <a:t>– 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Calibri" charset="0"/>
              </a:rPr>
              <a:t>AWS cloud demo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Calibri" charset="0"/>
              </a:rPr>
              <a:t>, Python notebooks, growing list of 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Calibri" charset="0"/>
              </a:rPr>
              <a:t>algorithms (water and land)</a:t>
            </a:r>
          </a:p>
          <a:p>
            <a:pPr algn="l" defTabSz="914400" rtl="0">
              <a:buSzPct val="120000"/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Calibri" charset="0"/>
              </a:rPr>
              <a:t>User 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Calibri" charset="0"/>
              </a:rPr>
              <a:t>Forum – discussion groups for user 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Calibri" charset="0"/>
              </a:rPr>
              <a:t>support</a:t>
            </a:r>
            <a:endParaRPr lang="en-US" sz="2200" kern="1200" dirty="0" smtClean="0"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295399"/>
            <a:ext cx="3276600" cy="15740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895600"/>
            <a:ext cx="3048000" cy="2005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4778" y="5029200"/>
            <a:ext cx="2698222" cy="167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088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5562600" cy="646331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sz="3600" b="1" dirty="0" smtClean="0">
                <a:latin typeface="Tahoma" charset="0"/>
                <a:ea typeface="ＭＳ Ｐゴシック" charset="0"/>
                <a:cs typeface="ＭＳ Ｐゴシック" charset="0"/>
              </a:rPr>
              <a:t>Lessons Learned</a:t>
            </a:r>
            <a:endParaRPr lang="en-US" sz="40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411690"/>
            <a:ext cx="8686800" cy="520342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 defTabSz="914400" rtl="0">
              <a:buSzPct val="120000"/>
              <a:buNone/>
            </a:pPr>
            <a:r>
              <a:rPr lang="en-US" sz="2800" kern="1200" dirty="0" smtClean="0">
                <a:latin typeface="Calibri" charset="0"/>
                <a:ea typeface="ＭＳ Ｐゴシック" charset="0"/>
                <a:cs typeface="Calibri" charset="0"/>
              </a:rPr>
              <a:t>Through our initial country interactions, we have learned a number of </a:t>
            </a:r>
            <a:r>
              <a:rPr lang="en-US" sz="2800" b="1" kern="1200" dirty="0" smtClean="0">
                <a:latin typeface="Calibri" charset="0"/>
                <a:ea typeface="ＭＳ Ｐゴシック" charset="0"/>
                <a:cs typeface="Calibri" charset="0"/>
              </a:rPr>
              <a:t>lessons</a:t>
            </a:r>
            <a:r>
              <a:rPr lang="en-US" sz="2800" kern="12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is-IS" sz="2800" kern="1200" dirty="0" smtClean="0">
                <a:latin typeface="Calibri" charset="0"/>
                <a:ea typeface="ＭＳ Ｐゴシック" charset="0"/>
                <a:cs typeface="Calibri" charset="0"/>
              </a:rPr>
              <a:t>…</a:t>
            </a:r>
            <a:br>
              <a:rPr lang="is-IS" sz="2800" kern="1200" dirty="0" smtClean="0">
                <a:latin typeface="Calibri" charset="0"/>
                <a:ea typeface="ＭＳ Ｐゴシック" charset="0"/>
                <a:cs typeface="Calibri" charset="0"/>
              </a:rPr>
            </a:br>
            <a:endParaRPr lang="is-IS" sz="2800" kern="1200" dirty="0" smtClean="0">
              <a:latin typeface="Calibri" charset="0"/>
              <a:ea typeface="ＭＳ Ｐゴシック" charset="0"/>
              <a:cs typeface="Calibri" charset="0"/>
            </a:endParaRPr>
          </a:p>
          <a:p>
            <a:pPr marL="295275" indent="-295275" algn="l" defTabSz="914400" rtl="0">
              <a:buSzPct val="120000"/>
              <a:buFont typeface="Wingdings" charset="2"/>
              <a:buChar char="§"/>
            </a:pP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Country </a:t>
            </a:r>
            <a: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  <a:t>users should have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some Python </a:t>
            </a:r>
            <a: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  <a:t>programming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skills</a:t>
            </a:r>
          </a:p>
          <a:p>
            <a:pPr marL="295275" indent="-295275" algn="l" defTabSz="914400" rtl="0">
              <a:buSzPct val="120000"/>
              <a:buFont typeface="Wingdings" charset="2"/>
              <a:buChar char="§"/>
            </a:pP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It </a:t>
            </a:r>
            <a: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  <a:t>is important to clearly understand country needs and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to </a:t>
            </a:r>
            <a: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  <a:t>guide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them toward the needed satellite </a:t>
            </a:r>
            <a: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  <a:t>data and application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tools</a:t>
            </a:r>
          </a:p>
          <a:p>
            <a:pPr marL="295275" indent="-295275" algn="l" defTabSz="914400" rtl="0">
              <a:buSzPct val="120000"/>
              <a:buFont typeface="Wingdings" charset="2"/>
              <a:buChar char="§"/>
            </a:pP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It </a:t>
            </a:r>
            <a: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  <a:t>is important to maintain consistent customer communication (both face-to-face and remote) to sustain deployment progress and build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trust</a:t>
            </a:r>
            <a:endParaRPr lang="en-US" sz="2000" kern="1200" dirty="0">
              <a:latin typeface="Calibri" charset="0"/>
              <a:ea typeface="ＭＳ Ｐゴシック" charset="0"/>
              <a:cs typeface="Calibri" charset="0"/>
            </a:endParaRPr>
          </a:p>
          <a:p>
            <a:pPr marL="295275" indent="-295275" algn="l" defTabSz="914400" rtl="0">
              <a:buSzPct val="120000"/>
              <a:buFont typeface="Wingdings" charset="2"/>
              <a:buChar char="§"/>
            </a:pP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It </a:t>
            </a:r>
            <a: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  <a:t>is important to </a:t>
            </a:r>
            <a:r>
              <a:rPr lang="en-US" sz="2000" kern="1200" dirty="0" err="1" smtClean="0">
                <a:latin typeface="Calibri" charset="0"/>
                <a:ea typeface="ＭＳ Ｐゴシック" charset="0"/>
                <a:cs typeface="Calibri" charset="0"/>
              </a:rPr>
              <a:t>utilise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  <a:t>relationships with investment banks (e.g. World Bank) and GEO to increase access to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country </a:t>
            </a:r>
            <a: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  <a:t>contacts and facilitate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deployment</a:t>
            </a:r>
            <a:endParaRPr lang="en-US" sz="2000" kern="1200" dirty="0">
              <a:latin typeface="Calibri" charset="0"/>
              <a:ea typeface="ＭＳ Ｐゴシック" charset="0"/>
              <a:cs typeface="Calibri" charset="0"/>
            </a:endParaRPr>
          </a:p>
          <a:p>
            <a:pPr marL="295275" indent="-295275" algn="l" defTabSz="914400" rtl="0">
              <a:buSzPct val="120000"/>
              <a:buFont typeface="Wingdings" charset="2"/>
              <a:buChar char="§"/>
            </a:pP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The </a:t>
            </a:r>
            <a: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  <a:t>ODC community needs to continue to grow and expand to build confidence towards desired outcomes and to build the supply of open source tools and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applications</a:t>
            </a:r>
            <a:endParaRPr lang="en-US" sz="2000" kern="120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0866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33600" y="246102"/>
            <a:ext cx="5486400" cy="5539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3600" b="1">
                <a:latin typeface="Proxima Nova Regular"/>
                <a:ea typeface="Proxima Nova Regular"/>
                <a:cs typeface="Proxima Nova Regular"/>
              </a:rPr>
              <a:t>What are Data Cubes?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1295400"/>
            <a:ext cx="4800600" cy="433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169863" indent="-169863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r>
              <a:rPr lang="en-US" sz="1900" b="1" dirty="0">
                <a:solidFill>
                  <a:srgbClr val="002569"/>
                </a:solidFill>
                <a:latin typeface="Calibri" charset="0"/>
                <a:cs typeface="Calibri" charset="0"/>
              </a:rPr>
              <a:t>Data Cube </a:t>
            </a:r>
            <a:r>
              <a:rPr lang="en-US" sz="1900" dirty="0">
                <a:solidFill>
                  <a:srgbClr val="002569"/>
                </a:solidFill>
                <a:latin typeface="Calibri" charset="0"/>
                <a:cs typeface="Calibri" charset="0"/>
              </a:rPr>
              <a:t>= Time-series multi-dimensional (space, time, data type) stack of spatially aligned pixels ready for analysis</a:t>
            </a: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r>
              <a:rPr lang="en-US" sz="1900" b="1" dirty="0">
                <a:solidFill>
                  <a:srgbClr val="002569"/>
                </a:solidFill>
                <a:latin typeface="Calibri" charset="0"/>
                <a:cs typeface="Calibri" charset="0"/>
              </a:rPr>
              <a:t>Proven concept </a:t>
            </a:r>
            <a:r>
              <a:rPr lang="en-US" sz="1900" dirty="0">
                <a:solidFill>
                  <a:srgbClr val="002569"/>
                </a:solidFill>
                <a:latin typeface="Calibri" charset="0"/>
                <a:cs typeface="Calibri" charset="0"/>
              </a:rPr>
              <a:t>by </a:t>
            </a:r>
            <a:r>
              <a:rPr lang="en-US" sz="1900" dirty="0" smtClean="0">
                <a:solidFill>
                  <a:srgbClr val="002569"/>
                </a:solidFill>
                <a:latin typeface="Calibri" charset="0"/>
                <a:cs typeface="Calibri" charset="0"/>
              </a:rPr>
              <a:t>Australia </a:t>
            </a:r>
            <a:r>
              <a:rPr lang="en-US" sz="1900" dirty="0" smtClean="0">
                <a:solidFill>
                  <a:srgbClr val="002569"/>
                </a:solidFill>
                <a:latin typeface="Calibri" charset="0"/>
                <a:cs typeface="Calibri" charset="0"/>
              </a:rPr>
              <a:t>with plans for global implementation</a:t>
            </a:r>
            <a:endParaRPr lang="en-US" sz="1900" dirty="0">
              <a:solidFill>
                <a:srgbClr val="002569"/>
              </a:solidFill>
              <a:latin typeface="Calibri" charset="0"/>
              <a:cs typeface="Calibri" charset="0"/>
            </a:endParaRP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r>
              <a:rPr lang="en-US" sz="1900" b="1" dirty="0" smtClean="0">
                <a:solidFill>
                  <a:srgbClr val="002569"/>
                </a:solidFill>
                <a:latin typeface="Calibri" charset="0"/>
                <a:cs typeface="Calibri" charset="0"/>
              </a:rPr>
              <a:t>Analysis </a:t>
            </a:r>
            <a:r>
              <a:rPr lang="en-US" sz="1900" b="1" dirty="0">
                <a:solidFill>
                  <a:srgbClr val="002569"/>
                </a:solidFill>
                <a:latin typeface="Calibri" charset="0"/>
                <a:cs typeface="Calibri" charset="0"/>
              </a:rPr>
              <a:t>Ready Data (ARD) .</a:t>
            </a:r>
            <a:r>
              <a:rPr lang="en-US" sz="1900" dirty="0">
                <a:solidFill>
                  <a:srgbClr val="002569"/>
                </a:solidFill>
                <a:latin typeface="Calibri" charset="0"/>
                <a:cs typeface="Calibri" charset="0"/>
              </a:rPr>
              <a:t>.. Dependent on </a:t>
            </a:r>
            <a:r>
              <a:rPr lang="en-US" sz="1900" dirty="0" smtClean="0">
                <a:solidFill>
                  <a:srgbClr val="002569"/>
                </a:solidFill>
                <a:latin typeface="Calibri" charset="0"/>
                <a:cs typeface="Calibri" charset="0"/>
              </a:rPr>
              <a:t>pre-processed </a:t>
            </a:r>
            <a:r>
              <a:rPr lang="en-US" sz="1900" dirty="0">
                <a:solidFill>
                  <a:srgbClr val="002569"/>
                </a:solidFill>
                <a:latin typeface="Calibri" charset="0"/>
                <a:cs typeface="Calibri" charset="0"/>
              </a:rPr>
              <a:t>products to reduce </a:t>
            </a:r>
            <a:r>
              <a:rPr lang="en-US" sz="1900" dirty="0" smtClean="0">
                <a:solidFill>
                  <a:srgbClr val="002569"/>
                </a:solidFill>
                <a:latin typeface="Calibri" charset="0"/>
                <a:cs typeface="Calibri" charset="0"/>
              </a:rPr>
              <a:t>the </a:t>
            </a:r>
            <a:r>
              <a:rPr lang="en-US" sz="1900" dirty="0" smtClean="0">
                <a:solidFill>
                  <a:srgbClr val="002569"/>
                </a:solidFill>
                <a:latin typeface="Calibri" charset="0"/>
                <a:cs typeface="Calibri" charset="0"/>
              </a:rPr>
              <a:t>burden </a:t>
            </a:r>
            <a:r>
              <a:rPr lang="en-US" sz="1900" dirty="0">
                <a:solidFill>
                  <a:srgbClr val="002569"/>
                </a:solidFill>
                <a:latin typeface="Calibri" charset="0"/>
                <a:cs typeface="Calibri" charset="0"/>
              </a:rPr>
              <a:t>on users</a:t>
            </a: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r>
              <a:rPr lang="en-US" sz="1900" b="1" dirty="0">
                <a:solidFill>
                  <a:srgbClr val="002569"/>
                </a:solidFill>
                <a:latin typeface="Calibri" charset="0"/>
                <a:cs typeface="Calibri" charset="0"/>
              </a:rPr>
              <a:t>Open source </a:t>
            </a:r>
            <a:r>
              <a:rPr lang="en-US" sz="1900" dirty="0">
                <a:solidFill>
                  <a:srgbClr val="002569"/>
                </a:solidFill>
                <a:latin typeface="Calibri" charset="0"/>
                <a:cs typeface="Calibri" charset="0"/>
              </a:rPr>
              <a:t>software approach allows free access, promotes expanded </a:t>
            </a:r>
            <a:r>
              <a:rPr lang="en-US" sz="1900" dirty="0" smtClean="0">
                <a:solidFill>
                  <a:srgbClr val="002569"/>
                </a:solidFill>
                <a:latin typeface="Calibri" charset="0"/>
                <a:cs typeface="Calibri" charset="0"/>
              </a:rPr>
              <a:t>contributions, </a:t>
            </a:r>
            <a:r>
              <a:rPr lang="en-US" sz="1900" dirty="0">
                <a:solidFill>
                  <a:srgbClr val="002569"/>
                </a:solidFill>
                <a:latin typeface="Calibri" charset="0"/>
                <a:cs typeface="Calibri" charset="0"/>
              </a:rPr>
              <a:t>and increases data usage. </a:t>
            </a: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r>
              <a:rPr lang="en-US" sz="1900" b="1" dirty="0">
                <a:solidFill>
                  <a:srgbClr val="002569"/>
                </a:solidFill>
                <a:latin typeface="Calibri" charset="0"/>
                <a:cs typeface="Calibri" charset="0"/>
              </a:rPr>
              <a:t>Unique features: </a:t>
            </a:r>
            <a:r>
              <a:rPr lang="en-US" sz="1900" dirty="0">
                <a:solidFill>
                  <a:srgbClr val="002569"/>
                </a:solidFill>
                <a:latin typeface="Calibri" charset="0"/>
                <a:cs typeface="Calibri" charset="0"/>
              </a:rPr>
              <a:t>exploits time series, increases data interoperability, and supports many new</a:t>
            </a:r>
            <a:r>
              <a:rPr lang="en-US" sz="1900" b="1" dirty="0">
                <a:solidFill>
                  <a:srgbClr val="002569"/>
                </a:solidFill>
                <a:latin typeface="Calibri" charset="0"/>
                <a:cs typeface="Calibri" charset="0"/>
              </a:rPr>
              <a:t> </a:t>
            </a:r>
            <a:r>
              <a:rPr lang="en-US" sz="1900" dirty="0">
                <a:solidFill>
                  <a:srgbClr val="002569"/>
                </a:solidFill>
                <a:latin typeface="Calibri" charset="0"/>
                <a:cs typeface="Calibri" charset="0"/>
              </a:rPr>
              <a:t>applications.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3886200"/>
            <a:ext cx="2133600" cy="2133600"/>
          </a:xfrm>
          <a:prstGeom prst="rect">
            <a:avLst/>
          </a:prstGeom>
        </p:spPr>
      </p:pic>
      <p:pic>
        <p:nvPicPr>
          <p:cNvPr id="3" name="Picture 2" descr="Cube_Laye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71600"/>
            <a:ext cx="2280693" cy="320405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6172200" y="2514600"/>
            <a:ext cx="0" cy="266700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67400" y="5257800"/>
            <a:ext cx="64371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b="1"/>
              <a:t>TIME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04800" y="6019800"/>
            <a:ext cx="8610600" cy="82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169863" indent="-169863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marL="0" indent="0" defTabSz="914400">
              <a:spcBef>
                <a:spcPct val="20000"/>
              </a:spcBef>
            </a:pPr>
            <a:r>
              <a:rPr lang="en-US" sz="1800" b="1" i="1" dirty="0">
                <a:solidFill>
                  <a:srgbClr val="002569"/>
                </a:solidFill>
                <a:latin typeface="Calibri" charset="0"/>
                <a:cs typeface="Calibri" charset="0"/>
              </a:rPr>
              <a:t>Data </a:t>
            </a:r>
            <a:r>
              <a:rPr lang="en-US" sz="1800" b="1" i="1" dirty="0" smtClean="0">
                <a:solidFill>
                  <a:srgbClr val="002569"/>
                </a:solidFill>
                <a:latin typeface="Calibri" charset="0"/>
                <a:cs typeface="Calibri" charset="0"/>
              </a:rPr>
              <a:t>Cubes </a:t>
            </a:r>
            <a:r>
              <a:rPr lang="en-US" sz="1800" i="1" dirty="0" smtClean="0">
                <a:solidFill>
                  <a:srgbClr val="002569"/>
                </a:solidFill>
                <a:latin typeface="Calibri" charset="0"/>
                <a:cs typeface="Calibri" charset="0"/>
              </a:rPr>
              <a:t>are a popular topic </a:t>
            </a:r>
            <a:r>
              <a:rPr lang="is-IS" sz="1800" i="1" dirty="0" smtClean="0">
                <a:solidFill>
                  <a:srgbClr val="002569"/>
                </a:solidFill>
                <a:latin typeface="Calibri" charset="0"/>
                <a:cs typeface="Calibri" charset="0"/>
              </a:rPr>
              <a:t>… “The Data Cube Manifesto” (Peter Baumann, EU) and “The Six Faces of the Data Cube” (Peter Strobl, EC)</a:t>
            </a:r>
            <a:endParaRPr lang="en-US" sz="1800" i="1" dirty="0">
              <a:solidFill>
                <a:srgbClr val="002569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5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057400" y="253424"/>
            <a:ext cx="5486400" cy="646331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sz="3600" b="1" smtClean="0">
                <a:latin typeface="Tahoma" charset="0"/>
                <a:ea typeface="ＭＳ Ｐゴシック" charset="0"/>
                <a:cs typeface="ＭＳ Ｐゴシック" charset="0"/>
              </a:rPr>
              <a:t>Benefits of Data Cubes</a:t>
            </a:r>
            <a:endParaRPr lang="en-US" sz="40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066800"/>
            <a:ext cx="8458200" cy="4332711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 defTabSz="914400" rtl="0">
              <a:buSzPct val="120000"/>
              <a:buNone/>
            </a:pPr>
            <a:endParaRPr lang="en-US" kern="1200" dirty="0" smtClean="0">
              <a:latin typeface="Calibri" charset="0"/>
              <a:ea typeface="ＭＳ Ｐゴシック" charset="0"/>
              <a:cs typeface="Calibri" charset="0"/>
            </a:endParaRPr>
          </a:p>
          <a:p>
            <a:pPr marL="295275" indent="-295275" algn="l" defTabSz="914400" rtl="0">
              <a:buSzPct val="120000"/>
              <a:buFont typeface="Wingdings" charset="2"/>
              <a:buChar char="§"/>
            </a:pPr>
            <a:r>
              <a:rPr lang="en-US" kern="1200" dirty="0" smtClean="0">
                <a:latin typeface="Calibri" charset="0"/>
                <a:ea typeface="ＭＳ Ｐゴシック" charset="0"/>
                <a:cs typeface="Calibri" charset="0"/>
              </a:rPr>
              <a:t>Expanded use of CEOS satellite data </a:t>
            </a:r>
            <a:r>
              <a:rPr lang="is-IS" kern="1200" dirty="0" smtClean="0">
                <a:latin typeface="Calibri" charset="0"/>
                <a:ea typeface="ＭＳ Ｐゴシック" charset="0"/>
                <a:cs typeface="Calibri" charset="0"/>
              </a:rPr>
              <a:t>… expanded user base</a:t>
            </a:r>
          </a:p>
          <a:p>
            <a:pPr marL="295275" indent="-295275" algn="l" defTabSz="914400" rtl="0">
              <a:buSzPct val="120000"/>
              <a:buFont typeface="Wingdings" charset="2"/>
              <a:buChar char="§"/>
            </a:pPr>
            <a:r>
              <a:rPr lang="en-US" kern="1200" dirty="0">
                <a:latin typeface="Calibri" charset="0"/>
                <a:ea typeface="ＭＳ Ｐゴシック" charset="0"/>
                <a:cs typeface="Calibri" charset="0"/>
              </a:rPr>
              <a:t>Reduced processing burden </a:t>
            </a:r>
            <a:r>
              <a:rPr lang="en-US" kern="1200" dirty="0" smtClean="0">
                <a:latin typeface="Calibri" charset="0"/>
                <a:ea typeface="ＭＳ Ｐゴシック" charset="0"/>
                <a:cs typeface="Calibri" charset="0"/>
              </a:rPr>
              <a:t>.. </a:t>
            </a:r>
            <a:r>
              <a:rPr lang="en-US" kern="1200" dirty="0" smtClean="0">
                <a:latin typeface="Calibri" charset="0"/>
                <a:ea typeface="ＭＳ Ｐゴシック" charset="0"/>
                <a:cs typeface="Calibri" charset="0"/>
              </a:rPr>
              <a:t>dependency </a:t>
            </a:r>
            <a:r>
              <a:rPr lang="en-US" kern="1200" dirty="0" smtClean="0">
                <a:latin typeface="Calibri" charset="0"/>
                <a:ea typeface="ＭＳ Ｐゴシック" charset="0"/>
                <a:cs typeface="Calibri" charset="0"/>
              </a:rPr>
              <a:t>on ARD</a:t>
            </a:r>
            <a:endParaRPr lang="en-US" kern="1200" dirty="0">
              <a:latin typeface="Calibri" charset="0"/>
              <a:ea typeface="ＭＳ Ｐゴシック" charset="0"/>
              <a:cs typeface="Calibri" charset="0"/>
            </a:endParaRPr>
          </a:p>
          <a:p>
            <a:pPr marL="295275" indent="-295275" algn="l" defTabSz="914400" rtl="0">
              <a:buSzPct val="120000"/>
              <a:buFont typeface="Wingdings" charset="2"/>
              <a:buChar char="§"/>
            </a:pPr>
            <a:r>
              <a:rPr lang="is-IS" kern="1200" dirty="0" smtClean="0">
                <a:latin typeface="Calibri" charset="0"/>
                <a:ea typeface="ＭＳ Ｐゴシック" charset="0"/>
                <a:cs typeface="Calibri" charset="0"/>
              </a:rPr>
              <a:t>Enhanced interoperability ... </a:t>
            </a:r>
            <a:r>
              <a:rPr lang="en-US" kern="1200" dirty="0">
                <a:latin typeface="Calibri" charset="0"/>
                <a:ea typeface="ＭＳ Ｐゴシック" charset="0"/>
                <a:cs typeface="Calibri" charset="0"/>
              </a:rPr>
              <a:t>i</a:t>
            </a:r>
            <a:r>
              <a:rPr lang="is-IS" kern="1200" dirty="0" smtClean="0">
                <a:latin typeface="Calibri" charset="0"/>
                <a:ea typeface="ＭＳ Ｐゴシック" charset="0"/>
                <a:cs typeface="Calibri" charset="0"/>
              </a:rPr>
              <a:t>mproved </a:t>
            </a:r>
            <a:r>
              <a:rPr lang="is-IS" kern="1200" dirty="0" smtClean="0">
                <a:latin typeface="Calibri" charset="0"/>
                <a:ea typeface="ＭＳ Ｐゴシック" charset="0"/>
                <a:cs typeface="Calibri" charset="0"/>
              </a:rPr>
              <a:t>by MRI</a:t>
            </a:r>
          </a:p>
          <a:p>
            <a:pPr marL="295275" indent="-295275" algn="l" defTabSz="914400" rtl="0">
              <a:buSzPct val="120000"/>
              <a:buFont typeface="Wingdings" charset="2"/>
              <a:buChar char="§"/>
            </a:pPr>
            <a:r>
              <a:rPr lang="en-US" kern="1200" dirty="0" smtClean="0">
                <a:latin typeface="Calibri" charset="0"/>
                <a:ea typeface="ＭＳ Ｐゴシック" charset="0"/>
                <a:cs typeface="Calibri" charset="0"/>
              </a:rPr>
              <a:t>Efficient time </a:t>
            </a:r>
            <a:r>
              <a:rPr lang="en-US" kern="1200" dirty="0">
                <a:latin typeface="Calibri" charset="0"/>
                <a:ea typeface="ＭＳ Ｐゴシック" charset="0"/>
                <a:cs typeface="Calibri" charset="0"/>
              </a:rPr>
              <a:t>series </a:t>
            </a:r>
            <a:r>
              <a:rPr lang="en-US" kern="1200" dirty="0" smtClean="0">
                <a:latin typeface="Calibri" charset="0"/>
                <a:ea typeface="ＭＳ Ｐゴシック" charset="0"/>
                <a:cs typeface="Calibri" charset="0"/>
              </a:rPr>
              <a:t>analyses</a:t>
            </a:r>
          </a:p>
          <a:p>
            <a:pPr marL="295275" indent="-295275" algn="l" defTabSz="914400" rtl="0">
              <a:buSzPct val="120000"/>
              <a:buFont typeface="Wingdings" charset="2"/>
              <a:buChar char="§"/>
            </a:pPr>
            <a:r>
              <a:rPr lang="en-US" kern="1200" dirty="0" smtClean="0">
                <a:latin typeface="Calibri" charset="0"/>
                <a:ea typeface="ＭＳ Ｐゴシック" charset="0"/>
                <a:cs typeface="Calibri" charset="0"/>
              </a:rPr>
              <a:t>Free and open access</a:t>
            </a:r>
          </a:p>
          <a:p>
            <a:pPr marL="295275" indent="-295275" algn="l" defTabSz="914400" rtl="0">
              <a:buSzPct val="120000"/>
              <a:buFont typeface="Wingdings" charset="2"/>
              <a:buChar char="§"/>
            </a:pPr>
            <a:r>
              <a:rPr lang="en-US" kern="1200" dirty="0" smtClean="0">
                <a:latin typeface="Calibri" charset="0"/>
                <a:ea typeface="ＭＳ Ｐゴシック" charset="0"/>
                <a:cs typeface="Calibri" charset="0"/>
              </a:rPr>
              <a:t>Flexible deployment (local or </a:t>
            </a:r>
            <a:r>
              <a:rPr lang="en-US" kern="1200" dirty="0" smtClean="0">
                <a:latin typeface="Calibri" charset="0"/>
                <a:ea typeface="ＭＳ Ｐゴシック" charset="0"/>
                <a:cs typeface="Calibri" charset="0"/>
              </a:rPr>
              <a:t>cloud)</a:t>
            </a:r>
          </a:p>
          <a:p>
            <a:pPr marL="295275" indent="-295275" algn="l" defTabSz="914400" rtl="0">
              <a:buSzPct val="120000"/>
              <a:buFont typeface="Wingdings" charset="2"/>
              <a:buChar char="§"/>
            </a:pPr>
            <a:r>
              <a:rPr lang="en-US" kern="1200" dirty="0" smtClean="0">
                <a:latin typeface="Calibri" charset="0"/>
                <a:ea typeface="ＭＳ Ｐゴシック" charset="0"/>
                <a:cs typeface="Calibri" charset="0"/>
              </a:rPr>
              <a:t>Use of a </a:t>
            </a:r>
            <a:r>
              <a:rPr lang="en-US" kern="1200" dirty="0" smtClean="0">
                <a:latin typeface="Calibri" charset="0"/>
                <a:ea typeface="ＭＳ Ｐゴシック" charset="0"/>
                <a:cs typeface="Calibri" charset="0"/>
              </a:rPr>
              <a:t>common </a:t>
            </a:r>
            <a:r>
              <a:rPr lang="en-US" kern="1200" dirty="0" smtClean="0">
                <a:latin typeface="Calibri" charset="0"/>
                <a:ea typeface="ＭＳ Ｐゴシック" charset="0"/>
                <a:cs typeface="Calibri" charset="0"/>
              </a:rPr>
              <a:t>architecture</a:t>
            </a:r>
          </a:p>
          <a:p>
            <a:pPr marL="295275" indent="-295275" algn="l" defTabSz="914400" rtl="0">
              <a:buSzPct val="120000"/>
              <a:buFont typeface="Wingdings" charset="2"/>
              <a:buChar char="§"/>
            </a:pPr>
            <a:r>
              <a:rPr lang="en-US" kern="1200" dirty="0" smtClean="0">
                <a:latin typeface="Calibri" charset="0"/>
                <a:ea typeface="ＭＳ Ｐゴシック" charset="0"/>
                <a:cs typeface="Calibri" charset="0"/>
              </a:rPr>
              <a:t>Community development and sharing </a:t>
            </a:r>
            <a:r>
              <a:rPr lang="is-IS" kern="1200" dirty="0" smtClean="0">
                <a:latin typeface="Calibri" charset="0"/>
                <a:ea typeface="ＭＳ Ｐゴシック" charset="0"/>
                <a:cs typeface="Calibri" charset="0"/>
              </a:rPr>
              <a:t>… via </a:t>
            </a:r>
            <a:r>
              <a:rPr lang="en-US" kern="1200" dirty="0" smtClean="0">
                <a:latin typeface="Calibri" charset="0"/>
                <a:ea typeface="ＭＳ Ｐゴシック" charset="0"/>
                <a:cs typeface="Calibri" charset="0"/>
              </a:rPr>
              <a:t>GitHub</a:t>
            </a:r>
            <a:endParaRPr lang="en-US" kern="1200" dirty="0" smtClean="0">
              <a:latin typeface="Calibri" charset="0"/>
              <a:ea typeface="ＭＳ Ｐゴシック" charset="0"/>
              <a:cs typeface="Calibri" charset="0"/>
            </a:endParaRPr>
          </a:p>
          <a:p>
            <a:pPr marL="295275" indent="-295275" algn="l" defTabSz="914400" rtl="0">
              <a:buSzPct val="120000"/>
              <a:buFont typeface="Arial"/>
              <a:buNone/>
            </a:pPr>
            <a:endParaRPr lang="en-US" kern="1200" dirty="0" smtClean="0">
              <a:latin typeface="Calibri" charset="0"/>
              <a:ea typeface="ＭＳ Ｐゴシック" charset="0"/>
              <a:cs typeface="Calibri" charset="0"/>
            </a:endParaRPr>
          </a:p>
          <a:p>
            <a:pPr marL="0" indent="0" algn="l" defTabSz="914400" rtl="0">
              <a:buSzPct val="120000"/>
              <a:buNone/>
            </a:pPr>
            <a:r>
              <a:rPr lang="en-US" kern="1200" dirty="0" smtClean="0">
                <a:latin typeface="Calibri" charset="0"/>
                <a:ea typeface="ＭＳ Ｐゴシック" charset="0"/>
                <a:cs typeface="Calibri" charset="0"/>
              </a:rPr>
              <a:t>Our goal is </a:t>
            </a:r>
            <a:r>
              <a:rPr lang="en-US" b="1" kern="12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Calibri" charset="0"/>
              </a:rPr>
              <a:t>NOT</a:t>
            </a:r>
            <a:r>
              <a:rPr lang="en-US" kern="1200" dirty="0" smtClean="0">
                <a:latin typeface="Calibri" charset="0"/>
                <a:ea typeface="ＭＳ Ｐゴシック" charset="0"/>
                <a:cs typeface="Calibri" charset="0"/>
              </a:rPr>
              <a:t> to sell a product or </a:t>
            </a:r>
            <a:r>
              <a:rPr lang="en-US" kern="1200" dirty="0" smtClean="0">
                <a:latin typeface="Calibri" charset="0"/>
                <a:ea typeface="ＭＳ Ｐゴシック" charset="0"/>
                <a:cs typeface="Calibri" charset="0"/>
              </a:rPr>
              <a:t>distribute</a:t>
            </a:r>
            <a:r>
              <a:rPr lang="en-US" kern="12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kern="1200" dirty="0" smtClean="0">
                <a:latin typeface="Calibri" charset="0"/>
                <a:ea typeface="ＭＳ Ｐゴシック" charset="0"/>
                <a:cs typeface="Calibri" charset="0"/>
              </a:rPr>
              <a:t>a tool. Our goal is to provide a </a:t>
            </a:r>
            <a:r>
              <a:rPr lang="en-US" b="1" kern="1200" dirty="0" smtClean="0">
                <a:latin typeface="Calibri" charset="0"/>
                <a:ea typeface="ＭＳ Ｐゴシック" charset="0"/>
                <a:cs typeface="Calibri" charset="0"/>
              </a:rPr>
              <a:t>SOLUTION</a:t>
            </a:r>
            <a:r>
              <a:rPr lang="en-US" kern="1200" dirty="0" smtClean="0">
                <a:latin typeface="Calibri" charset="0"/>
                <a:ea typeface="ＭＳ Ｐゴシック" charset="0"/>
                <a:cs typeface="Calibri" charset="0"/>
              </a:rPr>
              <a:t> that has </a:t>
            </a:r>
            <a:r>
              <a:rPr lang="en-US" b="1" kern="1200" dirty="0" smtClean="0">
                <a:latin typeface="Calibri" charset="0"/>
                <a:ea typeface="ＭＳ Ｐゴシック" charset="0"/>
                <a:cs typeface="Calibri" charset="0"/>
              </a:rPr>
              <a:t>VALUE</a:t>
            </a:r>
            <a:r>
              <a:rPr lang="en-US" kern="1200" dirty="0" smtClean="0">
                <a:latin typeface="Calibri" charset="0"/>
                <a:ea typeface="ＭＳ Ｐゴシック" charset="0"/>
                <a:cs typeface="Calibri" charset="0"/>
              </a:rPr>
              <a:t> and increases the </a:t>
            </a:r>
            <a:r>
              <a:rPr lang="en-US" b="1" kern="1200" dirty="0" smtClean="0">
                <a:latin typeface="Calibri" charset="0"/>
                <a:ea typeface="ＭＳ Ｐゴシック" charset="0"/>
                <a:cs typeface="Calibri" charset="0"/>
              </a:rPr>
              <a:t>IMPACT</a:t>
            </a:r>
            <a:r>
              <a:rPr lang="en-US" kern="1200" dirty="0" smtClean="0">
                <a:latin typeface="Calibri" charset="0"/>
                <a:ea typeface="ＭＳ Ｐゴシック" charset="0"/>
                <a:cs typeface="Calibri" charset="0"/>
              </a:rPr>
              <a:t> of satellite data.</a:t>
            </a:r>
          </a:p>
        </p:txBody>
      </p:sp>
    </p:spTree>
    <p:extLst>
      <p:ext uri="{BB962C8B-B14F-4D97-AF65-F5344CB8AC3E}">
        <p14:creationId xmlns:p14="http://schemas.microsoft.com/office/powerpoint/2010/main" val="3565520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133600" y="352721"/>
            <a:ext cx="5562600" cy="523220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sz="2800" b="1" dirty="0" smtClean="0">
                <a:latin typeface="Tahoma" charset="0"/>
                <a:ea typeface="ＭＳ Ｐゴシック" charset="0"/>
                <a:cs typeface="ＭＳ Ｐゴシック" charset="0"/>
              </a:rPr>
              <a:t>Open vs. CEOS Data Cubes</a:t>
            </a:r>
            <a:endParaRPr lang="en-US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380343"/>
            <a:ext cx="6248400" cy="4332711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295275" indent="-295275" algn="l" defTabSz="914400" rtl="0">
              <a:buSzPct val="120000"/>
              <a:buFont typeface="Wingdings" charset="2"/>
              <a:buChar char="§"/>
            </a:pPr>
            <a: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  <a:t>The </a:t>
            </a:r>
            <a:r>
              <a:rPr lang="en-US" sz="2000" b="1" kern="1200" dirty="0">
                <a:latin typeface="Calibri" charset="0"/>
                <a:ea typeface="ＭＳ Ｐゴシック" charset="0"/>
                <a:cs typeface="Calibri" charset="0"/>
              </a:rPr>
              <a:t>ODC </a:t>
            </a:r>
            <a: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  <a:t>initiative is larger than CEOS.</a:t>
            </a:r>
          </a:p>
          <a:p>
            <a:pPr marL="295275" indent="-295275" algn="l" defTabSz="914400" rtl="0">
              <a:buSzPct val="120000"/>
              <a:buFont typeface="Wingdings" charset="2"/>
              <a:buChar char="§"/>
            </a:pP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The </a:t>
            </a:r>
            <a:r>
              <a:rPr lang="en-US" sz="2000" b="1" kern="1200" dirty="0" smtClean="0">
                <a:latin typeface="Calibri" charset="0"/>
                <a:ea typeface="ＭＳ Ｐゴシック" charset="0"/>
                <a:cs typeface="Calibri" charset="0"/>
              </a:rPr>
              <a:t>Open Data Cube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(ODC) initiative was </a:t>
            </a:r>
            <a: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  <a:t>established by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CEOS, with a </a:t>
            </a:r>
            <a: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  <a:t>goal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to create and foster </a:t>
            </a:r>
            <a: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  <a:t>an open “community” of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contributors.</a:t>
            </a:r>
            <a:endParaRPr lang="en-US" sz="2000" kern="1200" dirty="0">
              <a:latin typeface="Calibri" charset="0"/>
              <a:ea typeface="ＭＳ Ｐゴシック" charset="0"/>
              <a:cs typeface="Calibri" charset="0"/>
            </a:endParaRPr>
          </a:p>
          <a:p>
            <a:pPr marL="295275" indent="-295275" algn="l" defTabSz="914400" rtl="0">
              <a:buSzPct val="120000"/>
              <a:buFont typeface="Wingdings" charset="2"/>
              <a:buChar char="§"/>
            </a:pPr>
            <a: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  <a:t>The </a:t>
            </a:r>
            <a:r>
              <a:rPr lang="en-US" sz="2000" b="1" kern="1200" dirty="0" smtClean="0">
                <a:latin typeface="Calibri" charset="0"/>
                <a:ea typeface="ＭＳ Ｐゴシック" charset="0"/>
                <a:cs typeface="Calibri" charset="0"/>
              </a:rPr>
              <a:t>ODC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 uses </a:t>
            </a:r>
            <a: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  <a:t>a common architecture among the various implementations so that all users can share tools and applications.</a:t>
            </a:r>
          </a:p>
          <a:p>
            <a:pPr marL="295275" indent="-295275" algn="l" defTabSz="914400" rtl="0">
              <a:buSzPct val="120000"/>
              <a:buFont typeface="Wingdings" charset="2"/>
              <a:buChar char="§"/>
            </a:pP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The </a:t>
            </a:r>
            <a:r>
              <a:rPr lang="en-US" sz="2000" b="1" kern="1200" dirty="0">
                <a:latin typeface="Calibri" charset="0"/>
                <a:ea typeface="ＭＳ Ｐゴシック" charset="0"/>
                <a:cs typeface="Calibri" charset="0"/>
              </a:rPr>
              <a:t>CEOS Data Cube </a:t>
            </a:r>
            <a: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  <a:t>(CDC) is one “implementation” of the ODC. Similarly, Digital Earth Australia (DEA) and USGS Land Change Monitoring, Assessment, and Projection (LCMAP) are implementations. </a:t>
            </a:r>
          </a:p>
          <a:p>
            <a:pPr marL="295275" indent="-295275" algn="l" defTabSz="914400" rtl="0">
              <a:buSzPct val="120000"/>
              <a:buFont typeface="Wingdings" charset="2"/>
              <a:buChar char="§"/>
            </a:pP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The </a:t>
            </a:r>
            <a:r>
              <a:rPr lang="en-US" sz="2000" b="1" kern="1200" dirty="0" smtClean="0">
                <a:latin typeface="Calibri" charset="0"/>
                <a:ea typeface="ＭＳ Ｐゴシック" charset="0"/>
                <a:cs typeface="Calibri" charset="0"/>
              </a:rPr>
              <a:t>CDC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 goal is to focus on building global capacity to </a:t>
            </a:r>
            <a:r>
              <a:rPr lang="en-US" sz="2000" kern="1200" dirty="0" err="1" smtClean="0">
                <a:latin typeface="Calibri" charset="0"/>
                <a:ea typeface="ＭＳ Ｐゴシック" charset="0"/>
                <a:cs typeface="Calibri" charset="0"/>
              </a:rPr>
              <a:t>utilise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 satellite data and contribute to global initiatives (e.g. UN-SDG, GFOI, GEOGLAM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) through the use of Data Cubes.</a:t>
            </a:r>
            <a:endParaRPr lang="en-US" sz="2000" kern="1200" dirty="0" smtClean="0"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412" y="1397403"/>
            <a:ext cx="1941576" cy="22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468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4953005" cy="584775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CEOS Data Cube Vision</a:t>
            </a:r>
            <a:endParaRPr lang="en-US" sz="36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202534" y="1295400"/>
            <a:ext cx="8712866" cy="44196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 defTabSz="914400" rtl="0">
              <a:buSzPct val="120000"/>
              <a:buFont typeface="Arial"/>
              <a:buNone/>
            </a:pPr>
            <a:r>
              <a:rPr lang="en-AU" sz="2000" b="1" kern="1200" dirty="0" smtClean="0">
                <a:latin typeface="Calibri" charset="0"/>
                <a:ea typeface="ＭＳ Ｐゴシック" charset="0"/>
                <a:cs typeface="Calibri" charset="0"/>
              </a:rPr>
              <a:t>A </a:t>
            </a:r>
            <a:r>
              <a:rPr lang="en-AU" sz="2000" b="1" kern="1200" dirty="0">
                <a:latin typeface="Calibri" charset="0"/>
                <a:ea typeface="ＭＳ Ｐゴシック" charset="0"/>
                <a:cs typeface="Calibri" charset="0"/>
              </a:rPr>
              <a:t>solution </a:t>
            </a:r>
            <a:r>
              <a:rPr lang="en-AU" sz="2000" b="1" kern="1200" dirty="0" smtClean="0">
                <a:latin typeface="Calibri" charset="0"/>
                <a:ea typeface="ＭＳ Ｐゴシック" charset="0"/>
                <a:cs typeface="Calibri" charset="0"/>
              </a:rPr>
              <a:t>supporting CEOS objectives </a:t>
            </a:r>
            <a:r>
              <a:rPr lang="is-IS" sz="2000" b="1" kern="1200" dirty="0" smtClean="0">
                <a:latin typeface="Calibri" charset="0"/>
                <a:ea typeface="ＭＳ Ｐゴシック" charset="0"/>
                <a:cs typeface="Calibri" charset="0"/>
              </a:rPr>
              <a:t>…</a:t>
            </a:r>
            <a:endParaRPr lang="en-AU" sz="2000" b="1" kern="1200" dirty="0">
              <a:latin typeface="Calibri" charset="0"/>
              <a:ea typeface="ＭＳ Ｐゴシック" charset="0"/>
              <a:cs typeface="Calibri" charset="0"/>
            </a:endParaRPr>
          </a:p>
          <a:p>
            <a:pPr marL="603827" lvl="1" indent="-177800" algn="l" defTabSz="914400" rtl="0">
              <a:buSzPct val="120000"/>
              <a:buFont typeface="Wingdings" charset="2"/>
              <a:buChar char="§"/>
            </a:pPr>
            <a:r>
              <a:rPr lang="en-AU" sz="2000" kern="1200" dirty="0" smtClean="0">
                <a:latin typeface="Calibri" charset="0"/>
                <a:ea typeface="ＭＳ Ｐゴシック" charset="0"/>
                <a:cs typeface="Calibri" charset="0"/>
              </a:rPr>
              <a:t>Build </a:t>
            </a:r>
            <a:r>
              <a:rPr lang="en-AU" sz="2000" kern="1200" dirty="0">
                <a:latin typeface="Calibri" charset="0"/>
                <a:ea typeface="ＭＳ Ｐゴシック" charset="0"/>
                <a:cs typeface="Calibri" charset="0"/>
              </a:rPr>
              <a:t>capability of users to apply </a:t>
            </a:r>
            <a:r>
              <a:rPr lang="en-AU" sz="2000" b="1" kern="1200" dirty="0">
                <a:solidFill>
                  <a:srgbClr val="0070C0"/>
                </a:solidFill>
                <a:latin typeface="Calibri" charset="0"/>
                <a:ea typeface="ＭＳ Ｐゴシック" charset="0"/>
                <a:cs typeface="Calibri" charset="0"/>
              </a:rPr>
              <a:t>CEOS satellite data</a:t>
            </a:r>
          </a:p>
          <a:p>
            <a:pPr marL="603827" lvl="1" indent="-177800" algn="l" defTabSz="914400" rtl="0">
              <a:buSzPct val="120000"/>
              <a:buFont typeface="Wingdings" charset="2"/>
              <a:buChar char="§"/>
            </a:pPr>
            <a:r>
              <a:rPr lang="en-AU" sz="2000" kern="1200" dirty="0" smtClean="0">
                <a:latin typeface="Calibri" charset="0"/>
                <a:ea typeface="ＭＳ Ｐゴシック" charset="0"/>
                <a:cs typeface="Calibri" charset="0"/>
              </a:rPr>
              <a:t>Supporting </a:t>
            </a:r>
            <a:r>
              <a:rPr lang="en-AU" sz="2000" kern="1200" dirty="0">
                <a:latin typeface="Calibri" charset="0"/>
                <a:ea typeface="ＭＳ Ｐゴシック" charset="0"/>
                <a:cs typeface="Calibri" charset="0"/>
              </a:rPr>
              <a:t>priority CEOS/GEO </a:t>
            </a:r>
            <a:r>
              <a:rPr lang="en-AU" sz="2000" kern="1200" dirty="0" smtClean="0">
                <a:latin typeface="Calibri" charset="0"/>
                <a:ea typeface="ＭＳ Ｐゴシック" charset="0"/>
                <a:cs typeface="Calibri" charset="0"/>
              </a:rPr>
              <a:t>agendas </a:t>
            </a:r>
            <a:r>
              <a:rPr lang="en-AU" sz="2000" kern="1200" dirty="0">
                <a:latin typeface="Calibri" charset="0"/>
                <a:ea typeface="ＭＳ Ｐゴシック" charset="0"/>
                <a:cs typeface="Calibri" charset="0"/>
              </a:rPr>
              <a:t>and SDGs</a:t>
            </a:r>
          </a:p>
          <a:p>
            <a:pPr marL="0" indent="0" algn="l" defTabSz="914400" rtl="0">
              <a:buSzPct val="120000"/>
              <a:buFont typeface="Arial"/>
              <a:buNone/>
            </a:pPr>
            <a:r>
              <a:rPr lang="en-US" sz="2000" b="1" kern="1200" dirty="0" smtClean="0">
                <a:latin typeface="Calibri" charset="0"/>
                <a:ea typeface="ＭＳ Ｐゴシック" charset="0"/>
                <a:cs typeface="Calibri" charset="0"/>
              </a:rPr>
              <a:t>CEOS Agencies wanting to participate</a:t>
            </a:r>
            <a: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is-IS" sz="2000" kern="1200" dirty="0" smtClean="0">
                <a:latin typeface="Calibri" charset="0"/>
                <a:ea typeface="ＭＳ Ｐゴシック" charset="0"/>
                <a:cs typeface="Calibri" charset="0"/>
              </a:rPr>
              <a:t>…</a:t>
            </a:r>
            <a:endParaRPr lang="en-US" sz="2000" kern="1200" dirty="0" smtClean="0">
              <a:latin typeface="Calibri" charset="0"/>
              <a:ea typeface="ＭＳ Ｐゴシック" charset="0"/>
              <a:cs typeface="Calibri" charset="0"/>
            </a:endParaRPr>
          </a:p>
          <a:p>
            <a:pPr marL="603827" lvl="1" indent="-177800" algn="l" defTabSz="914400" rtl="0">
              <a:buSzPct val="120000"/>
              <a:buFont typeface="Wingdings" charset="2"/>
              <a:buChar char="§"/>
            </a:pPr>
            <a: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  <a:t>T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hrough </a:t>
            </a:r>
            <a: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  <a:t>provision of </a:t>
            </a:r>
            <a:r>
              <a:rPr lang="en-US" sz="2000" b="1" kern="1200" dirty="0">
                <a:solidFill>
                  <a:srgbClr val="0070C0"/>
                </a:solidFill>
                <a:latin typeface="Calibri" charset="0"/>
                <a:ea typeface="ＭＳ Ｐゴシック" charset="0"/>
                <a:cs typeface="Calibri" charset="0"/>
              </a:rPr>
              <a:t>CEOS Analysis Ready Data (ARD) products</a:t>
            </a:r>
          </a:p>
          <a:p>
            <a:pPr marL="603827" lvl="1" indent="-177800" algn="l" defTabSz="914400" rtl="0">
              <a:buSzPct val="120000"/>
              <a:buFont typeface="Wingdings" charset="2"/>
              <a:buChar char="§"/>
            </a:pP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Contributing to development and uptake of solutions</a:t>
            </a:r>
          </a:p>
          <a:p>
            <a:pPr marL="0" indent="0" algn="l" defTabSz="914400" rtl="0">
              <a:buSzPct val="120000"/>
              <a:buFont typeface="Arial"/>
              <a:buNone/>
            </a:pPr>
            <a:r>
              <a:rPr lang="en-US" sz="2000" b="1" kern="1200" dirty="0" smtClean="0">
                <a:latin typeface="Calibri" charset="0"/>
                <a:ea typeface="ＭＳ Ｐゴシック" charset="0"/>
                <a:cs typeface="Calibri" charset="0"/>
              </a:rPr>
              <a:t>Customer focused </a:t>
            </a:r>
            <a:r>
              <a:rPr lang="is-IS" sz="2000" b="1" kern="1200" dirty="0" smtClean="0">
                <a:latin typeface="Calibri" charset="0"/>
                <a:ea typeface="ＭＳ Ｐゴシック" charset="0"/>
                <a:cs typeface="Calibri" charset="0"/>
              </a:rPr>
              <a:t>… </a:t>
            </a:r>
            <a:endParaRPr lang="en-US" sz="2000" b="1" kern="1200" dirty="0" smtClean="0">
              <a:latin typeface="Calibri" charset="0"/>
              <a:ea typeface="ＭＳ Ｐゴシック" charset="0"/>
              <a:cs typeface="Calibri" charset="0"/>
            </a:endParaRPr>
          </a:p>
          <a:p>
            <a:pPr marL="603827" lvl="1" indent="-177800" algn="l" defTabSz="914400" rtl="0">
              <a:buSzPct val="120000"/>
              <a:buFont typeface="Wingdings" charset="2"/>
              <a:buChar char="§"/>
            </a:pP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Training materials and easy installation/maintenance</a:t>
            </a:r>
          </a:p>
          <a:p>
            <a:pPr marL="603827" lvl="1" indent="-177800" algn="l" defTabSz="914400" rtl="0">
              <a:buSzPct val="120000"/>
              <a:buFont typeface="Wingdings" charset="2"/>
              <a:buChar char="§"/>
            </a:pP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A brand </a:t>
            </a:r>
            <a: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  <a:t>that people know and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trust</a:t>
            </a:r>
          </a:p>
          <a:p>
            <a:pPr marL="603827" lvl="1" indent="-177800" algn="l" defTabSz="914400" rtl="0">
              <a:buSzPct val="120000"/>
              <a:buFont typeface="Wingdings" charset="2"/>
              <a:buChar char="§"/>
            </a:pP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An </a:t>
            </a:r>
            <a: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  <a:t>a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ctive community of users</a:t>
            </a:r>
          </a:p>
          <a:p>
            <a:pPr marL="0" indent="0" algn="l" defTabSz="914400" rtl="0">
              <a:buSzPct val="120000"/>
              <a:buFont typeface="Arial"/>
              <a:buNone/>
            </a:pPr>
            <a:r>
              <a:rPr lang="en-US" sz="2000" b="1" kern="1200" dirty="0" smtClean="0">
                <a:latin typeface="Calibri" charset="0"/>
                <a:ea typeface="ＭＳ Ｐゴシック" charset="0"/>
                <a:cs typeface="Calibri" charset="0"/>
              </a:rPr>
              <a:t>Scalable solution </a:t>
            </a:r>
            <a:r>
              <a:rPr lang="is-IS" sz="2000" b="1" kern="1200" dirty="0" smtClean="0">
                <a:latin typeface="Calibri" charset="0"/>
                <a:ea typeface="ＭＳ Ｐゴシック" charset="0"/>
                <a:cs typeface="Calibri" charset="0"/>
              </a:rPr>
              <a:t>…</a:t>
            </a:r>
            <a:endParaRPr lang="en-US" sz="2000" kern="1200" dirty="0">
              <a:latin typeface="Calibri" charset="0"/>
              <a:ea typeface="ＭＳ Ｐゴシック" charset="0"/>
              <a:cs typeface="Calibri" charset="0"/>
            </a:endParaRPr>
          </a:p>
          <a:p>
            <a:pPr marL="603827" lvl="1" indent="-177800" algn="l" defTabSz="914400" rtl="0">
              <a:buSzPct val="120000"/>
              <a:buFont typeface="Wingdings" charset="2"/>
              <a:buChar char="§"/>
            </a:pP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Operational Data Cubes in </a:t>
            </a:r>
            <a:r>
              <a:rPr lang="en-US" sz="2000" b="1" kern="12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Calibri" charset="0"/>
              </a:rPr>
              <a:t>20 countries by 2022</a:t>
            </a:r>
          </a:p>
          <a:p>
            <a:pPr marL="603827" lvl="1" indent="-177800" algn="l" defTabSz="914400" rtl="0">
              <a:buSzPct val="120000"/>
              <a:buFont typeface="Wingdings" charset="2"/>
              <a:buChar char="§"/>
            </a:pP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Key partners (e.g. GEO, World Bank) supporting data cube projects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971" y="3527612"/>
            <a:ext cx="2197100" cy="224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470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35658"/>
            <a:ext cx="9017212" cy="49365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168" y="152400"/>
            <a:ext cx="5149032" cy="914400"/>
          </a:xfrm>
        </p:spPr>
        <p:txBody>
          <a:bodyPr/>
          <a:lstStyle/>
          <a:p>
            <a:pPr algn="l"/>
            <a:r>
              <a:rPr lang="en-US" sz="2400" dirty="0" smtClean="0"/>
              <a:t>The “Road to 20” Operational Data Cubes by 2020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3533637" y="4800600"/>
            <a:ext cx="3476763" cy="1150246"/>
            <a:chOff x="5286237" y="4993746"/>
            <a:chExt cx="3476763" cy="1150246"/>
          </a:xfrm>
        </p:grpSpPr>
        <p:sp>
          <p:nvSpPr>
            <p:cNvPr id="8" name="Cube 7"/>
            <p:cNvSpPr>
              <a:spLocks noChangeAspect="1"/>
            </p:cNvSpPr>
            <p:nvPr/>
          </p:nvSpPr>
          <p:spPr>
            <a:xfrm>
              <a:off x="5288216" y="5455351"/>
              <a:ext cx="281178" cy="290697"/>
            </a:xfrm>
            <a:prstGeom prst="cube">
              <a:avLst/>
            </a:prstGeom>
            <a:solidFill>
              <a:schemeClr val="tx1">
                <a:lumMod val="40000"/>
                <a:lumOff val="60000"/>
              </a:schemeClr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algn="l" rtl="0" latinLnBrk="1" hangingPunct="0"/>
              <a:endParaRPr lang="en-US" dirty="0"/>
            </a:p>
          </p:txBody>
        </p:sp>
        <p:sp>
          <p:nvSpPr>
            <p:cNvPr id="14" name="Cube 13"/>
            <p:cNvSpPr>
              <a:spLocks noChangeAspect="1"/>
            </p:cNvSpPr>
            <p:nvPr/>
          </p:nvSpPr>
          <p:spPr>
            <a:xfrm>
              <a:off x="5286237" y="5029199"/>
              <a:ext cx="281178" cy="290697"/>
            </a:xfrm>
            <a:prstGeom prst="cube">
              <a:avLst/>
            </a:prstGeom>
            <a:solidFill>
              <a:srgbClr val="00B050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algn="l" rtl="0" latinLnBrk="1" hangingPunct="0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00084" y="4993746"/>
              <a:ext cx="1042696" cy="3261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l" rtl="0" latinLnBrk="1" hangingPunct="0"/>
              <a:r>
                <a:rPr lang="en-US" sz="1400" dirty="0" smtClean="0">
                  <a:solidFill>
                    <a:srgbClr val="FFFF00"/>
                  </a:solidFill>
                </a:rPr>
                <a:t>Operational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15001" y="5404066"/>
              <a:ext cx="1726216" cy="3261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l" rtl="0" latinLnBrk="1" hangingPunct="0"/>
              <a:r>
                <a:rPr lang="en-US" sz="1400" dirty="0" smtClean="0">
                  <a:solidFill>
                    <a:srgbClr val="FFFF00"/>
                  </a:solidFill>
                </a:rPr>
                <a:t>Under Development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  <p:sp>
          <p:nvSpPr>
            <p:cNvPr id="27" name="Cube 26"/>
            <p:cNvSpPr>
              <a:spLocks noChangeAspect="1"/>
            </p:cNvSpPr>
            <p:nvPr/>
          </p:nvSpPr>
          <p:spPr>
            <a:xfrm>
              <a:off x="5286237" y="5853295"/>
              <a:ext cx="281178" cy="290697"/>
            </a:xfrm>
            <a:prstGeom prst="cube">
              <a:avLst/>
            </a:prstGeom>
            <a:solidFill>
              <a:srgbClr val="FF0000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algn="l" rtl="0" latinLnBrk="1" hangingPunct="0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38800" y="5819003"/>
              <a:ext cx="312420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en-US" sz="1400" dirty="0" smtClean="0">
                  <a:solidFill>
                    <a:srgbClr val="FFFF00"/>
                  </a:solidFill>
                </a:rPr>
                <a:t>Under Review or</a:t>
              </a:r>
              <a:r>
                <a:rPr lang="en-US" sz="1400" dirty="0">
                  <a:solidFill>
                    <a:srgbClr val="FFFF00"/>
                  </a:solidFill>
                </a:rPr>
                <a:t> </a:t>
              </a:r>
              <a:r>
                <a:rPr lang="en-US" sz="1400" dirty="0" smtClean="0">
                  <a:solidFill>
                    <a:srgbClr val="FFFF00"/>
                  </a:solidFill>
                </a:rPr>
                <a:t>Expressed Interest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4800" y="6324600"/>
            <a:ext cx="662617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3 operational, 4 under development, </a:t>
            </a:r>
            <a:r>
              <a:rPr lang="en-US" dirty="0" smtClean="0"/>
              <a:t>22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under review = </a:t>
            </a: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29 total 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3" name="Cube 52"/>
          <p:cNvSpPr>
            <a:spLocks noChangeAspect="1"/>
          </p:cNvSpPr>
          <p:nvPr/>
        </p:nvSpPr>
        <p:spPr>
          <a:xfrm>
            <a:off x="8229600" y="4750127"/>
            <a:ext cx="281178" cy="290697"/>
          </a:xfrm>
          <a:prstGeom prst="cube">
            <a:avLst/>
          </a:prstGeom>
          <a:solidFill>
            <a:srgbClr val="00B05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209800"/>
            <a:ext cx="304800" cy="317500"/>
          </a:xfrm>
          <a:prstGeom prst="rect">
            <a:avLst/>
          </a:prstGeom>
        </p:spPr>
      </p:pic>
      <p:sp>
        <p:nvSpPr>
          <p:cNvPr id="58" name="Cube 57"/>
          <p:cNvSpPr>
            <a:spLocks noChangeAspect="1"/>
          </p:cNvSpPr>
          <p:nvPr/>
        </p:nvSpPr>
        <p:spPr>
          <a:xfrm>
            <a:off x="1700022" y="3900303"/>
            <a:ext cx="281178" cy="290697"/>
          </a:xfrm>
          <a:prstGeom prst="cube">
            <a:avLst/>
          </a:prstGeom>
          <a:solidFill>
            <a:srgbClr val="00B05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59" name="Cube 58"/>
          <p:cNvSpPr>
            <a:spLocks noChangeAspect="1"/>
          </p:cNvSpPr>
          <p:nvPr/>
        </p:nvSpPr>
        <p:spPr>
          <a:xfrm>
            <a:off x="914400" y="2528703"/>
            <a:ext cx="281178" cy="290697"/>
          </a:xfrm>
          <a:prstGeom prst="cube">
            <a:avLst/>
          </a:prstGeom>
          <a:solidFill>
            <a:schemeClr val="tx1">
              <a:lumMod val="40000"/>
              <a:lumOff val="60000"/>
            </a:schemeClr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60" name="Cube 59"/>
          <p:cNvSpPr>
            <a:spLocks noChangeAspect="1"/>
          </p:cNvSpPr>
          <p:nvPr/>
        </p:nvSpPr>
        <p:spPr>
          <a:xfrm>
            <a:off x="7338822" y="3366903"/>
            <a:ext cx="281178" cy="290697"/>
          </a:xfrm>
          <a:prstGeom prst="cube">
            <a:avLst/>
          </a:prstGeom>
          <a:solidFill>
            <a:schemeClr val="tx1">
              <a:lumMod val="40000"/>
              <a:lumOff val="60000"/>
            </a:schemeClr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61" name="Cube 60"/>
          <p:cNvSpPr>
            <a:spLocks noChangeAspect="1"/>
          </p:cNvSpPr>
          <p:nvPr/>
        </p:nvSpPr>
        <p:spPr>
          <a:xfrm>
            <a:off x="5029200" y="2133600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62" name="Cube 61"/>
          <p:cNvSpPr>
            <a:spLocks noChangeAspect="1"/>
          </p:cNvSpPr>
          <p:nvPr/>
        </p:nvSpPr>
        <p:spPr>
          <a:xfrm>
            <a:off x="838200" y="3048000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63" name="Cube 62"/>
          <p:cNvSpPr>
            <a:spLocks noChangeAspect="1"/>
          </p:cNvSpPr>
          <p:nvPr/>
        </p:nvSpPr>
        <p:spPr>
          <a:xfrm>
            <a:off x="4014109" y="3550920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65" name="Cube 64"/>
          <p:cNvSpPr>
            <a:spLocks noChangeAspect="1"/>
          </p:cNvSpPr>
          <p:nvPr/>
        </p:nvSpPr>
        <p:spPr>
          <a:xfrm>
            <a:off x="7162800" y="3352800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66" name="Cube 65"/>
          <p:cNvSpPr>
            <a:spLocks noChangeAspect="1"/>
          </p:cNvSpPr>
          <p:nvPr/>
        </p:nvSpPr>
        <p:spPr>
          <a:xfrm>
            <a:off x="6528709" y="3048000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67" name="Cube 66"/>
          <p:cNvSpPr>
            <a:spLocks noChangeAspect="1"/>
          </p:cNvSpPr>
          <p:nvPr/>
        </p:nvSpPr>
        <p:spPr>
          <a:xfrm>
            <a:off x="4724400" y="2438400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68" name="Cube 67"/>
          <p:cNvSpPr>
            <a:spLocks noChangeAspect="1"/>
          </p:cNvSpPr>
          <p:nvPr/>
        </p:nvSpPr>
        <p:spPr>
          <a:xfrm>
            <a:off x="7467600" y="2865120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69" name="Cube 68"/>
          <p:cNvSpPr>
            <a:spLocks noChangeAspect="1"/>
          </p:cNvSpPr>
          <p:nvPr/>
        </p:nvSpPr>
        <p:spPr>
          <a:xfrm>
            <a:off x="1804309" y="4343400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70" name="Cube 69"/>
          <p:cNvSpPr>
            <a:spLocks noChangeAspect="1"/>
          </p:cNvSpPr>
          <p:nvPr/>
        </p:nvSpPr>
        <p:spPr>
          <a:xfrm>
            <a:off x="1194709" y="3352800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72" name="Cube 71"/>
          <p:cNvSpPr>
            <a:spLocks noChangeAspect="1"/>
          </p:cNvSpPr>
          <p:nvPr/>
        </p:nvSpPr>
        <p:spPr>
          <a:xfrm>
            <a:off x="5157109" y="3886200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73" name="Cube 72"/>
          <p:cNvSpPr>
            <a:spLocks noChangeAspect="1"/>
          </p:cNvSpPr>
          <p:nvPr/>
        </p:nvSpPr>
        <p:spPr>
          <a:xfrm>
            <a:off x="1371600" y="3429000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74" name="Cube 73"/>
          <p:cNvSpPr>
            <a:spLocks noChangeAspect="1"/>
          </p:cNvSpPr>
          <p:nvPr/>
        </p:nvSpPr>
        <p:spPr>
          <a:xfrm>
            <a:off x="990600" y="2057400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75" name="Cube 74"/>
          <p:cNvSpPr>
            <a:spLocks noChangeAspect="1"/>
          </p:cNvSpPr>
          <p:nvPr/>
        </p:nvSpPr>
        <p:spPr>
          <a:xfrm>
            <a:off x="1956709" y="4998720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76" name="Cube 75"/>
          <p:cNvSpPr>
            <a:spLocks noChangeAspect="1"/>
          </p:cNvSpPr>
          <p:nvPr/>
        </p:nvSpPr>
        <p:spPr>
          <a:xfrm>
            <a:off x="5715000" y="3048000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77" name="Cube 76"/>
          <p:cNvSpPr>
            <a:spLocks noChangeAspect="1"/>
          </p:cNvSpPr>
          <p:nvPr/>
        </p:nvSpPr>
        <p:spPr>
          <a:xfrm>
            <a:off x="5461909" y="2407920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34" name="Cube 33"/>
          <p:cNvSpPr>
            <a:spLocks noChangeAspect="1"/>
          </p:cNvSpPr>
          <p:nvPr/>
        </p:nvSpPr>
        <p:spPr>
          <a:xfrm>
            <a:off x="4825509" y="3618351"/>
            <a:ext cx="281178" cy="290697"/>
          </a:xfrm>
          <a:prstGeom prst="cube">
            <a:avLst/>
          </a:prstGeom>
          <a:solidFill>
            <a:schemeClr val="tx1">
              <a:lumMod val="40000"/>
              <a:lumOff val="60000"/>
            </a:schemeClr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36" name="Cube 35"/>
          <p:cNvSpPr>
            <a:spLocks noChangeAspect="1"/>
          </p:cNvSpPr>
          <p:nvPr/>
        </p:nvSpPr>
        <p:spPr>
          <a:xfrm>
            <a:off x="7834139" y="3085531"/>
            <a:ext cx="281178" cy="290697"/>
          </a:xfrm>
          <a:prstGeom prst="cube">
            <a:avLst/>
          </a:prstGeom>
          <a:solidFill>
            <a:schemeClr val="tx1">
              <a:lumMod val="40000"/>
              <a:lumOff val="60000"/>
            </a:schemeClr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38" name="Cube 37"/>
          <p:cNvSpPr>
            <a:spLocks noChangeAspect="1"/>
          </p:cNvSpPr>
          <p:nvPr/>
        </p:nvSpPr>
        <p:spPr>
          <a:xfrm>
            <a:off x="8839200" y="4318597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39" name="Cube 38"/>
          <p:cNvSpPr>
            <a:spLocks noChangeAspect="1"/>
          </p:cNvSpPr>
          <p:nvPr/>
        </p:nvSpPr>
        <p:spPr>
          <a:xfrm>
            <a:off x="8738509" y="4541520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40" name="Cube 39"/>
          <p:cNvSpPr>
            <a:spLocks noChangeAspect="1"/>
          </p:cNvSpPr>
          <p:nvPr/>
        </p:nvSpPr>
        <p:spPr>
          <a:xfrm>
            <a:off x="8915400" y="4541520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37" name="Cube 36"/>
          <p:cNvSpPr>
            <a:spLocks noChangeAspect="1"/>
          </p:cNvSpPr>
          <p:nvPr/>
        </p:nvSpPr>
        <p:spPr>
          <a:xfrm>
            <a:off x="2362200" y="5074920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41" name="Cube 40"/>
          <p:cNvSpPr>
            <a:spLocks noChangeAspect="1"/>
          </p:cNvSpPr>
          <p:nvPr/>
        </p:nvSpPr>
        <p:spPr>
          <a:xfrm>
            <a:off x="4014109" y="1981200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42" name="Cube 41"/>
          <p:cNvSpPr>
            <a:spLocks noChangeAspect="1"/>
          </p:cNvSpPr>
          <p:nvPr/>
        </p:nvSpPr>
        <p:spPr>
          <a:xfrm>
            <a:off x="6858000" y="3048000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43" name="Cube 42"/>
          <p:cNvSpPr>
            <a:spLocks noChangeAspect="1"/>
          </p:cNvSpPr>
          <p:nvPr/>
        </p:nvSpPr>
        <p:spPr>
          <a:xfrm>
            <a:off x="8357509" y="2590800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1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133600" y="352721"/>
            <a:ext cx="5562600" cy="523220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sz="2800" b="1" dirty="0" smtClean="0">
                <a:latin typeface="Tahoma" charset="0"/>
                <a:ea typeface="ＭＳ Ｐゴシック" charset="0"/>
                <a:cs typeface="ＭＳ Ｐゴシック" charset="0"/>
              </a:rPr>
              <a:t>The “Road to 20” Highlights</a:t>
            </a:r>
            <a:endParaRPr lang="en-US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219200"/>
            <a:ext cx="8305800" cy="4332711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295275" indent="-295275" algn="l" defTabSz="914400" rtl="0">
              <a:buSzPct val="120000"/>
              <a:buFont typeface="Wingdings" charset="2"/>
              <a:buChar char="§"/>
            </a:pPr>
            <a:r>
              <a:rPr lang="en-US" sz="1800" b="1" kern="1200" dirty="0" smtClean="0">
                <a:latin typeface="Calibri" charset="0"/>
                <a:ea typeface="ＭＳ Ｐゴシック" charset="0"/>
                <a:cs typeface="Calibri" charset="0"/>
              </a:rPr>
              <a:t>Colombia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 has an </a:t>
            </a:r>
            <a:r>
              <a:rPr lang="en-US" sz="1800" u="sng" kern="1200" dirty="0" smtClean="0">
                <a:latin typeface="Calibri" charset="0"/>
                <a:ea typeface="ＭＳ Ｐゴシック" charset="0"/>
                <a:cs typeface="Calibri" charset="0"/>
              </a:rPr>
              <a:t>operational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 Data Cube since Dec 2016 with over 25,000 historic Landsat images. They continue to expand the user base, applications and 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datasets. </a:t>
            </a:r>
            <a:r>
              <a:rPr lang="en-US" sz="1800" kern="1200" dirty="0">
                <a:latin typeface="Calibri" charset="0"/>
                <a:ea typeface="ＭＳ Ｐゴシック" charset="0"/>
                <a:cs typeface="Calibri" charset="0"/>
              </a:rPr>
              <a:t>The Colombia Data Cube 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won </a:t>
            </a:r>
            <a:r>
              <a:rPr lang="en-US" sz="1800" kern="1200" dirty="0">
                <a:latin typeface="Calibri" charset="0"/>
                <a:ea typeface="ＭＳ Ｐゴシック" charset="0"/>
                <a:cs typeface="Calibri" charset="0"/>
              </a:rPr>
              <a:t>the National Environmental Award of Colombian Society of Engineers in May 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2017 and has been approved by the Colombia Government into 2018.</a:t>
            </a:r>
            <a:endParaRPr lang="en-US" sz="1800" kern="1200" dirty="0" smtClean="0">
              <a:latin typeface="Calibri" charset="0"/>
              <a:ea typeface="ＭＳ Ｐゴシック" charset="0"/>
              <a:cs typeface="Calibri" charset="0"/>
            </a:endParaRPr>
          </a:p>
          <a:p>
            <a:pPr marL="295275" indent="-295275" algn="l" defTabSz="914400" rtl="0">
              <a:buSzPct val="120000"/>
              <a:buFont typeface="Wingdings" charset="2"/>
              <a:buChar char="§"/>
            </a:pPr>
            <a:r>
              <a:rPr lang="en-US" sz="1800" b="1" kern="1200" dirty="0" smtClean="0">
                <a:latin typeface="Calibri" charset="0"/>
                <a:ea typeface="ＭＳ Ｐゴシック" charset="0"/>
                <a:cs typeface="Calibri" charset="0"/>
              </a:rPr>
              <a:t>Switzerland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 has an </a:t>
            </a:r>
            <a:r>
              <a:rPr lang="en-US" sz="1800" u="sng" kern="1200" dirty="0" smtClean="0">
                <a:latin typeface="Calibri" charset="0"/>
                <a:ea typeface="ＭＳ Ｐゴシック" charset="0"/>
                <a:cs typeface="Calibri" charset="0"/>
              </a:rPr>
              <a:t>operational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 Data Cube since July 2017 with over 4,000 historic Landsat images. They have received Swiss government approval and developed a new website (</a:t>
            </a:r>
            <a:r>
              <a:rPr lang="en-US" sz="1800" kern="1200" dirty="0" err="1" smtClean="0">
                <a:latin typeface="Calibri" charset="0"/>
                <a:ea typeface="ＭＳ Ｐゴシック" charset="0"/>
                <a:cs typeface="Calibri" charset="0"/>
              </a:rPr>
              <a:t>swissdatacube.org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). Their future plans include expanded datasets (Sentinel) and increased 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applications with both government and university involvement. </a:t>
            </a:r>
            <a:endParaRPr lang="en-US" sz="1800" kern="1200" dirty="0" smtClean="0">
              <a:latin typeface="Calibri" charset="0"/>
              <a:ea typeface="ＭＳ Ｐゴシック" charset="0"/>
              <a:cs typeface="Calibri" charset="0"/>
            </a:endParaRPr>
          </a:p>
          <a:p>
            <a:pPr marL="295275" indent="-295275" algn="l" defTabSz="914400" rtl="0">
              <a:buSzPct val="120000"/>
              <a:buFont typeface="Wingdings" charset="2"/>
              <a:buChar char="§"/>
            </a:pPr>
            <a:r>
              <a:rPr lang="en-US" sz="1800" b="1" kern="1200" dirty="0" smtClean="0">
                <a:latin typeface="Calibri" charset="0"/>
                <a:ea typeface="ＭＳ Ｐゴシック" charset="0"/>
                <a:cs typeface="Calibri" charset="0"/>
              </a:rPr>
              <a:t>Vietnam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 is slowly making progress by establishing pilot cubes in several regions using a new high performance computing system. Their focus is on forests, rice, and water applications. VNSC is hosting an internal Data Cube Workshop on Sept 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17.</a:t>
            </a:r>
            <a:endParaRPr lang="en-US" sz="1800" kern="1200" dirty="0" smtClean="0">
              <a:latin typeface="Calibri" charset="0"/>
              <a:ea typeface="ＭＳ Ｐゴシック" charset="0"/>
              <a:cs typeface="Calibri" charset="0"/>
            </a:endParaRPr>
          </a:p>
          <a:p>
            <a:pPr marL="295275" indent="-295275" algn="l" defTabSz="914400" rtl="0">
              <a:buSzPct val="120000"/>
              <a:buFont typeface="Wingdings" charset="2"/>
              <a:buChar char="§"/>
            </a:pPr>
            <a:r>
              <a:rPr lang="en-US" sz="1800" b="1" kern="1200" dirty="0" smtClean="0">
                <a:latin typeface="Calibri" charset="0"/>
                <a:ea typeface="ＭＳ Ｐゴシック" charset="0"/>
                <a:cs typeface="Calibri" charset="0"/>
              </a:rPr>
              <a:t>Taiwan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 is making progress on a local HPC installation through support from CSIRO. Their focus is forests and water applications.</a:t>
            </a:r>
          </a:p>
          <a:p>
            <a:pPr marL="295275" indent="-295275" algn="l" defTabSz="914400" rtl="0">
              <a:buSzPct val="120000"/>
              <a:buFont typeface="Wingdings" charset="2"/>
              <a:buChar char="§"/>
            </a:pPr>
            <a:r>
              <a:rPr lang="en-US" sz="1800" b="1" kern="1200" dirty="0" smtClean="0">
                <a:latin typeface="Calibri" charset="0"/>
                <a:ea typeface="ＭＳ Ｐゴシック" charset="0"/>
                <a:cs typeface="Calibri" charset="0"/>
              </a:rPr>
              <a:t>Uganda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 has received support from the U.K. 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to 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install a demo cube for the </a:t>
            </a:r>
            <a:r>
              <a:rPr lang="en-US" sz="1800" kern="1200" dirty="0" err="1" smtClean="0">
                <a:latin typeface="Calibri" charset="0"/>
                <a:ea typeface="ＭＳ Ｐゴシック" charset="0"/>
                <a:cs typeface="Calibri" charset="0"/>
              </a:rPr>
              <a:t>Karamoja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 region on a cloud (AWS). They have made rapid progress with little CEOS support. </a:t>
            </a:r>
          </a:p>
          <a:p>
            <a:pPr marL="295275" indent="-295275" algn="l" defTabSz="914400" rtl="0">
              <a:buSzPct val="120000"/>
              <a:buFont typeface="Wingdings" charset="2"/>
              <a:buChar char="§"/>
            </a:pP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See the “</a:t>
            </a:r>
            <a:r>
              <a:rPr lang="en-US" sz="1800" b="1" kern="12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Calibri" charset="0"/>
              </a:rPr>
              <a:t>Road to 20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” document on the ODC website for more!</a:t>
            </a:r>
            <a:endParaRPr lang="en-US" sz="1800" kern="1200" dirty="0" smtClean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3709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133600" y="352721"/>
            <a:ext cx="5562600" cy="584775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Other Highlights</a:t>
            </a:r>
            <a:endParaRPr lang="en-US" sz="36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411690"/>
            <a:ext cx="8686800" cy="520342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295275" indent="-295275" algn="l" defTabSz="914400" rtl="0">
              <a:buSzPct val="120000"/>
              <a:buFont typeface="Wingdings" charset="2"/>
              <a:buChar char="§"/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Calibri" charset="0"/>
              </a:rPr>
              <a:t>Plans are in place to </a:t>
            </a:r>
            <a:r>
              <a:rPr lang="en-US" sz="2200" b="1" kern="1200" dirty="0" smtClean="0">
                <a:latin typeface="Calibri" charset="0"/>
                <a:ea typeface="ＭＳ Ｐゴシック" charset="0"/>
                <a:cs typeface="Calibri" charset="0"/>
              </a:rPr>
              <a:t>leverage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Calibri" charset="0"/>
              </a:rPr>
              <a:t> the experience of several operational implementations to expand the presence of Data 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Calibri" charset="0"/>
              </a:rPr>
              <a:t>Cubes </a:t>
            </a:r>
            <a:r>
              <a:rPr lang="is-IS" sz="2200" kern="1200" dirty="0" smtClean="0">
                <a:latin typeface="Calibri" charset="0"/>
                <a:ea typeface="ＭＳ Ｐゴシック" charset="0"/>
                <a:cs typeface="Calibri" charset="0"/>
              </a:rPr>
              <a:t>…</a:t>
            </a:r>
          </a:p>
          <a:p>
            <a:pPr marL="721302" lvl="1" indent="-295275" algn="l" defTabSz="914400" rtl="0">
              <a:buSzPct val="120000"/>
              <a:buFont typeface="Wingdings" charset="2"/>
              <a:buChar char="§"/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Calibri" charset="0"/>
              </a:rPr>
              <a:t>Switzerland &gt;&gt;&gt; Georgia, Moldova</a:t>
            </a:r>
          </a:p>
          <a:p>
            <a:pPr marL="721302" lvl="1" indent="-295275" algn="l" defTabSz="914400" rtl="0">
              <a:buSzPct val="120000"/>
              <a:buFont typeface="Wingdings" charset="2"/>
              <a:buChar char="§"/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Calibri" charset="0"/>
              </a:rPr>
              <a:t>U.K. &gt;&gt;&gt; </a:t>
            </a:r>
            <a:r>
              <a:rPr lang="en-US" sz="2200" kern="1200" dirty="0">
                <a:latin typeface="Calibri" charset="0"/>
                <a:ea typeface="ＭＳ Ｐゴシック" charset="0"/>
                <a:cs typeface="Calibri" charset="0"/>
              </a:rPr>
              <a:t>Solomon Islands, Vanuatu, 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Calibri" charset="0"/>
              </a:rPr>
              <a:t>Nauru</a:t>
            </a:r>
          </a:p>
          <a:p>
            <a:pPr marL="721302" lvl="1" indent="-295275" algn="l" defTabSz="914400" rtl="0">
              <a:buSzPct val="120000"/>
              <a:buFont typeface="Wingdings" charset="2"/>
              <a:buChar char="§"/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Calibri" charset="0"/>
              </a:rPr>
              <a:t>Taiwan &gt;&gt;&gt; </a:t>
            </a:r>
            <a:r>
              <a:rPr lang="en-US" sz="2200" kern="1200" dirty="0" err="1" smtClean="0">
                <a:latin typeface="Calibri" charset="0"/>
                <a:ea typeface="ＭＳ Ｐゴシック" charset="0"/>
                <a:cs typeface="Calibri" charset="0"/>
              </a:rPr>
              <a:t>Hondurus</a:t>
            </a:r>
            <a:endParaRPr lang="en-US" sz="2200" kern="1200" dirty="0" smtClean="0">
              <a:latin typeface="Calibri" charset="0"/>
              <a:ea typeface="ＭＳ Ｐゴシック" charset="0"/>
              <a:cs typeface="Calibri" charset="0"/>
            </a:endParaRPr>
          </a:p>
          <a:p>
            <a:pPr marL="295275" indent="-295275" algn="l" defTabSz="914400" rtl="0">
              <a:buSzPct val="120000"/>
              <a:buFont typeface="Wingdings" charset="2"/>
              <a:buChar char="§"/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Calibri" charset="0"/>
              </a:rPr>
              <a:t>We are making progress with </a:t>
            </a:r>
            <a:r>
              <a:rPr lang="en-US" sz="2200" b="1" kern="1200" dirty="0" smtClean="0">
                <a:latin typeface="Calibri" charset="0"/>
                <a:ea typeface="ＭＳ Ｐゴシック" charset="0"/>
                <a:cs typeface="Calibri" charset="0"/>
              </a:rPr>
              <a:t>World Bank 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Calibri" charset="0"/>
              </a:rPr>
              <a:t>to support the deployment of a Data Cube in Uruguay to support an agriculture and water quality project 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Calibri" charset="0"/>
              </a:rPr>
              <a:t>with direct links to DINAMA (UN-SDG statistical agency)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Calibri" charset="0"/>
              </a:rPr>
              <a:t>. </a:t>
            </a:r>
            <a:endParaRPr lang="en-US" sz="2200" kern="1200" dirty="0" smtClean="0">
              <a:latin typeface="Calibri" charset="0"/>
              <a:ea typeface="ＭＳ Ｐゴシック" charset="0"/>
              <a:cs typeface="Calibri" charset="0"/>
            </a:endParaRPr>
          </a:p>
          <a:p>
            <a:pPr marL="295275" indent="-295275" algn="l" defTabSz="914400" rtl="0">
              <a:buSzPct val="120000"/>
              <a:buFont typeface="Wingdings" charset="2"/>
              <a:buChar char="§"/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Calibri" charset="0"/>
              </a:rPr>
              <a:t>4 Data Cube side events are planned for </a:t>
            </a:r>
            <a:r>
              <a:rPr lang="en-US" sz="2200" b="1" kern="1200" dirty="0" smtClean="0">
                <a:latin typeface="Calibri" charset="0"/>
                <a:ea typeface="ＭＳ Ｐゴシック" charset="0"/>
                <a:cs typeface="Calibri" charset="0"/>
              </a:rPr>
              <a:t>GEO-17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Calibri" charset="0"/>
              </a:rPr>
              <a:t> on Oct 23-24. Each 1.5 hour segment will have a different Data Cube topic. </a:t>
            </a:r>
            <a:r>
              <a:rPr lang="en-US" sz="2200" kern="12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Calibri" charset="0"/>
              </a:rPr>
              <a:t>Please attend!</a:t>
            </a:r>
          </a:p>
          <a:p>
            <a:pPr marL="295275" indent="-295275" algn="l" defTabSz="914400" rtl="0">
              <a:buSzPct val="120000"/>
              <a:buFont typeface="Wingdings" charset="2"/>
              <a:buChar char="§"/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Calibri" charset="0"/>
              </a:rPr>
              <a:t>Future </a:t>
            </a:r>
            <a:r>
              <a:rPr lang="en-US" sz="2200" b="1" kern="1200" dirty="0" smtClean="0">
                <a:latin typeface="Calibri" charset="0"/>
                <a:ea typeface="ＭＳ Ｐゴシック" charset="0"/>
                <a:cs typeface="Calibri" charset="0"/>
              </a:rPr>
              <a:t>outreach opportunities 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Calibri" charset="0"/>
              </a:rPr>
              <a:t>at Pecora-20</a:t>
            </a:r>
            <a:r>
              <a:rPr lang="en-US" sz="2200" kern="1200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Calibri" charset="0"/>
              </a:rPr>
              <a:t>(USGS) and IGARSS-2018 (July in Valencia, Spain). </a:t>
            </a:r>
          </a:p>
        </p:txBody>
      </p:sp>
    </p:spTree>
    <p:extLst>
      <p:ext uri="{BB962C8B-B14F-4D97-AF65-F5344CB8AC3E}">
        <p14:creationId xmlns:p14="http://schemas.microsoft.com/office/powerpoint/2010/main" val="8903439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133600" y="253424"/>
            <a:ext cx="5486400" cy="707886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sz="4000" b="1" dirty="0" smtClean="0">
                <a:latin typeface="Tahoma" charset="0"/>
                <a:ea typeface="ＭＳ Ｐゴシック" charset="0"/>
                <a:cs typeface="ＭＳ Ｐゴシック" charset="0"/>
              </a:rPr>
              <a:t>ODC</a:t>
            </a:r>
            <a:r>
              <a:rPr lang="en-US" sz="4000" b="1" dirty="0" smtClean="0">
                <a:latin typeface="Tahoma" charset="0"/>
                <a:ea typeface="ＭＳ Ｐゴシック" charset="0"/>
                <a:cs typeface="ＭＳ Ｐゴシック" charset="0"/>
              </a:rPr>
              <a:t> Progress</a:t>
            </a:r>
            <a:endParaRPr lang="en-US" sz="44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332109"/>
            <a:ext cx="8657758" cy="4332711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352425" indent="-352425" algn="l" defTabSz="914400" rtl="0">
              <a:buSzPct val="120000"/>
              <a:buFont typeface="Wingdings" charset="2"/>
              <a:buChar char="§"/>
            </a:pPr>
            <a:r>
              <a:rPr lang="en-US" sz="1900" kern="1200" dirty="0" smtClean="0">
                <a:latin typeface="Calibri" charset="0"/>
                <a:ea typeface="ＭＳ Ｐゴシック" charset="0"/>
                <a:cs typeface="Calibri" charset="0"/>
              </a:rPr>
              <a:t>We have established an “</a:t>
            </a:r>
            <a:r>
              <a:rPr lang="en-US" sz="1900" b="1" kern="1200" dirty="0" smtClean="0">
                <a:latin typeface="Calibri" charset="0"/>
                <a:ea typeface="ＭＳ Ｐゴシック" charset="0"/>
                <a:cs typeface="Calibri" charset="0"/>
              </a:rPr>
              <a:t>ODC Partners</a:t>
            </a:r>
            <a:r>
              <a:rPr lang="en-US" sz="1900" kern="1200" dirty="0" smtClean="0">
                <a:latin typeface="Calibri" charset="0"/>
                <a:ea typeface="ＭＳ Ｐゴシック" charset="0"/>
                <a:cs typeface="Calibri" charset="0"/>
              </a:rPr>
              <a:t>” group which includes representatives from the NASA-SEO, GA, CSIRO, USGS, and UK-Catapult.</a:t>
            </a:r>
          </a:p>
          <a:p>
            <a:pPr marL="352425" indent="-352425" algn="l" defTabSz="914400" rtl="0">
              <a:buSzPct val="120000"/>
              <a:buFont typeface="Wingdings" charset="2"/>
              <a:buChar char="§"/>
            </a:pPr>
            <a:r>
              <a:rPr lang="en-US" sz="1900" kern="1200" dirty="0" smtClean="0">
                <a:latin typeface="Calibri" charset="0"/>
                <a:ea typeface="ＭＳ Ｐゴシック" charset="0"/>
                <a:cs typeface="Calibri" charset="0"/>
              </a:rPr>
              <a:t>We have established an “</a:t>
            </a:r>
            <a:r>
              <a:rPr lang="en-US" sz="1900" b="1" kern="1200" dirty="0" smtClean="0">
                <a:latin typeface="Calibri" charset="0"/>
                <a:ea typeface="ＭＳ Ｐゴシック" charset="0"/>
                <a:cs typeface="Calibri" charset="0"/>
              </a:rPr>
              <a:t>ODC Steering</a:t>
            </a:r>
            <a:r>
              <a:rPr lang="en-US" sz="1900" kern="1200" dirty="0" smtClean="0">
                <a:latin typeface="Calibri" charset="0"/>
                <a:ea typeface="ＭＳ Ｐゴシック" charset="0"/>
                <a:cs typeface="Calibri" charset="0"/>
              </a:rPr>
              <a:t>” group which include technical representatives from NASA-SEO, GA, CSIRO, and USGS. </a:t>
            </a:r>
          </a:p>
          <a:p>
            <a:pPr marL="352425" indent="-352425" algn="l" defTabSz="914400" rtl="0">
              <a:buSzPct val="120000"/>
              <a:buFont typeface="Wingdings" charset="2"/>
              <a:buChar char="§"/>
            </a:pPr>
            <a:r>
              <a:rPr lang="en-US" sz="1900" kern="1200" dirty="0" smtClean="0">
                <a:latin typeface="Calibri" charset="0"/>
                <a:ea typeface="ＭＳ Ｐゴシック" charset="0"/>
                <a:cs typeface="Calibri" charset="0"/>
              </a:rPr>
              <a:t>We have established a new website </a:t>
            </a:r>
            <a:r>
              <a:rPr lang="en-US" sz="1900" kern="1200" dirty="0" smtClean="0">
                <a:latin typeface="Calibri" charset="0"/>
                <a:ea typeface="ＭＳ Ｐゴシック" charset="0"/>
                <a:cs typeface="Calibri" charset="0"/>
                <a:hlinkClick r:id="rId3"/>
              </a:rPr>
              <a:t>http://opendatacube.org</a:t>
            </a:r>
            <a:r>
              <a:rPr lang="en-US" sz="1900" kern="12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</a:p>
          <a:p>
            <a:pPr marL="352425" indent="-352425" algn="l" defTabSz="914400" rtl="0">
              <a:buSzPct val="120000"/>
              <a:buFont typeface="Wingdings" charset="2"/>
              <a:buChar char="§"/>
            </a:pPr>
            <a:r>
              <a:rPr lang="en-US" sz="1900" kern="1200" dirty="0" smtClean="0">
                <a:latin typeface="Calibri" charset="0"/>
                <a:ea typeface="ＭＳ Ｐゴシック" charset="0"/>
                <a:cs typeface="Calibri" charset="0"/>
              </a:rPr>
              <a:t>We have developed “white papers” for the ODC and CDC that describe the goals of each initiative and an ODC </a:t>
            </a:r>
            <a:r>
              <a:rPr lang="en-US" sz="1900" kern="1200" dirty="0" smtClean="0">
                <a:latin typeface="Calibri" charset="0"/>
                <a:ea typeface="ＭＳ Ｐゴシック" charset="0"/>
                <a:cs typeface="Calibri" charset="0"/>
              </a:rPr>
              <a:t>governance document for code management.</a:t>
            </a:r>
            <a:endParaRPr lang="en-US" sz="1900" kern="1200" dirty="0" smtClean="0">
              <a:latin typeface="Calibri" charset="0"/>
              <a:ea typeface="ＭＳ Ｐゴシック" charset="0"/>
              <a:cs typeface="Calibri" charset="0"/>
            </a:endParaRPr>
          </a:p>
          <a:p>
            <a:pPr marL="352425" indent="-352425" algn="l" defTabSz="914400" rtl="0">
              <a:buSzPct val="120000"/>
              <a:buFont typeface="Wingdings" charset="2"/>
              <a:buChar char="§"/>
            </a:pPr>
            <a:r>
              <a:rPr lang="en-US" sz="1900" kern="1200" dirty="0" smtClean="0">
                <a:latin typeface="Calibri" charset="0"/>
                <a:ea typeface="ＭＳ Ｐゴシック" charset="0"/>
                <a:cs typeface="Calibri" charset="0"/>
              </a:rPr>
              <a:t>We conducted the first ODC Workshop at the recent IGARSS conference in Fort Worth, Texas, USA in July.</a:t>
            </a:r>
          </a:p>
          <a:p>
            <a:pPr marL="352425" indent="-352425" algn="l" defTabSz="914400" rtl="0">
              <a:buSzPct val="120000"/>
              <a:buFont typeface="Wingdings" charset="2"/>
              <a:buChar char="§"/>
            </a:pPr>
            <a:r>
              <a:rPr lang="en-US" sz="1900" kern="1200" dirty="0" smtClean="0">
                <a:latin typeface="Calibri" charset="0"/>
                <a:ea typeface="ＭＳ Ｐゴシック" charset="0"/>
                <a:cs typeface="Calibri" charset="0"/>
              </a:rPr>
              <a:t>We are planning the 2</a:t>
            </a:r>
            <a:r>
              <a:rPr lang="en-US" sz="1900" kern="1200" baseline="30000" dirty="0" smtClean="0">
                <a:latin typeface="Calibri" charset="0"/>
                <a:ea typeface="ＭＳ Ｐゴシック" charset="0"/>
                <a:cs typeface="Calibri" charset="0"/>
              </a:rPr>
              <a:t>nd</a:t>
            </a:r>
            <a:r>
              <a:rPr lang="en-US" sz="1900" kern="1200" dirty="0" smtClean="0">
                <a:latin typeface="Calibri" charset="0"/>
                <a:ea typeface="ＭＳ Ｐゴシック" charset="0"/>
                <a:cs typeface="Calibri" charset="0"/>
              </a:rPr>
              <a:t> Annual </a:t>
            </a:r>
            <a:br>
              <a:rPr lang="en-US" sz="1900" kern="1200" dirty="0" smtClean="0">
                <a:latin typeface="Calibri" charset="0"/>
                <a:ea typeface="ＭＳ Ｐゴシック" charset="0"/>
                <a:cs typeface="Calibri" charset="0"/>
              </a:rPr>
            </a:br>
            <a:r>
              <a:rPr lang="en-US" sz="1900" kern="1200" dirty="0" smtClean="0">
                <a:latin typeface="Calibri" charset="0"/>
                <a:ea typeface="ＭＳ Ｐゴシック" charset="0"/>
                <a:cs typeface="Calibri" charset="0"/>
              </a:rPr>
              <a:t>ODC Technical Meeting in </a:t>
            </a:r>
            <a:br>
              <a:rPr lang="en-US" sz="1900" kern="1200" dirty="0" smtClean="0">
                <a:latin typeface="Calibri" charset="0"/>
                <a:ea typeface="ＭＳ Ｐゴシック" charset="0"/>
                <a:cs typeface="Calibri" charset="0"/>
              </a:rPr>
            </a:br>
            <a:r>
              <a:rPr lang="en-US" sz="1900" kern="1200" dirty="0" smtClean="0">
                <a:latin typeface="Calibri" charset="0"/>
                <a:ea typeface="ＭＳ Ｐゴシック" charset="0"/>
                <a:cs typeface="Calibri" charset="0"/>
              </a:rPr>
              <a:t>Canberra, Australia on </a:t>
            </a:r>
            <a:r>
              <a:rPr lang="en-US" sz="1900" kern="1200" dirty="0">
                <a:latin typeface="Calibri" charset="0"/>
                <a:ea typeface="ＭＳ Ｐゴシック" charset="0"/>
                <a:cs typeface="Calibri" charset="0"/>
              </a:rPr>
              <a:t>F</a:t>
            </a:r>
            <a:r>
              <a:rPr lang="en-US" sz="1900" kern="1200" dirty="0" smtClean="0">
                <a:latin typeface="Calibri" charset="0"/>
                <a:ea typeface="ＭＳ Ｐゴシック" charset="0"/>
                <a:cs typeface="Calibri" charset="0"/>
              </a:rPr>
              <a:t>eb 14-16, 2018. </a:t>
            </a:r>
          </a:p>
        </p:txBody>
      </p:sp>
      <p:pic>
        <p:nvPicPr>
          <p:cNvPr id="9" name="Picture 8" descr="C:\Users\srrizvi\Downloads\IG17_LogoWebHeader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638800"/>
            <a:ext cx="2328862" cy="100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995" y="4267200"/>
            <a:ext cx="4135405" cy="232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368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A White Pages">
  <a:themeElements>
    <a:clrScheme name="GA Whit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Whit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Whit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11604</TotalTime>
  <Words>999</Words>
  <Application>Microsoft Macintosh PowerPoint</Application>
  <PresentationFormat>On-screen Show (4:3)</PresentationFormat>
  <Paragraphs>99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 Bold</vt:lpstr>
      <vt:lpstr>Avenir Roman</vt:lpstr>
      <vt:lpstr>Calibri</vt:lpstr>
      <vt:lpstr>Droid Serif</vt:lpstr>
      <vt:lpstr>Helvetica</vt:lpstr>
      <vt:lpstr>ＭＳ Ｐゴシック</vt:lpstr>
      <vt:lpstr>Proxima Nova Regular</vt:lpstr>
      <vt:lpstr>Tahoma</vt:lpstr>
      <vt:lpstr>Times New Roman</vt:lpstr>
      <vt:lpstr>Wingdings</vt:lpstr>
      <vt:lpstr>Arial</vt:lpstr>
      <vt:lpstr>Default</vt:lpstr>
      <vt:lpstr>GA White Pages</vt:lpstr>
      <vt:lpstr>2_Default</vt:lpstr>
      <vt:lpstr>CEOS Data Cube Report</vt:lpstr>
      <vt:lpstr>What are Data Cubes?</vt:lpstr>
      <vt:lpstr>Benefits of Data Cubes</vt:lpstr>
      <vt:lpstr>Open vs. CEOS Data Cubes</vt:lpstr>
      <vt:lpstr>CEOS Data Cube Vision</vt:lpstr>
      <vt:lpstr>The “Road to 20” Operational Data Cubes by 2020</vt:lpstr>
      <vt:lpstr>The “Road to 20” Highlights</vt:lpstr>
      <vt:lpstr>Other Highlights</vt:lpstr>
      <vt:lpstr>ODC Progress</vt:lpstr>
      <vt:lpstr>CDC Progress</vt:lpstr>
      <vt:lpstr>Lessons Learned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Brian Killough</cp:lastModifiedBy>
  <cp:revision>787</cp:revision>
  <cp:lastPrinted>2015-02-04T17:36:21Z</cp:lastPrinted>
  <dcterms:modified xsi:type="dcterms:W3CDTF">2017-09-12T08:31:15Z</dcterms:modified>
</cp:coreProperties>
</file>