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 id="2147483725" r:id="rId2"/>
  </p:sldMasterIdLst>
  <p:notesMasterIdLst>
    <p:notesMasterId r:id="rId35"/>
  </p:notesMasterIdLst>
  <p:sldIdLst>
    <p:sldId id="573" r:id="rId3"/>
    <p:sldId id="574" r:id="rId4"/>
    <p:sldId id="610" r:id="rId5"/>
    <p:sldId id="636" r:id="rId6"/>
    <p:sldId id="637" r:id="rId7"/>
    <p:sldId id="638" r:id="rId8"/>
    <p:sldId id="640" r:id="rId9"/>
    <p:sldId id="625" r:id="rId10"/>
    <p:sldId id="626" r:id="rId11"/>
    <p:sldId id="547" r:id="rId12"/>
    <p:sldId id="548" r:id="rId13"/>
    <p:sldId id="549" r:id="rId14"/>
    <p:sldId id="550" r:id="rId15"/>
    <p:sldId id="551" r:id="rId16"/>
    <p:sldId id="552" r:id="rId17"/>
    <p:sldId id="556" r:id="rId18"/>
    <p:sldId id="575" r:id="rId19"/>
    <p:sldId id="576" r:id="rId20"/>
    <p:sldId id="577" r:id="rId21"/>
    <p:sldId id="578" r:id="rId22"/>
    <p:sldId id="579" r:id="rId23"/>
    <p:sldId id="580" r:id="rId24"/>
    <p:sldId id="582" r:id="rId25"/>
    <p:sldId id="581" r:id="rId26"/>
    <p:sldId id="621" r:id="rId27"/>
    <p:sldId id="586" r:id="rId28"/>
    <p:sldId id="622" r:id="rId29"/>
    <p:sldId id="588" r:id="rId30"/>
    <p:sldId id="583" r:id="rId31"/>
    <p:sldId id="584" r:id="rId32"/>
    <p:sldId id="585" r:id="rId33"/>
    <p:sldId id="620" r:id="rId34"/>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97036"/>
    <a:srgbClr val="FFFFFF"/>
    <a:srgbClr val="6666FF"/>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349"/>
    <p:restoredTop sz="86392" autoAdjust="0"/>
  </p:normalViewPr>
  <p:slideViewPr>
    <p:cSldViewPr>
      <p:cViewPr varScale="1">
        <p:scale>
          <a:sx n="99" d="100"/>
          <a:sy n="99" d="100"/>
        </p:scale>
        <p:origin x="1296" y="17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p:spPr>
      </p:sp>
      <p:sp>
        <p:nvSpPr>
          <p:cNvPr id="18434" name="Rectangle 3"/>
          <p:cNvSpPr>
            <a:spLocks noGrp="1"/>
          </p:cNvSpPr>
          <p:nvPr>
            <p:ph type="body" idx="1"/>
          </p:nvPr>
        </p:nvSpPr>
        <p:spPr/>
        <p:txBody>
          <a:bodyPr/>
          <a:lstStyle/>
          <a:p>
            <a:endParaRPr lang="en-AU" dirty="0" smtClean="0"/>
          </a:p>
        </p:txBody>
      </p:sp>
    </p:spTree>
    <p:extLst>
      <p:ext uri="{BB962C8B-B14F-4D97-AF65-F5344CB8AC3E}">
        <p14:creationId xmlns:p14="http://schemas.microsoft.com/office/powerpoint/2010/main" val="173817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22</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206848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23</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173741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24</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461428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25</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11332294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26</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1435163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27</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16961246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15070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29</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1795740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30</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372621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31</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1584028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4</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11423777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32</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1486151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5</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1159139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6</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224749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7</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1880810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8309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18</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1476671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19</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1763107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20</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1107007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386050" name="Rectangle 2"/>
          <p:cNvSpPr>
            <a:spLocks noGrp="1" noChangeArrowheads="1"/>
          </p:cNvSpPr>
          <p:nvPr>
            <p:ph type="ctrTitle"/>
          </p:nvPr>
        </p:nvSpPr>
        <p:spPr>
          <a:xfrm>
            <a:off x="614363" y="1860550"/>
            <a:ext cx="7916862" cy="549275"/>
          </a:xfrm>
        </p:spPr>
        <p:txBody>
          <a:bodyPr lIns="90000" tIns="46800" rIns="90000" bIns="46800"/>
          <a:lstStyle>
            <a:lvl1pPr>
              <a:defRPr sz="3000">
                <a:solidFill>
                  <a:srgbClr val="4D4D4D"/>
                </a:solidFill>
              </a:defRPr>
            </a:lvl1pPr>
          </a:lstStyle>
          <a:p>
            <a:pPr lvl="0"/>
            <a:r>
              <a:rPr lang="en-US" noProof="0" smtClean="0"/>
              <a:t>Click to edit Master title style</a:t>
            </a:r>
            <a:endParaRPr lang="en-AU" noProof="0" smtClean="0"/>
          </a:p>
        </p:txBody>
      </p:sp>
      <p:sp>
        <p:nvSpPr>
          <p:cNvPr id="386051" name="Rectangle 3"/>
          <p:cNvSpPr>
            <a:spLocks noGrp="1" noChangeArrowheads="1"/>
          </p:cNvSpPr>
          <p:nvPr>
            <p:ph type="subTitle" idx="1"/>
          </p:nvPr>
        </p:nvSpPr>
        <p:spPr>
          <a:xfrm>
            <a:off x="611188" y="2482850"/>
            <a:ext cx="7916862" cy="396875"/>
          </a:xfrm>
        </p:spPr>
        <p:txBody>
          <a:bodyPr lIns="90000" tIns="46800" rIns="90000" bIns="46800">
            <a:spAutoFit/>
          </a:bodyPr>
          <a:lstStyle>
            <a:lvl1pPr>
              <a:defRPr sz="2000"/>
            </a:lvl1pPr>
          </a:lstStyle>
          <a:p>
            <a:pPr lvl="0"/>
            <a:r>
              <a:rPr lang="en-US" noProof="0" smtClean="0"/>
              <a:t>Click to edit Master subtitle style</a:t>
            </a:r>
            <a:endParaRPr lang="en-AU" noProof="0" smtClean="0"/>
          </a:p>
        </p:txBody>
      </p:sp>
    </p:spTree>
    <p:extLst>
      <p:ext uri="{BB962C8B-B14F-4D97-AF65-F5344CB8AC3E}">
        <p14:creationId xmlns:p14="http://schemas.microsoft.com/office/powerpoint/2010/main" val="24524809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r>
              <a:rPr lang="en-AU" smtClean="0">
                <a:solidFill>
                  <a:srgbClr val="FFFFFF"/>
                </a:solidFill>
              </a:rPr>
              <a:t>Datacube Project – April 15</a:t>
            </a:r>
            <a:r>
              <a:rPr lang="en-AU" baseline="30000" smtClean="0">
                <a:solidFill>
                  <a:srgbClr val="FFFFFF"/>
                </a:solidFill>
              </a:rPr>
              <a:t>th</a:t>
            </a:r>
            <a:r>
              <a:rPr lang="en-AU" smtClean="0">
                <a:solidFill>
                  <a:srgbClr val="FFFFFF"/>
                </a:solidFill>
              </a:rPr>
              <a:t>, 2013</a:t>
            </a:r>
            <a:endParaRPr lang="en-AU">
              <a:solidFill>
                <a:srgbClr val="FFFFFF"/>
              </a:solidFill>
            </a:endParaRPr>
          </a:p>
        </p:txBody>
      </p:sp>
    </p:spTree>
    <p:extLst>
      <p:ext uri="{BB962C8B-B14F-4D97-AF65-F5344CB8AC3E}">
        <p14:creationId xmlns:p14="http://schemas.microsoft.com/office/powerpoint/2010/main" val="322051716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15925"/>
            <a:ext cx="2057400" cy="5821363"/>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415925"/>
            <a:ext cx="60198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r>
              <a:rPr lang="en-AU" smtClean="0">
                <a:solidFill>
                  <a:srgbClr val="FFFFFF"/>
                </a:solidFill>
              </a:rPr>
              <a:t>Datacube Project – April 15</a:t>
            </a:r>
            <a:r>
              <a:rPr lang="en-AU" baseline="30000" smtClean="0">
                <a:solidFill>
                  <a:srgbClr val="FFFFFF"/>
                </a:solidFill>
              </a:rPr>
              <a:t>th</a:t>
            </a:r>
            <a:r>
              <a:rPr lang="en-AU" smtClean="0">
                <a:solidFill>
                  <a:srgbClr val="FFFFFF"/>
                </a:solidFill>
              </a:rPr>
              <a:t>, 2013</a:t>
            </a:r>
            <a:endParaRPr lang="en-AU">
              <a:solidFill>
                <a:srgbClr val="FFFFFF"/>
              </a:solidFill>
            </a:endParaRPr>
          </a:p>
        </p:txBody>
      </p:sp>
    </p:spTree>
    <p:extLst>
      <p:ext uri="{BB962C8B-B14F-4D97-AF65-F5344CB8AC3E}">
        <p14:creationId xmlns:p14="http://schemas.microsoft.com/office/powerpoint/2010/main" val="182820228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219237"/>
            <a:ext cx="6400800" cy="667491"/>
          </a:xfrm>
          <a:prstGeom prst="rect">
            <a:avLst/>
          </a:prstGeom>
        </p:spPr>
        <p:txBody>
          <a:bodyPr>
            <a:normAutofit/>
          </a:bodyPr>
          <a:lstStyle>
            <a:lvl1pPr marL="0" indent="0" algn="ctr">
              <a:buNone/>
              <a:defRPr sz="28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t>Click to edit Master subtitle style</a:t>
            </a:r>
            <a:endParaRPr lang="en-US" dirty="0"/>
          </a:p>
        </p:txBody>
      </p:sp>
      <p:sp>
        <p:nvSpPr>
          <p:cNvPr id="9" name="Title 1"/>
          <p:cNvSpPr>
            <a:spLocks noGrp="1"/>
          </p:cNvSpPr>
          <p:nvPr>
            <p:ph type="title"/>
          </p:nvPr>
        </p:nvSpPr>
        <p:spPr>
          <a:xfrm>
            <a:off x="1177329" y="2501911"/>
            <a:ext cx="6860028" cy="698785"/>
          </a:xfrm>
          <a:prstGeom prst="rect">
            <a:avLst/>
          </a:prstGeom>
        </p:spPr>
        <p:txBody>
          <a:bodyPr>
            <a:noAutofit/>
          </a:bodyPr>
          <a:lstStyle>
            <a:lvl1pPr>
              <a:defRPr sz="4000" b="1">
                <a:solidFill>
                  <a:schemeClr val="tx1"/>
                </a:solidFill>
              </a:defRPr>
            </a:lvl1pPr>
          </a:lstStyle>
          <a:p>
            <a:r>
              <a:rPr lang="en-AU" dirty="0" smtClean="0"/>
              <a:t>Click to edit Master title style</a:t>
            </a:r>
            <a:endParaRPr lang="en-US" dirty="0"/>
          </a:p>
        </p:txBody>
      </p:sp>
      <p:pic>
        <p:nvPicPr>
          <p:cNvPr id="10" name="Picture 9" descr="geo_logo.png"/>
          <p:cNvPicPr>
            <a:picLocks noChangeAspect="1"/>
          </p:cNvPicPr>
          <p:nvPr userDrawn="1"/>
        </p:nvPicPr>
        <p:blipFill rotWithShape="1">
          <a:blip r:embed="rId2">
            <a:extLst>
              <a:ext uri="{28A0092B-C50C-407E-A947-70E740481C1C}">
                <a14:useLocalDpi xmlns:a14="http://schemas.microsoft.com/office/drawing/2010/main" val="0"/>
              </a:ext>
            </a:extLst>
          </a:blip>
          <a:srcRect r="67152"/>
          <a:stretch/>
        </p:blipFill>
        <p:spPr>
          <a:xfrm>
            <a:off x="157593" y="6322870"/>
            <a:ext cx="889949" cy="398431"/>
          </a:xfrm>
          <a:prstGeom prst="rect">
            <a:avLst/>
          </a:prstGeom>
        </p:spPr>
      </p:pic>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p:cNvSpPr/>
          <p:nvPr userDrawn="1"/>
        </p:nvSpPr>
        <p:spPr>
          <a:xfrm>
            <a:off x="6658" y="887919"/>
            <a:ext cx="9137342" cy="5248185"/>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kern="1200" dirty="0">
              <a:latin typeface="Calibri"/>
              <a:ea typeface=""/>
              <a:cs typeface=""/>
            </a:endParaRPr>
          </a:p>
        </p:txBody>
      </p:sp>
      <p:sp>
        <p:nvSpPr>
          <p:cNvPr id="2" name="Title 1"/>
          <p:cNvSpPr>
            <a:spLocks noGrp="1"/>
          </p:cNvSpPr>
          <p:nvPr>
            <p:ph type="title"/>
          </p:nvPr>
        </p:nvSpPr>
        <p:spPr>
          <a:xfrm>
            <a:off x="142009" y="89224"/>
            <a:ext cx="6004205" cy="698785"/>
          </a:xfrm>
          <a:prstGeom prst="rect">
            <a:avLst/>
          </a:prstGeom>
        </p:spPr>
        <p:txBody>
          <a:bodyPr>
            <a:noAutofit/>
          </a:bodyPr>
          <a:lstStyle>
            <a:lvl1pPr algn="l">
              <a:defRPr sz="3600" b="1">
                <a:solidFill>
                  <a:schemeClr val="bg1"/>
                </a:solidFill>
              </a:defRPr>
            </a:lvl1pPr>
          </a:lstStyle>
          <a:p>
            <a:r>
              <a:rPr lang="en-AU" dirty="0" smtClean="0"/>
              <a:t>Click to edit Master title style</a:t>
            </a:r>
            <a:endParaRPr lang="en-US" dirty="0"/>
          </a:p>
        </p:txBody>
      </p:sp>
      <p:sp>
        <p:nvSpPr>
          <p:cNvPr id="3" name="Content Placeholder 2"/>
          <p:cNvSpPr>
            <a:spLocks noGrp="1"/>
          </p:cNvSpPr>
          <p:nvPr>
            <p:ph idx="1"/>
          </p:nvPr>
        </p:nvSpPr>
        <p:spPr>
          <a:xfrm>
            <a:off x="142009" y="1385987"/>
            <a:ext cx="8229600" cy="4525963"/>
          </a:xfrm>
          <a:prstGeom prst="rect">
            <a:avLst/>
          </a:prstGeom>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pic>
        <p:nvPicPr>
          <p:cNvPr id="7" name="Picture 6" descr="geo_logo.png"/>
          <p:cNvPicPr>
            <a:picLocks noChangeAspect="1"/>
          </p:cNvPicPr>
          <p:nvPr userDrawn="1"/>
        </p:nvPicPr>
        <p:blipFill rotWithShape="1">
          <a:blip r:embed="rId2">
            <a:extLst>
              <a:ext uri="{28A0092B-C50C-407E-A947-70E740481C1C}">
                <a14:useLocalDpi xmlns:a14="http://schemas.microsoft.com/office/drawing/2010/main" val="0"/>
              </a:ext>
            </a:extLst>
          </a:blip>
          <a:srcRect r="67152"/>
          <a:stretch/>
        </p:blipFill>
        <p:spPr>
          <a:xfrm>
            <a:off x="157593" y="6322870"/>
            <a:ext cx="889949" cy="398431"/>
          </a:xfrm>
          <a:prstGeom prst="rect">
            <a:avLst/>
          </a:prstGeom>
        </p:spPr>
      </p:pic>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 name="Rectangle 2"/>
          <p:cNvSpPr/>
          <p:nvPr userDrawn="1"/>
        </p:nvSpPr>
        <p:spPr>
          <a:xfrm>
            <a:off x="-5374" y="887920"/>
            <a:ext cx="9144000" cy="566928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kern="1200" dirty="0">
              <a:latin typeface="Calibri"/>
              <a:ea typeface=""/>
              <a:cs typeface=""/>
            </a:endParaRPr>
          </a:p>
        </p:txBody>
      </p:sp>
    </p:spTree>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240142" y="1440873"/>
            <a:ext cx="8686800" cy="5126182"/>
          </a:xfrm>
          <a:prstGeom prst="rect">
            <a:avLst/>
          </a:prstGeom>
        </p:spPr>
        <p:txBody>
          <a:bodyPr/>
          <a:lstStyle>
            <a:lvl1pPr>
              <a:defRPr b="1"/>
            </a:lvl1pPr>
            <a:lvl2pPr>
              <a:defRPr b="1"/>
            </a:lvl2pPr>
            <a:lvl3pPr>
              <a:defRPr b="1"/>
            </a:lvl3pPr>
            <a:lvl4pPr>
              <a:defRPr b="1"/>
            </a:lvl4pPr>
            <a:lvl5pPr>
              <a:defRPr b="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2"/>
          <p:cNvSpPr>
            <a:spLocks noGrp="1" noChangeArrowheads="1"/>
          </p:cNvSpPr>
          <p:nvPr>
            <p:ph type="title"/>
          </p:nvPr>
        </p:nvSpPr>
        <p:spPr bwMode="auto">
          <a:xfrm>
            <a:off x="2137144" y="188913"/>
            <a:ext cx="6930656" cy="501650"/>
          </a:xfrm>
          <a:prstGeom prst="rect">
            <a:avLst/>
          </a:prstGeom>
          <a:noFill/>
          <a:ln w="9525">
            <a:noFill/>
            <a:miter lim="800000"/>
            <a:headEnd/>
            <a:tailEnd/>
          </a:ln>
        </p:spPr>
        <p:txBody>
          <a:bodyPr/>
          <a:lstStyle/>
          <a:p>
            <a:pPr lvl="0"/>
            <a:r>
              <a:rPr lang="en-GB" dirty="0" smtClean="0"/>
              <a:t>Click to edit Master title style</a:t>
            </a:r>
          </a:p>
        </p:txBody>
      </p:sp>
    </p:spTree>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Rectangle 2"/>
          <p:cNvSpPr/>
          <p:nvPr userDrawn="1"/>
        </p:nvSpPr>
        <p:spPr>
          <a:xfrm>
            <a:off x="0" y="1219200"/>
            <a:ext cx="9144000" cy="563880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a:p>
        </p:txBody>
      </p:sp>
    </p:spTree>
    <p:extLst>
      <p:ext uri="{BB962C8B-B14F-4D97-AF65-F5344CB8AC3E}">
        <p14:creationId xmlns:p14="http://schemas.microsoft.com/office/powerpoint/2010/main" val="1243310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827193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r>
              <a:rPr lang="en-AU" smtClean="0">
                <a:solidFill>
                  <a:srgbClr val="FFFFFF"/>
                </a:solidFill>
              </a:rPr>
              <a:t>Datacube Training Workshop</a:t>
            </a:r>
            <a:endParaRPr lang="en-AU">
              <a:solidFill>
                <a:srgbClr val="FFFFFF"/>
              </a:solidFill>
            </a:endParaRPr>
          </a:p>
        </p:txBody>
      </p:sp>
    </p:spTree>
    <p:extLst>
      <p:ext uri="{BB962C8B-B14F-4D97-AF65-F5344CB8AC3E}">
        <p14:creationId xmlns:p14="http://schemas.microsoft.com/office/powerpoint/2010/main" val="70304123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AU" smtClean="0">
                <a:solidFill>
                  <a:srgbClr val="FFFFFF"/>
                </a:solidFill>
              </a:rPr>
              <a:t>Datacube Training Workshop</a:t>
            </a:r>
            <a:endParaRPr lang="en-AU">
              <a:solidFill>
                <a:srgbClr val="FFFFFF"/>
              </a:solidFill>
            </a:endParaRPr>
          </a:p>
        </p:txBody>
      </p:sp>
    </p:spTree>
    <p:extLst>
      <p:ext uri="{BB962C8B-B14F-4D97-AF65-F5344CB8AC3E}">
        <p14:creationId xmlns:p14="http://schemas.microsoft.com/office/powerpoint/2010/main" val="1152278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981075"/>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981075"/>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Footer Placeholder 4"/>
          <p:cNvSpPr>
            <a:spLocks noGrp="1"/>
          </p:cNvSpPr>
          <p:nvPr>
            <p:ph type="ftr" sz="quarter" idx="10"/>
          </p:nvPr>
        </p:nvSpPr>
        <p:spPr/>
        <p:txBody>
          <a:bodyPr/>
          <a:lstStyle>
            <a:lvl1pPr>
              <a:defRPr/>
            </a:lvl1pPr>
          </a:lstStyle>
          <a:p>
            <a:r>
              <a:rPr lang="en-AU" smtClean="0">
                <a:solidFill>
                  <a:srgbClr val="FFFFFF"/>
                </a:solidFill>
              </a:rPr>
              <a:t>Datacube Training Workshop</a:t>
            </a:r>
            <a:endParaRPr lang="en-AU">
              <a:solidFill>
                <a:srgbClr val="FFFFFF"/>
              </a:solidFill>
            </a:endParaRPr>
          </a:p>
        </p:txBody>
      </p:sp>
    </p:spTree>
    <p:extLst>
      <p:ext uri="{BB962C8B-B14F-4D97-AF65-F5344CB8AC3E}">
        <p14:creationId xmlns:p14="http://schemas.microsoft.com/office/powerpoint/2010/main" val="604822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Footer Placeholder 6"/>
          <p:cNvSpPr>
            <a:spLocks noGrp="1"/>
          </p:cNvSpPr>
          <p:nvPr>
            <p:ph type="ftr" sz="quarter" idx="10"/>
          </p:nvPr>
        </p:nvSpPr>
        <p:spPr/>
        <p:txBody>
          <a:bodyPr/>
          <a:lstStyle>
            <a:lvl1pPr>
              <a:defRPr/>
            </a:lvl1pPr>
          </a:lstStyle>
          <a:p>
            <a:r>
              <a:rPr lang="en-AU" smtClean="0">
                <a:solidFill>
                  <a:srgbClr val="FFFFFF"/>
                </a:solidFill>
              </a:rPr>
              <a:t>Datacube Training Workshop</a:t>
            </a:r>
            <a:endParaRPr lang="en-AU">
              <a:solidFill>
                <a:srgbClr val="FFFFFF"/>
              </a:solidFill>
            </a:endParaRPr>
          </a:p>
        </p:txBody>
      </p:sp>
    </p:spTree>
    <p:extLst>
      <p:ext uri="{BB962C8B-B14F-4D97-AF65-F5344CB8AC3E}">
        <p14:creationId xmlns:p14="http://schemas.microsoft.com/office/powerpoint/2010/main" val="3897313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Footer Placeholder 2"/>
          <p:cNvSpPr>
            <a:spLocks noGrp="1"/>
          </p:cNvSpPr>
          <p:nvPr>
            <p:ph type="ftr" sz="quarter" idx="10"/>
          </p:nvPr>
        </p:nvSpPr>
        <p:spPr/>
        <p:txBody>
          <a:bodyPr/>
          <a:lstStyle>
            <a:lvl1pPr>
              <a:defRPr/>
            </a:lvl1pPr>
          </a:lstStyle>
          <a:p>
            <a:r>
              <a:rPr lang="en-AU" smtClean="0">
                <a:solidFill>
                  <a:srgbClr val="FFFFFF"/>
                </a:solidFill>
              </a:rPr>
              <a:t>Datacube Training Workshop</a:t>
            </a:r>
            <a:endParaRPr lang="en-AU">
              <a:solidFill>
                <a:srgbClr val="FFFFFF"/>
              </a:solidFill>
            </a:endParaRPr>
          </a:p>
        </p:txBody>
      </p:sp>
    </p:spTree>
    <p:extLst>
      <p:ext uri="{BB962C8B-B14F-4D97-AF65-F5344CB8AC3E}">
        <p14:creationId xmlns:p14="http://schemas.microsoft.com/office/powerpoint/2010/main" val="1731989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AU" smtClean="0">
                <a:solidFill>
                  <a:srgbClr val="FFFFFF"/>
                </a:solidFill>
              </a:rPr>
              <a:t>Datacube Training Workshop</a:t>
            </a:r>
            <a:endParaRPr lang="en-AU">
              <a:solidFill>
                <a:srgbClr val="FFFFFF"/>
              </a:solidFill>
            </a:endParaRPr>
          </a:p>
        </p:txBody>
      </p:sp>
    </p:spTree>
    <p:extLst>
      <p:ext uri="{BB962C8B-B14F-4D97-AF65-F5344CB8AC3E}">
        <p14:creationId xmlns:p14="http://schemas.microsoft.com/office/powerpoint/2010/main" val="414031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AU" smtClean="0">
                <a:solidFill>
                  <a:srgbClr val="FFFFFF"/>
                </a:solidFill>
              </a:rPr>
              <a:t>Datacube Training Workshop</a:t>
            </a:r>
            <a:endParaRPr lang="en-AU">
              <a:solidFill>
                <a:srgbClr val="FFFFFF"/>
              </a:solidFill>
            </a:endParaRPr>
          </a:p>
        </p:txBody>
      </p:sp>
    </p:spTree>
    <p:extLst>
      <p:ext uri="{BB962C8B-B14F-4D97-AF65-F5344CB8AC3E}">
        <p14:creationId xmlns:p14="http://schemas.microsoft.com/office/powerpoint/2010/main" val="1611568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AU" smtClean="0">
                <a:solidFill>
                  <a:srgbClr val="FFFFFF"/>
                </a:solidFill>
              </a:rPr>
              <a:t>Datacube Project – April 15</a:t>
            </a:r>
            <a:r>
              <a:rPr lang="en-AU" baseline="30000" smtClean="0">
                <a:solidFill>
                  <a:srgbClr val="FFFFFF"/>
                </a:solidFill>
              </a:rPr>
              <a:t>th</a:t>
            </a:r>
            <a:r>
              <a:rPr lang="en-AU" smtClean="0">
                <a:solidFill>
                  <a:srgbClr val="FFFFFF"/>
                </a:solidFill>
              </a:rPr>
              <a:t>, 2013</a:t>
            </a:r>
            <a:endParaRPr lang="en-AU">
              <a:solidFill>
                <a:srgbClr val="FFFFFF"/>
              </a:solidFill>
            </a:endParaRPr>
          </a:p>
        </p:txBody>
      </p:sp>
    </p:spTree>
    <p:extLst>
      <p:ext uri="{BB962C8B-B14F-4D97-AF65-F5344CB8AC3E}">
        <p14:creationId xmlns:p14="http://schemas.microsoft.com/office/powerpoint/2010/main" val="31386205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theme" Target="../theme/theme2.xml"/><Relationship Id="rId8" Type="http://schemas.openxmlformats.org/officeDocument/2006/relationships/image" Target="../media/image3.jpg"/><Relationship Id="rId9" Type="http://schemas.openxmlformats.org/officeDocument/2006/relationships/image" Target="../media/image4.png"/><Relationship Id="rId10" Type="http://schemas.openxmlformats.org/officeDocument/2006/relationships/image" Target="../media/image5.png"/><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lum/>
          </a:blip>
          <a:srcRect/>
          <a:stretch>
            <a:fillRect/>
          </a:stretch>
        </a:blipFill>
        <a:effectLst/>
      </p:bgPr>
    </p:bg>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bwMode="auto">
          <a:xfrm>
            <a:off x="457200" y="415925"/>
            <a:ext cx="8229600" cy="488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endParaRPr lang="en-AU" smtClean="0"/>
          </a:p>
        </p:txBody>
      </p:sp>
      <p:sp>
        <p:nvSpPr>
          <p:cNvPr id="385027" name="Rectangle 3"/>
          <p:cNvSpPr>
            <a:spLocks noGrp="1" noChangeArrowheads="1"/>
          </p:cNvSpPr>
          <p:nvPr>
            <p:ph type="body" idx="1"/>
          </p:nvPr>
        </p:nvSpPr>
        <p:spPr bwMode="auto">
          <a:xfrm>
            <a:off x="457200" y="981075"/>
            <a:ext cx="8229600" cy="52562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smtClean="0"/>
          </a:p>
        </p:txBody>
      </p:sp>
      <p:sp>
        <p:nvSpPr>
          <p:cNvPr id="385028" name="Rectangle 4"/>
          <p:cNvSpPr>
            <a:spLocks noGrp="1" noChangeArrowheads="1"/>
          </p:cNvSpPr>
          <p:nvPr>
            <p:ph type="ftr" sz="quarter" idx="3"/>
          </p:nvPr>
        </p:nvSpPr>
        <p:spPr bwMode="auto">
          <a:xfrm>
            <a:off x="4284663" y="6459538"/>
            <a:ext cx="4751387" cy="4143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eaLnBrk="1" hangingPunct="1">
              <a:spcBef>
                <a:spcPct val="50000"/>
              </a:spcBef>
              <a:defRPr sz="1000">
                <a:solidFill>
                  <a:schemeClr val="bg1"/>
                </a:solidFill>
              </a:defRPr>
            </a:lvl1pPr>
          </a:lstStyle>
          <a:p>
            <a:pPr defTabSz="914400" rtl="0" fontAlgn="base">
              <a:spcAft>
                <a:spcPct val="0"/>
              </a:spcAft>
            </a:pPr>
            <a:r>
              <a:rPr lang="en-AU" kern="1200" dirty="0" smtClean="0">
                <a:solidFill>
                  <a:srgbClr val="FFFFFF"/>
                </a:solidFill>
                <a:latin typeface="Arial" charset="0"/>
                <a:ea typeface="+mn-ea"/>
                <a:cs typeface="+mn-cs"/>
              </a:rPr>
              <a:t>Phone: +61 2 6249 9111</a:t>
            </a:r>
          </a:p>
          <a:p>
            <a:pPr defTabSz="914400" rtl="0" fontAlgn="base">
              <a:spcAft>
                <a:spcPct val="0"/>
              </a:spcAft>
            </a:pPr>
            <a:r>
              <a:rPr lang="en-AU" kern="1200" dirty="0" smtClean="0">
                <a:solidFill>
                  <a:srgbClr val="FFFFFF"/>
                </a:solidFill>
                <a:latin typeface="Arial" charset="0"/>
                <a:ea typeface="+mn-ea"/>
                <a:cs typeface="+mn-cs"/>
              </a:rPr>
              <a:t>Web: </a:t>
            </a:r>
            <a:r>
              <a:rPr lang="en-AU" kern="1200" dirty="0" err="1" smtClean="0">
                <a:solidFill>
                  <a:srgbClr val="FFFFFF"/>
                </a:solidFill>
                <a:latin typeface="Arial" charset="0"/>
                <a:ea typeface="+mn-ea"/>
                <a:cs typeface="+mn-cs"/>
              </a:rPr>
              <a:t>www.ga.gov.au</a:t>
            </a:r>
            <a:endParaRPr lang="en-AU" kern="1200" dirty="0" smtClean="0">
              <a:solidFill>
                <a:srgbClr val="FFFFFF"/>
              </a:solidFill>
              <a:latin typeface="Arial" charset="0"/>
              <a:ea typeface="+mn-ea"/>
              <a:cs typeface="+mn-cs"/>
            </a:endParaRPr>
          </a:p>
          <a:p>
            <a:pPr defTabSz="914400" rtl="0" fontAlgn="base">
              <a:spcAft>
                <a:spcPct val="0"/>
              </a:spcAft>
            </a:pPr>
            <a:r>
              <a:rPr lang="en-AU" kern="1200" dirty="0" smtClean="0">
                <a:solidFill>
                  <a:srgbClr val="FFFFFF"/>
                </a:solidFill>
                <a:latin typeface="Arial" charset="0"/>
                <a:ea typeface="+mn-ea"/>
                <a:cs typeface="+mn-cs"/>
              </a:rPr>
              <a:t>Email: </a:t>
            </a:r>
            <a:r>
              <a:rPr lang="en-AU" kern="1200" dirty="0" err="1" smtClean="0">
                <a:solidFill>
                  <a:srgbClr val="FFFFFF"/>
                </a:solidFill>
                <a:latin typeface="Arial" charset="0"/>
                <a:ea typeface="+mn-ea"/>
                <a:cs typeface="+mn-cs"/>
              </a:rPr>
              <a:t>feedback@ga.gov.au</a:t>
            </a:r>
            <a:endParaRPr lang="en-AU" kern="1200" dirty="0" smtClean="0">
              <a:solidFill>
                <a:srgbClr val="FFFFFF"/>
              </a:solidFill>
              <a:latin typeface="Arial" charset="0"/>
              <a:ea typeface="+mn-ea"/>
              <a:cs typeface="+mn-cs"/>
            </a:endParaRPr>
          </a:p>
          <a:p>
            <a:pPr defTabSz="914400" rtl="0" fontAlgn="base">
              <a:spcAft>
                <a:spcPct val="0"/>
              </a:spcAft>
            </a:pPr>
            <a:r>
              <a:rPr lang="en-AU" kern="1200" dirty="0" smtClean="0">
                <a:solidFill>
                  <a:srgbClr val="FFFFFF"/>
                </a:solidFill>
                <a:latin typeface="Arial" charset="0"/>
                <a:ea typeface="+mn-ea"/>
                <a:cs typeface="+mn-cs"/>
              </a:rPr>
              <a:t>Address: </a:t>
            </a:r>
            <a:r>
              <a:rPr lang="en-AU" kern="1200" dirty="0" err="1" smtClean="0">
                <a:solidFill>
                  <a:srgbClr val="FFFFFF"/>
                </a:solidFill>
                <a:latin typeface="Arial" charset="0"/>
                <a:ea typeface="+mn-ea"/>
                <a:cs typeface="+mn-cs"/>
              </a:rPr>
              <a:t>Cnr</a:t>
            </a:r>
            <a:r>
              <a:rPr lang="en-AU" kern="1200" dirty="0" smtClean="0">
                <a:solidFill>
                  <a:srgbClr val="FFFFFF"/>
                </a:solidFill>
                <a:latin typeface="Arial" charset="0"/>
                <a:ea typeface="+mn-ea"/>
                <a:cs typeface="+mn-cs"/>
              </a:rPr>
              <a:t> Jerrabomberra Avenue and Hindmarsh Drive, Symonston ACT 2609</a:t>
            </a:r>
          </a:p>
          <a:p>
            <a:pPr defTabSz="914400" rtl="0" fontAlgn="base">
              <a:spcAft>
                <a:spcPct val="0"/>
              </a:spcAft>
            </a:pPr>
            <a:r>
              <a:rPr lang="en-AU" kern="1200" dirty="0" smtClean="0">
                <a:solidFill>
                  <a:srgbClr val="FFFFFF"/>
                </a:solidFill>
                <a:latin typeface="Arial" charset="0"/>
                <a:ea typeface="+mn-ea"/>
                <a:cs typeface="+mn-cs"/>
              </a:rPr>
              <a:t>Postal Address: GPO Box 378, Canberra ACT 2601</a:t>
            </a:r>
            <a:endParaRPr lang="en-AU" kern="1200" dirty="0">
              <a:solidFill>
                <a:srgbClr val="FFFFFF"/>
              </a:solidFill>
              <a:latin typeface="Arial" charset="0"/>
              <a:ea typeface="+mn-ea"/>
              <a:cs typeface="+mn-cs"/>
            </a:endParaRPr>
          </a:p>
        </p:txBody>
      </p:sp>
    </p:spTree>
    <p:extLst>
      <p:ext uri="{BB962C8B-B14F-4D97-AF65-F5344CB8AC3E}">
        <p14:creationId xmlns:p14="http://schemas.microsoft.com/office/powerpoint/2010/main" val="3268803786"/>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iming>
    <p:tnLst>
      <p:par>
        <p:cTn id="1" dur="indefinite" restart="never" nodeType="tmRoot"/>
      </p:par>
    </p:tnLst>
  </p:timing>
  <p:hf sldNum="0" hdr="0" dt="0"/>
  <p:txStyles>
    <p:titleStyle>
      <a:lvl1pPr algn="l" rtl="0" eaLnBrk="1" fontAlgn="base" hangingPunct="1">
        <a:spcBef>
          <a:spcPct val="0"/>
        </a:spcBef>
        <a:spcAft>
          <a:spcPct val="0"/>
        </a:spcAft>
        <a:defRPr sz="2600" b="1">
          <a:solidFill>
            <a:schemeClr val="tx2"/>
          </a:solidFill>
          <a:latin typeface="+mj-lt"/>
          <a:ea typeface="+mj-ea"/>
          <a:cs typeface="+mj-cs"/>
        </a:defRPr>
      </a:lvl1pPr>
      <a:lvl2pPr algn="l" rtl="0" eaLnBrk="1" fontAlgn="base" hangingPunct="1">
        <a:spcBef>
          <a:spcPct val="0"/>
        </a:spcBef>
        <a:spcAft>
          <a:spcPct val="0"/>
        </a:spcAft>
        <a:defRPr sz="2600" b="1">
          <a:solidFill>
            <a:schemeClr val="tx2"/>
          </a:solidFill>
          <a:latin typeface="Arial" charset="0"/>
        </a:defRPr>
      </a:lvl2pPr>
      <a:lvl3pPr algn="l" rtl="0" eaLnBrk="1" fontAlgn="base" hangingPunct="1">
        <a:spcBef>
          <a:spcPct val="0"/>
        </a:spcBef>
        <a:spcAft>
          <a:spcPct val="0"/>
        </a:spcAft>
        <a:defRPr sz="2600" b="1">
          <a:solidFill>
            <a:schemeClr val="tx2"/>
          </a:solidFill>
          <a:latin typeface="Arial" charset="0"/>
        </a:defRPr>
      </a:lvl3pPr>
      <a:lvl4pPr algn="l" rtl="0" eaLnBrk="1" fontAlgn="base" hangingPunct="1">
        <a:spcBef>
          <a:spcPct val="0"/>
        </a:spcBef>
        <a:spcAft>
          <a:spcPct val="0"/>
        </a:spcAft>
        <a:defRPr sz="2600" b="1">
          <a:solidFill>
            <a:schemeClr val="tx2"/>
          </a:solidFill>
          <a:latin typeface="Arial" charset="0"/>
        </a:defRPr>
      </a:lvl4pPr>
      <a:lvl5pPr algn="l" rtl="0" eaLnBrk="1" fontAlgn="base" hangingPunct="1">
        <a:spcBef>
          <a:spcPct val="0"/>
        </a:spcBef>
        <a:spcAft>
          <a:spcPct val="0"/>
        </a:spcAft>
        <a:defRPr sz="2600" b="1">
          <a:solidFill>
            <a:schemeClr val="tx2"/>
          </a:solidFill>
          <a:latin typeface="Arial" charset="0"/>
        </a:defRPr>
      </a:lvl5pPr>
      <a:lvl6pPr marL="457200" algn="l" rtl="0" eaLnBrk="1" fontAlgn="base" hangingPunct="1">
        <a:spcBef>
          <a:spcPct val="0"/>
        </a:spcBef>
        <a:spcAft>
          <a:spcPct val="0"/>
        </a:spcAft>
        <a:defRPr sz="2600" b="1">
          <a:solidFill>
            <a:schemeClr val="tx2"/>
          </a:solidFill>
          <a:latin typeface="Arial" charset="0"/>
        </a:defRPr>
      </a:lvl6pPr>
      <a:lvl7pPr marL="914400" algn="l" rtl="0" eaLnBrk="1" fontAlgn="base" hangingPunct="1">
        <a:spcBef>
          <a:spcPct val="0"/>
        </a:spcBef>
        <a:spcAft>
          <a:spcPct val="0"/>
        </a:spcAft>
        <a:defRPr sz="2600" b="1">
          <a:solidFill>
            <a:schemeClr val="tx2"/>
          </a:solidFill>
          <a:latin typeface="Arial" charset="0"/>
        </a:defRPr>
      </a:lvl7pPr>
      <a:lvl8pPr marL="1371600" algn="l" rtl="0" eaLnBrk="1" fontAlgn="base" hangingPunct="1">
        <a:spcBef>
          <a:spcPct val="0"/>
        </a:spcBef>
        <a:spcAft>
          <a:spcPct val="0"/>
        </a:spcAft>
        <a:defRPr sz="2600" b="1">
          <a:solidFill>
            <a:schemeClr val="tx2"/>
          </a:solidFill>
          <a:latin typeface="Arial" charset="0"/>
        </a:defRPr>
      </a:lvl8pPr>
      <a:lvl9pPr marL="1828800" algn="l" rtl="0" eaLnBrk="1" fontAlgn="base" hangingPunct="1">
        <a:spcBef>
          <a:spcPct val="0"/>
        </a:spcBef>
        <a:spcAft>
          <a:spcPct val="0"/>
        </a:spcAft>
        <a:defRPr sz="2600" b="1">
          <a:solidFill>
            <a:schemeClr val="tx2"/>
          </a:solidFill>
          <a:latin typeface="Arial" charset="0"/>
        </a:defRPr>
      </a:lvl9pPr>
    </p:titleStyle>
    <p:bodyStyle>
      <a:lvl1pPr algn="l" rtl="0" eaLnBrk="1" fontAlgn="base" hangingPunct="1">
        <a:spcBef>
          <a:spcPct val="50000"/>
        </a:spcBef>
        <a:spcAft>
          <a:spcPct val="0"/>
        </a:spcAft>
        <a:defRPr sz="2200">
          <a:solidFill>
            <a:srgbClr val="4D4D4D"/>
          </a:solidFill>
          <a:latin typeface="+mn-lt"/>
          <a:ea typeface="+mn-ea"/>
          <a:cs typeface="+mn-cs"/>
        </a:defRPr>
      </a:lvl1pPr>
      <a:lvl2pPr marL="447675" indent="-268288" algn="l" rtl="0" eaLnBrk="1" fontAlgn="base" hangingPunct="1">
        <a:spcBef>
          <a:spcPct val="50000"/>
        </a:spcBef>
        <a:spcAft>
          <a:spcPct val="0"/>
        </a:spcAft>
        <a:buChar char="•"/>
        <a:defRPr sz="2200">
          <a:solidFill>
            <a:srgbClr val="4D4D4D"/>
          </a:solidFill>
          <a:latin typeface="+mn-lt"/>
        </a:defRPr>
      </a:lvl2pPr>
      <a:lvl3pPr marL="895350" indent="-268288" algn="l" rtl="0" eaLnBrk="1" fontAlgn="base" hangingPunct="1">
        <a:spcBef>
          <a:spcPct val="25000"/>
        </a:spcBef>
        <a:spcAft>
          <a:spcPct val="0"/>
        </a:spcAft>
        <a:buFont typeface="Arial" charset="0"/>
        <a:buChar char="–"/>
        <a:defRPr sz="2000">
          <a:solidFill>
            <a:srgbClr val="4D4D4D"/>
          </a:solidFill>
          <a:latin typeface="+mn-lt"/>
        </a:defRPr>
      </a:lvl3pPr>
      <a:lvl4pPr marL="1350963" indent="-271463" algn="l" rtl="0" eaLnBrk="1" fontAlgn="base" hangingPunct="1">
        <a:spcBef>
          <a:spcPct val="25000"/>
        </a:spcBef>
        <a:spcAft>
          <a:spcPct val="0"/>
        </a:spcAft>
        <a:buChar char="•"/>
        <a:defRPr sz="2000">
          <a:solidFill>
            <a:srgbClr val="4D4D4D"/>
          </a:solidFill>
          <a:latin typeface="+mn-lt"/>
        </a:defRPr>
      </a:lvl4pPr>
      <a:lvl5pPr marL="1792288" indent="-261938" algn="l" rtl="0" eaLnBrk="1" fontAlgn="base" hangingPunct="1">
        <a:spcBef>
          <a:spcPct val="25000"/>
        </a:spcBef>
        <a:spcAft>
          <a:spcPct val="0"/>
        </a:spcAft>
        <a:buFont typeface="Arial" charset="0"/>
        <a:buChar char="–"/>
        <a:defRPr sz="2000">
          <a:solidFill>
            <a:srgbClr val="4D4D4D"/>
          </a:solidFill>
          <a:latin typeface="+mn-lt"/>
        </a:defRPr>
      </a:lvl5pPr>
      <a:lvl6pPr marL="2249488" indent="-261938" algn="l" rtl="0" eaLnBrk="1" fontAlgn="base" hangingPunct="1">
        <a:spcBef>
          <a:spcPct val="25000"/>
        </a:spcBef>
        <a:spcAft>
          <a:spcPct val="0"/>
        </a:spcAft>
        <a:buFont typeface="Arial" charset="0"/>
        <a:buChar char="–"/>
        <a:defRPr sz="2000">
          <a:solidFill>
            <a:srgbClr val="4D4D4D"/>
          </a:solidFill>
          <a:latin typeface="+mn-lt"/>
        </a:defRPr>
      </a:lvl6pPr>
      <a:lvl7pPr marL="2706688" indent="-261938" algn="l" rtl="0" eaLnBrk="1" fontAlgn="base" hangingPunct="1">
        <a:spcBef>
          <a:spcPct val="25000"/>
        </a:spcBef>
        <a:spcAft>
          <a:spcPct val="0"/>
        </a:spcAft>
        <a:buFont typeface="Arial" charset="0"/>
        <a:buChar char="–"/>
        <a:defRPr sz="2000">
          <a:solidFill>
            <a:srgbClr val="4D4D4D"/>
          </a:solidFill>
          <a:latin typeface="+mn-lt"/>
        </a:defRPr>
      </a:lvl7pPr>
      <a:lvl8pPr marL="3163888" indent="-261938" algn="l" rtl="0" eaLnBrk="1" fontAlgn="base" hangingPunct="1">
        <a:spcBef>
          <a:spcPct val="25000"/>
        </a:spcBef>
        <a:spcAft>
          <a:spcPct val="0"/>
        </a:spcAft>
        <a:buFont typeface="Arial" charset="0"/>
        <a:buChar char="–"/>
        <a:defRPr sz="2000">
          <a:solidFill>
            <a:srgbClr val="4D4D4D"/>
          </a:solidFill>
          <a:latin typeface="+mn-lt"/>
        </a:defRPr>
      </a:lvl8pPr>
      <a:lvl9pPr marL="3621088" indent="-261938" algn="l" rtl="0" eaLnBrk="1" fontAlgn="base" hangingPunct="1">
        <a:spcBef>
          <a:spcPct val="25000"/>
        </a:spcBef>
        <a:spcAft>
          <a:spcPct val="0"/>
        </a:spcAft>
        <a:buFont typeface="Arial" charset="0"/>
        <a:buChar char="–"/>
        <a:defRPr sz="2000">
          <a:solidFill>
            <a:srgbClr val="4D4D4D"/>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pic>
        <p:nvPicPr>
          <p:cNvPr id="11" name="Picture 10" descr="geo_logo.png"/>
          <p:cNvPicPr>
            <a:picLocks noChangeAspect="1"/>
          </p:cNvPicPr>
          <p:nvPr userDrawn="1"/>
        </p:nvPicPr>
        <p:blipFill rotWithShape="1">
          <a:blip r:embed="rId9">
            <a:extLst>
              <a:ext uri="{28A0092B-C50C-407E-A947-70E740481C1C}">
                <a14:useLocalDpi xmlns:a14="http://schemas.microsoft.com/office/drawing/2010/main" val="0"/>
              </a:ext>
            </a:extLst>
          </a:blip>
          <a:srcRect r="67152"/>
          <a:stretch/>
        </p:blipFill>
        <p:spPr>
          <a:xfrm>
            <a:off x="157593" y="6322870"/>
            <a:ext cx="889949" cy="398431"/>
          </a:xfrm>
          <a:prstGeom prst="rect">
            <a:avLst/>
          </a:prstGeom>
        </p:spPr>
      </p:pic>
      <p:pic>
        <p:nvPicPr>
          <p:cNvPr id="12" name="Picture 11" descr="ceos_logo.pn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251487" y="6267408"/>
            <a:ext cx="1263253" cy="500248"/>
          </a:xfrm>
          <a:prstGeom prst="rect">
            <a:avLst/>
          </a:prstGeom>
        </p:spPr>
      </p:pic>
    </p:spTree>
    <p:extLst>
      <p:ext uri="{BB962C8B-B14F-4D97-AF65-F5344CB8AC3E}">
        <p14:creationId xmlns:p14="http://schemas.microsoft.com/office/powerpoint/2010/main" val="56068616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8.png"/><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0.png"/><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16.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hyperlink" Target="http://opendatacube.org)/" TargetMode="External"/><Relationship Id="rId4" Type="http://schemas.openxmlformats.org/officeDocument/2006/relationships/image" Target="../media/image28.png"/><Relationship Id="rId5" Type="http://schemas.openxmlformats.org/officeDocument/2006/relationships/image" Target="../media/image29.png"/><Relationship Id="rId6" Type="http://schemas.microsoft.com/office/2007/relationships/hdphoto" Target="../media/hdphoto1.wdp"/><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1.tiff"/><Relationship Id="rId3" Type="http://schemas.openxmlformats.org/officeDocument/2006/relationships/image" Target="../media/image32.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31.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3" Type="http://schemas.openxmlformats.org/officeDocument/2006/relationships/hyperlink" Target="http://tinyurl.com/datacubeui" TargetMode="External"/><Relationship Id="rId4" Type="http://schemas.openxmlformats.org/officeDocument/2006/relationships/image" Target="../media/image7.png"/><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8.jpg"/><Relationship Id="rId1" Type="http://schemas.openxmlformats.org/officeDocument/2006/relationships/slideLayout" Target="../slideLayouts/slideLayout17.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jpeg"/><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5.png"/><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2971800"/>
            <a:ext cx="6400800" cy="901913"/>
          </a:xfrm>
        </p:spPr>
        <p:txBody>
          <a:bodyPr>
            <a:noAutofit/>
          </a:bodyPr>
          <a:lstStyle/>
          <a:p>
            <a:r>
              <a:rPr lang="en-US" i="1" dirty="0"/>
              <a:t>Brian Killough</a:t>
            </a:r>
            <a:r>
              <a:rPr lang="en-US" i="1" dirty="0" smtClean="0"/>
              <a:t> / NASA, CEOS SEO</a:t>
            </a:r>
          </a:p>
          <a:p>
            <a:r>
              <a:rPr lang="en-US" i="1" dirty="0" smtClean="0"/>
              <a:t>SDCG-12, September 4, 2017</a:t>
            </a:r>
          </a:p>
          <a:p>
            <a:r>
              <a:rPr lang="en-US" i="1" dirty="0" smtClean="0"/>
              <a:t>Session </a:t>
            </a:r>
            <a:r>
              <a:rPr lang="en-US" i="1" dirty="0"/>
              <a:t>1</a:t>
            </a:r>
            <a:endParaRPr lang="en-US" i="1" dirty="0" smtClean="0"/>
          </a:p>
          <a:p>
            <a:r>
              <a:rPr lang="en-US" i="1" dirty="0" smtClean="0"/>
              <a:t>Agenda Item 7</a:t>
            </a:r>
          </a:p>
        </p:txBody>
      </p:sp>
      <p:sp>
        <p:nvSpPr>
          <p:cNvPr id="3" name="Title 2"/>
          <p:cNvSpPr>
            <a:spLocks noGrp="1"/>
          </p:cNvSpPr>
          <p:nvPr>
            <p:ph type="title"/>
          </p:nvPr>
        </p:nvSpPr>
        <p:spPr>
          <a:xfrm>
            <a:off x="1177329" y="1502267"/>
            <a:ext cx="6860028" cy="698785"/>
          </a:xfrm>
        </p:spPr>
        <p:txBody>
          <a:bodyPr/>
          <a:lstStyle/>
          <a:p>
            <a:r>
              <a:rPr lang="en-US" dirty="0" smtClean="0"/>
              <a:t>Data </a:t>
            </a:r>
            <a:r>
              <a:rPr lang="en-US" dirty="0"/>
              <a:t>Cube Support to </a:t>
            </a:r>
            <a:r>
              <a:rPr lang="en-US" dirty="0" smtClean="0"/>
              <a:t/>
            </a:r>
            <a:br>
              <a:rPr lang="en-US" dirty="0" smtClean="0"/>
            </a:br>
            <a:r>
              <a:rPr lang="en-US" dirty="0" smtClean="0"/>
              <a:t>GFOI </a:t>
            </a:r>
            <a:r>
              <a:rPr lang="en-US" dirty="0"/>
              <a:t>Early </a:t>
            </a:r>
            <a:r>
              <a:rPr lang="en-US" dirty="0" smtClean="0"/>
              <a:t>Warning</a:t>
            </a:r>
            <a:endParaRPr lang="en-US" dirty="0"/>
          </a:p>
        </p:txBody>
      </p:sp>
    </p:spTree>
    <p:extLst>
      <p:ext uri="{BB962C8B-B14F-4D97-AF65-F5344CB8AC3E}">
        <p14:creationId xmlns:p14="http://schemas.microsoft.com/office/powerpoint/2010/main" val="14009136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2451141"/>
            <a:ext cx="6400800" cy="901913"/>
          </a:xfrm>
        </p:spPr>
        <p:txBody>
          <a:bodyPr>
            <a:noAutofit/>
          </a:bodyPr>
          <a:lstStyle/>
          <a:p>
            <a:r>
              <a:rPr lang="en-US" i="1" dirty="0"/>
              <a:t>Brian Killough</a:t>
            </a:r>
            <a:r>
              <a:rPr lang="en-US" i="1" dirty="0" smtClean="0"/>
              <a:t> / NASA, CEOS SEO</a:t>
            </a:r>
          </a:p>
          <a:p>
            <a:r>
              <a:rPr lang="en-US" i="1" dirty="0" smtClean="0"/>
              <a:t>SDCG-12, September 5, 2017</a:t>
            </a:r>
          </a:p>
          <a:p>
            <a:r>
              <a:rPr lang="en-US" i="1" dirty="0" smtClean="0"/>
              <a:t>Session </a:t>
            </a:r>
            <a:r>
              <a:rPr lang="en-US" i="1" dirty="0"/>
              <a:t>5</a:t>
            </a:r>
            <a:endParaRPr lang="en-US" i="1" dirty="0" smtClean="0"/>
          </a:p>
          <a:p>
            <a:r>
              <a:rPr lang="en-US" i="1" dirty="0" smtClean="0"/>
              <a:t>Agenda Items 23 and 24</a:t>
            </a:r>
          </a:p>
        </p:txBody>
      </p:sp>
      <p:sp>
        <p:nvSpPr>
          <p:cNvPr id="3" name="Title 2"/>
          <p:cNvSpPr>
            <a:spLocks noGrp="1"/>
          </p:cNvSpPr>
          <p:nvPr>
            <p:ph type="title"/>
          </p:nvPr>
        </p:nvSpPr>
        <p:spPr>
          <a:xfrm>
            <a:off x="1177329" y="1502267"/>
            <a:ext cx="6860028" cy="698785"/>
          </a:xfrm>
        </p:spPr>
        <p:txBody>
          <a:bodyPr/>
          <a:lstStyle/>
          <a:p>
            <a:r>
              <a:rPr lang="en-US" dirty="0"/>
              <a:t>GFOI Space Data Services</a:t>
            </a:r>
          </a:p>
        </p:txBody>
      </p:sp>
    </p:spTree>
    <p:extLst>
      <p:ext uri="{BB962C8B-B14F-4D97-AF65-F5344CB8AC3E}">
        <p14:creationId xmlns:p14="http://schemas.microsoft.com/office/powerpoint/2010/main" val="2941825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3"/>
          <p:cNvSpPr/>
          <p:nvPr/>
        </p:nvSpPr>
        <p:spPr>
          <a:xfrm>
            <a:off x="228600" y="203919"/>
            <a:ext cx="7010400" cy="49244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914400" rtl="0">
              <a:defRPr>
                <a:solidFill>
                  <a:srgbClr val="000000"/>
                </a:solidFill>
              </a:defRPr>
            </a:pPr>
            <a:r>
              <a:rPr lang="en-US" sz="3200" b="1" kern="1200" dirty="0">
                <a:solidFill>
                  <a:srgbClr val="FFFFFF"/>
                </a:solidFill>
                <a:latin typeface="Proxima Nova Regular"/>
                <a:ea typeface="Proxima Nova Regular"/>
                <a:cs typeface="Proxima Nova Regular"/>
                <a:sym typeface="Proxima Nova Regular"/>
              </a:rPr>
              <a:t>Agenda – Session 5</a:t>
            </a:r>
            <a:endParaRPr sz="3200" b="1" kern="1200" dirty="0">
              <a:solidFill>
                <a:srgbClr val="FFFFFF"/>
              </a:solidFill>
              <a:latin typeface="Proxima Nova Regular"/>
              <a:ea typeface="Proxima Nova Regular"/>
              <a:cs typeface="Proxima Nova Regular"/>
              <a:sym typeface="Proxima Nova Regular"/>
            </a:endParaRPr>
          </a:p>
        </p:txBody>
      </p:sp>
      <p:sp>
        <p:nvSpPr>
          <p:cNvPr id="6" name="Content Placeholder 2"/>
          <p:cNvSpPr txBox="1">
            <a:spLocks/>
          </p:cNvSpPr>
          <p:nvPr/>
        </p:nvSpPr>
        <p:spPr bwMode="auto">
          <a:xfrm>
            <a:off x="0" y="1301444"/>
            <a:ext cx="8650288" cy="5121464"/>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marL="342900" indent="-342900">
              <a:spcBef>
                <a:spcPct val="20000"/>
              </a:spcBef>
              <a:buFont typeface="Arial"/>
              <a:buChar char="•"/>
              <a:defRPr sz="2000"/>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lgn="l" rtl="0"/>
            <a:r>
              <a:rPr lang="en-US" sz="2800" b="1" kern="1200" dirty="0">
                <a:solidFill>
                  <a:prstClr val="black"/>
                </a:solidFill>
                <a:latin typeface="Calibri"/>
                <a:ea typeface=""/>
                <a:cs typeface=""/>
              </a:rPr>
              <a:t>3-Year Work Plan Tasks and Outcomes</a:t>
            </a:r>
          </a:p>
          <a:p>
            <a:pPr marL="1195387" lvl="1" indent="-457200" algn="l" rtl="0">
              <a:buFont typeface="Courier New"/>
              <a:buChar char="o"/>
            </a:pPr>
            <a:r>
              <a:rPr lang="en-US" sz="2400" kern="1200" dirty="0">
                <a:solidFill>
                  <a:prstClr val="black"/>
                </a:solidFill>
                <a:latin typeface="Calibri"/>
                <a:ea typeface=""/>
                <a:cs typeface=""/>
              </a:rPr>
              <a:t>#6: Ensured On-going Coverage </a:t>
            </a:r>
          </a:p>
          <a:p>
            <a:pPr marL="1195387" lvl="1" indent="-457200" algn="l" rtl="0">
              <a:buFont typeface="Courier New"/>
              <a:buChar char="o"/>
            </a:pPr>
            <a:r>
              <a:rPr lang="en-US" sz="2400" kern="1200" dirty="0">
                <a:solidFill>
                  <a:prstClr val="black"/>
                </a:solidFill>
                <a:latin typeface="Calibri"/>
                <a:ea typeface=""/>
                <a:cs typeface=""/>
              </a:rPr>
              <a:t>#7: Interoperable Data Discovery Tools</a:t>
            </a:r>
          </a:p>
          <a:p>
            <a:pPr marL="1195387" lvl="1" indent="-457200" algn="l" rtl="0">
              <a:buFont typeface="Courier New"/>
              <a:buChar char="o"/>
            </a:pPr>
            <a:r>
              <a:rPr lang="en-US" sz="2400" kern="1200" dirty="0">
                <a:solidFill>
                  <a:prstClr val="black"/>
                </a:solidFill>
                <a:latin typeface="Calibri"/>
                <a:ea typeface=""/>
                <a:cs typeface=""/>
              </a:rPr>
              <a:t>#8: Assembly and Delivery of Core Data</a:t>
            </a:r>
          </a:p>
          <a:p>
            <a:pPr marL="1195387" lvl="1" indent="-457200" algn="l" rtl="0">
              <a:buFont typeface="Courier New"/>
              <a:buChar char="o"/>
            </a:pPr>
            <a:r>
              <a:rPr lang="en-US" sz="2400" kern="1200" dirty="0">
                <a:solidFill>
                  <a:prstClr val="black"/>
                </a:solidFill>
                <a:latin typeface="Calibri"/>
                <a:ea typeface=""/>
                <a:cs typeface=""/>
              </a:rPr>
              <a:t>#10: Cloud-Computing Pilot Projects</a:t>
            </a:r>
          </a:p>
          <a:p>
            <a:pPr marL="1195387" lvl="1" indent="-457200" algn="l" rtl="0">
              <a:buFont typeface="Courier New"/>
              <a:buChar char="o"/>
            </a:pPr>
            <a:r>
              <a:rPr lang="en-US" sz="2400" kern="1200" dirty="0">
                <a:solidFill>
                  <a:prstClr val="black"/>
                </a:solidFill>
                <a:latin typeface="Calibri"/>
                <a:ea typeface=""/>
                <a:cs typeface=""/>
              </a:rPr>
              <a:t>#11: Model National GFOI Data Services</a:t>
            </a:r>
            <a:br>
              <a:rPr lang="en-US" sz="2400" kern="1200" dirty="0">
                <a:solidFill>
                  <a:prstClr val="black"/>
                </a:solidFill>
                <a:latin typeface="Calibri"/>
                <a:ea typeface=""/>
                <a:cs typeface=""/>
              </a:rPr>
            </a:br>
            <a:endParaRPr lang="en-US" sz="2400" kern="1200" dirty="0">
              <a:solidFill>
                <a:prstClr val="black"/>
              </a:solidFill>
              <a:latin typeface="Calibri"/>
              <a:ea typeface=""/>
              <a:cs typeface=""/>
            </a:endParaRPr>
          </a:p>
          <a:p>
            <a:pPr algn="l" rtl="0"/>
            <a:r>
              <a:rPr lang="en-US" sz="2800" b="1" kern="1200" dirty="0" smtClean="0">
                <a:solidFill>
                  <a:prstClr val="black"/>
                </a:solidFill>
                <a:latin typeface="Calibri"/>
                <a:ea typeface=""/>
                <a:cs typeface=""/>
              </a:rPr>
              <a:t>Open Data Cube</a:t>
            </a:r>
            <a:endParaRPr lang="en-US" sz="2800" kern="1200" dirty="0">
              <a:solidFill>
                <a:prstClr val="black"/>
              </a:solidFill>
              <a:latin typeface="Calibri"/>
              <a:ea typeface=""/>
              <a:cs typeface=""/>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78144" y="1378977"/>
            <a:ext cx="2465856" cy="24360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8594386"/>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3"/>
          <p:cNvSpPr/>
          <p:nvPr/>
        </p:nvSpPr>
        <p:spPr>
          <a:xfrm>
            <a:off x="228600" y="165999"/>
            <a:ext cx="7010400" cy="553998"/>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914400" rtl="0">
              <a:defRPr>
                <a:solidFill>
                  <a:srgbClr val="000000"/>
                </a:solidFill>
              </a:defRPr>
            </a:pPr>
            <a:r>
              <a:rPr lang="en-US" sz="3600" b="1" kern="1200" dirty="0">
                <a:solidFill>
                  <a:prstClr val="white"/>
                </a:solidFill>
                <a:latin typeface="Calibri"/>
                <a:ea typeface=""/>
                <a:cs typeface=""/>
              </a:rPr>
              <a:t>#6: Ensured On-going Coverage </a:t>
            </a:r>
            <a:endParaRPr sz="3600" b="1" kern="1200" dirty="0">
              <a:solidFill>
                <a:prstClr val="white"/>
              </a:solidFill>
              <a:latin typeface="Proxima Nova Regular"/>
              <a:ea typeface="Proxima Nova Regular"/>
              <a:cs typeface="Proxima Nova Regular"/>
              <a:sym typeface="Proxima Nova Regular"/>
            </a:endParaRPr>
          </a:p>
        </p:txBody>
      </p:sp>
      <p:sp>
        <p:nvSpPr>
          <p:cNvPr id="7" name="Content Placeholder 2"/>
          <p:cNvSpPr txBox="1">
            <a:spLocks/>
          </p:cNvSpPr>
          <p:nvPr/>
        </p:nvSpPr>
        <p:spPr>
          <a:xfrm>
            <a:off x="143289" y="1937008"/>
            <a:ext cx="8772111" cy="381761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dirty="0">
                <a:solidFill>
                  <a:prstClr val="black"/>
                </a:solidFill>
              </a:rPr>
              <a:t>Archive Characterization </a:t>
            </a:r>
          </a:p>
          <a:p>
            <a:r>
              <a:rPr lang="en-US" sz="2000" dirty="0">
                <a:solidFill>
                  <a:prstClr val="black"/>
                </a:solidFill>
              </a:rPr>
              <a:t>The SEO has now automated the production of </a:t>
            </a:r>
            <a:r>
              <a:rPr lang="en-US" sz="2000" dirty="0" smtClean="0">
                <a:solidFill>
                  <a:prstClr val="black"/>
                </a:solidFill>
              </a:rPr>
              <a:t>Landsat, Sentinel-1 and </a:t>
            </a:r>
            <a:br>
              <a:rPr lang="en-US" sz="2000" dirty="0" smtClean="0">
                <a:solidFill>
                  <a:prstClr val="black"/>
                </a:solidFill>
              </a:rPr>
            </a:br>
            <a:r>
              <a:rPr lang="en-US" sz="2000" dirty="0" smtClean="0">
                <a:solidFill>
                  <a:prstClr val="black"/>
                </a:solidFill>
              </a:rPr>
              <a:t>Sentinel-2 country </a:t>
            </a:r>
            <a:r>
              <a:rPr lang="en-US" sz="2000" dirty="0">
                <a:solidFill>
                  <a:prstClr val="black"/>
                </a:solidFill>
              </a:rPr>
              <a:t>reports and they are posted online for all 70 GFOI </a:t>
            </a:r>
            <a:r>
              <a:rPr lang="en-US" sz="2000" dirty="0" smtClean="0">
                <a:solidFill>
                  <a:prstClr val="black"/>
                </a:solidFill>
              </a:rPr>
              <a:t>countries</a:t>
            </a:r>
            <a:r>
              <a:rPr lang="en-US" sz="2000" dirty="0">
                <a:solidFill>
                  <a:prstClr val="black"/>
                </a:solidFill>
              </a:rPr>
              <a:t>. We plan to update these reports on an annual </a:t>
            </a:r>
            <a:r>
              <a:rPr lang="en-US" sz="2000" dirty="0" smtClean="0">
                <a:solidFill>
                  <a:prstClr val="black"/>
                </a:solidFill>
              </a:rPr>
              <a:t>basis.</a:t>
            </a:r>
          </a:p>
          <a:p>
            <a:r>
              <a:rPr lang="en-US" sz="2000" dirty="0" smtClean="0">
                <a:solidFill>
                  <a:prstClr val="black"/>
                </a:solidFill>
              </a:rPr>
              <a:t>The most recent update was the addition of ”Collection” information to the Landsat report. Users can now see the Tier-1 and </a:t>
            </a:r>
            <a:r>
              <a:rPr lang="en-US" sz="2000" smtClean="0">
                <a:solidFill>
                  <a:prstClr val="black"/>
                </a:solidFill>
              </a:rPr>
              <a:t>Tier-2 designations.</a:t>
            </a:r>
            <a:endParaRPr lang="en-US" sz="2000" dirty="0" smtClean="0">
              <a:solidFill>
                <a:prstClr val="black"/>
              </a:solidFill>
            </a:endParaRPr>
          </a:p>
          <a:p>
            <a:r>
              <a:rPr lang="en-US" sz="2000" dirty="0" smtClean="0">
                <a:solidFill>
                  <a:prstClr val="black"/>
                </a:solidFill>
              </a:rPr>
              <a:t>These </a:t>
            </a:r>
            <a:r>
              <a:rPr lang="en-US" sz="2000" dirty="0">
                <a:solidFill>
                  <a:prstClr val="black"/>
                </a:solidFill>
              </a:rPr>
              <a:t>reports will be valuable for </a:t>
            </a:r>
            <a:br>
              <a:rPr lang="en-US" sz="2000" dirty="0">
                <a:solidFill>
                  <a:prstClr val="black"/>
                </a:solidFill>
              </a:rPr>
            </a:br>
            <a:r>
              <a:rPr lang="en-US" sz="2000" dirty="0" smtClean="0">
                <a:solidFill>
                  <a:prstClr val="black"/>
                </a:solidFill>
              </a:rPr>
              <a:t>countries </a:t>
            </a:r>
            <a:r>
              <a:rPr lang="en-US" sz="2000" dirty="0">
                <a:solidFill>
                  <a:prstClr val="black"/>
                </a:solidFill>
              </a:rPr>
              <a:t>to assess available scenes </a:t>
            </a:r>
            <a:r>
              <a:rPr lang="en-US" sz="2000" dirty="0" smtClean="0">
                <a:solidFill>
                  <a:prstClr val="black"/>
                </a:solidFill>
              </a:rPr>
              <a:t/>
            </a:r>
            <a:br>
              <a:rPr lang="en-US" sz="2000" dirty="0" smtClean="0">
                <a:solidFill>
                  <a:prstClr val="black"/>
                </a:solidFill>
              </a:rPr>
            </a:br>
            <a:r>
              <a:rPr lang="en-US" sz="2000" dirty="0" smtClean="0">
                <a:solidFill>
                  <a:prstClr val="black"/>
                </a:solidFill>
              </a:rPr>
              <a:t>and </a:t>
            </a:r>
            <a:r>
              <a:rPr lang="en-US" sz="2000" dirty="0">
                <a:solidFill>
                  <a:prstClr val="black"/>
                </a:solidFill>
              </a:rPr>
              <a:t>cloud cover for future data </a:t>
            </a:r>
            <a:r>
              <a:rPr lang="en-US" sz="2000" dirty="0" smtClean="0">
                <a:solidFill>
                  <a:prstClr val="black"/>
                </a:solidFill>
              </a:rPr>
              <a:t/>
            </a:r>
            <a:br>
              <a:rPr lang="en-US" sz="2000" dirty="0" smtClean="0">
                <a:solidFill>
                  <a:prstClr val="black"/>
                </a:solidFill>
              </a:rPr>
            </a:br>
            <a:r>
              <a:rPr lang="en-US" sz="2000" dirty="0" smtClean="0">
                <a:solidFill>
                  <a:prstClr val="black"/>
                </a:solidFill>
              </a:rPr>
              <a:t>ordering. The </a:t>
            </a:r>
            <a:r>
              <a:rPr lang="en-US" sz="2000" dirty="0">
                <a:solidFill>
                  <a:prstClr val="black"/>
                </a:solidFill>
              </a:rPr>
              <a:t>SEO has </a:t>
            </a:r>
            <a:r>
              <a:rPr lang="en-US" sz="2000" dirty="0" smtClean="0">
                <a:solidFill>
                  <a:prstClr val="black"/>
                </a:solidFill>
              </a:rPr>
              <a:t>also provided </a:t>
            </a:r>
            <a:br>
              <a:rPr lang="en-US" sz="2000" dirty="0" smtClean="0">
                <a:solidFill>
                  <a:prstClr val="black"/>
                </a:solidFill>
              </a:rPr>
            </a:br>
            <a:r>
              <a:rPr lang="en-US" sz="2000" dirty="0" smtClean="0">
                <a:solidFill>
                  <a:prstClr val="black"/>
                </a:solidFill>
              </a:rPr>
              <a:t>additional </a:t>
            </a:r>
            <a:r>
              <a:rPr lang="en-US" sz="2000" dirty="0">
                <a:solidFill>
                  <a:prstClr val="black"/>
                </a:solidFill>
              </a:rPr>
              <a:t>detailed support to </a:t>
            </a:r>
            <a:r>
              <a:rPr lang="en-US" sz="2000" dirty="0" smtClean="0">
                <a:solidFill>
                  <a:prstClr val="black"/>
                </a:solidFill>
              </a:rPr>
              <a:t/>
            </a:r>
            <a:br>
              <a:rPr lang="en-US" sz="2000" dirty="0" smtClean="0">
                <a:solidFill>
                  <a:prstClr val="black"/>
                </a:solidFill>
              </a:rPr>
            </a:br>
            <a:r>
              <a:rPr lang="en-US" sz="2000" dirty="0" smtClean="0">
                <a:solidFill>
                  <a:prstClr val="black"/>
                </a:solidFill>
              </a:rPr>
              <a:t>countries</a:t>
            </a:r>
            <a:r>
              <a:rPr lang="en-US" sz="2000" dirty="0">
                <a:solidFill>
                  <a:prstClr val="black"/>
                </a:solidFill>
              </a:rPr>
              <a:t>, as needed</a:t>
            </a:r>
            <a:r>
              <a:rPr lang="en-US" sz="2000" dirty="0" smtClean="0">
                <a:solidFill>
                  <a:prstClr val="black"/>
                </a:solidFill>
              </a:rPr>
              <a:t>.</a:t>
            </a:r>
          </a:p>
        </p:txBody>
      </p:sp>
      <p:pic>
        <p:nvPicPr>
          <p:cNvPr id="2" name="Picture 1"/>
          <p:cNvPicPr>
            <a:picLocks noChangeAspect="1"/>
          </p:cNvPicPr>
          <p:nvPr/>
        </p:nvPicPr>
        <p:blipFill>
          <a:blip r:embed="rId2"/>
          <a:stretch>
            <a:fillRect/>
          </a:stretch>
        </p:blipFill>
        <p:spPr>
          <a:xfrm>
            <a:off x="0" y="892300"/>
            <a:ext cx="9144000" cy="913286"/>
          </a:xfrm>
          <a:prstGeom prst="rect">
            <a:avLst/>
          </a:prstGeom>
        </p:spPr>
      </p:pic>
      <p:pic>
        <p:nvPicPr>
          <p:cNvPr id="6" name="Picture 5"/>
          <p:cNvPicPr>
            <a:picLocks noChangeAspect="1"/>
          </p:cNvPicPr>
          <p:nvPr/>
        </p:nvPicPr>
        <p:blipFill>
          <a:blip r:embed="rId3"/>
          <a:stretch>
            <a:fillRect/>
          </a:stretch>
        </p:blipFill>
        <p:spPr>
          <a:xfrm>
            <a:off x="4529344" y="4114800"/>
            <a:ext cx="4211782" cy="2274042"/>
          </a:xfrm>
          <a:prstGeom prst="rect">
            <a:avLst/>
          </a:prstGeom>
        </p:spPr>
      </p:pic>
    </p:spTree>
    <p:extLst>
      <p:ext uri="{BB962C8B-B14F-4D97-AF65-F5344CB8AC3E}">
        <p14:creationId xmlns:p14="http://schemas.microsoft.com/office/powerpoint/2010/main" val="1335602820"/>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3"/>
          <p:cNvSpPr/>
          <p:nvPr/>
        </p:nvSpPr>
        <p:spPr>
          <a:xfrm>
            <a:off x="228600" y="203919"/>
            <a:ext cx="7010400" cy="49244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914400" rtl="0">
              <a:defRPr>
                <a:solidFill>
                  <a:srgbClr val="000000"/>
                </a:solidFill>
              </a:defRPr>
            </a:pPr>
            <a:r>
              <a:rPr lang="en-US" sz="3200" b="1" kern="1200" dirty="0">
                <a:solidFill>
                  <a:prstClr val="white"/>
                </a:solidFill>
                <a:latin typeface="Calibri"/>
                <a:ea typeface=""/>
                <a:cs typeface=""/>
              </a:rPr>
              <a:t>#7: Interoperable Data Discovery Tools</a:t>
            </a:r>
            <a:endParaRPr sz="3200" b="1" kern="1200" dirty="0">
              <a:solidFill>
                <a:prstClr val="white"/>
              </a:solidFill>
              <a:latin typeface="Proxima Nova Regular"/>
              <a:ea typeface="Proxima Nova Regular"/>
              <a:cs typeface="Proxima Nova Regular"/>
              <a:sym typeface="Proxima Nova Regular"/>
            </a:endParaRPr>
          </a:p>
        </p:txBody>
      </p:sp>
      <p:sp>
        <p:nvSpPr>
          <p:cNvPr id="7" name="Content Placeholder 2"/>
          <p:cNvSpPr txBox="1">
            <a:spLocks/>
          </p:cNvSpPr>
          <p:nvPr/>
        </p:nvSpPr>
        <p:spPr>
          <a:xfrm>
            <a:off x="143289" y="2372312"/>
            <a:ext cx="6228039" cy="425991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prstClr val="black"/>
                </a:solidFill>
              </a:rPr>
              <a:t>The COVE Tool now includes links to archive databases from: Landsat 7/8, SPOT 1-6, Pleaides-1A/1B, Radarsat-2, TSX, </a:t>
            </a:r>
            <a:r>
              <a:rPr lang="en-US" sz="2000" dirty="0" smtClean="0">
                <a:solidFill>
                  <a:prstClr val="black"/>
                </a:solidFill>
              </a:rPr>
              <a:t>ALOS-1, Sentinel-1A/1B and Sentinel-2A. </a:t>
            </a:r>
          </a:p>
          <a:p>
            <a:r>
              <a:rPr lang="en-US" sz="2000" dirty="0" smtClean="0">
                <a:solidFill>
                  <a:prstClr val="black"/>
                </a:solidFill>
              </a:rPr>
              <a:t>The </a:t>
            </a:r>
            <a:r>
              <a:rPr lang="en-US" sz="2000" dirty="0">
                <a:solidFill>
                  <a:prstClr val="black"/>
                </a:solidFill>
              </a:rPr>
              <a:t>SEO vision is that the COVE tool can provide a “one-stop” location to perform coverage assessments and “discovery” of valid images. </a:t>
            </a:r>
            <a:r>
              <a:rPr lang="en-US" sz="2000" dirty="0" smtClean="0">
                <a:solidFill>
                  <a:prstClr val="black"/>
                </a:solidFill>
              </a:rPr>
              <a:t>It also gives the user direct links to data ordering, when possible.</a:t>
            </a:r>
            <a:endParaRPr lang="en-US" sz="2000" dirty="0">
              <a:solidFill>
                <a:prstClr val="black"/>
              </a:solidFill>
            </a:endParaRPr>
          </a:p>
          <a:p>
            <a:r>
              <a:rPr lang="en-US" sz="2000" dirty="0">
                <a:solidFill>
                  <a:prstClr val="black"/>
                </a:solidFill>
              </a:rPr>
              <a:t>The new ”</a:t>
            </a:r>
            <a:r>
              <a:rPr lang="en-US" sz="2000" dirty="0">
                <a:solidFill>
                  <a:srgbClr val="FF0000"/>
                </a:solidFill>
              </a:rPr>
              <a:t>COVE Coverage Analyzer</a:t>
            </a:r>
            <a:r>
              <a:rPr lang="en-US" sz="2000" dirty="0">
                <a:solidFill>
                  <a:prstClr val="black"/>
                </a:solidFill>
              </a:rPr>
              <a:t>” tool can perform country-level and global queries of the Landsat and Sentinel archives in one tool! This will be demonstrated at the Joint SDCG-LSI-GEOGLAM meeting</a:t>
            </a:r>
            <a:r>
              <a:rPr lang="en-US" sz="2000" dirty="0" smtClean="0">
                <a:solidFill>
                  <a:prstClr val="black"/>
                </a:solidFill>
              </a:rPr>
              <a:t>.</a:t>
            </a:r>
            <a:endParaRPr lang="en-US" sz="2000" dirty="0">
              <a:solidFill>
                <a:prstClr val="black"/>
              </a:solidFill>
            </a:endParaRPr>
          </a:p>
        </p:txBody>
      </p:sp>
      <p:pic>
        <p:nvPicPr>
          <p:cNvPr id="2" name="Picture 1"/>
          <p:cNvPicPr>
            <a:picLocks noChangeAspect="1"/>
          </p:cNvPicPr>
          <p:nvPr/>
        </p:nvPicPr>
        <p:blipFill>
          <a:blip r:embed="rId2"/>
          <a:stretch>
            <a:fillRect/>
          </a:stretch>
        </p:blipFill>
        <p:spPr>
          <a:xfrm>
            <a:off x="0" y="1026296"/>
            <a:ext cx="9144000" cy="1215483"/>
          </a:xfrm>
          <a:prstGeom prst="rect">
            <a:avLst/>
          </a:prstGeom>
        </p:spPr>
      </p:pic>
      <p:pic>
        <p:nvPicPr>
          <p:cNvPr id="6" name="Picture 5"/>
          <p:cNvPicPr>
            <a:picLocks noChangeAspect="1"/>
          </p:cNvPicPr>
          <p:nvPr/>
        </p:nvPicPr>
        <p:blipFill>
          <a:blip r:embed="rId3"/>
          <a:stretch>
            <a:fillRect/>
          </a:stretch>
        </p:blipFill>
        <p:spPr>
          <a:xfrm>
            <a:off x="6400800" y="1905000"/>
            <a:ext cx="2490151" cy="4082792"/>
          </a:xfrm>
          <a:prstGeom prst="rect">
            <a:avLst/>
          </a:prstGeom>
        </p:spPr>
      </p:pic>
      <p:sp>
        <p:nvSpPr>
          <p:cNvPr id="8" name="TextBox 7"/>
          <p:cNvSpPr txBox="1"/>
          <p:nvPr/>
        </p:nvSpPr>
        <p:spPr>
          <a:xfrm>
            <a:off x="6371328" y="6019800"/>
            <a:ext cx="2696472" cy="461665"/>
          </a:xfrm>
          <a:prstGeom prst="rect">
            <a:avLst/>
          </a:prstGeom>
          <a:noFill/>
        </p:spPr>
        <p:txBody>
          <a:bodyPr wrap="square" rtlCol="0">
            <a:spAutoFit/>
          </a:bodyPr>
          <a:lstStyle/>
          <a:p>
            <a:r>
              <a:rPr lang="en-US" sz="1200" dirty="0" smtClean="0"/>
              <a:t>Sentinel-1 acquisitions over Vietnam for Jan-Jun 2017 at 0.5 </a:t>
            </a:r>
            <a:r>
              <a:rPr lang="en-US" sz="1200" dirty="0" err="1" smtClean="0"/>
              <a:t>deg</a:t>
            </a:r>
            <a:endParaRPr lang="en-US" sz="1200" dirty="0"/>
          </a:p>
        </p:txBody>
      </p:sp>
    </p:spTree>
    <p:extLst>
      <p:ext uri="{BB962C8B-B14F-4D97-AF65-F5344CB8AC3E}">
        <p14:creationId xmlns:p14="http://schemas.microsoft.com/office/powerpoint/2010/main" val="1977517296"/>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3"/>
          <p:cNvSpPr/>
          <p:nvPr/>
        </p:nvSpPr>
        <p:spPr>
          <a:xfrm>
            <a:off x="100161" y="146843"/>
            <a:ext cx="7010400" cy="553998"/>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914400" rtl="0">
              <a:defRPr>
                <a:solidFill>
                  <a:srgbClr val="000000"/>
                </a:solidFill>
              </a:defRPr>
            </a:pPr>
            <a:r>
              <a:rPr lang="en-US" sz="3600" b="1" kern="1200" dirty="0">
                <a:solidFill>
                  <a:prstClr val="white"/>
                </a:solidFill>
                <a:latin typeface="Calibri"/>
                <a:ea typeface=""/>
                <a:cs typeface=""/>
              </a:rPr>
              <a:t>#8: Assembly/Delivery of Core Data</a:t>
            </a:r>
            <a:endParaRPr sz="3600" b="1" kern="1200" dirty="0">
              <a:solidFill>
                <a:prstClr val="white"/>
              </a:solidFill>
              <a:latin typeface="Proxima Nova Regular"/>
              <a:ea typeface="Proxima Nova Regular"/>
              <a:cs typeface="Proxima Nova Regular"/>
              <a:sym typeface="Proxima Nova Regular"/>
            </a:endParaRPr>
          </a:p>
        </p:txBody>
      </p:sp>
      <p:sp>
        <p:nvSpPr>
          <p:cNvPr id="7" name="Content Placeholder 2"/>
          <p:cNvSpPr txBox="1">
            <a:spLocks/>
          </p:cNvSpPr>
          <p:nvPr/>
        </p:nvSpPr>
        <p:spPr>
          <a:xfrm>
            <a:off x="143289" y="2046473"/>
            <a:ext cx="8887822" cy="447442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solidFill>
                  <a:prstClr val="black"/>
                </a:solidFill>
              </a:rPr>
              <a:t>The provision of “core data” for GFOI purposes is in place and there are few issues.</a:t>
            </a:r>
          </a:p>
          <a:p>
            <a:r>
              <a:rPr lang="en-US" sz="2400" dirty="0" smtClean="0">
                <a:solidFill>
                  <a:prstClr val="black"/>
                </a:solidFill>
              </a:rPr>
              <a:t>Countries </a:t>
            </a:r>
            <a:r>
              <a:rPr lang="en-US" sz="2400" dirty="0">
                <a:solidFill>
                  <a:prstClr val="black"/>
                </a:solidFill>
              </a:rPr>
              <a:t>can use scene-based tools (e.g. SEPAL) or </a:t>
            </a:r>
            <a:r>
              <a:rPr lang="en-US" sz="2400" dirty="0" smtClean="0">
                <a:solidFill>
                  <a:prstClr val="black"/>
                </a:solidFill>
              </a:rPr>
              <a:t>the new </a:t>
            </a:r>
            <a:r>
              <a:rPr lang="en-US" sz="2400" dirty="0">
                <a:solidFill>
                  <a:prstClr val="black"/>
                </a:solidFill>
              </a:rPr>
              <a:t>Data Cube tools as methods for </a:t>
            </a:r>
            <a:r>
              <a:rPr lang="en-US" sz="2400" dirty="0" smtClean="0">
                <a:solidFill>
                  <a:prstClr val="black"/>
                </a:solidFill>
              </a:rPr>
              <a:t>data analysis. </a:t>
            </a:r>
            <a:r>
              <a:rPr lang="en-US" sz="2400" dirty="0">
                <a:solidFill>
                  <a:prstClr val="black"/>
                </a:solidFill>
              </a:rPr>
              <a:t>These tools can be deployed locally, or on data hubs or </a:t>
            </a:r>
            <a:r>
              <a:rPr lang="en-US" sz="2400" dirty="0" smtClean="0">
                <a:solidFill>
                  <a:prstClr val="black"/>
                </a:solidFill>
              </a:rPr>
              <a:t>computing clouds</a:t>
            </a:r>
            <a:r>
              <a:rPr lang="en-US" sz="2400" dirty="0">
                <a:solidFill>
                  <a:prstClr val="black"/>
                </a:solidFill>
              </a:rPr>
              <a:t>.</a:t>
            </a:r>
          </a:p>
          <a:p>
            <a:r>
              <a:rPr lang="en-US" sz="2400" dirty="0">
                <a:solidFill>
                  <a:prstClr val="black"/>
                </a:solidFill>
              </a:rPr>
              <a:t>The move toward sustained Analysis Ready Data (ARD) significantly improves the efficiency and effectiveness of core satellite data. This is being worked </a:t>
            </a:r>
            <a:r>
              <a:rPr lang="en-US" sz="2400" dirty="0" smtClean="0">
                <a:solidFill>
                  <a:prstClr val="black"/>
                </a:solidFill>
              </a:rPr>
              <a:t>within CEOS.</a:t>
            </a:r>
            <a:endParaRPr lang="en-US" sz="2400" dirty="0">
              <a:solidFill>
                <a:prstClr val="black"/>
              </a:solidFill>
            </a:endParaRPr>
          </a:p>
          <a:p>
            <a:r>
              <a:rPr lang="en-US" sz="2400" dirty="0">
                <a:solidFill>
                  <a:prstClr val="black"/>
                </a:solidFill>
              </a:rPr>
              <a:t>The new “GFOI Space Data Portal” will improve the capability of countries to identify and obtain needed satellite datasets.</a:t>
            </a:r>
          </a:p>
        </p:txBody>
      </p:sp>
      <p:pic>
        <p:nvPicPr>
          <p:cNvPr id="2" name="Picture 1"/>
          <p:cNvPicPr>
            <a:picLocks noChangeAspect="1"/>
          </p:cNvPicPr>
          <p:nvPr/>
        </p:nvPicPr>
        <p:blipFill>
          <a:blip r:embed="rId2"/>
          <a:stretch>
            <a:fillRect/>
          </a:stretch>
        </p:blipFill>
        <p:spPr>
          <a:xfrm>
            <a:off x="0" y="1068612"/>
            <a:ext cx="9144000" cy="824110"/>
          </a:xfrm>
          <a:prstGeom prst="rect">
            <a:avLst/>
          </a:prstGeom>
        </p:spPr>
      </p:pic>
    </p:spTree>
    <p:extLst>
      <p:ext uri="{BB962C8B-B14F-4D97-AF65-F5344CB8AC3E}">
        <p14:creationId xmlns:p14="http://schemas.microsoft.com/office/powerpoint/2010/main" val="1676272900"/>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3"/>
          <p:cNvSpPr/>
          <p:nvPr/>
        </p:nvSpPr>
        <p:spPr>
          <a:xfrm>
            <a:off x="228600" y="203919"/>
            <a:ext cx="7010400" cy="49244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914400" rtl="0">
              <a:defRPr>
                <a:solidFill>
                  <a:srgbClr val="000000"/>
                </a:solidFill>
              </a:defRPr>
            </a:pPr>
            <a:r>
              <a:rPr lang="en-US" sz="3200" b="1" kern="1200" dirty="0">
                <a:solidFill>
                  <a:prstClr val="white"/>
                </a:solidFill>
                <a:latin typeface="Calibri"/>
                <a:ea typeface=""/>
                <a:cs typeface=""/>
              </a:rPr>
              <a:t>#10: Cloud Computing Pilot Projects</a:t>
            </a:r>
            <a:endParaRPr sz="3200" b="1" kern="1200" dirty="0">
              <a:solidFill>
                <a:prstClr val="white"/>
              </a:solidFill>
              <a:latin typeface="Proxima Nova Regular"/>
              <a:ea typeface="Proxima Nova Regular"/>
              <a:cs typeface="Proxima Nova Regular"/>
              <a:sym typeface="Proxima Nova Regular"/>
            </a:endParaRPr>
          </a:p>
        </p:txBody>
      </p:sp>
      <p:sp>
        <p:nvSpPr>
          <p:cNvPr id="7" name="Content Placeholder 2"/>
          <p:cNvSpPr txBox="1">
            <a:spLocks/>
          </p:cNvSpPr>
          <p:nvPr/>
        </p:nvSpPr>
        <p:spPr>
          <a:xfrm>
            <a:off x="143289" y="2698640"/>
            <a:ext cx="8887822" cy="363902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indent="-228600"/>
            <a:r>
              <a:rPr lang="en-US" sz="2600" dirty="0">
                <a:solidFill>
                  <a:prstClr val="black"/>
                </a:solidFill>
              </a:rPr>
              <a:t>The SEO is pursuing collaborations with </a:t>
            </a:r>
            <a:r>
              <a:rPr lang="en-US" sz="2600" dirty="0" smtClean="0">
                <a:solidFill>
                  <a:prstClr val="black"/>
                </a:solidFill>
              </a:rPr>
              <a:t>Amazon </a:t>
            </a:r>
            <a:r>
              <a:rPr lang="en-US" sz="2600" dirty="0">
                <a:solidFill>
                  <a:prstClr val="black"/>
                </a:solidFill>
              </a:rPr>
              <a:t>to test the use of </a:t>
            </a:r>
            <a:r>
              <a:rPr lang="en-US" sz="2600" dirty="0" smtClean="0">
                <a:solidFill>
                  <a:prstClr val="black"/>
                </a:solidFill>
              </a:rPr>
              <a:t>AWS cloud </a:t>
            </a:r>
            <a:r>
              <a:rPr lang="en-US" sz="2600" dirty="0">
                <a:solidFill>
                  <a:prstClr val="black"/>
                </a:solidFill>
              </a:rPr>
              <a:t>computing for Data Cubes. </a:t>
            </a:r>
            <a:endParaRPr lang="en-US" sz="2600" dirty="0" smtClean="0">
              <a:solidFill>
                <a:prstClr val="black"/>
              </a:solidFill>
            </a:endParaRPr>
          </a:p>
          <a:p>
            <a:pPr marL="228600" indent="-228600"/>
            <a:r>
              <a:rPr lang="en-US" sz="2600" dirty="0" smtClean="0">
                <a:solidFill>
                  <a:prstClr val="black"/>
                </a:solidFill>
              </a:rPr>
              <a:t>Most countries prefer local deployment of data for analysis purposes, but there are several countries that desire to use cloud computing.</a:t>
            </a:r>
          </a:p>
          <a:p>
            <a:pPr marL="228600" indent="-228600"/>
            <a:r>
              <a:rPr lang="en-US" sz="2600" dirty="0" smtClean="0">
                <a:solidFill>
                  <a:prstClr val="black"/>
                </a:solidFill>
              </a:rPr>
              <a:t>The SEO is working with several countries that plan to use cloud computing for Data Cube hosting: Uganda, Uruguay, Mexico, Bangladesh.</a:t>
            </a:r>
            <a:endParaRPr lang="en-US" sz="2600" dirty="0">
              <a:solidFill>
                <a:srgbClr val="FF0000"/>
              </a:solidFill>
            </a:endParaRPr>
          </a:p>
        </p:txBody>
      </p:sp>
      <p:pic>
        <p:nvPicPr>
          <p:cNvPr id="2" name="Picture 1"/>
          <p:cNvPicPr>
            <a:picLocks noChangeAspect="1"/>
          </p:cNvPicPr>
          <p:nvPr/>
        </p:nvPicPr>
        <p:blipFill>
          <a:blip r:embed="rId2"/>
          <a:stretch>
            <a:fillRect/>
          </a:stretch>
        </p:blipFill>
        <p:spPr>
          <a:xfrm>
            <a:off x="0" y="997299"/>
            <a:ext cx="9144000" cy="1618901"/>
          </a:xfrm>
          <a:prstGeom prst="rect">
            <a:avLst/>
          </a:prstGeom>
        </p:spPr>
      </p:pic>
    </p:spTree>
    <p:extLst>
      <p:ext uri="{BB962C8B-B14F-4D97-AF65-F5344CB8AC3E}">
        <p14:creationId xmlns:p14="http://schemas.microsoft.com/office/powerpoint/2010/main" val="280665307"/>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3"/>
          <p:cNvSpPr/>
          <p:nvPr/>
        </p:nvSpPr>
        <p:spPr>
          <a:xfrm>
            <a:off x="228600" y="203919"/>
            <a:ext cx="7010400" cy="49244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914400" rtl="0">
              <a:defRPr>
                <a:solidFill>
                  <a:srgbClr val="000000"/>
                </a:solidFill>
              </a:defRPr>
            </a:pPr>
            <a:r>
              <a:rPr lang="en-US" sz="3200" b="1" kern="1200" dirty="0">
                <a:solidFill>
                  <a:prstClr val="white"/>
                </a:solidFill>
                <a:latin typeface="Calibri"/>
                <a:ea typeface=""/>
                <a:cs typeface=""/>
              </a:rPr>
              <a:t>#11: Model National GFOI Data Services</a:t>
            </a:r>
          </a:p>
        </p:txBody>
      </p:sp>
      <p:sp>
        <p:nvSpPr>
          <p:cNvPr id="7" name="Content Placeholder 2"/>
          <p:cNvSpPr txBox="1">
            <a:spLocks/>
          </p:cNvSpPr>
          <p:nvPr/>
        </p:nvSpPr>
        <p:spPr>
          <a:xfrm>
            <a:off x="143289" y="2676948"/>
            <a:ext cx="8887822" cy="214594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solidFill>
                  <a:prstClr val="black"/>
                </a:solidFill>
              </a:rPr>
              <a:t>To date, we have not identified a “Model </a:t>
            </a:r>
            <a:r>
              <a:rPr lang="en-US" sz="2400" dirty="0">
                <a:solidFill>
                  <a:prstClr val="black"/>
                </a:solidFill>
              </a:rPr>
              <a:t>N</a:t>
            </a:r>
            <a:r>
              <a:rPr lang="en-US" sz="2400" dirty="0" smtClean="0">
                <a:solidFill>
                  <a:prstClr val="black"/>
                </a:solidFill>
              </a:rPr>
              <a:t>ational GFOI Data Services” system, but a GFOI-AWS concept was proposed in May 2016.</a:t>
            </a:r>
          </a:p>
          <a:p>
            <a:r>
              <a:rPr lang="en-US" sz="2400" dirty="0" smtClean="0">
                <a:solidFill>
                  <a:prstClr val="black"/>
                </a:solidFill>
              </a:rPr>
              <a:t>FAO is continuing to enhance its SEPAL tool and CEOS is working on its Open Data Cube tools.</a:t>
            </a:r>
          </a:p>
          <a:p>
            <a:r>
              <a:rPr lang="en-US" sz="2400" dirty="0" smtClean="0">
                <a:solidFill>
                  <a:prstClr val="black"/>
                </a:solidFill>
              </a:rPr>
              <a:t>As these two initiatives progress, the GFOI group should discuss the notion of a “model” system and what serves the community most effectively and efficiently.</a:t>
            </a:r>
          </a:p>
        </p:txBody>
      </p:sp>
      <p:pic>
        <p:nvPicPr>
          <p:cNvPr id="2" name="Picture 1"/>
          <p:cNvPicPr>
            <a:picLocks noChangeAspect="1"/>
          </p:cNvPicPr>
          <p:nvPr/>
        </p:nvPicPr>
        <p:blipFill>
          <a:blip r:embed="rId2"/>
          <a:stretch>
            <a:fillRect/>
          </a:stretch>
        </p:blipFill>
        <p:spPr>
          <a:xfrm>
            <a:off x="0" y="1150073"/>
            <a:ext cx="9144000" cy="1280609"/>
          </a:xfrm>
          <a:prstGeom prst="rect">
            <a:avLst/>
          </a:prstGeom>
        </p:spPr>
      </p:pic>
    </p:spTree>
    <p:extLst>
      <p:ext uri="{BB962C8B-B14F-4D97-AF65-F5344CB8AC3E}">
        <p14:creationId xmlns:p14="http://schemas.microsoft.com/office/powerpoint/2010/main" val="1401310231"/>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838200"/>
            <a:ext cx="9144000" cy="6019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228600" y="211653"/>
            <a:ext cx="5486400" cy="553998"/>
          </a:xfrm>
          <a:prstGeom prst="rect">
            <a:avLst/>
          </a:prstGeom>
          <a:ln w="12700">
            <a:miter lim="400000"/>
          </a:ln>
        </p:spPr>
        <p:txBody>
          <a:bodyPr wrap="square" lIns="0" tIns="0" rIns="0" bIns="0">
            <a:spAutoFit/>
          </a:bodyPr>
          <a:lstStyle/>
          <a:p>
            <a:pPr algn="l"/>
            <a:r>
              <a:rPr lang="en-US" sz="3600" b="1">
                <a:solidFill>
                  <a:schemeClr val="bg1"/>
                </a:solidFill>
                <a:latin typeface="Proxima Nova Regular"/>
                <a:ea typeface="Proxima Nova Regular"/>
                <a:cs typeface="Proxima Nova Regular"/>
              </a:rPr>
              <a:t>What are Data Cubes?</a:t>
            </a:r>
          </a:p>
        </p:txBody>
      </p:sp>
      <p:sp>
        <p:nvSpPr>
          <p:cNvPr id="5" name="Content Placeholder 2"/>
          <p:cNvSpPr txBox="1">
            <a:spLocks/>
          </p:cNvSpPr>
          <p:nvPr/>
        </p:nvSpPr>
        <p:spPr bwMode="auto">
          <a:xfrm>
            <a:off x="165670" y="990600"/>
            <a:ext cx="4800600" cy="5105400"/>
          </a:xfrm>
          <a:prstGeom prst="rect">
            <a:avLst/>
          </a:prstGeom>
          <a:noFill/>
          <a:ln w="9525">
            <a:noFill/>
            <a:miter lim="800000"/>
            <a:headEnd/>
            <a:tailEnd/>
          </a:ln>
        </p:spPr>
        <p:txBody>
          <a:bodyPr/>
          <a:lstStyle>
            <a:lvl1pPr marL="169863" indent="-169863">
              <a:defRPr sz="1000">
                <a:solidFill>
                  <a:schemeClr val="tx1"/>
                </a:solidFill>
                <a:latin typeface="Arial Unicode MS" charset="0"/>
                <a:ea typeface="ＭＳ Ｐゴシック" charset="0"/>
                <a:cs typeface="ＭＳ Ｐゴシック" charset="0"/>
              </a:defRPr>
            </a:lvl1pPr>
            <a:lvl2pPr marL="914400" indent="-457200">
              <a:defRPr sz="1000">
                <a:solidFill>
                  <a:schemeClr val="tx1"/>
                </a:solidFill>
                <a:latin typeface="Arial Unicode MS" charset="0"/>
                <a:ea typeface="ＭＳ Ｐゴシック" charset="0"/>
              </a:defRPr>
            </a:lvl2pPr>
            <a:lvl3pPr>
              <a:defRPr sz="1000">
                <a:solidFill>
                  <a:schemeClr val="tx1"/>
                </a:solidFill>
                <a:latin typeface="Arial Unicode MS" charset="0"/>
                <a:ea typeface="ＭＳ Ｐゴシック" charset="0"/>
              </a:defRPr>
            </a:lvl3pPr>
            <a:lvl4pPr>
              <a:defRPr sz="1000">
                <a:solidFill>
                  <a:schemeClr val="tx1"/>
                </a:solidFill>
                <a:latin typeface="Arial Unicode MS" charset="0"/>
                <a:ea typeface="ＭＳ Ｐゴシック" charset="0"/>
              </a:defRPr>
            </a:lvl4pPr>
            <a:lvl5pPr>
              <a:defRPr sz="1000">
                <a:solidFill>
                  <a:schemeClr val="tx1"/>
                </a:solidFill>
                <a:latin typeface="Arial Unicode MS" charset="0"/>
                <a:ea typeface="ＭＳ Ｐゴシック" charset="0"/>
              </a:defRPr>
            </a:lvl5pPr>
            <a:lvl6pPr marL="457200" eaLnBrk="0" fontAlgn="base" hangingPunct="0">
              <a:spcBef>
                <a:spcPct val="50000"/>
              </a:spcBef>
              <a:spcAft>
                <a:spcPct val="0"/>
              </a:spcAft>
              <a:defRPr sz="1000">
                <a:solidFill>
                  <a:schemeClr val="tx1"/>
                </a:solidFill>
                <a:latin typeface="Arial Unicode MS" charset="0"/>
                <a:ea typeface="ＭＳ Ｐゴシック" charset="0"/>
              </a:defRPr>
            </a:lvl6pPr>
            <a:lvl7pPr marL="914400" eaLnBrk="0" fontAlgn="base" hangingPunct="0">
              <a:spcBef>
                <a:spcPct val="50000"/>
              </a:spcBef>
              <a:spcAft>
                <a:spcPct val="0"/>
              </a:spcAft>
              <a:defRPr sz="1000">
                <a:solidFill>
                  <a:schemeClr val="tx1"/>
                </a:solidFill>
                <a:latin typeface="Arial Unicode MS" charset="0"/>
                <a:ea typeface="ＭＳ Ｐゴシック" charset="0"/>
              </a:defRPr>
            </a:lvl7pPr>
            <a:lvl8pPr marL="1371600" eaLnBrk="0" fontAlgn="base" hangingPunct="0">
              <a:spcBef>
                <a:spcPct val="50000"/>
              </a:spcBef>
              <a:spcAft>
                <a:spcPct val="0"/>
              </a:spcAft>
              <a:defRPr sz="1000">
                <a:solidFill>
                  <a:schemeClr val="tx1"/>
                </a:solidFill>
                <a:latin typeface="Arial Unicode MS" charset="0"/>
                <a:ea typeface="ＭＳ Ｐゴシック" charset="0"/>
              </a:defRPr>
            </a:lvl8pPr>
            <a:lvl9pPr marL="1828800" eaLnBrk="0" fontAlgn="base" hangingPunct="0">
              <a:spcBef>
                <a:spcPct val="50000"/>
              </a:spcBef>
              <a:spcAft>
                <a:spcPct val="0"/>
              </a:spcAft>
              <a:defRPr sz="1000">
                <a:solidFill>
                  <a:schemeClr val="tx1"/>
                </a:solidFill>
                <a:latin typeface="Arial Unicode MS" charset="0"/>
                <a:ea typeface="ＭＳ Ｐゴシック" charset="0"/>
              </a:defRPr>
            </a:lvl9pPr>
          </a:lstStyle>
          <a:p>
            <a:pPr marL="166688" indent="-166688" defTabSz="914400">
              <a:spcBef>
                <a:spcPct val="20000"/>
              </a:spcBef>
              <a:buFont typeface="Arial"/>
              <a:buChar char="•"/>
            </a:pPr>
            <a:r>
              <a:rPr lang="en-US" sz="1900" b="1" dirty="0">
                <a:solidFill>
                  <a:srgbClr val="002569"/>
                </a:solidFill>
                <a:latin typeface="Calibri" charset="0"/>
                <a:cs typeface="Calibri" charset="0"/>
              </a:rPr>
              <a:t>Data Cube </a:t>
            </a:r>
            <a:r>
              <a:rPr lang="en-US" sz="1900" dirty="0">
                <a:solidFill>
                  <a:srgbClr val="002569"/>
                </a:solidFill>
                <a:latin typeface="Calibri" charset="0"/>
                <a:cs typeface="Calibri" charset="0"/>
              </a:rPr>
              <a:t>= Time-series multi-dimensional (space, time, data type) stack of spatially aligned pixels ready for analysis</a:t>
            </a:r>
          </a:p>
          <a:p>
            <a:pPr marL="166688" indent="-166688" defTabSz="914400">
              <a:spcBef>
                <a:spcPct val="20000"/>
              </a:spcBef>
              <a:buFont typeface="Arial"/>
              <a:buChar char="•"/>
            </a:pPr>
            <a:r>
              <a:rPr lang="en-US" sz="1900" b="1" dirty="0">
                <a:solidFill>
                  <a:srgbClr val="002569"/>
                </a:solidFill>
                <a:latin typeface="Calibri" charset="0"/>
                <a:cs typeface="Calibri" charset="0"/>
              </a:rPr>
              <a:t>Proven concept </a:t>
            </a:r>
            <a:r>
              <a:rPr lang="en-US" sz="1900" dirty="0" smtClean="0">
                <a:solidFill>
                  <a:srgbClr val="002569"/>
                </a:solidFill>
                <a:latin typeface="Calibri" charset="0"/>
                <a:cs typeface="Calibri" charset="0"/>
              </a:rPr>
              <a:t>in Australia </a:t>
            </a:r>
            <a:r>
              <a:rPr lang="en-US" sz="1900" dirty="0">
                <a:solidFill>
                  <a:srgbClr val="002569"/>
                </a:solidFill>
                <a:latin typeface="Calibri" charset="0"/>
                <a:cs typeface="Calibri" charset="0"/>
              </a:rPr>
              <a:t>(GA) </a:t>
            </a:r>
            <a:r>
              <a:rPr lang="en-US" sz="1900" dirty="0" smtClean="0">
                <a:solidFill>
                  <a:srgbClr val="002569"/>
                </a:solidFill>
                <a:latin typeface="Calibri" charset="0"/>
                <a:cs typeface="Calibri" charset="0"/>
              </a:rPr>
              <a:t>and planned </a:t>
            </a:r>
            <a:r>
              <a:rPr lang="en-US" sz="1900" dirty="0">
                <a:solidFill>
                  <a:srgbClr val="002569"/>
                </a:solidFill>
                <a:latin typeface="Calibri" charset="0"/>
                <a:cs typeface="Calibri" charset="0"/>
              </a:rPr>
              <a:t>for the </a:t>
            </a:r>
            <a:r>
              <a:rPr lang="en-US" sz="1900" dirty="0" smtClean="0">
                <a:solidFill>
                  <a:srgbClr val="002569"/>
                </a:solidFill>
                <a:latin typeface="Calibri" charset="0"/>
                <a:cs typeface="Calibri" charset="0"/>
              </a:rPr>
              <a:t>USGS </a:t>
            </a:r>
            <a:r>
              <a:rPr lang="en-US" sz="1900" dirty="0">
                <a:solidFill>
                  <a:srgbClr val="002569"/>
                </a:solidFill>
                <a:latin typeface="Calibri" charset="0"/>
                <a:cs typeface="Calibri" charset="0"/>
              </a:rPr>
              <a:t>Landsat archive.</a:t>
            </a:r>
          </a:p>
          <a:p>
            <a:pPr marL="166688" indent="-166688" defTabSz="914400">
              <a:spcBef>
                <a:spcPct val="20000"/>
              </a:spcBef>
              <a:buFont typeface="Arial"/>
              <a:buChar char="•"/>
            </a:pPr>
            <a:r>
              <a:rPr lang="en-US" sz="1900" b="1" dirty="0" smtClean="0">
                <a:solidFill>
                  <a:srgbClr val="002569"/>
                </a:solidFill>
                <a:latin typeface="Calibri" charset="0"/>
                <a:cs typeface="Calibri" charset="0"/>
              </a:rPr>
              <a:t>Analysis </a:t>
            </a:r>
            <a:r>
              <a:rPr lang="en-US" sz="1900" b="1" dirty="0">
                <a:solidFill>
                  <a:srgbClr val="002569"/>
                </a:solidFill>
                <a:latin typeface="Calibri" charset="0"/>
                <a:cs typeface="Calibri" charset="0"/>
              </a:rPr>
              <a:t>Ready Data (ARD) .</a:t>
            </a:r>
            <a:r>
              <a:rPr lang="en-US" sz="1900" dirty="0">
                <a:solidFill>
                  <a:srgbClr val="002569"/>
                </a:solidFill>
                <a:latin typeface="Calibri" charset="0"/>
                <a:cs typeface="Calibri" charset="0"/>
              </a:rPr>
              <a:t>.. Dependent on processed products to reduce processing burden on users</a:t>
            </a:r>
          </a:p>
          <a:p>
            <a:pPr marL="166688" indent="-166688" defTabSz="914400">
              <a:spcBef>
                <a:spcPct val="20000"/>
              </a:spcBef>
              <a:buFont typeface="Arial"/>
              <a:buChar char="•"/>
            </a:pPr>
            <a:r>
              <a:rPr lang="en-US" sz="1900" b="1" dirty="0">
                <a:solidFill>
                  <a:srgbClr val="002569"/>
                </a:solidFill>
                <a:latin typeface="Calibri" charset="0"/>
                <a:cs typeface="Calibri" charset="0"/>
              </a:rPr>
              <a:t>Open source </a:t>
            </a:r>
            <a:r>
              <a:rPr lang="en-US" sz="1900" dirty="0">
                <a:solidFill>
                  <a:srgbClr val="002569"/>
                </a:solidFill>
                <a:latin typeface="Calibri" charset="0"/>
                <a:cs typeface="Calibri" charset="0"/>
              </a:rPr>
              <a:t>software approach allows free access, promotes expanded capabilities, and increases data usage. </a:t>
            </a:r>
          </a:p>
          <a:p>
            <a:pPr marL="166688" indent="-166688" defTabSz="914400">
              <a:spcBef>
                <a:spcPct val="20000"/>
              </a:spcBef>
              <a:buFont typeface="Arial"/>
              <a:buChar char="•"/>
            </a:pPr>
            <a:r>
              <a:rPr lang="en-US" sz="1900" b="1" dirty="0">
                <a:solidFill>
                  <a:srgbClr val="002569"/>
                </a:solidFill>
                <a:latin typeface="Calibri" charset="0"/>
                <a:cs typeface="Calibri" charset="0"/>
              </a:rPr>
              <a:t>Unique features: </a:t>
            </a:r>
            <a:r>
              <a:rPr lang="en-US" sz="1900" dirty="0">
                <a:solidFill>
                  <a:srgbClr val="002569"/>
                </a:solidFill>
                <a:latin typeface="Calibri" charset="0"/>
                <a:cs typeface="Calibri" charset="0"/>
              </a:rPr>
              <a:t>exploits time series, increases data interoperability, and supports many new</a:t>
            </a:r>
            <a:r>
              <a:rPr lang="en-US" sz="1900" b="1" dirty="0">
                <a:solidFill>
                  <a:srgbClr val="002569"/>
                </a:solidFill>
                <a:latin typeface="Calibri" charset="0"/>
                <a:cs typeface="Calibri" charset="0"/>
              </a:rPr>
              <a:t> </a:t>
            </a:r>
            <a:r>
              <a:rPr lang="en-US" sz="1900" dirty="0">
                <a:solidFill>
                  <a:srgbClr val="002569"/>
                </a:solidFill>
                <a:latin typeface="Calibri" charset="0"/>
                <a:cs typeface="Calibri" charset="0"/>
              </a:rPr>
              <a:t>applications.</a:t>
            </a:r>
          </a:p>
        </p:txBody>
      </p:sp>
      <p:pic>
        <p:nvPicPr>
          <p:cNvPr id="8" name="Picture 7"/>
          <p:cNvPicPr>
            <a:picLocks noChangeAspect="1"/>
          </p:cNvPicPr>
          <p:nvPr/>
        </p:nvPicPr>
        <p:blipFill>
          <a:blip r:embed="rId3"/>
          <a:stretch>
            <a:fillRect/>
          </a:stretch>
        </p:blipFill>
        <p:spPr>
          <a:xfrm>
            <a:off x="6926239" y="3581400"/>
            <a:ext cx="2133600" cy="2133600"/>
          </a:xfrm>
          <a:prstGeom prst="rect">
            <a:avLst/>
          </a:prstGeom>
        </p:spPr>
      </p:pic>
      <p:pic>
        <p:nvPicPr>
          <p:cNvPr id="3" name="Picture 2" descr="Cube_Layer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1066800"/>
            <a:ext cx="2280693" cy="3204051"/>
          </a:xfrm>
          <a:prstGeom prst="rect">
            <a:avLst/>
          </a:prstGeom>
        </p:spPr>
      </p:pic>
      <p:cxnSp>
        <p:nvCxnSpPr>
          <p:cNvPr id="9" name="Straight Arrow Connector 8"/>
          <p:cNvCxnSpPr/>
          <p:nvPr/>
        </p:nvCxnSpPr>
        <p:spPr bwMode="auto">
          <a:xfrm>
            <a:off x="6096000" y="2133600"/>
            <a:ext cx="0" cy="2667000"/>
          </a:xfrm>
          <a:prstGeom prst="straightConnector1">
            <a:avLst/>
          </a:prstGeom>
          <a:ln w="76200">
            <a:solidFill>
              <a:srgbClr val="FF0000"/>
            </a:solidFill>
            <a:headEnd type="none" w="med" len="med"/>
            <a:tailEnd type="triangle" w="med" len="lg"/>
          </a:ln>
        </p:spPr>
        <p:style>
          <a:lnRef idx="3">
            <a:schemeClr val="accent6"/>
          </a:lnRef>
          <a:fillRef idx="0">
            <a:schemeClr val="accent6"/>
          </a:fillRef>
          <a:effectRef idx="2">
            <a:schemeClr val="accent6"/>
          </a:effectRef>
          <a:fontRef idx="minor">
            <a:schemeClr val="tx1"/>
          </a:fontRef>
        </p:style>
      </p:cxnSp>
      <p:sp>
        <p:nvSpPr>
          <p:cNvPr id="11" name="TextBox 10"/>
          <p:cNvSpPr txBox="1"/>
          <p:nvPr/>
        </p:nvSpPr>
        <p:spPr>
          <a:xfrm>
            <a:off x="5791200" y="4876800"/>
            <a:ext cx="643714"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US" b="1"/>
              <a:t>TIME</a:t>
            </a:r>
          </a:p>
        </p:txBody>
      </p:sp>
      <p:sp>
        <p:nvSpPr>
          <p:cNvPr id="12" name="Content Placeholder 2"/>
          <p:cNvSpPr txBox="1">
            <a:spLocks/>
          </p:cNvSpPr>
          <p:nvPr/>
        </p:nvSpPr>
        <p:spPr bwMode="auto">
          <a:xfrm>
            <a:off x="304800" y="6019800"/>
            <a:ext cx="8610600" cy="822879"/>
          </a:xfrm>
          <a:prstGeom prst="rect">
            <a:avLst/>
          </a:prstGeom>
          <a:noFill/>
          <a:ln w="9525">
            <a:noFill/>
            <a:miter lim="800000"/>
            <a:headEnd/>
            <a:tailEnd/>
          </a:ln>
        </p:spPr>
        <p:txBody>
          <a:bodyPr/>
          <a:lstStyle>
            <a:lvl1pPr marL="169863" indent="-169863">
              <a:defRPr sz="1000">
                <a:solidFill>
                  <a:schemeClr val="tx1"/>
                </a:solidFill>
                <a:latin typeface="Arial Unicode MS" charset="0"/>
                <a:ea typeface="ＭＳ Ｐゴシック" charset="0"/>
                <a:cs typeface="ＭＳ Ｐゴシック" charset="0"/>
              </a:defRPr>
            </a:lvl1pPr>
            <a:lvl2pPr marL="914400" indent="-457200">
              <a:defRPr sz="1000">
                <a:solidFill>
                  <a:schemeClr val="tx1"/>
                </a:solidFill>
                <a:latin typeface="Arial Unicode MS" charset="0"/>
                <a:ea typeface="ＭＳ Ｐゴシック" charset="0"/>
              </a:defRPr>
            </a:lvl2pPr>
            <a:lvl3pPr>
              <a:defRPr sz="1000">
                <a:solidFill>
                  <a:schemeClr val="tx1"/>
                </a:solidFill>
                <a:latin typeface="Arial Unicode MS" charset="0"/>
                <a:ea typeface="ＭＳ Ｐゴシック" charset="0"/>
              </a:defRPr>
            </a:lvl3pPr>
            <a:lvl4pPr>
              <a:defRPr sz="1000">
                <a:solidFill>
                  <a:schemeClr val="tx1"/>
                </a:solidFill>
                <a:latin typeface="Arial Unicode MS" charset="0"/>
                <a:ea typeface="ＭＳ Ｐゴシック" charset="0"/>
              </a:defRPr>
            </a:lvl4pPr>
            <a:lvl5pPr>
              <a:defRPr sz="1000">
                <a:solidFill>
                  <a:schemeClr val="tx1"/>
                </a:solidFill>
                <a:latin typeface="Arial Unicode MS" charset="0"/>
                <a:ea typeface="ＭＳ Ｐゴシック" charset="0"/>
              </a:defRPr>
            </a:lvl5pPr>
            <a:lvl6pPr marL="457200" eaLnBrk="0" fontAlgn="base" hangingPunct="0">
              <a:spcBef>
                <a:spcPct val="50000"/>
              </a:spcBef>
              <a:spcAft>
                <a:spcPct val="0"/>
              </a:spcAft>
              <a:defRPr sz="1000">
                <a:solidFill>
                  <a:schemeClr val="tx1"/>
                </a:solidFill>
                <a:latin typeface="Arial Unicode MS" charset="0"/>
                <a:ea typeface="ＭＳ Ｐゴシック" charset="0"/>
              </a:defRPr>
            </a:lvl6pPr>
            <a:lvl7pPr marL="914400" eaLnBrk="0" fontAlgn="base" hangingPunct="0">
              <a:spcBef>
                <a:spcPct val="50000"/>
              </a:spcBef>
              <a:spcAft>
                <a:spcPct val="0"/>
              </a:spcAft>
              <a:defRPr sz="1000">
                <a:solidFill>
                  <a:schemeClr val="tx1"/>
                </a:solidFill>
                <a:latin typeface="Arial Unicode MS" charset="0"/>
                <a:ea typeface="ＭＳ Ｐゴシック" charset="0"/>
              </a:defRPr>
            </a:lvl7pPr>
            <a:lvl8pPr marL="1371600" eaLnBrk="0" fontAlgn="base" hangingPunct="0">
              <a:spcBef>
                <a:spcPct val="50000"/>
              </a:spcBef>
              <a:spcAft>
                <a:spcPct val="0"/>
              </a:spcAft>
              <a:defRPr sz="1000">
                <a:solidFill>
                  <a:schemeClr val="tx1"/>
                </a:solidFill>
                <a:latin typeface="Arial Unicode MS" charset="0"/>
                <a:ea typeface="ＭＳ Ｐゴシック" charset="0"/>
              </a:defRPr>
            </a:lvl8pPr>
            <a:lvl9pPr marL="1828800" eaLnBrk="0" fontAlgn="base" hangingPunct="0">
              <a:spcBef>
                <a:spcPct val="50000"/>
              </a:spcBef>
              <a:spcAft>
                <a:spcPct val="0"/>
              </a:spcAft>
              <a:defRPr sz="1000">
                <a:solidFill>
                  <a:schemeClr val="tx1"/>
                </a:solidFill>
                <a:latin typeface="Arial Unicode MS" charset="0"/>
                <a:ea typeface="ＭＳ Ｐゴシック" charset="0"/>
              </a:defRPr>
            </a:lvl9pPr>
          </a:lstStyle>
          <a:p>
            <a:pPr marL="0" indent="0" defTabSz="914400">
              <a:spcBef>
                <a:spcPct val="20000"/>
              </a:spcBef>
            </a:pPr>
            <a:r>
              <a:rPr lang="en-US" sz="1800" b="1" i="1" dirty="0">
                <a:solidFill>
                  <a:srgbClr val="002569"/>
                </a:solidFill>
                <a:latin typeface="Calibri" charset="0"/>
                <a:cs typeface="Calibri" charset="0"/>
              </a:rPr>
              <a:t>Data </a:t>
            </a:r>
            <a:r>
              <a:rPr lang="en-US" sz="1800" b="1" i="1" dirty="0" smtClean="0">
                <a:solidFill>
                  <a:srgbClr val="002569"/>
                </a:solidFill>
                <a:latin typeface="Calibri" charset="0"/>
                <a:cs typeface="Calibri" charset="0"/>
              </a:rPr>
              <a:t>Cubes </a:t>
            </a:r>
            <a:r>
              <a:rPr lang="en-US" sz="1800" i="1" dirty="0" smtClean="0">
                <a:solidFill>
                  <a:srgbClr val="002569"/>
                </a:solidFill>
                <a:latin typeface="Calibri" charset="0"/>
                <a:cs typeface="Calibri" charset="0"/>
              </a:rPr>
              <a:t>are a popular topic </a:t>
            </a:r>
            <a:r>
              <a:rPr lang="is-IS" sz="1800" i="1" dirty="0" smtClean="0">
                <a:solidFill>
                  <a:srgbClr val="002569"/>
                </a:solidFill>
                <a:latin typeface="Calibri" charset="0"/>
                <a:cs typeface="Calibri" charset="0"/>
              </a:rPr>
              <a:t>… “The Data Cube Manifesto” (Peter Baumann, EU) and “The Six Faces of the Data Cube” (Peter Strobl, EC)</a:t>
            </a:r>
            <a:endParaRPr lang="en-US" sz="1800" i="1" dirty="0">
              <a:solidFill>
                <a:srgbClr val="002569"/>
              </a:solidFill>
              <a:latin typeface="Calibri" charset="0"/>
              <a:cs typeface="Calibri" charset="0"/>
            </a:endParaRPr>
          </a:p>
        </p:txBody>
      </p:sp>
    </p:spTree>
    <p:extLst>
      <p:ext uri="{BB962C8B-B14F-4D97-AF65-F5344CB8AC3E}">
        <p14:creationId xmlns:p14="http://schemas.microsoft.com/office/powerpoint/2010/main" val="1300831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185513" y="124120"/>
            <a:ext cx="6933746" cy="646331"/>
          </a:xfrm>
        </p:spPr>
        <p:txBody>
          <a:bodyPr wrap="square">
            <a:spAutoFit/>
          </a:bodyPr>
          <a:lstStyle/>
          <a:p>
            <a:pPr algn="l" eaLnBrk="1" hangingPunct="1"/>
            <a:r>
              <a:rPr lang="en-US" b="1" dirty="0" smtClean="0">
                <a:latin typeface="Tahoma" charset="0"/>
                <a:ea typeface="ＭＳ Ｐゴシック" charset="0"/>
                <a:cs typeface="ＭＳ Ｐゴシック" charset="0"/>
              </a:rPr>
              <a:t>Open vs. CEOS Data Cubes</a:t>
            </a:r>
            <a:endParaRPr lang="en-US" sz="4400" b="1" dirty="0">
              <a:solidFill>
                <a:srgbClr val="FFD799"/>
              </a:solidFill>
              <a:latin typeface="Tahoma" charset="0"/>
              <a:ea typeface="ＭＳ Ｐゴシック" charset="0"/>
              <a:cs typeface="ＭＳ Ｐゴシック" charset="0"/>
            </a:endParaRPr>
          </a:p>
        </p:txBody>
      </p:sp>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arrow" w="med" len="med"/>
              </a14:hiddenLine>
            </a:ext>
          </a:extLst>
        </p:spPr>
      </p:cxnSp>
      <p:sp>
        <p:nvSpPr>
          <p:cNvPr id="7" name="Content Placeholder 2"/>
          <p:cNvSpPr txBox="1">
            <a:spLocks/>
          </p:cNvSpPr>
          <p:nvPr/>
        </p:nvSpPr>
        <p:spPr>
          <a:xfrm>
            <a:off x="185512" y="1021114"/>
            <a:ext cx="6490913" cy="4332711"/>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295275" indent="-295275" algn="l" defTabSz="914400" rtl="0">
              <a:buSzPct val="120000"/>
              <a:buFont typeface="Wingdings" charset="2"/>
              <a:buChar char="§"/>
            </a:pPr>
            <a:r>
              <a:rPr lang="en-US" sz="2000" kern="1200" dirty="0" smtClean="0">
                <a:latin typeface="Calibri" charset="0"/>
                <a:ea typeface="ＭＳ Ｐゴシック" charset="0"/>
                <a:cs typeface="Calibri" charset="0"/>
              </a:rPr>
              <a:t>The </a:t>
            </a:r>
            <a:r>
              <a:rPr lang="en-US" sz="2000" b="1" kern="1200" dirty="0" smtClean="0">
                <a:latin typeface="Calibri" charset="0"/>
                <a:ea typeface="ＭＳ Ｐゴシック" charset="0"/>
                <a:cs typeface="Calibri" charset="0"/>
              </a:rPr>
              <a:t>Open Data Cube </a:t>
            </a:r>
            <a:r>
              <a:rPr lang="en-US" sz="2000" kern="1200" dirty="0" smtClean="0">
                <a:latin typeface="Calibri" charset="0"/>
                <a:ea typeface="ＭＳ Ｐゴシック" charset="0"/>
                <a:cs typeface="Calibri" charset="0"/>
              </a:rPr>
              <a:t>(ODC) initiative is bigger than CEOS.</a:t>
            </a:r>
          </a:p>
          <a:p>
            <a:pPr marL="295275" indent="-295275" algn="l" defTabSz="914400" rtl="0">
              <a:buSzPct val="120000"/>
              <a:buFont typeface="Wingdings" charset="2"/>
              <a:buChar char="§"/>
            </a:pPr>
            <a:r>
              <a:rPr lang="en-US" sz="2000" kern="1200" dirty="0" smtClean="0">
                <a:latin typeface="Calibri" charset="0"/>
                <a:ea typeface="ＭＳ Ｐゴシック" charset="0"/>
                <a:cs typeface="Calibri" charset="0"/>
              </a:rPr>
              <a:t>The ODC was established by CEOS Agencies, but our goal is to create an open “community” of contributors through “organic” growth.</a:t>
            </a:r>
          </a:p>
          <a:p>
            <a:pPr marL="295275" indent="-295275" algn="l" defTabSz="914400" rtl="0">
              <a:buSzPct val="120000"/>
              <a:buFont typeface="Wingdings" charset="2"/>
              <a:buChar char="§"/>
            </a:pPr>
            <a:r>
              <a:rPr lang="en-US" sz="2000" kern="1200" dirty="0">
                <a:latin typeface="Calibri" charset="0"/>
                <a:ea typeface="ＭＳ Ｐゴシック" charset="0"/>
                <a:cs typeface="Calibri" charset="0"/>
              </a:rPr>
              <a:t>The primary </a:t>
            </a:r>
            <a:r>
              <a:rPr lang="en-US" sz="2000" kern="1200" dirty="0" smtClean="0">
                <a:latin typeface="Calibri" charset="0"/>
                <a:ea typeface="ＭＳ Ｐゴシック" charset="0"/>
                <a:cs typeface="Calibri" charset="0"/>
              </a:rPr>
              <a:t>ODC goal </a:t>
            </a:r>
            <a:r>
              <a:rPr lang="en-US" sz="2000" kern="1200" dirty="0">
                <a:latin typeface="Calibri" charset="0"/>
                <a:ea typeface="ＭＳ Ｐゴシック" charset="0"/>
                <a:cs typeface="Calibri" charset="0"/>
              </a:rPr>
              <a:t>is to use a common </a:t>
            </a:r>
            <a:r>
              <a:rPr lang="en-US" sz="2000" kern="1200" dirty="0" smtClean="0">
                <a:latin typeface="Calibri" charset="0"/>
                <a:ea typeface="ＭＳ Ｐゴシック" charset="0"/>
                <a:cs typeface="Calibri" charset="0"/>
              </a:rPr>
              <a:t>architecture </a:t>
            </a:r>
            <a:r>
              <a:rPr lang="en-US" sz="2000" kern="1200" dirty="0">
                <a:latin typeface="Calibri" charset="0"/>
                <a:ea typeface="ＭＳ Ｐゴシック" charset="0"/>
                <a:cs typeface="Calibri" charset="0"/>
              </a:rPr>
              <a:t>among the various implementations so that all users can share </a:t>
            </a:r>
            <a:r>
              <a:rPr lang="en-US" sz="2000" kern="1200" dirty="0" smtClean="0">
                <a:latin typeface="Calibri" charset="0"/>
                <a:ea typeface="ＭＳ Ｐゴシック" charset="0"/>
                <a:cs typeface="Calibri" charset="0"/>
              </a:rPr>
              <a:t>tools and increase the impact and value of CEOS satellite data.</a:t>
            </a:r>
            <a:endParaRPr lang="en-US" sz="2000" kern="1200" dirty="0">
              <a:latin typeface="Calibri" charset="0"/>
              <a:ea typeface="ＭＳ Ｐゴシック" charset="0"/>
              <a:cs typeface="Calibri" charset="0"/>
            </a:endParaRPr>
          </a:p>
          <a:p>
            <a:pPr marL="295275" indent="-295275" algn="l" defTabSz="914400" rtl="0">
              <a:buSzPct val="120000"/>
              <a:buFont typeface="Wingdings" charset="2"/>
              <a:buChar char="§"/>
            </a:pPr>
            <a:r>
              <a:rPr lang="en-US" sz="2000" kern="1200" dirty="0" smtClean="0">
                <a:latin typeface="Calibri" charset="0"/>
                <a:ea typeface="ＭＳ Ｐゴシック" charset="0"/>
                <a:cs typeface="Calibri" charset="0"/>
              </a:rPr>
              <a:t>The </a:t>
            </a:r>
            <a:r>
              <a:rPr lang="en-US" sz="2000" b="1" kern="1200" dirty="0" smtClean="0">
                <a:latin typeface="Calibri" charset="0"/>
                <a:ea typeface="ＭＳ Ｐゴシック" charset="0"/>
                <a:cs typeface="Calibri" charset="0"/>
              </a:rPr>
              <a:t>CEOS Data Cube </a:t>
            </a:r>
            <a:r>
              <a:rPr lang="en-US" sz="2000" kern="1200" dirty="0" smtClean="0">
                <a:latin typeface="Calibri" charset="0"/>
                <a:ea typeface="ＭＳ Ｐゴシック" charset="0"/>
                <a:cs typeface="Calibri" charset="0"/>
              </a:rPr>
              <a:t>(CDC) is one “implementation” of the ODC. </a:t>
            </a:r>
            <a:r>
              <a:rPr lang="en-US" sz="2000" kern="1200" dirty="0">
                <a:latin typeface="Calibri" charset="0"/>
                <a:ea typeface="ＭＳ Ｐゴシック" charset="0"/>
                <a:cs typeface="Calibri" charset="0"/>
              </a:rPr>
              <a:t>Similarly, Digital Earth Australia (DEA) and USGS Land Change Monitoring, Assessment, and Projection (LCMAP) are implementations. </a:t>
            </a:r>
          </a:p>
          <a:p>
            <a:pPr marL="295275" indent="-295275" algn="l" defTabSz="914400" rtl="0">
              <a:buSzPct val="120000"/>
              <a:buFont typeface="Wingdings" charset="2"/>
              <a:buChar char="§"/>
            </a:pPr>
            <a:r>
              <a:rPr lang="en-US" sz="2000" kern="1200" dirty="0" smtClean="0">
                <a:latin typeface="Calibri" charset="0"/>
                <a:ea typeface="ＭＳ Ｐゴシック" charset="0"/>
                <a:cs typeface="Calibri" charset="0"/>
              </a:rPr>
              <a:t>The CDC goal is to focus on building global capacity to </a:t>
            </a:r>
            <a:r>
              <a:rPr lang="en-US" sz="2000" kern="1200" dirty="0" err="1" smtClean="0">
                <a:latin typeface="Calibri" charset="0"/>
                <a:ea typeface="ＭＳ Ｐゴシック" charset="0"/>
                <a:cs typeface="Calibri" charset="0"/>
              </a:rPr>
              <a:t>utilise</a:t>
            </a:r>
            <a:r>
              <a:rPr lang="en-US" sz="2000" kern="1200" dirty="0" smtClean="0">
                <a:latin typeface="Calibri" charset="0"/>
                <a:ea typeface="ＭＳ Ｐゴシック" charset="0"/>
                <a:cs typeface="Calibri" charset="0"/>
              </a:rPr>
              <a:t> satellite data and contribute to global initiatives (e.g. UN-SDG, GFOI, GEOGLAM).</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3198" y="1168803"/>
            <a:ext cx="1836002" cy="2107797"/>
          </a:xfrm>
          <a:prstGeom prst="rect">
            <a:avLst/>
          </a:prstGeom>
        </p:spPr>
      </p:pic>
    </p:spTree>
    <p:extLst>
      <p:ext uri="{BB962C8B-B14F-4D97-AF65-F5344CB8AC3E}">
        <p14:creationId xmlns:p14="http://schemas.microsoft.com/office/powerpoint/2010/main" val="534307479"/>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179616" y="126619"/>
            <a:ext cx="5486400" cy="646331"/>
          </a:xfrm>
        </p:spPr>
        <p:txBody>
          <a:bodyPr wrap="square">
            <a:spAutoFit/>
          </a:bodyPr>
          <a:lstStyle/>
          <a:p>
            <a:pPr algn="l" eaLnBrk="1" hangingPunct="1"/>
            <a:r>
              <a:rPr lang="en-US" sz="3600" b="1" dirty="0" smtClean="0">
                <a:latin typeface="Tahoma" charset="0"/>
                <a:ea typeface="ＭＳ Ｐゴシック" charset="0"/>
                <a:cs typeface="ＭＳ Ｐゴシック" charset="0"/>
              </a:rPr>
              <a:t>Making Progress</a:t>
            </a:r>
            <a:r>
              <a:rPr lang="en-US" sz="3600" b="1" dirty="0">
                <a:latin typeface="Tahoma" charset="0"/>
                <a:ea typeface="ＭＳ Ｐゴシック" charset="0"/>
                <a:cs typeface="ＭＳ Ｐゴシック" charset="0"/>
              </a:rPr>
              <a:t> </a:t>
            </a:r>
            <a:r>
              <a:rPr lang="is-IS" sz="3600" b="1" dirty="0" smtClean="0">
                <a:latin typeface="Tahoma" charset="0"/>
                <a:ea typeface="ＭＳ Ｐゴシック" charset="0"/>
                <a:cs typeface="ＭＳ Ｐゴシック" charset="0"/>
              </a:rPr>
              <a:t>…</a:t>
            </a:r>
            <a:endParaRPr lang="en-US" sz="4000" b="1" dirty="0">
              <a:solidFill>
                <a:srgbClr val="FFD799"/>
              </a:solidFill>
              <a:latin typeface="Tahoma" charset="0"/>
              <a:ea typeface="ＭＳ Ｐゴシック" charset="0"/>
              <a:cs typeface="ＭＳ Ｐゴシック" charset="0"/>
            </a:endParaRPr>
          </a:p>
        </p:txBody>
      </p:sp>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arrow" w="med" len="med"/>
              </a14:hiddenLine>
            </a:ext>
          </a:extLst>
        </p:spPr>
      </p:cxnSp>
      <p:sp>
        <p:nvSpPr>
          <p:cNvPr id="7" name="Content Placeholder 2"/>
          <p:cNvSpPr txBox="1">
            <a:spLocks/>
          </p:cNvSpPr>
          <p:nvPr/>
        </p:nvSpPr>
        <p:spPr>
          <a:xfrm>
            <a:off x="179616" y="1078779"/>
            <a:ext cx="8305800" cy="4332711"/>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352425" indent="-352425" algn="l" defTabSz="914400" rtl="0">
              <a:buSzPct val="120000"/>
              <a:buFont typeface="Wingdings" charset="2"/>
              <a:buChar char="§"/>
            </a:pPr>
            <a:r>
              <a:rPr lang="en-US" sz="2000" kern="1200" dirty="0" smtClean="0">
                <a:latin typeface="Calibri" charset="0"/>
                <a:ea typeface="ＭＳ Ｐゴシック" charset="0"/>
                <a:cs typeface="Calibri" charset="0"/>
              </a:rPr>
              <a:t>We have established an “</a:t>
            </a:r>
            <a:r>
              <a:rPr lang="en-US" sz="2000" b="1" kern="1200" dirty="0" smtClean="0">
                <a:latin typeface="Calibri" charset="0"/>
                <a:ea typeface="ＭＳ Ｐゴシック" charset="0"/>
                <a:cs typeface="Calibri" charset="0"/>
              </a:rPr>
              <a:t>ODC Partners</a:t>
            </a:r>
            <a:r>
              <a:rPr lang="en-US" sz="2000" kern="1200" dirty="0" smtClean="0">
                <a:latin typeface="Calibri" charset="0"/>
                <a:ea typeface="ＭＳ Ｐゴシック" charset="0"/>
                <a:cs typeface="Calibri" charset="0"/>
              </a:rPr>
              <a:t>” group which includes representatives from the NASA-SEO, GA, CSIRO, USGS, and UK-Catapult.</a:t>
            </a:r>
          </a:p>
          <a:p>
            <a:pPr marL="352425" indent="-352425" algn="l" defTabSz="914400" rtl="0">
              <a:buSzPct val="120000"/>
              <a:buFont typeface="Wingdings" charset="2"/>
              <a:buChar char="§"/>
            </a:pPr>
            <a:r>
              <a:rPr lang="en-US" sz="2000" kern="1200" dirty="0" smtClean="0">
                <a:latin typeface="Calibri" charset="0"/>
                <a:ea typeface="ＭＳ Ｐゴシック" charset="0"/>
                <a:cs typeface="Calibri" charset="0"/>
              </a:rPr>
              <a:t>We have established an “</a:t>
            </a:r>
            <a:r>
              <a:rPr lang="en-US" sz="2000" b="1" kern="1200" dirty="0" smtClean="0">
                <a:latin typeface="Calibri" charset="0"/>
                <a:ea typeface="ＭＳ Ｐゴシック" charset="0"/>
                <a:cs typeface="Calibri" charset="0"/>
              </a:rPr>
              <a:t>ODC Steering</a:t>
            </a:r>
            <a:r>
              <a:rPr lang="en-US" sz="2000" kern="1200" dirty="0" smtClean="0">
                <a:latin typeface="Calibri" charset="0"/>
                <a:ea typeface="ＭＳ Ｐゴシック" charset="0"/>
                <a:cs typeface="Calibri" charset="0"/>
              </a:rPr>
              <a:t>” group which include technical representatives from NASA-SEO, GA, CSIRO, and USGS. </a:t>
            </a:r>
          </a:p>
          <a:p>
            <a:pPr marL="352425" indent="-352425" algn="l" defTabSz="914400" rtl="0">
              <a:buSzPct val="120000"/>
              <a:buFont typeface="Wingdings" charset="2"/>
              <a:buChar char="§"/>
            </a:pPr>
            <a:r>
              <a:rPr lang="en-US" sz="2000" kern="1200" dirty="0" smtClean="0">
                <a:latin typeface="Calibri" charset="0"/>
                <a:ea typeface="ＭＳ Ｐゴシック" charset="0"/>
                <a:cs typeface="Calibri" charset="0"/>
              </a:rPr>
              <a:t>We have established a new website </a:t>
            </a:r>
            <a:r>
              <a:rPr lang="en-US" sz="2000" kern="1200" dirty="0" smtClean="0">
                <a:latin typeface="Calibri" charset="0"/>
                <a:ea typeface="ＭＳ Ｐゴシック" charset="0"/>
                <a:cs typeface="Calibri" charset="0"/>
                <a:hlinkClick r:id="rId3"/>
              </a:rPr>
              <a:t>http://opendatacube.org</a:t>
            </a:r>
            <a:r>
              <a:rPr lang="en-US" sz="2000" kern="1200" dirty="0" smtClean="0">
                <a:latin typeface="Calibri" charset="0"/>
                <a:ea typeface="ＭＳ Ｐゴシック" charset="0"/>
                <a:cs typeface="Calibri" charset="0"/>
              </a:rPr>
              <a:t> </a:t>
            </a:r>
          </a:p>
          <a:p>
            <a:pPr marL="352425" indent="-352425" algn="l" defTabSz="914400" rtl="0">
              <a:buSzPct val="120000"/>
              <a:buFont typeface="Wingdings" charset="2"/>
              <a:buChar char="§"/>
            </a:pPr>
            <a:r>
              <a:rPr lang="en-US" sz="2000" kern="1200" dirty="0" smtClean="0">
                <a:latin typeface="Calibri" charset="0"/>
                <a:ea typeface="ＭＳ Ｐゴシック" charset="0"/>
                <a:cs typeface="Calibri" charset="0"/>
              </a:rPr>
              <a:t>We have developed “white papers” for the ODC and CDC that describe the goals of each initiative and an </a:t>
            </a:r>
            <a:r>
              <a:rPr lang="en-US" sz="2000" u="sng" kern="1200" dirty="0" smtClean="0">
                <a:latin typeface="Calibri" charset="0"/>
                <a:ea typeface="ＭＳ Ｐゴシック" charset="0"/>
                <a:cs typeface="Calibri" charset="0"/>
              </a:rPr>
              <a:t>ODC Governance </a:t>
            </a:r>
            <a:r>
              <a:rPr lang="en-US" sz="2000" kern="1200" dirty="0" smtClean="0">
                <a:latin typeface="Calibri" charset="0"/>
                <a:ea typeface="ＭＳ Ｐゴシック" charset="0"/>
                <a:cs typeface="Calibri" charset="0"/>
              </a:rPr>
              <a:t>document.</a:t>
            </a:r>
          </a:p>
          <a:p>
            <a:pPr marL="352425" indent="-352425" algn="l" defTabSz="914400" rtl="0">
              <a:buSzPct val="120000"/>
              <a:buFont typeface="Wingdings" charset="2"/>
              <a:buChar char="§"/>
            </a:pPr>
            <a:r>
              <a:rPr lang="en-US" sz="2000" kern="1200" dirty="0" smtClean="0">
                <a:latin typeface="Calibri" charset="0"/>
                <a:ea typeface="ＭＳ Ｐゴシック" charset="0"/>
                <a:cs typeface="Calibri" charset="0"/>
              </a:rPr>
              <a:t>We conducted the first ODC Workshop at the recent IGARSS conference in Fort Worth, Texas, USA in July.</a:t>
            </a:r>
          </a:p>
          <a:p>
            <a:pPr marL="352425" indent="-352425" algn="l" defTabSz="914400" rtl="0">
              <a:buSzPct val="120000"/>
              <a:buFont typeface="Wingdings" charset="2"/>
              <a:buChar char="§"/>
            </a:pPr>
            <a:r>
              <a:rPr lang="en-US" sz="2000" kern="1200" dirty="0">
                <a:latin typeface="Calibri" charset="0"/>
                <a:ea typeface="ＭＳ Ｐゴシック" charset="0"/>
                <a:cs typeface="Calibri" charset="0"/>
              </a:rPr>
              <a:t>We are planning the 2</a:t>
            </a:r>
            <a:r>
              <a:rPr lang="en-US" sz="2000" kern="1200" baseline="30000" dirty="0">
                <a:latin typeface="Calibri" charset="0"/>
                <a:ea typeface="ＭＳ Ｐゴシック" charset="0"/>
                <a:cs typeface="Calibri" charset="0"/>
              </a:rPr>
              <a:t>nd</a:t>
            </a:r>
            <a:r>
              <a:rPr lang="en-US" sz="2000" kern="1200" dirty="0">
                <a:latin typeface="Calibri" charset="0"/>
                <a:ea typeface="ＭＳ Ｐゴシック" charset="0"/>
                <a:cs typeface="Calibri" charset="0"/>
              </a:rPr>
              <a:t> Annual </a:t>
            </a:r>
            <a:br>
              <a:rPr lang="en-US" sz="2000" kern="1200" dirty="0">
                <a:latin typeface="Calibri" charset="0"/>
                <a:ea typeface="ＭＳ Ｐゴシック" charset="0"/>
                <a:cs typeface="Calibri" charset="0"/>
              </a:rPr>
            </a:br>
            <a:r>
              <a:rPr lang="en-US" sz="2000" kern="1200" dirty="0">
                <a:latin typeface="Calibri" charset="0"/>
                <a:ea typeface="ＭＳ Ｐゴシック" charset="0"/>
                <a:cs typeface="Calibri" charset="0"/>
              </a:rPr>
              <a:t>ODC Technical Meeting in </a:t>
            </a:r>
            <a:r>
              <a:rPr lang="en-US" sz="2000" kern="1200" dirty="0" smtClean="0">
                <a:latin typeface="Calibri" charset="0"/>
                <a:ea typeface="ＭＳ Ｐゴシック" charset="0"/>
                <a:cs typeface="Calibri" charset="0"/>
              </a:rPr>
              <a:t>Canberra</a:t>
            </a:r>
            <a:r>
              <a:rPr lang="en-US" sz="2000" kern="1200" dirty="0">
                <a:latin typeface="Calibri" charset="0"/>
                <a:ea typeface="ＭＳ Ｐゴシック" charset="0"/>
                <a:cs typeface="Calibri" charset="0"/>
              </a:rPr>
              <a:t>, Australia </a:t>
            </a:r>
            <a:r>
              <a:rPr lang="en-US" sz="2000" kern="1200" dirty="0" smtClean="0">
                <a:latin typeface="Calibri" charset="0"/>
                <a:ea typeface="ＭＳ Ｐゴシック" charset="0"/>
                <a:cs typeface="Calibri" charset="0"/>
              </a:rPr>
              <a:t/>
            </a:r>
            <a:br>
              <a:rPr lang="en-US" sz="2000" kern="1200" dirty="0" smtClean="0">
                <a:latin typeface="Calibri" charset="0"/>
                <a:ea typeface="ＭＳ Ｐゴシック" charset="0"/>
                <a:cs typeface="Calibri" charset="0"/>
              </a:rPr>
            </a:br>
            <a:r>
              <a:rPr lang="en-US" sz="2000" kern="1200" dirty="0" smtClean="0">
                <a:latin typeface="Calibri" charset="0"/>
                <a:ea typeface="ＭＳ Ｐゴシック" charset="0"/>
                <a:cs typeface="Calibri" charset="0"/>
              </a:rPr>
              <a:t>on </a:t>
            </a:r>
            <a:r>
              <a:rPr lang="en-US" sz="2000" kern="1200" dirty="0">
                <a:latin typeface="Calibri" charset="0"/>
                <a:ea typeface="ＭＳ Ｐゴシック" charset="0"/>
                <a:cs typeface="Calibri" charset="0"/>
              </a:rPr>
              <a:t>Feb 14-16, 2018. </a:t>
            </a:r>
            <a:r>
              <a:rPr lang="en-US" sz="2000" kern="1200" dirty="0" smtClean="0">
                <a:latin typeface="Calibri" charset="0"/>
                <a:ea typeface="ＭＳ Ｐゴシック" charset="0"/>
                <a:cs typeface="Calibri" charset="0"/>
              </a:rPr>
              <a:t>You are welcome to </a:t>
            </a:r>
            <a:r>
              <a:rPr lang="en-US" sz="2000" kern="1200" dirty="0">
                <a:latin typeface="Calibri" charset="0"/>
                <a:ea typeface="ＭＳ Ｐゴシック" charset="0"/>
                <a:cs typeface="Calibri" charset="0"/>
              </a:rPr>
              <a:t>attend!</a:t>
            </a:r>
          </a:p>
          <a:p>
            <a:pPr marL="352425" indent="-352425" algn="l" defTabSz="914400" rtl="0">
              <a:buSzPct val="120000"/>
              <a:buFont typeface="Wingdings" charset="2"/>
              <a:buChar char="§"/>
            </a:pPr>
            <a:endParaRPr lang="en-US" sz="2000" kern="1200" dirty="0" smtClean="0">
              <a:latin typeface="Calibri" charset="0"/>
              <a:ea typeface="ＭＳ Ｐゴシック" charset="0"/>
              <a:cs typeface="Calibri" charset="0"/>
            </a:endParaRPr>
          </a:p>
        </p:txBody>
      </p:sp>
      <p:pic>
        <p:nvPicPr>
          <p:cNvPr id="9" name="Picture 8" descr="C:\Users\srrizvi\Downloads\IG17_LogoWebHeader.png"/>
          <p:cNvPicPr/>
          <p:nvPr/>
        </p:nvPicPr>
        <p:blipFill>
          <a:blip r:embed="rId4">
            <a:extLst>
              <a:ext uri="{28A0092B-C50C-407E-A947-70E740481C1C}">
                <a14:useLocalDpi xmlns:a14="http://schemas.microsoft.com/office/drawing/2010/main" val="0"/>
              </a:ext>
            </a:extLst>
          </a:blip>
          <a:srcRect/>
          <a:stretch>
            <a:fillRect/>
          </a:stretch>
        </p:blipFill>
        <p:spPr bwMode="auto">
          <a:xfrm>
            <a:off x="3200400" y="5334000"/>
            <a:ext cx="2438400" cy="1134181"/>
          </a:xfrm>
          <a:prstGeom prst="rect">
            <a:avLst/>
          </a:prstGeom>
          <a:noFill/>
          <a:ln>
            <a:noFill/>
          </a:ln>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782068" y="4191000"/>
            <a:ext cx="3218589" cy="1810456"/>
          </a:xfrm>
          <a:prstGeom prst="rect">
            <a:avLst/>
          </a:prstGeom>
        </p:spPr>
      </p:pic>
    </p:spTree>
    <p:extLst>
      <p:ext uri="{BB962C8B-B14F-4D97-AF65-F5344CB8AC3E}">
        <p14:creationId xmlns:p14="http://schemas.microsoft.com/office/powerpoint/2010/main" val="2095968190"/>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3"/>
          <p:cNvSpPr/>
          <p:nvPr/>
        </p:nvSpPr>
        <p:spPr>
          <a:xfrm>
            <a:off x="228600" y="203919"/>
            <a:ext cx="7010400" cy="49244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914400" rtl="0">
              <a:defRPr>
                <a:solidFill>
                  <a:srgbClr val="000000"/>
                </a:solidFill>
              </a:defRPr>
            </a:pPr>
            <a:r>
              <a:rPr lang="en-US" sz="3200" b="1" kern="1200" dirty="0" smtClean="0">
                <a:solidFill>
                  <a:srgbClr val="FFFFFF"/>
                </a:solidFill>
                <a:latin typeface="Proxima Nova Regular"/>
                <a:ea typeface="Proxima Nova Regular"/>
                <a:cs typeface="Proxima Nova Regular"/>
                <a:sym typeface="Proxima Nova Regular"/>
              </a:rPr>
              <a:t>GFOI </a:t>
            </a:r>
            <a:r>
              <a:rPr lang="en-US" sz="3200" b="1" kern="1200" dirty="0">
                <a:solidFill>
                  <a:srgbClr val="FFFFFF"/>
                </a:solidFill>
                <a:latin typeface="Proxima Nova Regular"/>
                <a:ea typeface="Proxima Nova Regular"/>
                <a:cs typeface="Proxima Nova Regular"/>
                <a:sym typeface="Proxima Nova Regular"/>
              </a:rPr>
              <a:t>Alert Demo Case Study</a:t>
            </a:r>
            <a:endParaRPr sz="3200" b="1" kern="1200" dirty="0">
              <a:solidFill>
                <a:srgbClr val="FFFFFF"/>
              </a:solidFill>
              <a:latin typeface="Proxima Nova Regular"/>
              <a:ea typeface="Proxima Nova Regular"/>
              <a:cs typeface="Proxima Nova Regular"/>
              <a:sym typeface="Proxima Nova Regular"/>
            </a:endParaRPr>
          </a:p>
        </p:txBody>
      </p:sp>
      <p:sp>
        <p:nvSpPr>
          <p:cNvPr id="6" name="Content Placeholder 2"/>
          <p:cNvSpPr txBox="1">
            <a:spLocks/>
          </p:cNvSpPr>
          <p:nvPr/>
        </p:nvSpPr>
        <p:spPr bwMode="auto">
          <a:xfrm>
            <a:off x="152400" y="1066800"/>
            <a:ext cx="5943600" cy="5121464"/>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marL="342900" indent="-342900">
              <a:spcBef>
                <a:spcPct val="20000"/>
              </a:spcBef>
              <a:buFont typeface="Arial"/>
              <a:buChar char="•"/>
              <a:defRPr sz="2000"/>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marL="239713" indent="-239713" algn="l" rtl="0"/>
            <a:r>
              <a:rPr lang="en-US" sz="1800" b="1" kern="1200" dirty="0">
                <a:solidFill>
                  <a:prstClr val="black"/>
                </a:solidFill>
                <a:latin typeface="Calibri"/>
                <a:ea typeface=""/>
                <a:cs typeface=""/>
              </a:rPr>
              <a:t>Objective: </a:t>
            </a:r>
            <a:r>
              <a:rPr lang="en-US" sz="1800" kern="1200" dirty="0">
                <a:solidFill>
                  <a:prstClr val="black"/>
                </a:solidFill>
                <a:latin typeface="Calibri"/>
                <a:ea typeface=""/>
                <a:cs typeface=""/>
              </a:rPr>
              <a:t>To demonstrate a deforestation alert tool that utilizes diverse </a:t>
            </a:r>
            <a:r>
              <a:rPr lang="en-US" sz="1800" kern="1200" dirty="0" err="1">
                <a:solidFill>
                  <a:prstClr val="black"/>
                </a:solidFill>
                <a:latin typeface="Calibri"/>
                <a:ea typeface=""/>
                <a:cs typeface=""/>
              </a:rPr>
              <a:t>moderete</a:t>
            </a:r>
            <a:r>
              <a:rPr lang="en-US" sz="1800" kern="1200" dirty="0">
                <a:solidFill>
                  <a:prstClr val="black"/>
                </a:solidFill>
                <a:latin typeface="Calibri"/>
                <a:ea typeface=""/>
                <a:cs typeface=""/>
              </a:rPr>
              <a:t> resolution datasets and a Data Cube infrastructure. </a:t>
            </a:r>
          </a:p>
          <a:p>
            <a:pPr marL="239713" indent="-239713" algn="l" rtl="0"/>
            <a:r>
              <a:rPr lang="en-US" sz="1800" b="1" kern="1200" dirty="0">
                <a:solidFill>
                  <a:prstClr val="black"/>
                </a:solidFill>
                <a:latin typeface="Calibri"/>
                <a:ea typeface=""/>
                <a:cs typeface=""/>
              </a:rPr>
              <a:t>Location:</a:t>
            </a:r>
            <a:r>
              <a:rPr lang="en-US" sz="1800" kern="1200" dirty="0">
                <a:solidFill>
                  <a:prstClr val="black"/>
                </a:solidFill>
                <a:latin typeface="Calibri"/>
                <a:ea typeface=""/>
                <a:cs typeface=""/>
              </a:rPr>
              <a:t> Vietnam </a:t>
            </a:r>
            <a:r>
              <a:rPr lang="en-US" sz="1800" kern="1200" dirty="0" smtClean="0">
                <a:solidFill>
                  <a:prstClr val="black"/>
                </a:solidFill>
                <a:latin typeface="Calibri"/>
                <a:ea typeface=""/>
                <a:cs typeface=""/>
              </a:rPr>
              <a:t>(TBD</a:t>
            </a:r>
            <a:r>
              <a:rPr lang="en-US" sz="1800" kern="1200" dirty="0">
                <a:solidFill>
                  <a:prstClr val="black"/>
                </a:solidFill>
                <a:latin typeface="Calibri"/>
                <a:ea typeface=""/>
                <a:cs typeface=""/>
              </a:rPr>
              <a:t>). In order to take advantage of the current Vietnam HLS test sites, the following locations are suggested (see figure on the right). It is expected that the final selected site will be of high interest to the Vietnam Forest Inventory and Planning Institute (FIPI). </a:t>
            </a:r>
          </a:p>
          <a:p>
            <a:pPr marL="239713" indent="-239713" algn="l" rtl="0"/>
            <a:r>
              <a:rPr lang="en-US" sz="1800" b="1" kern="1200" dirty="0">
                <a:solidFill>
                  <a:prstClr val="black"/>
                </a:solidFill>
                <a:latin typeface="Calibri"/>
                <a:ea typeface=""/>
                <a:cs typeface=""/>
              </a:rPr>
              <a:t>Datasets: </a:t>
            </a:r>
            <a:r>
              <a:rPr lang="en-US" sz="1800" kern="1200" dirty="0">
                <a:solidFill>
                  <a:prstClr val="black"/>
                </a:solidFill>
                <a:latin typeface="Calibri"/>
                <a:ea typeface=""/>
                <a:cs typeface=""/>
              </a:rPr>
              <a:t>Several </a:t>
            </a:r>
            <a:r>
              <a:rPr lang="en-US" sz="1800" u="sng" kern="1200" dirty="0">
                <a:solidFill>
                  <a:prstClr val="black"/>
                </a:solidFill>
                <a:latin typeface="Calibri"/>
                <a:ea typeface=""/>
                <a:cs typeface=""/>
              </a:rPr>
              <a:t>analysis-ready datasets </a:t>
            </a:r>
            <a:r>
              <a:rPr lang="en-US" sz="1800" kern="1200" dirty="0" smtClean="0">
                <a:solidFill>
                  <a:prstClr val="black"/>
                </a:solidFill>
                <a:latin typeface="Calibri"/>
                <a:ea typeface=""/>
                <a:cs typeface=""/>
              </a:rPr>
              <a:t>are needed, </a:t>
            </a:r>
            <a:r>
              <a:rPr lang="en-US" sz="1800" kern="1200" dirty="0">
                <a:solidFill>
                  <a:prstClr val="black"/>
                </a:solidFill>
                <a:latin typeface="Calibri"/>
                <a:ea typeface=""/>
                <a:cs typeface=""/>
              </a:rPr>
              <a:t>including: Landsat 7/8, Sentinel 1/2, Harmonized Landsat-Sentinel (HLS), </a:t>
            </a:r>
            <a:r>
              <a:rPr lang="en-US" sz="1800" kern="1200" dirty="0" smtClean="0">
                <a:solidFill>
                  <a:prstClr val="black"/>
                </a:solidFill>
                <a:latin typeface="Calibri"/>
                <a:ea typeface=""/>
                <a:cs typeface=""/>
              </a:rPr>
              <a:t>ALOS/ALOS-2 PALSAR and </a:t>
            </a:r>
            <a:r>
              <a:rPr lang="en-US" sz="1800" kern="1200" dirty="0" err="1" smtClean="0">
                <a:solidFill>
                  <a:prstClr val="black"/>
                </a:solidFill>
                <a:latin typeface="Calibri"/>
                <a:ea typeface=""/>
                <a:cs typeface=""/>
              </a:rPr>
              <a:t>Radarsat</a:t>
            </a:r>
            <a:r>
              <a:rPr lang="en-US" sz="1800" kern="1200" dirty="0" smtClean="0">
                <a:solidFill>
                  <a:prstClr val="black"/>
                </a:solidFill>
                <a:latin typeface="Calibri"/>
                <a:ea typeface=""/>
                <a:cs typeface=""/>
              </a:rPr>
              <a:t>.</a:t>
            </a:r>
            <a:endParaRPr lang="en-US" sz="1800" kern="1200" dirty="0">
              <a:solidFill>
                <a:prstClr val="black"/>
              </a:solidFill>
              <a:latin typeface="Calibri"/>
              <a:ea typeface=""/>
              <a:cs typeface=""/>
            </a:endParaRPr>
          </a:p>
          <a:p>
            <a:pPr marL="239713" indent="-239713" algn="l" rtl="0"/>
            <a:r>
              <a:rPr lang="en-US" sz="1800" b="1" kern="1200" dirty="0">
                <a:solidFill>
                  <a:prstClr val="black"/>
                </a:solidFill>
                <a:latin typeface="Calibri"/>
                <a:ea typeface=""/>
                <a:cs typeface=""/>
              </a:rPr>
              <a:t>Change Detection Algorithms: </a:t>
            </a:r>
            <a:r>
              <a:rPr lang="en-US" sz="1800" kern="1200" dirty="0">
                <a:solidFill>
                  <a:prstClr val="black"/>
                </a:solidFill>
                <a:latin typeface="Calibri"/>
                <a:ea typeface=""/>
                <a:cs typeface=""/>
              </a:rPr>
              <a:t>The identification of potential deforestation sites will be determined by various land change detection algorithms, including:</a:t>
            </a:r>
          </a:p>
          <a:p>
            <a:pPr marL="639763" lvl="1" indent="-239713" algn="l" rtl="0"/>
            <a:r>
              <a:rPr lang="en-US" sz="1800" kern="1200" dirty="0">
                <a:solidFill>
                  <a:prstClr val="black"/>
                </a:solidFill>
                <a:latin typeface="Calibri"/>
                <a:ea typeface=""/>
                <a:cs typeface=""/>
              </a:rPr>
              <a:t>JJ-FAST (applied to PALSAR</a:t>
            </a:r>
            <a:r>
              <a:rPr lang="en-US" sz="1800" kern="1200" dirty="0" smtClean="0">
                <a:solidFill>
                  <a:prstClr val="black"/>
                </a:solidFill>
                <a:latin typeface="Calibri"/>
                <a:ea typeface=""/>
                <a:cs typeface=""/>
              </a:rPr>
              <a:t>) from JAXA</a:t>
            </a:r>
            <a:endParaRPr lang="en-US" sz="1800" kern="1200" dirty="0">
              <a:solidFill>
                <a:prstClr val="black"/>
              </a:solidFill>
              <a:latin typeface="Calibri"/>
              <a:ea typeface=""/>
              <a:cs typeface=""/>
            </a:endParaRPr>
          </a:p>
          <a:p>
            <a:pPr marL="639763" lvl="1" indent="-239713" algn="l" rtl="0"/>
            <a:r>
              <a:rPr lang="en-US" sz="1800" kern="1200" dirty="0" err="1">
                <a:solidFill>
                  <a:prstClr val="black"/>
                </a:solidFill>
                <a:latin typeface="Calibri"/>
                <a:ea typeface=""/>
                <a:cs typeface=""/>
              </a:rPr>
              <a:t>PyCCD</a:t>
            </a:r>
            <a:r>
              <a:rPr lang="en-US" sz="1800" kern="1200" dirty="0">
                <a:solidFill>
                  <a:prstClr val="black"/>
                </a:solidFill>
                <a:latin typeface="Calibri"/>
                <a:ea typeface=""/>
                <a:cs typeface=""/>
              </a:rPr>
              <a:t> </a:t>
            </a:r>
            <a:r>
              <a:rPr lang="en-US" sz="1800" kern="1200" dirty="0" smtClean="0">
                <a:solidFill>
                  <a:prstClr val="black"/>
                </a:solidFill>
                <a:latin typeface="Calibri"/>
                <a:ea typeface=""/>
                <a:cs typeface=""/>
              </a:rPr>
              <a:t>(initially only Landsat, but plans to test with other datasets)</a:t>
            </a:r>
            <a:endParaRPr lang="en-US" sz="1800" kern="1200" dirty="0">
              <a:solidFill>
                <a:prstClr val="black"/>
              </a:solidFill>
              <a:latin typeface="Calibri"/>
              <a:ea typeface=""/>
              <a:cs typeface=""/>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2675" y="2057400"/>
            <a:ext cx="2863360" cy="3688737"/>
          </a:xfrm>
          <a:prstGeom prst="rect">
            <a:avLst/>
          </a:prstGeom>
        </p:spPr>
      </p:pic>
    </p:spTree>
    <p:extLst>
      <p:ext uri="{BB962C8B-B14F-4D97-AF65-F5344CB8AC3E}">
        <p14:creationId xmlns:p14="http://schemas.microsoft.com/office/powerpoint/2010/main" val="145514052"/>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202534" y="79156"/>
            <a:ext cx="6726437" cy="646331"/>
          </a:xfrm>
        </p:spPr>
        <p:txBody>
          <a:bodyPr wrap="square">
            <a:spAutoFit/>
          </a:bodyPr>
          <a:lstStyle/>
          <a:p>
            <a:pPr algn="l" eaLnBrk="1" hangingPunct="1"/>
            <a:r>
              <a:rPr lang="en-US" b="1" dirty="0" smtClean="0">
                <a:latin typeface="Tahoma" charset="0"/>
                <a:ea typeface="ＭＳ Ｐゴシック" charset="0"/>
                <a:cs typeface="ＭＳ Ｐゴシック" charset="0"/>
              </a:rPr>
              <a:t>CEOS Data Cube Vision</a:t>
            </a:r>
            <a:endParaRPr lang="en-US" sz="3600" b="1" dirty="0">
              <a:solidFill>
                <a:srgbClr val="FFD799"/>
              </a:solidFill>
              <a:latin typeface="Tahoma" charset="0"/>
              <a:ea typeface="ＭＳ Ｐゴシック" charset="0"/>
              <a:cs typeface="ＭＳ Ｐゴシック" charset="0"/>
            </a:endParaRPr>
          </a:p>
        </p:txBody>
      </p:sp>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type="arrow" w="med" len="med"/>
              </a14:hiddenLine>
            </a:ext>
          </a:extLst>
        </p:spPr>
      </p:cxnSp>
      <p:sp>
        <p:nvSpPr>
          <p:cNvPr id="8" name="Content Placeholder 2"/>
          <p:cNvSpPr txBox="1">
            <a:spLocks/>
          </p:cNvSpPr>
          <p:nvPr/>
        </p:nvSpPr>
        <p:spPr>
          <a:xfrm>
            <a:off x="202534" y="1001485"/>
            <a:ext cx="8712866" cy="44196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l" defTabSz="914400" rtl="0">
              <a:buSzPct val="120000"/>
              <a:buFont typeface="Arial"/>
              <a:buNone/>
            </a:pPr>
            <a:r>
              <a:rPr lang="en-AU" sz="2000" b="1" kern="1200" dirty="0" smtClean="0">
                <a:latin typeface="Calibri" charset="0"/>
                <a:ea typeface="ＭＳ Ｐゴシック" charset="0"/>
                <a:cs typeface="Calibri" charset="0"/>
              </a:rPr>
              <a:t>A </a:t>
            </a:r>
            <a:r>
              <a:rPr lang="en-AU" sz="2000" b="1" kern="1200" dirty="0">
                <a:latin typeface="Calibri" charset="0"/>
                <a:ea typeface="ＭＳ Ｐゴシック" charset="0"/>
                <a:cs typeface="Calibri" charset="0"/>
              </a:rPr>
              <a:t>solution </a:t>
            </a:r>
            <a:r>
              <a:rPr lang="en-AU" sz="2000" b="1" kern="1200" dirty="0" smtClean="0">
                <a:latin typeface="Calibri" charset="0"/>
                <a:ea typeface="ＭＳ Ｐゴシック" charset="0"/>
                <a:cs typeface="Calibri" charset="0"/>
              </a:rPr>
              <a:t>supporting CEOS objectives </a:t>
            </a:r>
            <a:r>
              <a:rPr lang="is-IS" sz="2000" b="1" kern="1200" dirty="0" smtClean="0">
                <a:latin typeface="Calibri" charset="0"/>
                <a:ea typeface="ＭＳ Ｐゴシック" charset="0"/>
                <a:cs typeface="Calibri" charset="0"/>
              </a:rPr>
              <a:t>…</a:t>
            </a:r>
            <a:endParaRPr lang="en-AU" sz="2000" b="1" kern="1200" dirty="0">
              <a:latin typeface="Calibri" charset="0"/>
              <a:ea typeface="ＭＳ Ｐゴシック" charset="0"/>
              <a:cs typeface="Calibri" charset="0"/>
            </a:endParaRPr>
          </a:p>
          <a:p>
            <a:pPr marL="603827" lvl="1" indent="-177800" algn="l" defTabSz="914400" rtl="0">
              <a:buSzPct val="120000"/>
              <a:buFont typeface="Wingdings" charset="2"/>
              <a:buChar char="§"/>
            </a:pPr>
            <a:r>
              <a:rPr lang="en-AU" sz="2000" kern="1200" dirty="0" smtClean="0">
                <a:latin typeface="Calibri" charset="0"/>
                <a:ea typeface="ＭＳ Ｐゴシック" charset="0"/>
                <a:cs typeface="Calibri" charset="0"/>
              </a:rPr>
              <a:t>Build </a:t>
            </a:r>
            <a:r>
              <a:rPr lang="en-AU" sz="2000" kern="1200" dirty="0">
                <a:latin typeface="Calibri" charset="0"/>
                <a:ea typeface="ＭＳ Ｐゴシック" charset="0"/>
                <a:cs typeface="Calibri" charset="0"/>
              </a:rPr>
              <a:t>capability of users to apply CEOS </a:t>
            </a:r>
            <a:r>
              <a:rPr lang="en-AU" sz="2000" kern="1200" dirty="0" smtClean="0">
                <a:latin typeface="Calibri" charset="0"/>
                <a:ea typeface="ＭＳ Ｐゴシック" charset="0"/>
                <a:cs typeface="Calibri" charset="0"/>
              </a:rPr>
              <a:t>satellite </a:t>
            </a:r>
            <a:r>
              <a:rPr lang="en-AU" sz="2000" kern="1200" dirty="0">
                <a:latin typeface="Calibri" charset="0"/>
                <a:ea typeface="ＭＳ Ｐゴシック" charset="0"/>
                <a:cs typeface="Calibri" charset="0"/>
              </a:rPr>
              <a:t>data</a:t>
            </a:r>
          </a:p>
          <a:p>
            <a:pPr marL="603827" lvl="1" indent="-177800" algn="l" defTabSz="914400" rtl="0">
              <a:buSzPct val="120000"/>
              <a:buFont typeface="Wingdings" charset="2"/>
              <a:buChar char="§"/>
            </a:pPr>
            <a:r>
              <a:rPr lang="en-AU" sz="2000" kern="1200" dirty="0" smtClean="0">
                <a:latin typeface="Calibri" charset="0"/>
                <a:ea typeface="ＭＳ Ｐゴシック" charset="0"/>
                <a:cs typeface="Calibri" charset="0"/>
              </a:rPr>
              <a:t>Supporting </a:t>
            </a:r>
            <a:r>
              <a:rPr lang="en-AU" sz="2000" kern="1200" dirty="0">
                <a:latin typeface="Calibri" charset="0"/>
                <a:ea typeface="ＭＳ Ｐゴシック" charset="0"/>
                <a:cs typeface="Calibri" charset="0"/>
              </a:rPr>
              <a:t>priority CEOS/GEO </a:t>
            </a:r>
            <a:r>
              <a:rPr lang="en-AU" sz="2000" kern="1200" dirty="0" smtClean="0">
                <a:latin typeface="Calibri" charset="0"/>
                <a:ea typeface="ＭＳ Ｐゴシック" charset="0"/>
                <a:cs typeface="Calibri" charset="0"/>
              </a:rPr>
              <a:t>agendas </a:t>
            </a:r>
            <a:r>
              <a:rPr lang="en-AU" sz="2000" kern="1200" dirty="0">
                <a:latin typeface="Calibri" charset="0"/>
                <a:ea typeface="ＭＳ Ｐゴシック" charset="0"/>
                <a:cs typeface="Calibri" charset="0"/>
              </a:rPr>
              <a:t>and SDGs</a:t>
            </a:r>
          </a:p>
          <a:p>
            <a:pPr marL="0" indent="0" algn="l" defTabSz="914400" rtl="0">
              <a:buSzPct val="120000"/>
              <a:buFont typeface="Arial"/>
              <a:buNone/>
            </a:pPr>
            <a:r>
              <a:rPr lang="en-US" sz="2000" b="1" kern="1200" dirty="0" smtClean="0">
                <a:latin typeface="Calibri" charset="0"/>
                <a:ea typeface="ＭＳ Ｐゴシック" charset="0"/>
                <a:cs typeface="Calibri" charset="0"/>
              </a:rPr>
              <a:t>CEOS Agencies wanting to participate</a:t>
            </a:r>
            <a:r>
              <a:rPr lang="en-US" sz="2000" kern="1200" dirty="0">
                <a:latin typeface="Calibri" charset="0"/>
                <a:ea typeface="ＭＳ Ｐゴシック" charset="0"/>
                <a:cs typeface="Calibri" charset="0"/>
              </a:rPr>
              <a:t> </a:t>
            </a:r>
            <a:r>
              <a:rPr lang="is-IS" sz="2000" kern="1200" dirty="0" smtClean="0">
                <a:latin typeface="Calibri" charset="0"/>
                <a:ea typeface="ＭＳ Ｐゴシック" charset="0"/>
                <a:cs typeface="Calibri" charset="0"/>
              </a:rPr>
              <a:t>…</a:t>
            </a:r>
            <a:endParaRPr lang="en-US" sz="2000" kern="1200" dirty="0" smtClean="0">
              <a:latin typeface="Calibri" charset="0"/>
              <a:ea typeface="ＭＳ Ｐゴシック" charset="0"/>
              <a:cs typeface="Calibri" charset="0"/>
            </a:endParaRPr>
          </a:p>
          <a:p>
            <a:pPr marL="603827" lvl="1" indent="-177800" algn="l" defTabSz="914400" rtl="0">
              <a:buSzPct val="120000"/>
              <a:buFont typeface="Wingdings" charset="2"/>
              <a:buChar char="§"/>
            </a:pPr>
            <a:r>
              <a:rPr lang="en-US" sz="2000" kern="1200" dirty="0">
                <a:latin typeface="Calibri" charset="0"/>
                <a:ea typeface="ＭＳ Ｐゴシック" charset="0"/>
                <a:cs typeface="Calibri" charset="0"/>
              </a:rPr>
              <a:t>T</a:t>
            </a:r>
            <a:r>
              <a:rPr lang="en-US" sz="2000" kern="1200" dirty="0" smtClean="0">
                <a:latin typeface="Calibri" charset="0"/>
                <a:ea typeface="ＭＳ Ｐゴシック" charset="0"/>
                <a:cs typeface="Calibri" charset="0"/>
              </a:rPr>
              <a:t>hrough provision of CEOS Analysis Ready Data (ARD) products</a:t>
            </a:r>
          </a:p>
          <a:p>
            <a:pPr marL="603827" lvl="1" indent="-177800" algn="l" defTabSz="914400" rtl="0">
              <a:buSzPct val="120000"/>
              <a:buFont typeface="Wingdings" charset="2"/>
              <a:buChar char="§"/>
            </a:pPr>
            <a:r>
              <a:rPr lang="en-US" sz="2000" kern="1200" dirty="0" smtClean="0">
                <a:latin typeface="Calibri" charset="0"/>
                <a:ea typeface="ＭＳ Ｐゴシック" charset="0"/>
                <a:cs typeface="Calibri" charset="0"/>
              </a:rPr>
              <a:t>Contributing to development and uptake of solutions</a:t>
            </a:r>
          </a:p>
          <a:p>
            <a:pPr marL="0" indent="0" algn="l" defTabSz="914400" rtl="0">
              <a:buSzPct val="120000"/>
              <a:buFont typeface="Arial"/>
              <a:buNone/>
            </a:pPr>
            <a:r>
              <a:rPr lang="en-US" sz="2000" b="1" kern="1200" dirty="0" smtClean="0">
                <a:latin typeface="Calibri" charset="0"/>
                <a:ea typeface="ＭＳ Ｐゴシック" charset="0"/>
                <a:cs typeface="Calibri" charset="0"/>
              </a:rPr>
              <a:t>Customers feel that they are the focus </a:t>
            </a:r>
            <a:r>
              <a:rPr lang="is-IS" sz="2000" b="1" kern="1200" dirty="0" smtClean="0">
                <a:latin typeface="Calibri" charset="0"/>
                <a:ea typeface="ＭＳ Ｐゴシック" charset="0"/>
                <a:cs typeface="Calibri" charset="0"/>
              </a:rPr>
              <a:t>… </a:t>
            </a:r>
            <a:endParaRPr lang="en-US" sz="2000" b="1" kern="1200" dirty="0" smtClean="0">
              <a:latin typeface="Calibri" charset="0"/>
              <a:ea typeface="ＭＳ Ｐゴシック" charset="0"/>
              <a:cs typeface="Calibri" charset="0"/>
            </a:endParaRPr>
          </a:p>
          <a:p>
            <a:pPr marL="603827" lvl="1" indent="-177800" algn="l" defTabSz="914400" rtl="0">
              <a:buSzPct val="120000"/>
              <a:buFont typeface="Wingdings" charset="2"/>
              <a:buChar char="§"/>
            </a:pPr>
            <a:r>
              <a:rPr lang="en-US" sz="2000" kern="1200" dirty="0" smtClean="0">
                <a:latin typeface="Calibri" charset="0"/>
                <a:ea typeface="ＭＳ Ｐゴシック" charset="0"/>
                <a:cs typeface="Calibri" charset="0"/>
              </a:rPr>
              <a:t>Training materials and easy installation/maintenance</a:t>
            </a:r>
          </a:p>
          <a:p>
            <a:pPr marL="603827" lvl="1" indent="-177800" algn="l" defTabSz="914400" rtl="0">
              <a:buSzPct val="120000"/>
              <a:buFont typeface="Wingdings" charset="2"/>
              <a:buChar char="§"/>
            </a:pPr>
            <a:r>
              <a:rPr lang="en-US" sz="2000" kern="1200" dirty="0" smtClean="0">
                <a:latin typeface="Calibri" charset="0"/>
                <a:ea typeface="ＭＳ Ｐゴシック" charset="0"/>
                <a:cs typeface="Calibri" charset="0"/>
              </a:rPr>
              <a:t>A brand </a:t>
            </a:r>
            <a:r>
              <a:rPr lang="en-US" sz="2000" kern="1200" dirty="0">
                <a:latin typeface="Calibri" charset="0"/>
                <a:ea typeface="ＭＳ Ｐゴシック" charset="0"/>
                <a:cs typeface="Calibri" charset="0"/>
              </a:rPr>
              <a:t>that people know and </a:t>
            </a:r>
            <a:r>
              <a:rPr lang="en-US" sz="2000" kern="1200" dirty="0" smtClean="0">
                <a:latin typeface="Calibri" charset="0"/>
                <a:ea typeface="ＭＳ Ｐゴシック" charset="0"/>
                <a:cs typeface="Calibri" charset="0"/>
              </a:rPr>
              <a:t>trust</a:t>
            </a:r>
          </a:p>
          <a:p>
            <a:pPr marL="603827" lvl="1" indent="-177800" algn="l" defTabSz="914400" rtl="0">
              <a:buSzPct val="120000"/>
              <a:buFont typeface="Wingdings" charset="2"/>
              <a:buChar char="§"/>
            </a:pPr>
            <a:r>
              <a:rPr lang="en-US" sz="2000" kern="1200" dirty="0" smtClean="0">
                <a:latin typeface="Calibri" charset="0"/>
                <a:ea typeface="ＭＳ Ｐゴシック" charset="0"/>
                <a:cs typeface="Calibri" charset="0"/>
              </a:rPr>
              <a:t>An </a:t>
            </a:r>
            <a:r>
              <a:rPr lang="en-US" sz="2000" kern="1200" dirty="0">
                <a:latin typeface="Calibri" charset="0"/>
                <a:ea typeface="ＭＳ Ｐゴシック" charset="0"/>
                <a:cs typeface="Calibri" charset="0"/>
              </a:rPr>
              <a:t>a</a:t>
            </a:r>
            <a:r>
              <a:rPr lang="en-US" sz="2000" kern="1200" dirty="0" smtClean="0">
                <a:latin typeface="Calibri" charset="0"/>
                <a:ea typeface="ＭＳ Ｐゴシック" charset="0"/>
                <a:cs typeface="Calibri" charset="0"/>
              </a:rPr>
              <a:t>ctive community of users</a:t>
            </a:r>
          </a:p>
          <a:p>
            <a:pPr marL="0" indent="0" algn="l" defTabSz="914400" rtl="0">
              <a:buSzPct val="120000"/>
              <a:buFont typeface="Arial"/>
              <a:buNone/>
            </a:pPr>
            <a:r>
              <a:rPr lang="en-US" sz="2000" b="1" kern="1200" dirty="0" smtClean="0">
                <a:latin typeface="Calibri" charset="0"/>
                <a:ea typeface="ＭＳ Ｐゴシック" charset="0"/>
                <a:cs typeface="Calibri" charset="0"/>
              </a:rPr>
              <a:t>Scalable solution </a:t>
            </a:r>
            <a:r>
              <a:rPr lang="is-IS" sz="2000" b="1" kern="1200" dirty="0" smtClean="0">
                <a:latin typeface="Calibri" charset="0"/>
                <a:ea typeface="ＭＳ Ｐゴシック" charset="0"/>
                <a:cs typeface="Calibri" charset="0"/>
              </a:rPr>
              <a:t>…</a:t>
            </a:r>
            <a:endParaRPr lang="en-US" sz="2000" kern="1200" dirty="0">
              <a:latin typeface="Calibri" charset="0"/>
              <a:ea typeface="ＭＳ Ｐゴシック" charset="0"/>
              <a:cs typeface="Calibri" charset="0"/>
            </a:endParaRPr>
          </a:p>
          <a:p>
            <a:pPr marL="603827" lvl="1" indent="-177800" algn="l" defTabSz="914400" rtl="0">
              <a:buSzPct val="120000"/>
              <a:buFont typeface="Wingdings" charset="2"/>
              <a:buChar char="§"/>
            </a:pPr>
            <a:r>
              <a:rPr lang="en-US" sz="2000" kern="1200" dirty="0" smtClean="0">
                <a:latin typeface="Calibri" charset="0"/>
                <a:ea typeface="ＭＳ Ｐゴシック" charset="0"/>
                <a:cs typeface="Calibri" charset="0"/>
              </a:rPr>
              <a:t>Operational Data Cubes in </a:t>
            </a:r>
            <a:r>
              <a:rPr lang="en-US" sz="2000" b="1" kern="1200" dirty="0" smtClean="0">
                <a:solidFill>
                  <a:srgbClr val="FF0000"/>
                </a:solidFill>
                <a:latin typeface="Calibri" charset="0"/>
                <a:ea typeface="ＭＳ Ｐゴシック" charset="0"/>
                <a:cs typeface="Calibri" charset="0"/>
              </a:rPr>
              <a:t>20 countries by 2022</a:t>
            </a:r>
          </a:p>
          <a:p>
            <a:pPr marL="603827" lvl="1" indent="-177800" algn="l" defTabSz="914400" rtl="0">
              <a:buSzPct val="120000"/>
              <a:buFont typeface="Wingdings" charset="2"/>
              <a:buChar char="§"/>
            </a:pPr>
            <a:r>
              <a:rPr lang="en-US" sz="2000" kern="1200" dirty="0" smtClean="0">
                <a:latin typeface="Calibri" charset="0"/>
                <a:ea typeface="ＭＳ Ｐゴシック" charset="0"/>
                <a:cs typeface="Calibri" charset="0"/>
              </a:rPr>
              <a:t>Key partners (e.g. GEO, World Bank) supporting data cube projects</a:t>
            </a:r>
          </a:p>
        </p:txBody>
      </p:sp>
      <p:pic>
        <p:nvPicPr>
          <p:cNvPr id="2" name="Picture 1"/>
          <p:cNvPicPr>
            <a:picLocks noChangeAspect="1"/>
          </p:cNvPicPr>
          <p:nvPr/>
        </p:nvPicPr>
        <p:blipFill>
          <a:blip r:embed="rId3"/>
          <a:stretch>
            <a:fillRect/>
          </a:stretch>
        </p:blipFill>
        <p:spPr>
          <a:xfrm>
            <a:off x="6928971" y="3527612"/>
            <a:ext cx="2197100" cy="2245804"/>
          </a:xfrm>
          <a:prstGeom prst="rect">
            <a:avLst/>
          </a:prstGeom>
        </p:spPr>
      </p:pic>
    </p:spTree>
    <p:extLst>
      <p:ext uri="{BB962C8B-B14F-4D97-AF65-F5344CB8AC3E}">
        <p14:creationId xmlns:p14="http://schemas.microsoft.com/office/powerpoint/2010/main" val="1569887017"/>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 y="909078"/>
            <a:ext cx="9017212" cy="4936542"/>
          </a:xfrm>
          <a:prstGeom prst="rect">
            <a:avLst/>
          </a:prstGeom>
        </p:spPr>
      </p:pic>
      <p:sp>
        <p:nvSpPr>
          <p:cNvPr id="2" name="Title 1"/>
          <p:cNvSpPr>
            <a:spLocks noGrp="1"/>
          </p:cNvSpPr>
          <p:nvPr>
            <p:ph type="title"/>
          </p:nvPr>
        </p:nvSpPr>
        <p:spPr>
          <a:xfrm>
            <a:off x="99822" y="249283"/>
            <a:ext cx="7239000" cy="526928"/>
          </a:xfrm>
        </p:spPr>
        <p:txBody>
          <a:bodyPr/>
          <a:lstStyle/>
          <a:p>
            <a:pPr algn="l"/>
            <a:r>
              <a:rPr lang="en-US" sz="2400" b="1" dirty="0" smtClean="0">
                <a:solidFill>
                  <a:schemeClr val="bg1"/>
                </a:solidFill>
              </a:rPr>
              <a:t>The “Road to 20” Operational Data Cubes by 2020</a:t>
            </a:r>
            <a:endParaRPr lang="en-US" sz="2400" b="1" dirty="0">
              <a:solidFill>
                <a:schemeClr val="bg1"/>
              </a:solidFill>
            </a:endParaRPr>
          </a:p>
        </p:txBody>
      </p:sp>
      <p:grpSp>
        <p:nvGrpSpPr>
          <p:cNvPr id="9" name="Group 8"/>
          <p:cNvGrpSpPr/>
          <p:nvPr/>
        </p:nvGrpSpPr>
        <p:grpSpPr>
          <a:xfrm>
            <a:off x="3533637" y="4474020"/>
            <a:ext cx="3476763" cy="1150246"/>
            <a:chOff x="5286237" y="4993746"/>
            <a:chExt cx="3476763" cy="1150246"/>
          </a:xfrm>
        </p:grpSpPr>
        <p:sp>
          <p:nvSpPr>
            <p:cNvPr id="8" name="Cube 7"/>
            <p:cNvSpPr>
              <a:spLocks noChangeAspect="1"/>
            </p:cNvSpPr>
            <p:nvPr/>
          </p:nvSpPr>
          <p:spPr>
            <a:xfrm>
              <a:off x="5288216" y="5455351"/>
              <a:ext cx="281178" cy="290697"/>
            </a:xfrm>
            <a:prstGeom prst="cube">
              <a:avLst/>
            </a:prstGeom>
            <a:solidFill>
              <a:schemeClr val="tx1">
                <a:lumMod val="40000"/>
                <a:lumOff val="60000"/>
              </a:schemeClr>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14" name="Cube 13"/>
            <p:cNvSpPr>
              <a:spLocks noChangeAspect="1"/>
            </p:cNvSpPr>
            <p:nvPr/>
          </p:nvSpPr>
          <p:spPr>
            <a:xfrm>
              <a:off x="5286237" y="5029199"/>
              <a:ext cx="281178" cy="290697"/>
            </a:xfrm>
            <a:prstGeom prst="cube">
              <a:avLst/>
            </a:prstGeom>
            <a:solidFill>
              <a:srgbClr val="00B05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18" name="TextBox 17"/>
            <p:cNvSpPr txBox="1"/>
            <p:nvPr/>
          </p:nvSpPr>
          <p:spPr>
            <a:xfrm>
              <a:off x="5700084" y="4993746"/>
              <a:ext cx="1042696" cy="32614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US" sz="1400" dirty="0" smtClean="0">
                  <a:solidFill>
                    <a:srgbClr val="FFFF00"/>
                  </a:solidFill>
                </a:rPr>
                <a:t>Operational</a:t>
              </a:r>
              <a:endParaRPr lang="en-US" sz="1400" dirty="0">
                <a:solidFill>
                  <a:srgbClr val="FFFF00"/>
                </a:solidFill>
              </a:endParaRPr>
            </a:p>
          </p:txBody>
        </p:sp>
        <p:sp>
          <p:nvSpPr>
            <p:cNvPr id="19" name="TextBox 18"/>
            <p:cNvSpPr txBox="1"/>
            <p:nvPr/>
          </p:nvSpPr>
          <p:spPr>
            <a:xfrm>
              <a:off x="5715001" y="5404066"/>
              <a:ext cx="1726216" cy="32614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US" sz="1400" dirty="0" smtClean="0">
                  <a:solidFill>
                    <a:srgbClr val="FFFF00"/>
                  </a:solidFill>
                </a:rPr>
                <a:t>Under Development</a:t>
              </a:r>
              <a:endParaRPr lang="en-US" sz="1400" dirty="0">
                <a:solidFill>
                  <a:srgbClr val="FFFF00"/>
                </a:solidFill>
              </a:endParaRPr>
            </a:p>
          </p:txBody>
        </p:sp>
        <p:sp>
          <p:nvSpPr>
            <p:cNvPr id="27" name="Cube 26"/>
            <p:cNvSpPr>
              <a:spLocks noChangeAspect="1"/>
            </p:cNvSpPr>
            <p:nvPr/>
          </p:nvSpPr>
          <p:spPr>
            <a:xfrm>
              <a:off x="5286237" y="5853295"/>
              <a:ext cx="281178" cy="290697"/>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28" name="TextBox 27"/>
            <p:cNvSpPr txBox="1"/>
            <p:nvPr/>
          </p:nvSpPr>
          <p:spPr>
            <a:xfrm>
              <a:off x="5638800" y="5819003"/>
              <a:ext cx="3124200"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rtl="0" latinLnBrk="1" hangingPunct="0"/>
              <a:r>
                <a:rPr lang="en-US" sz="1400" dirty="0" smtClean="0">
                  <a:solidFill>
                    <a:srgbClr val="FFFF00"/>
                  </a:solidFill>
                </a:rPr>
                <a:t>Under Review or</a:t>
              </a:r>
              <a:r>
                <a:rPr lang="en-US" sz="1400" dirty="0">
                  <a:solidFill>
                    <a:srgbClr val="FFFF00"/>
                  </a:solidFill>
                </a:rPr>
                <a:t> </a:t>
              </a:r>
              <a:r>
                <a:rPr lang="en-US" sz="1400" dirty="0" smtClean="0">
                  <a:solidFill>
                    <a:srgbClr val="FFFF00"/>
                  </a:solidFill>
                </a:rPr>
                <a:t>Expressed Interest</a:t>
              </a:r>
              <a:endParaRPr lang="en-US" sz="1400" dirty="0">
                <a:solidFill>
                  <a:srgbClr val="FFFF00"/>
                </a:solidFill>
              </a:endParaRPr>
            </a:p>
          </p:txBody>
        </p:sp>
      </p:grpSp>
      <p:sp>
        <p:nvSpPr>
          <p:cNvPr id="5" name="TextBox 4"/>
          <p:cNvSpPr txBox="1"/>
          <p:nvPr/>
        </p:nvSpPr>
        <p:spPr>
          <a:xfrm>
            <a:off x="304800" y="5833648"/>
            <a:ext cx="5906423" cy="3385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600" b="0" i="0" u="none" strike="noStrike" cap="none" spc="0" normalizeH="0" baseline="0" dirty="0" smtClean="0">
                <a:ln>
                  <a:noFill/>
                </a:ln>
                <a:solidFill>
                  <a:srgbClr val="002569"/>
                </a:solidFill>
                <a:effectLst/>
                <a:uFillTx/>
              </a:rPr>
              <a:t>3 operational, 4 under development, </a:t>
            </a:r>
            <a:r>
              <a:rPr lang="en-US" sz="1600" dirty="0" smtClean="0"/>
              <a:t>22</a:t>
            </a:r>
            <a:r>
              <a:rPr kumimoji="0" lang="en-US" sz="1600" b="0" i="0" u="none" strike="noStrike" cap="none" spc="0" normalizeH="0" baseline="0" dirty="0" smtClean="0">
                <a:ln>
                  <a:noFill/>
                </a:ln>
                <a:solidFill>
                  <a:srgbClr val="002569"/>
                </a:solidFill>
                <a:effectLst/>
                <a:uFillTx/>
              </a:rPr>
              <a:t> under review = </a:t>
            </a:r>
            <a:r>
              <a:rPr kumimoji="0" lang="en-US" sz="1600" b="1" i="0" u="none" strike="noStrike" cap="none" spc="0" normalizeH="0" baseline="0" dirty="0" smtClean="0">
                <a:ln>
                  <a:noFill/>
                </a:ln>
                <a:solidFill>
                  <a:srgbClr val="002569"/>
                </a:solidFill>
                <a:effectLst/>
                <a:uFillTx/>
              </a:rPr>
              <a:t>29 total </a:t>
            </a:r>
            <a:endParaRPr kumimoji="0" lang="en-US" sz="1600" b="1" i="0" u="none" strike="noStrike" cap="none" spc="0" normalizeH="0" baseline="0" dirty="0">
              <a:ln>
                <a:noFill/>
              </a:ln>
              <a:solidFill>
                <a:srgbClr val="002569"/>
              </a:solidFill>
              <a:effectLst/>
              <a:uFillTx/>
            </a:endParaRPr>
          </a:p>
        </p:txBody>
      </p:sp>
      <p:sp>
        <p:nvSpPr>
          <p:cNvPr id="53" name="Cube 52"/>
          <p:cNvSpPr>
            <a:spLocks noChangeAspect="1"/>
          </p:cNvSpPr>
          <p:nvPr/>
        </p:nvSpPr>
        <p:spPr>
          <a:xfrm>
            <a:off x="8229600" y="4423547"/>
            <a:ext cx="281178" cy="290697"/>
          </a:xfrm>
          <a:prstGeom prst="cube">
            <a:avLst/>
          </a:prstGeom>
          <a:solidFill>
            <a:srgbClr val="00B05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pic>
        <p:nvPicPr>
          <p:cNvPr id="7" name="Picture 6"/>
          <p:cNvPicPr>
            <a:picLocks noChangeAspect="1"/>
          </p:cNvPicPr>
          <p:nvPr/>
        </p:nvPicPr>
        <p:blipFill>
          <a:blip r:embed="rId3"/>
          <a:stretch>
            <a:fillRect/>
          </a:stretch>
        </p:blipFill>
        <p:spPr>
          <a:xfrm>
            <a:off x="4343400" y="1883220"/>
            <a:ext cx="304800" cy="317500"/>
          </a:xfrm>
          <a:prstGeom prst="rect">
            <a:avLst/>
          </a:prstGeom>
        </p:spPr>
      </p:pic>
      <p:sp>
        <p:nvSpPr>
          <p:cNvPr id="58" name="Cube 57"/>
          <p:cNvSpPr>
            <a:spLocks noChangeAspect="1"/>
          </p:cNvSpPr>
          <p:nvPr/>
        </p:nvSpPr>
        <p:spPr>
          <a:xfrm>
            <a:off x="1700022" y="3573723"/>
            <a:ext cx="281178" cy="290697"/>
          </a:xfrm>
          <a:prstGeom prst="cube">
            <a:avLst/>
          </a:prstGeom>
          <a:solidFill>
            <a:srgbClr val="00B05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59" name="Cube 58"/>
          <p:cNvSpPr>
            <a:spLocks noChangeAspect="1"/>
          </p:cNvSpPr>
          <p:nvPr/>
        </p:nvSpPr>
        <p:spPr>
          <a:xfrm>
            <a:off x="914400" y="2202123"/>
            <a:ext cx="281178" cy="290697"/>
          </a:xfrm>
          <a:prstGeom prst="cube">
            <a:avLst/>
          </a:prstGeom>
          <a:solidFill>
            <a:schemeClr val="tx1">
              <a:lumMod val="40000"/>
              <a:lumOff val="60000"/>
            </a:schemeClr>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60" name="Cube 59"/>
          <p:cNvSpPr>
            <a:spLocks noChangeAspect="1"/>
          </p:cNvSpPr>
          <p:nvPr/>
        </p:nvSpPr>
        <p:spPr>
          <a:xfrm>
            <a:off x="7338822" y="3040323"/>
            <a:ext cx="281178" cy="290697"/>
          </a:xfrm>
          <a:prstGeom prst="cube">
            <a:avLst/>
          </a:prstGeom>
          <a:solidFill>
            <a:schemeClr val="tx1">
              <a:lumMod val="40000"/>
              <a:lumOff val="60000"/>
            </a:schemeClr>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61" name="Cube 60"/>
          <p:cNvSpPr>
            <a:spLocks noChangeAspect="1"/>
          </p:cNvSpPr>
          <p:nvPr/>
        </p:nvSpPr>
        <p:spPr>
          <a:xfrm>
            <a:off x="5029200" y="1807020"/>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62" name="Cube 61"/>
          <p:cNvSpPr>
            <a:spLocks noChangeAspect="1"/>
          </p:cNvSpPr>
          <p:nvPr/>
        </p:nvSpPr>
        <p:spPr>
          <a:xfrm>
            <a:off x="838200" y="2721420"/>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63" name="Cube 62"/>
          <p:cNvSpPr>
            <a:spLocks noChangeAspect="1"/>
          </p:cNvSpPr>
          <p:nvPr/>
        </p:nvSpPr>
        <p:spPr>
          <a:xfrm>
            <a:off x="4014109" y="3224340"/>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65" name="Cube 64"/>
          <p:cNvSpPr>
            <a:spLocks noChangeAspect="1"/>
          </p:cNvSpPr>
          <p:nvPr/>
        </p:nvSpPr>
        <p:spPr>
          <a:xfrm>
            <a:off x="7162800" y="3026220"/>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66" name="Cube 65"/>
          <p:cNvSpPr>
            <a:spLocks noChangeAspect="1"/>
          </p:cNvSpPr>
          <p:nvPr/>
        </p:nvSpPr>
        <p:spPr>
          <a:xfrm>
            <a:off x="6528709" y="2721420"/>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67" name="Cube 66"/>
          <p:cNvSpPr>
            <a:spLocks noChangeAspect="1"/>
          </p:cNvSpPr>
          <p:nvPr/>
        </p:nvSpPr>
        <p:spPr>
          <a:xfrm>
            <a:off x="4724400" y="2111820"/>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68" name="Cube 67"/>
          <p:cNvSpPr>
            <a:spLocks noChangeAspect="1"/>
          </p:cNvSpPr>
          <p:nvPr/>
        </p:nvSpPr>
        <p:spPr>
          <a:xfrm>
            <a:off x="7467600" y="2538540"/>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69" name="Cube 68"/>
          <p:cNvSpPr>
            <a:spLocks noChangeAspect="1"/>
          </p:cNvSpPr>
          <p:nvPr/>
        </p:nvSpPr>
        <p:spPr>
          <a:xfrm>
            <a:off x="1804309" y="4016820"/>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70" name="Cube 69"/>
          <p:cNvSpPr>
            <a:spLocks noChangeAspect="1"/>
          </p:cNvSpPr>
          <p:nvPr/>
        </p:nvSpPr>
        <p:spPr>
          <a:xfrm>
            <a:off x="1194709" y="3026220"/>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72" name="Cube 71"/>
          <p:cNvSpPr>
            <a:spLocks noChangeAspect="1"/>
          </p:cNvSpPr>
          <p:nvPr/>
        </p:nvSpPr>
        <p:spPr>
          <a:xfrm>
            <a:off x="5157109" y="3559620"/>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73" name="Cube 72"/>
          <p:cNvSpPr>
            <a:spLocks noChangeAspect="1"/>
          </p:cNvSpPr>
          <p:nvPr/>
        </p:nvSpPr>
        <p:spPr>
          <a:xfrm>
            <a:off x="1371600" y="3102420"/>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74" name="Cube 73"/>
          <p:cNvSpPr>
            <a:spLocks noChangeAspect="1"/>
          </p:cNvSpPr>
          <p:nvPr/>
        </p:nvSpPr>
        <p:spPr>
          <a:xfrm>
            <a:off x="990600" y="1730820"/>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75" name="Cube 74"/>
          <p:cNvSpPr>
            <a:spLocks noChangeAspect="1"/>
          </p:cNvSpPr>
          <p:nvPr/>
        </p:nvSpPr>
        <p:spPr>
          <a:xfrm>
            <a:off x="1956709" y="4672140"/>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76" name="Cube 75"/>
          <p:cNvSpPr>
            <a:spLocks noChangeAspect="1"/>
          </p:cNvSpPr>
          <p:nvPr/>
        </p:nvSpPr>
        <p:spPr>
          <a:xfrm>
            <a:off x="5715000" y="2721420"/>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77" name="Cube 76"/>
          <p:cNvSpPr>
            <a:spLocks noChangeAspect="1"/>
          </p:cNvSpPr>
          <p:nvPr/>
        </p:nvSpPr>
        <p:spPr>
          <a:xfrm>
            <a:off x="5461909" y="2081340"/>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34" name="Cube 33"/>
          <p:cNvSpPr>
            <a:spLocks noChangeAspect="1"/>
          </p:cNvSpPr>
          <p:nvPr/>
        </p:nvSpPr>
        <p:spPr>
          <a:xfrm>
            <a:off x="4825509" y="3291771"/>
            <a:ext cx="281178" cy="290697"/>
          </a:xfrm>
          <a:prstGeom prst="cube">
            <a:avLst/>
          </a:prstGeom>
          <a:solidFill>
            <a:schemeClr val="tx1">
              <a:lumMod val="40000"/>
              <a:lumOff val="60000"/>
            </a:schemeClr>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36" name="Cube 35"/>
          <p:cNvSpPr>
            <a:spLocks noChangeAspect="1"/>
          </p:cNvSpPr>
          <p:nvPr/>
        </p:nvSpPr>
        <p:spPr>
          <a:xfrm>
            <a:off x="7834139" y="2758951"/>
            <a:ext cx="281178" cy="290697"/>
          </a:xfrm>
          <a:prstGeom prst="cube">
            <a:avLst/>
          </a:prstGeom>
          <a:solidFill>
            <a:schemeClr val="tx1">
              <a:lumMod val="40000"/>
              <a:lumOff val="60000"/>
            </a:schemeClr>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38" name="Cube 37"/>
          <p:cNvSpPr>
            <a:spLocks noChangeAspect="1"/>
          </p:cNvSpPr>
          <p:nvPr/>
        </p:nvSpPr>
        <p:spPr>
          <a:xfrm>
            <a:off x="8839200" y="3992017"/>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39" name="Cube 38"/>
          <p:cNvSpPr>
            <a:spLocks noChangeAspect="1"/>
          </p:cNvSpPr>
          <p:nvPr/>
        </p:nvSpPr>
        <p:spPr>
          <a:xfrm>
            <a:off x="8738509" y="4214940"/>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40" name="Cube 39"/>
          <p:cNvSpPr>
            <a:spLocks noChangeAspect="1"/>
          </p:cNvSpPr>
          <p:nvPr/>
        </p:nvSpPr>
        <p:spPr>
          <a:xfrm>
            <a:off x="8915400" y="4214940"/>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37" name="Cube 36"/>
          <p:cNvSpPr>
            <a:spLocks noChangeAspect="1"/>
          </p:cNvSpPr>
          <p:nvPr/>
        </p:nvSpPr>
        <p:spPr>
          <a:xfrm>
            <a:off x="2362200" y="4748340"/>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41" name="Cube 40"/>
          <p:cNvSpPr>
            <a:spLocks noChangeAspect="1"/>
          </p:cNvSpPr>
          <p:nvPr/>
        </p:nvSpPr>
        <p:spPr>
          <a:xfrm>
            <a:off x="4014109" y="1654620"/>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42" name="Cube 41"/>
          <p:cNvSpPr>
            <a:spLocks noChangeAspect="1"/>
          </p:cNvSpPr>
          <p:nvPr/>
        </p:nvSpPr>
        <p:spPr>
          <a:xfrm>
            <a:off x="6858000" y="2721420"/>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43" name="Cube 42"/>
          <p:cNvSpPr>
            <a:spLocks noChangeAspect="1"/>
          </p:cNvSpPr>
          <p:nvPr/>
        </p:nvSpPr>
        <p:spPr>
          <a:xfrm>
            <a:off x="8433709" y="2286000"/>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Tree>
    <p:extLst>
      <p:ext uri="{BB962C8B-B14F-4D97-AF65-F5344CB8AC3E}">
        <p14:creationId xmlns:p14="http://schemas.microsoft.com/office/powerpoint/2010/main" val="6229519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272596" y="173106"/>
            <a:ext cx="5562600" cy="523220"/>
          </a:xfrm>
        </p:spPr>
        <p:txBody>
          <a:bodyPr wrap="square">
            <a:spAutoFit/>
          </a:bodyPr>
          <a:lstStyle/>
          <a:p>
            <a:pPr algn="l" eaLnBrk="1" hangingPunct="1"/>
            <a:r>
              <a:rPr lang="en-US" sz="2800" b="1" dirty="0" smtClean="0">
                <a:latin typeface="Tahoma" charset="0"/>
                <a:ea typeface="ＭＳ Ｐゴシック" charset="0"/>
                <a:cs typeface="ＭＳ Ｐゴシック" charset="0"/>
              </a:rPr>
              <a:t>The “Road to 20” Highlights</a:t>
            </a:r>
            <a:endParaRPr lang="en-US" b="1" dirty="0">
              <a:solidFill>
                <a:srgbClr val="FFD799"/>
              </a:solidFill>
              <a:latin typeface="Tahoma" charset="0"/>
              <a:ea typeface="ＭＳ Ｐゴシック" charset="0"/>
              <a:cs typeface="ＭＳ Ｐゴシック" charset="0"/>
            </a:endParaRPr>
          </a:p>
        </p:txBody>
      </p:sp>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arrow" w="med" len="med"/>
              </a14:hiddenLine>
            </a:ext>
          </a:extLst>
        </p:spPr>
      </p:cxnSp>
      <p:sp>
        <p:nvSpPr>
          <p:cNvPr id="7" name="Content Placeholder 2"/>
          <p:cNvSpPr txBox="1">
            <a:spLocks/>
          </p:cNvSpPr>
          <p:nvPr/>
        </p:nvSpPr>
        <p:spPr>
          <a:xfrm>
            <a:off x="119742" y="1050420"/>
            <a:ext cx="8871858" cy="4332711"/>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295275" indent="-295275" algn="l" defTabSz="914400" rtl="0">
              <a:buSzPct val="120000"/>
              <a:buFont typeface="Wingdings" charset="2"/>
              <a:buChar char="§"/>
            </a:pPr>
            <a:r>
              <a:rPr lang="en-US" sz="1800" b="1" kern="1200" dirty="0" smtClean="0">
                <a:latin typeface="Calibri" charset="0"/>
                <a:ea typeface="ＭＳ Ｐゴシック" charset="0"/>
                <a:cs typeface="Calibri" charset="0"/>
              </a:rPr>
              <a:t>Colombia</a:t>
            </a:r>
            <a:r>
              <a:rPr lang="en-US" sz="1800" kern="1200" dirty="0" smtClean="0">
                <a:latin typeface="Calibri" charset="0"/>
                <a:ea typeface="ＭＳ Ｐゴシック" charset="0"/>
                <a:cs typeface="Calibri" charset="0"/>
              </a:rPr>
              <a:t> has an operational Data Cube since Dec 2016 with over 25,000 historic Landsat images. They continue to expand the user base, applications and datasets with continued support from the CDC team.</a:t>
            </a:r>
          </a:p>
          <a:p>
            <a:pPr marL="295275" indent="-295275" algn="l" defTabSz="914400" rtl="0">
              <a:buSzPct val="120000"/>
              <a:buFont typeface="Wingdings" charset="2"/>
              <a:buChar char="§"/>
            </a:pPr>
            <a:r>
              <a:rPr lang="en-US" sz="1800" b="1" kern="1200" dirty="0" smtClean="0">
                <a:latin typeface="Calibri" charset="0"/>
                <a:ea typeface="ＭＳ Ｐゴシック" charset="0"/>
                <a:cs typeface="Calibri" charset="0"/>
              </a:rPr>
              <a:t>Switzerland</a:t>
            </a:r>
            <a:r>
              <a:rPr lang="en-US" sz="1800" kern="1200" dirty="0" smtClean="0">
                <a:latin typeface="Calibri" charset="0"/>
                <a:ea typeface="ＭＳ Ｐゴシック" charset="0"/>
                <a:cs typeface="Calibri" charset="0"/>
              </a:rPr>
              <a:t> has an operational Data Cube since July 2017 with over 4,000 historic Landsat images. They have received Swiss government approval and developed a new website (</a:t>
            </a:r>
            <a:r>
              <a:rPr lang="en-US" sz="1800" kern="1200" dirty="0" err="1" smtClean="0">
                <a:latin typeface="Calibri" charset="0"/>
                <a:ea typeface="ＭＳ Ｐゴシック" charset="0"/>
                <a:cs typeface="Calibri" charset="0"/>
              </a:rPr>
              <a:t>swissdatacube.org</a:t>
            </a:r>
            <a:r>
              <a:rPr lang="en-US" sz="1800" kern="1200" dirty="0" smtClean="0">
                <a:latin typeface="Calibri" charset="0"/>
                <a:ea typeface="ＭＳ Ｐゴシック" charset="0"/>
                <a:cs typeface="Calibri" charset="0"/>
              </a:rPr>
              <a:t>). Their future plans include expanded datasets (Sentinel) and increased applications.</a:t>
            </a:r>
          </a:p>
          <a:p>
            <a:pPr marL="295275" indent="-295275" algn="l" defTabSz="914400" rtl="0">
              <a:buSzPct val="120000"/>
              <a:buFont typeface="Wingdings" charset="2"/>
              <a:buChar char="§"/>
            </a:pPr>
            <a:r>
              <a:rPr lang="en-US" sz="1800" b="1" kern="1200" dirty="0" smtClean="0">
                <a:latin typeface="Calibri" charset="0"/>
                <a:ea typeface="ＭＳ Ｐゴシック" charset="0"/>
                <a:cs typeface="Calibri" charset="0"/>
              </a:rPr>
              <a:t>Vietnam</a:t>
            </a:r>
            <a:r>
              <a:rPr lang="en-US" sz="1800" kern="1200" dirty="0" smtClean="0">
                <a:latin typeface="Calibri" charset="0"/>
                <a:ea typeface="ＭＳ Ｐゴシック" charset="0"/>
                <a:cs typeface="Calibri" charset="0"/>
              </a:rPr>
              <a:t> is slowly making progress by establishing pilot cubes in several regions using a new high performance computing system. Their focus is on forests, rice, and water applications. </a:t>
            </a:r>
            <a:r>
              <a:rPr lang="en-US" sz="1800" kern="1200" dirty="0">
                <a:latin typeface="Calibri" charset="0"/>
                <a:ea typeface="ＭＳ Ｐゴシック" charset="0"/>
                <a:cs typeface="Calibri" charset="0"/>
              </a:rPr>
              <a:t>VNSC is hosting an internal Data Cube Workshop on Sept 17</a:t>
            </a:r>
            <a:r>
              <a:rPr lang="en-US" sz="1800" kern="1200" dirty="0" smtClean="0">
                <a:latin typeface="Calibri" charset="0"/>
                <a:ea typeface="ＭＳ Ｐゴシック" charset="0"/>
                <a:cs typeface="Calibri" charset="0"/>
              </a:rPr>
              <a:t>.</a:t>
            </a:r>
          </a:p>
          <a:p>
            <a:pPr marL="295275" indent="-295275" algn="l" defTabSz="914400" rtl="0">
              <a:buSzPct val="120000"/>
              <a:buFont typeface="Wingdings" charset="2"/>
              <a:buChar char="§"/>
            </a:pPr>
            <a:r>
              <a:rPr lang="en-US" sz="1800" b="1" kern="1200" dirty="0" smtClean="0">
                <a:latin typeface="Calibri" charset="0"/>
                <a:ea typeface="ＭＳ Ｐゴシック" charset="0"/>
                <a:cs typeface="Calibri" charset="0"/>
              </a:rPr>
              <a:t>Taiwan</a:t>
            </a:r>
            <a:r>
              <a:rPr lang="en-US" sz="1800" kern="1200" dirty="0" smtClean="0">
                <a:latin typeface="Calibri" charset="0"/>
                <a:ea typeface="ＭＳ Ｐゴシック" charset="0"/>
                <a:cs typeface="Calibri" charset="0"/>
              </a:rPr>
              <a:t> is making progress on a local HPC installation through support from CSIRO. Their focus is forests and water applications.</a:t>
            </a:r>
          </a:p>
          <a:p>
            <a:pPr marL="295275" indent="-295275" algn="l" defTabSz="914400" rtl="0">
              <a:buSzPct val="120000"/>
              <a:buFont typeface="Wingdings" charset="2"/>
              <a:buChar char="§"/>
            </a:pPr>
            <a:r>
              <a:rPr lang="en-US" sz="1800" b="1" kern="1200" dirty="0" smtClean="0">
                <a:latin typeface="Calibri" charset="0"/>
                <a:ea typeface="ＭＳ Ｐゴシック" charset="0"/>
                <a:cs typeface="Calibri" charset="0"/>
              </a:rPr>
              <a:t>Uganda</a:t>
            </a:r>
            <a:r>
              <a:rPr lang="en-US" sz="1800" kern="1200" dirty="0" smtClean="0">
                <a:latin typeface="Calibri" charset="0"/>
                <a:ea typeface="ＭＳ Ｐゴシック" charset="0"/>
                <a:cs typeface="Calibri" charset="0"/>
              </a:rPr>
              <a:t> has received support from the U.K. and the NASA-SEO to install a demo cube for the </a:t>
            </a:r>
            <a:r>
              <a:rPr lang="en-US" sz="1800" kern="1200" dirty="0" err="1" smtClean="0">
                <a:latin typeface="Calibri" charset="0"/>
                <a:ea typeface="ＭＳ Ｐゴシック" charset="0"/>
                <a:cs typeface="Calibri" charset="0"/>
              </a:rPr>
              <a:t>Karamoja</a:t>
            </a:r>
            <a:r>
              <a:rPr lang="en-US" sz="1800" kern="1200" dirty="0" smtClean="0">
                <a:latin typeface="Calibri" charset="0"/>
                <a:ea typeface="ＭＳ Ｐゴシック" charset="0"/>
                <a:cs typeface="Calibri" charset="0"/>
              </a:rPr>
              <a:t> region on a cloud (AWS). They have made rapid progress with little CEOS support. </a:t>
            </a:r>
          </a:p>
          <a:p>
            <a:pPr marL="295275" indent="-295275" algn="l" defTabSz="914400" rtl="0">
              <a:buSzPct val="120000"/>
              <a:buFont typeface="Wingdings" charset="2"/>
              <a:buChar char="§"/>
            </a:pPr>
            <a:r>
              <a:rPr lang="en-US" sz="1800" kern="1200" dirty="0" smtClean="0">
                <a:latin typeface="Calibri" charset="0"/>
                <a:ea typeface="ＭＳ Ｐゴシック" charset="0"/>
                <a:cs typeface="Calibri" charset="0"/>
              </a:rPr>
              <a:t>See the “</a:t>
            </a:r>
            <a:r>
              <a:rPr lang="en-US" sz="1800" b="1" kern="1200" dirty="0" smtClean="0">
                <a:solidFill>
                  <a:srgbClr val="FF0000"/>
                </a:solidFill>
                <a:latin typeface="Calibri" charset="0"/>
                <a:ea typeface="ＭＳ Ｐゴシック" charset="0"/>
                <a:cs typeface="Calibri" charset="0"/>
              </a:rPr>
              <a:t>Road to 20</a:t>
            </a:r>
            <a:r>
              <a:rPr lang="en-US" sz="1800" kern="1200" dirty="0" smtClean="0">
                <a:latin typeface="Calibri" charset="0"/>
                <a:ea typeface="ＭＳ Ｐゴシック" charset="0"/>
                <a:cs typeface="Calibri" charset="0"/>
              </a:rPr>
              <a:t>” document on the ODC website for more!</a:t>
            </a:r>
          </a:p>
        </p:txBody>
      </p:sp>
    </p:spTree>
    <p:extLst>
      <p:ext uri="{BB962C8B-B14F-4D97-AF65-F5344CB8AC3E}">
        <p14:creationId xmlns:p14="http://schemas.microsoft.com/office/powerpoint/2010/main" val="970577297"/>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272596" y="173106"/>
            <a:ext cx="6890204" cy="523220"/>
          </a:xfrm>
        </p:spPr>
        <p:txBody>
          <a:bodyPr wrap="square">
            <a:spAutoFit/>
          </a:bodyPr>
          <a:lstStyle/>
          <a:p>
            <a:pPr algn="l" eaLnBrk="1" hangingPunct="1"/>
            <a:r>
              <a:rPr lang="en-US" sz="2800" dirty="0" smtClean="0">
                <a:latin typeface="Tahoma" charset="0"/>
                <a:ea typeface="ＭＳ Ｐゴシック" charset="0"/>
                <a:cs typeface="ＭＳ Ｐゴシック" charset="0"/>
              </a:rPr>
              <a:t>Which have an</a:t>
            </a:r>
            <a:r>
              <a:rPr lang="en-US" sz="2800" b="1" dirty="0" smtClean="0">
                <a:latin typeface="Tahoma" charset="0"/>
                <a:ea typeface="ＭＳ Ｐゴシック" charset="0"/>
                <a:cs typeface="ＭＳ Ｐゴシック" charset="0"/>
              </a:rPr>
              <a:t> interest in Forests?</a:t>
            </a:r>
            <a:endParaRPr lang="en-US" b="1" dirty="0">
              <a:solidFill>
                <a:srgbClr val="FFD799"/>
              </a:solidFill>
              <a:latin typeface="Tahoma" charset="0"/>
              <a:ea typeface="ＭＳ Ｐゴシック" charset="0"/>
              <a:cs typeface="ＭＳ Ｐゴシック" charset="0"/>
            </a:endParaRPr>
          </a:p>
        </p:txBody>
      </p:sp>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arrow" w="med" len="med"/>
              </a14:hiddenLine>
            </a:ext>
          </a:extLst>
        </p:spPr>
      </p:cxnSp>
      <p:sp>
        <p:nvSpPr>
          <p:cNvPr id="7" name="Content Placeholder 2"/>
          <p:cNvSpPr txBox="1">
            <a:spLocks/>
          </p:cNvSpPr>
          <p:nvPr/>
        </p:nvSpPr>
        <p:spPr>
          <a:xfrm>
            <a:off x="119741" y="1050420"/>
            <a:ext cx="8916295" cy="4332711"/>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295275" indent="-295275" algn="l" defTabSz="914400" rtl="0">
              <a:buSzPct val="120000"/>
              <a:buFont typeface="Wingdings" charset="2"/>
              <a:buChar char="§"/>
            </a:pPr>
            <a:r>
              <a:rPr lang="en-US" sz="2000" kern="1200" dirty="0" smtClean="0">
                <a:latin typeface="Calibri" charset="0"/>
                <a:ea typeface="ＭＳ Ｐゴシック" charset="0"/>
                <a:cs typeface="Calibri" charset="0"/>
              </a:rPr>
              <a:t>The CDC team is engaging with 29 different countries to consider the deployment of Data Cubes. Many of those countries have a desire to support forest applications. </a:t>
            </a:r>
          </a:p>
          <a:p>
            <a:pPr marL="295275" indent="-295275" algn="l" defTabSz="914400" rtl="0">
              <a:buSzPct val="120000"/>
              <a:buFont typeface="Wingdings" charset="2"/>
              <a:buChar char="§"/>
            </a:pPr>
            <a:r>
              <a:rPr lang="en-US" sz="2000" kern="1200" dirty="0" smtClean="0">
                <a:latin typeface="Calibri" charset="0"/>
                <a:ea typeface="ＭＳ Ｐゴシック" charset="0"/>
                <a:cs typeface="Calibri" charset="0"/>
              </a:rPr>
              <a:t>We know that these 9 countries have an interest in forest applications, but there may be more: </a:t>
            </a:r>
            <a:r>
              <a:rPr lang="en-US" sz="2000" b="1" kern="1200" dirty="0" smtClean="0">
                <a:latin typeface="Calibri" charset="0"/>
                <a:ea typeface="ＭＳ Ｐゴシック" charset="0"/>
                <a:cs typeface="Calibri" charset="0"/>
              </a:rPr>
              <a:t>Colombia, Switzerland, Vietnam, Taiwan, Kenya, Georgia, Moldova, </a:t>
            </a:r>
            <a:r>
              <a:rPr lang="en-US" sz="2000" b="1" kern="1200" dirty="0" err="1" smtClean="0">
                <a:latin typeface="Calibri" charset="0"/>
                <a:ea typeface="ＭＳ Ｐゴシック" charset="0"/>
                <a:cs typeface="Calibri" charset="0"/>
              </a:rPr>
              <a:t>Hondurus</a:t>
            </a:r>
            <a:r>
              <a:rPr lang="en-US" sz="2000" b="1" kern="1200" dirty="0" smtClean="0">
                <a:latin typeface="Calibri" charset="0"/>
                <a:ea typeface="ＭＳ Ｐゴシック" charset="0"/>
                <a:cs typeface="Calibri" charset="0"/>
              </a:rPr>
              <a:t>, Canada </a:t>
            </a:r>
          </a:p>
        </p:txBody>
      </p:sp>
      <p:pic>
        <p:nvPicPr>
          <p:cNvPr id="5" name="Picture 4"/>
          <p:cNvPicPr>
            <a:picLocks noChangeAspect="1"/>
          </p:cNvPicPr>
          <p:nvPr/>
        </p:nvPicPr>
        <p:blipFill>
          <a:blip r:embed="rId3"/>
          <a:stretch>
            <a:fillRect/>
          </a:stretch>
        </p:blipFill>
        <p:spPr>
          <a:xfrm>
            <a:off x="533400" y="3200400"/>
            <a:ext cx="5120076" cy="2803025"/>
          </a:xfrm>
          <a:prstGeom prst="rect">
            <a:avLst/>
          </a:prstGeom>
        </p:spPr>
      </p:pic>
      <p:sp>
        <p:nvSpPr>
          <p:cNvPr id="6" name="Cube 5"/>
          <p:cNvSpPr>
            <a:spLocks noChangeAspect="1"/>
          </p:cNvSpPr>
          <p:nvPr/>
        </p:nvSpPr>
        <p:spPr>
          <a:xfrm>
            <a:off x="1499509" y="4770120"/>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8" name="Cube 7"/>
          <p:cNvSpPr>
            <a:spLocks noChangeAspect="1"/>
          </p:cNvSpPr>
          <p:nvPr/>
        </p:nvSpPr>
        <p:spPr>
          <a:xfrm>
            <a:off x="1042309" y="3581400"/>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9" name="Cube 8"/>
          <p:cNvSpPr>
            <a:spLocks noChangeAspect="1"/>
          </p:cNvSpPr>
          <p:nvPr/>
        </p:nvSpPr>
        <p:spPr>
          <a:xfrm>
            <a:off x="4623709" y="4419600"/>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10" name="Cube 9"/>
          <p:cNvSpPr>
            <a:spLocks noChangeAspect="1"/>
          </p:cNvSpPr>
          <p:nvPr/>
        </p:nvSpPr>
        <p:spPr>
          <a:xfrm>
            <a:off x="3328309" y="4648200"/>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11" name="Cube 10"/>
          <p:cNvSpPr>
            <a:spLocks noChangeAspect="1"/>
          </p:cNvSpPr>
          <p:nvPr/>
        </p:nvSpPr>
        <p:spPr>
          <a:xfrm>
            <a:off x="4928509" y="4191000"/>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12" name="Cube 11"/>
          <p:cNvSpPr>
            <a:spLocks noChangeAspect="1"/>
          </p:cNvSpPr>
          <p:nvPr/>
        </p:nvSpPr>
        <p:spPr>
          <a:xfrm>
            <a:off x="1219200" y="4343400"/>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13" name="Cube 12"/>
          <p:cNvSpPr>
            <a:spLocks noChangeAspect="1"/>
          </p:cNvSpPr>
          <p:nvPr/>
        </p:nvSpPr>
        <p:spPr>
          <a:xfrm>
            <a:off x="2947309" y="3733800"/>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14" name="Cube 13"/>
          <p:cNvSpPr>
            <a:spLocks noChangeAspect="1"/>
          </p:cNvSpPr>
          <p:nvPr/>
        </p:nvSpPr>
        <p:spPr>
          <a:xfrm>
            <a:off x="3200400" y="3886200"/>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15" name="Cube 14"/>
          <p:cNvSpPr>
            <a:spLocks noChangeAspect="1"/>
          </p:cNvSpPr>
          <p:nvPr/>
        </p:nvSpPr>
        <p:spPr>
          <a:xfrm>
            <a:off x="3556909" y="3886200"/>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Tree>
    <p:extLst>
      <p:ext uri="{BB962C8B-B14F-4D97-AF65-F5344CB8AC3E}">
        <p14:creationId xmlns:p14="http://schemas.microsoft.com/office/powerpoint/2010/main" val="1863198684"/>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228600" y="234043"/>
            <a:ext cx="6629400" cy="523220"/>
          </a:xfrm>
        </p:spPr>
        <p:txBody>
          <a:bodyPr wrap="square">
            <a:spAutoFit/>
          </a:bodyPr>
          <a:lstStyle/>
          <a:p>
            <a:pPr algn="l" eaLnBrk="1" hangingPunct="1"/>
            <a:r>
              <a:rPr lang="en-US" sz="2800" b="1" dirty="0" smtClean="0">
                <a:latin typeface="Tahoma" charset="0"/>
                <a:ea typeface="ＭＳ Ｐゴシック" charset="0"/>
                <a:cs typeface="ＭＳ Ｐゴシック" charset="0"/>
              </a:rPr>
              <a:t>Technical Progress</a:t>
            </a:r>
            <a:endParaRPr lang="en-US" sz="3200" b="1" dirty="0">
              <a:solidFill>
                <a:srgbClr val="FFD799"/>
              </a:solidFill>
              <a:latin typeface="Tahoma" charset="0"/>
              <a:ea typeface="ＭＳ Ｐゴシック" charset="0"/>
              <a:cs typeface="ＭＳ Ｐゴシック" charset="0"/>
            </a:endParaRPr>
          </a:p>
        </p:txBody>
      </p:sp>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arrow" w="med" len="med"/>
              </a14:hiddenLine>
            </a:ext>
          </a:extLst>
        </p:spPr>
      </p:cxnSp>
      <p:sp>
        <p:nvSpPr>
          <p:cNvPr id="7" name="Content Placeholder 2"/>
          <p:cNvSpPr txBox="1">
            <a:spLocks/>
          </p:cNvSpPr>
          <p:nvPr/>
        </p:nvSpPr>
        <p:spPr>
          <a:xfrm>
            <a:off x="228600" y="1083078"/>
            <a:ext cx="8686800" cy="4936722"/>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295275" indent="-295275" algn="l" defTabSz="914400" rtl="0">
              <a:buSzPct val="120000"/>
              <a:buFont typeface="Wingdings" charset="2"/>
              <a:buChar char="§"/>
            </a:pPr>
            <a:r>
              <a:rPr lang="en-US" sz="2200" kern="1200" dirty="0" smtClean="0">
                <a:latin typeface="Calibri" charset="0"/>
                <a:ea typeface="ＭＳ Ｐゴシック" charset="0"/>
                <a:cs typeface="Calibri" charset="0"/>
              </a:rPr>
              <a:t>The CDC has established detailed content to support Data Cube deployments</a:t>
            </a:r>
          </a:p>
          <a:p>
            <a:pPr marL="721302" lvl="1" indent="-295275" algn="l" defTabSz="914400" rtl="0">
              <a:buSzPct val="120000"/>
              <a:buFont typeface="Wingdings" charset="2"/>
              <a:buChar char="§"/>
            </a:pPr>
            <a:r>
              <a:rPr lang="en-US" sz="2200" kern="1200" dirty="0" smtClean="0">
                <a:latin typeface="Calibri" charset="0"/>
                <a:ea typeface="ＭＳ Ｐゴシック" charset="0"/>
                <a:cs typeface="Calibri" charset="0"/>
              </a:rPr>
              <a:t>Installation – system requirements, installation guide</a:t>
            </a:r>
          </a:p>
          <a:p>
            <a:pPr marL="721302" lvl="1" indent="-295275" algn="l" defTabSz="914400" rtl="0">
              <a:buSzPct val="120000"/>
              <a:buFont typeface="Wingdings" charset="2"/>
              <a:buChar char="§"/>
            </a:pPr>
            <a:r>
              <a:rPr lang="en-US" sz="2200" kern="1200" dirty="0" smtClean="0">
                <a:latin typeface="Calibri" charset="0"/>
                <a:ea typeface="ＭＳ Ｐゴシック" charset="0"/>
                <a:cs typeface="Calibri" charset="0"/>
              </a:rPr>
              <a:t>Data Preparation – ARD guidance, data acquisition guidance</a:t>
            </a:r>
          </a:p>
          <a:p>
            <a:pPr marL="721302" lvl="1" indent="-295275" algn="l" defTabSz="914400" rtl="0">
              <a:buSzPct val="120000"/>
              <a:buFont typeface="Wingdings" charset="2"/>
              <a:buChar char="§"/>
            </a:pPr>
            <a:r>
              <a:rPr lang="en-US" sz="2200" kern="1200" dirty="0" smtClean="0">
                <a:latin typeface="Calibri" charset="0"/>
                <a:ea typeface="ＭＳ Ｐゴシック" charset="0"/>
                <a:cs typeface="Calibri" charset="0"/>
              </a:rPr>
              <a:t>Data Cube Creation – </a:t>
            </a:r>
            <a:r>
              <a:rPr lang="en-US" sz="2200" kern="1200" dirty="0" err="1" smtClean="0">
                <a:latin typeface="Calibri" charset="0"/>
                <a:ea typeface="ＭＳ Ｐゴシック" charset="0"/>
                <a:cs typeface="Calibri" charset="0"/>
              </a:rPr>
              <a:t>ingestors</a:t>
            </a:r>
            <a:r>
              <a:rPr lang="en-US" sz="2200" kern="1200" dirty="0" smtClean="0">
                <a:latin typeface="Calibri" charset="0"/>
                <a:ea typeface="ＭＳ Ｐゴシック" charset="0"/>
                <a:cs typeface="Calibri" charset="0"/>
              </a:rPr>
              <a:t> for all popular datasets</a:t>
            </a:r>
          </a:p>
          <a:p>
            <a:pPr marL="721302" lvl="1" indent="-295275" algn="l" defTabSz="914400" rtl="0">
              <a:buSzPct val="120000"/>
              <a:buFont typeface="Wingdings" charset="2"/>
              <a:buChar char="§"/>
            </a:pPr>
            <a:r>
              <a:rPr lang="en-US" sz="2200" kern="1200" dirty="0" smtClean="0">
                <a:latin typeface="Calibri" charset="0"/>
                <a:ea typeface="ＭＳ Ｐゴシック" charset="0"/>
                <a:cs typeface="Calibri" charset="0"/>
              </a:rPr>
              <a:t>Applications – AWS demo, Python notebooks, growing list of algorithms</a:t>
            </a:r>
          </a:p>
          <a:p>
            <a:pPr marL="721302" lvl="1" indent="-295275" algn="l" defTabSz="914400" rtl="0">
              <a:buSzPct val="120000"/>
              <a:buFont typeface="Wingdings" charset="2"/>
              <a:buChar char="§"/>
            </a:pPr>
            <a:r>
              <a:rPr lang="en-US" sz="2200" kern="1200" dirty="0" smtClean="0">
                <a:latin typeface="Calibri" charset="0"/>
                <a:ea typeface="ＭＳ Ｐゴシック" charset="0"/>
                <a:cs typeface="Calibri" charset="0"/>
              </a:rPr>
              <a:t>Forum – discussion groups for user support</a:t>
            </a:r>
          </a:p>
          <a:p>
            <a:pPr marL="295275" indent="-295275" algn="l" defTabSz="914400" rtl="0">
              <a:buSzPct val="120000"/>
              <a:buFont typeface="Wingdings" charset="2"/>
              <a:buChar char="§"/>
            </a:pPr>
            <a:r>
              <a:rPr lang="en-US" sz="2200" kern="1200" dirty="0" smtClean="0">
                <a:latin typeface="Calibri" charset="0"/>
                <a:ea typeface="ＭＳ Ｐゴシック" charset="0"/>
                <a:cs typeface="Calibri" charset="0"/>
              </a:rPr>
              <a:t>The ODC group is targeting a formal release (Version #1) in </a:t>
            </a:r>
            <a:br>
              <a:rPr lang="en-US" sz="2200" kern="1200" dirty="0" smtClean="0">
                <a:latin typeface="Calibri" charset="0"/>
                <a:ea typeface="ＭＳ Ｐゴシック" charset="0"/>
                <a:cs typeface="Calibri" charset="0"/>
              </a:rPr>
            </a:br>
            <a:r>
              <a:rPr lang="en-US" sz="2200" kern="1200" dirty="0" smtClean="0">
                <a:latin typeface="Calibri" charset="0"/>
                <a:ea typeface="ＭＳ Ｐゴシック" charset="0"/>
                <a:cs typeface="Calibri" charset="0"/>
              </a:rPr>
              <a:t>February 2018.</a:t>
            </a:r>
          </a:p>
          <a:p>
            <a:pPr marL="721302" lvl="1" indent="-295275" algn="l" defTabSz="914400" rtl="0">
              <a:buSzPct val="120000"/>
              <a:buFont typeface="Wingdings" charset="2"/>
              <a:buChar char="§"/>
            </a:pPr>
            <a:r>
              <a:rPr lang="en-US" sz="2200" kern="1200" dirty="0" smtClean="0">
                <a:latin typeface="Calibri" charset="0"/>
                <a:ea typeface="ＭＳ Ｐゴシック" charset="0"/>
                <a:cs typeface="Calibri" charset="0"/>
              </a:rPr>
              <a:t>Establish an end-to-end architecture that allows user deployment</a:t>
            </a:r>
          </a:p>
          <a:p>
            <a:pPr marL="721302" lvl="1" indent="-295275" algn="l" defTabSz="914400" rtl="0">
              <a:buSzPct val="120000"/>
              <a:buFont typeface="Wingdings" charset="2"/>
              <a:buChar char="§"/>
            </a:pPr>
            <a:r>
              <a:rPr lang="en-US" sz="2200" kern="1200" dirty="0" smtClean="0">
                <a:latin typeface="Calibri" charset="0"/>
                <a:ea typeface="ＭＳ Ｐゴシック" charset="0"/>
                <a:cs typeface="Calibri" charset="0"/>
              </a:rPr>
              <a:t>Establish documentation and training tools</a:t>
            </a:r>
          </a:p>
        </p:txBody>
      </p:sp>
    </p:spTree>
    <p:extLst>
      <p:ext uri="{BB962C8B-B14F-4D97-AF65-F5344CB8AC3E}">
        <p14:creationId xmlns:p14="http://schemas.microsoft.com/office/powerpoint/2010/main" val="1866921223"/>
      </p:ext>
    </p:extLst>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228600" y="234043"/>
            <a:ext cx="6858000" cy="523220"/>
          </a:xfrm>
        </p:spPr>
        <p:txBody>
          <a:bodyPr wrap="square">
            <a:spAutoFit/>
          </a:bodyPr>
          <a:lstStyle/>
          <a:p>
            <a:pPr algn="l" eaLnBrk="1" hangingPunct="1"/>
            <a:r>
              <a:rPr lang="en-US" sz="2800" b="1" dirty="0" smtClean="0">
                <a:latin typeface="Tahoma" charset="0"/>
                <a:ea typeface="ＭＳ Ｐゴシック" charset="0"/>
                <a:cs typeface="ＭＳ Ｐゴシック" charset="0"/>
              </a:rPr>
              <a:t>Near-term Development and Testing</a:t>
            </a:r>
            <a:endParaRPr lang="en-US" sz="3200" b="1" dirty="0">
              <a:solidFill>
                <a:srgbClr val="FFD799"/>
              </a:solidFill>
              <a:latin typeface="Tahoma" charset="0"/>
              <a:ea typeface="ＭＳ Ｐゴシック" charset="0"/>
              <a:cs typeface="ＭＳ Ｐゴシック" charset="0"/>
            </a:endParaRPr>
          </a:p>
        </p:txBody>
      </p:sp>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arrow" w="med" len="med"/>
              </a14:hiddenLine>
            </a:ext>
          </a:extLst>
        </p:spPr>
      </p:cxnSp>
      <p:sp>
        <p:nvSpPr>
          <p:cNvPr id="7" name="Content Placeholder 2"/>
          <p:cNvSpPr txBox="1">
            <a:spLocks/>
          </p:cNvSpPr>
          <p:nvPr/>
        </p:nvSpPr>
        <p:spPr>
          <a:xfrm>
            <a:off x="228600" y="1083078"/>
            <a:ext cx="8686800" cy="4332711"/>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295275" indent="-295275" algn="l" defTabSz="914400" rtl="0">
              <a:buSzPct val="120000"/>
              <a:buFont typeface="Wingdings" charset="2"/>
              <a:buChar char="§"/>
            </a:pPr>
            <a:r>
              <a:rPr lang="en-US" kern="1200" dirty="0" smtClean="0">
                <a:latin typeface="Calibri" charset="0"/>
                <a:ea typeface="ＭＳ Ｐゴシック" charset="0"/>
                <a:cs typeface="Calibri" charset="0"/>
              </a:rPr>
              <a:t>Develop a new </a:t>
            </a:r>
            <a:r>
              <a:rPr lang="en-US" b="1" kern="1200" dirty="0" smtClean="0">
                <a:latin typeface="Calibri" charset="0"/>
                <a:ea typeface="ＭＳ Ｐゴシック" charset="0"/>
                <a:cs typeface="Calibri" charset="0"/>
              </a:rPr>
              <a:t>QGIS tool plugin </a:t>
            </a:r>
            <a:r>
              <a:rPr lang="en-US" kern="1200" dirty="0">
                <a:latin typeface="Calibri" charset="0"/>
                <a:ea typeface="ＭＳ Ｐゴシック" charset="0"/>
                <a:cs typeface="Calibri" charset="0"/>
              </a:rPr>
              <a:t>with a web-based (WCS) connection to a Data Cube hosted on </a:t>
            </a:r>
            <a:r>
              <a:rPr lang="en-US" kern="1200" dirty="0" smtClean="0">
                <a:latin typeface="Calibri" charset="0"/>
                <a:ea typeface="ＭＳ Ｐゴシック" charset="0"/>
                <a:cs typeface="Calibri" charset="0"/>
              </a:rPr>
              <a:t>AWS (cloud storage)</a:t>
            </a:r>
            <a:endParaRPr lang="en-US" kern="1200" dirty="0">
              <a:latin typeface="Calibri" charset="0"/>
              <a:ea typeface="ＭＳ Ｐゴシック" charset="0"/>
              <a:cs typeface="Calibri" charset="0"/>
            </a:endParaRPr>
          </a:p>
          <a:p>
            <a:pPr marL="295275" indent="-295275" algn="l" defTabSz="914400" rtl="0">
              <a:buSzPct val="120000"/>
              <a:buFont typeface="Wingdings" charset="2"/>
              <a:buChar char="§"/>
            </a:pPr>
            <a:r>
              <a:rPr lang="en-US" kern="1200" dirty="0" smtClean="0">
                <a:latin typeface="Calibri" charset="0"/>
                <a:ea typeface="ＭＳ Ｐゴシック" charset="0"/>
                <a:cs typeface="Calibri" charset="0"/>
              </a:rPr>
              <a:t>Develop sample </a:t>
            </a:r>
            <a:r>
              <a:rPr lang="en-US" b="1" kern="1200" dirty="0" err="1" smtClean="0">
                <a:latin typeface="Calibri" charset="0"/>
                <a:ea typeface="ＭＳ Ｐゴシック" charset="0"/>
                <a:cs typeface="Calibri" charset="0"/>
              </a:rPr>
              <a:t>iPython</a:t>
            </a:r>
            <a:r>
              <a:rPr lang="en-US" b="1" kern="1200" dirty="0" smtClean="0">
                <a:latin typeface="Calibri" charset="0"/>
                <a:ea typeface="ＭＳ Ｐゴシック" charset="0"/>
                <a:cs typeface="Calibri" charset="0"/>
              </a:rPr>
              <a:t> Notebooks </a:t>
            </a:r>
            <a:r>
              <a:rPr lang="en-US" kern="1200" dirty="0" smtClean="0">
                <a:latin typeface="Calibri" charset="0"/>
                <a:ea typeface="ＭＳ Ｐゴシック" charset="0"/>
                <a:cs typeface="Calibri" charset="0"/>
              </a:rPr>
              <a:t>on AWS to demonstrate interactive Data Cube applications and programming simplicity</a:t>
            </a:r>
          </a:p>
          <a:p>
            <a:pPr marL="295275" indent="-295275" algn="l" defTabSz="914400" rtl="0">
              <a:buSzPct val="120000"/>
              <a:buFont typeface="Wingdings" charset="2"/>
              <a:buChar char="§"/>
            </a:pPr>
            <a:r>
              <a:rPr lang="en-US" kern="1200" dirty="0" smtClean="0">
                <a:latin typeface="Calibri" charset="0"/>
                <a:ea typeface="ＭＳ Ｐゴシック" charset="0"/>
                <a:cs typeface="Calibri" charset="0"/>
              </a:rPr>
              <a:t>Test the </a:t>
            </a:r>
            <a:r>
              <a:rPr lang="en-US" b="1" kern="1200" dirty="0" err="1" smtClean="0">
                <a:latin typeface="Calibri" charset="0"/>
                <a:ea typeface="ＭＳ Ｐゴシック" charset="0"/>
                <a:cs typeface="Calibri" charset="0"/>
              </a:rPr>
              <a:t>PyCCD</a:t>
            </a:r>
            <a:r>
              <a:rPr lang="en-US" kern="1200" dirty="0" smtClean="0">
                <a:latin typeface="Calibri" charset="0"/>
                <a:ea typeface="ＭＳ Ｐゴシック" charset="0"/>
                <a:cs typeface="Calibri" charset="0"/>
              </a:rPr>
              <a:t> land change detection algorithm with radar datasets</a:t>
            </a:r>
          </a:p>
          <a:p>
            <a:pPr marL="295275" indent="-295275" algn="l" defTabSz="914400" rtl="0">
              <a:buSzPct val="120000"/>
              <a:buFont typeface="Wingdings" charset="2"/>
              <a:buChar char="§"/>
            </a:pPr>
            <a:r>
              <a:rPr lang="en-US" kern="1200" dirty="0" smtClean="0">
                <a:latin typeface="Calibri" charset="0"/>
                <a:ea typeface="ＭＳ Ｐゴシック" charset="0"/>
                <a:cs typeface="Calibri" charset="0"/>
              </a:rPr>
              <a:t>Develop and test a new </a:t>
            </a:r>
            <a:r>
              <a:rPr lang="en-US" b="1" kern="1200" dirty="0" smtClean="0">
                <a:latin typeface="Calibri" charset="0"/>
                <a:ea typeface="ＭＳ Ｐゴシック" charset="0"/>
                <a:cs typeface="Calibri" charset="0"/>
              </a:rPr>
              <a:t>Water Quality algorithm </a:t>
            </a:r>
            <a:r>
              <a:rPr lang="en-US" kern="1200" dirty="0" smtClean="0">
                <a:latin typeface="Calibri" charset="0"/>
                <a:ea typeface="ＭＳ Ｐゴシック" charset="0"/>
                <a:cs typeface="Calibri" charset="0"/>
              </a:rPr>
              <a:t>from Tony </a:t>
            </a:r>
            <a:r>
              <a:rPr lang="en-US" kern="1200" dirty="0" err="1" smtClean="0">
                <a:latin typeface="Calibri" charset="0"/>
                <a:ea typeface="ＭＳ Ｐゴシック" charset="0"/>
                <a:cs typeface="Calibri" charset="0"/>
              </a:rPr>
              <a:t>Vodacek</a:t>
            </a:r>
            <a:r>
              <a:rPr lang="en-US" kern="1200" dirty="0" smtClean="0">
                <a:latin typeface="Calibri" charset="0"/>
                <a:ea typeface="ＭＳ Ｐゴシック" charset="0"/>
                <a:cs typeface="Calibri" charset="0"/>
              </a:rPr>
              <a:t> (Landsat Science Team) based on a Look-Up-Table approach to infer Chlorophyll-A, CDOM and TSS concentrations.</a:t>
            </a:r>
          </a:p>
          <a:p>
            <a:pPr marL="295275" indent="-295275" algn="l" defTabSz="914400" rtl="0">
              <a:buSzPct val="120000"/>
              <a:buFont typeface="Wingdings" charset="2"/>
              <a:buChar char="§"/>
            </a:pPr>
            <a:r>
              <a:rPr lang="en-US" kern="1200" dirty="0" smtClean="0">
                <a:latin typeface="Calibri" charset="0"/>
                <a:ea typeface="ＭＳ Ｐゴシック" charset="0"/>
                <a:cs typeface="Calibri" charset="0"/>
              </a:rPr>
              <a:t>Test </a:t>
            </a:r>
            <a:r>
              <a:rPr lang="en-US" b="1" kern="1200" dirty="0" smtClean="0">
                <a:latin typeface="Calibri" charset="0"/>
                <a:ea typeface="ＭＳ Ｐゴシック" charset="0"/>
                <a:cs typeface="Calibri" charset="0"/>
              </a:rPr>
              <a:t>Sentinel-1 GRD and SLC</a:t>
            </a:r>
            <a:r>
              <a:rPr lang="en-US" kern="1200" dirty="0" smtClean="0">
                <a:latin typeface="Calibri" charset="0"/>
                <a:ea typeface="ＭＳ Ｐゴシック" charset="0"/>
                <a:cs typeface="Calibri" charset="0"/>
              </a:rPr>
              <a:t> cubes with the Random Forest land classification clustering algorithm</a:t>
            </a:r>
          </a:p>
        </p:txBody>
      </p:sp>
    </p:spTree>
    <p:extLst>
      <p:ext uri="{BB962C8B-B14F-4D97-AF65-F5344CB8AC3E}">
        <p14:creationId xmlns:p14="http://schemas.microsoft.com/office/powerpoint/2010/main" val="1333508215"/>
      </p:ext>
    </p:extLst>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arrow" w="med" len="med"/>
              </a14:hiddenLine>
            </a:ext>
          </a:extLst>
        </p:spPr>
      </p:cxnSp>
      <p:sp>
        <p:nvSpPr>
          <p:cNvPr id="5" name="Content Placeholder 2"/>
          <p:cNvSpPr txBox="1">
            <a:spLocks/>
          </p:cNvSpPr>
          <p:nvPr/>
        </p:nvSpPr>
        <p:spPr>
          <a:xfrm>
            <a:off x="152400" y="914400"/>
            <a:ext cx="4432300" cy="5105408"/>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Font typeface="Arial"/>
              <a:buNone/>
            </a:pPr>
            <a:r>
              <a:rPr lang="en-US" sz="1800" b="1" dirty="0">
                <a:latin typeface="Calibri" charset="0"/>
                <a:ea typeface="ＭＳ Ｐゴシック" charset="0"/>
                <a:cs typeface="Calibri" charset="0"/>
              </a:rPr>
              <a:t>Data Cubes</a:t>
            </a:r>
            <a:endParaRPr lang="en-US" sz="1800" dirty="0">
              <a:latin typeface="Calibri" charset="0"/>
              <a:ea typeface="ＭＳ Ｐゴシック" charset="0"/>
              <a:cs typeface="Calibri" charset="0"/>
            </a:endParaRPr>
          </a:p>
          <a:p>
            <a:pPr marL="171450" indent="-171450">
              <a:buFont typeface="Wingdings" charset="2"/>
              <a:buChar char="§"/>
            </a:pPr>
            <a:r>
              <a:rPr lang="en-US" sz="1800" dirty="0" smtClean="0">
                <a:solidFill>
                  <a:srgbClr val="FF0000"/>
                </a:solidFill>
                <a:latin typeface="Calibri" charset="0"/>
                <a:ea typeface="ＭＳ Ｐゴシック" charset="0"/>
                <a:cs typeface="Calibri" charset="0"/>
              </a:rPr>
              <a:t>16 cubes </a:t>
            </a:r>
            <a:r>
              <a:rPr lang="en-US" sz="1800" dirty="0">
                <a:latin typeface="Calibri" charset="0"/>
                <a:ea typeface="ＭＳ Ｐゴシック" charset="0"/>
                <a:cs typeface="Calibri" charset="0"/>
              </a:rPr>
              <a:t>with 10+ years </a:t>
            </a:r>
            <a:r>
              <a:rPr lang="en-US" sz="1800" dirty="0" smtClean="0">
                <a:latin typeface="Calibri" charset="0"/>
                <a:ea typeface="ＭＳ Ｐゴシック" charset="0"/>
                <a:cs typeface="Calibri" charset="0"/>
              </a:rPr>
              <a:t>each. </a:t>
            </a:r>
          </a:p>
          <a:p>
            <a:pPr marL="171450" indent="-171450">
              <a:buFont typeface="Wingdings" charset="2"/>
              <a:buChar char="§"/>
            </a:pPr>
            <a:r>
              <a:rPr lang="en-US" sz="1800" dirty="0" smtClean="0">
                <a:latin typeface="Calibri" charset="0"/>
                <a:ea typeface="ＭＳ Ｐゴシック" charset="0"/>
                <a:cs typeface="Calibri" charset="0"/>
              </a:rPr>
              <a:t>Kenya</a:t>
            </a:r>
            <a:r>
              <a:rPr lang="en-US" sz="1800" dirty="0">
                <a:latin typeface="Calibri" charset="0"/>
                <a:ea typeface="ＭＳ Ｐゴシック" charset="0"/>
                <a:cs typeface="Calibri" charset="0"/>
              </a:rPr>
              <a:t>, </a:t>
            </a:r>
            <a:r>
              <a:rPr lang="en-US" sz="1800" dirty="0" smtClean="0">
                <a:latin typeface="Calibri" charset="0"/>
                <a:ea typeface="ＭＳ Ｐゴシック" charset="0"/>
                <a:cs typeface="Calibri" charset="0"/>
              </a:rPr>
              <a:t>Cameroon (Lake Chad), </a:t>
            </a:r>
            <a:r>
              <a:rPr lang="en-US" sz="1800" dirty="0">
                <a:latin typeface="Calibri" charset="0"/>
                <a:ea typeface="ＭＳ Ｐゴシック" charset="0"/>
                <a:cs typeface="Calibri" charset="0"/>
              </a:rPr>
              <a:t>Togo (coastal Africa), </a:t>
            </a:r>
            <a:r>
              <a:rPr lang="en-US" sz="1800" dirty="0" smtClean="0">
                <a:latin typeface="Calibri" charset="0"/>
                <a:ea typeface="ＭＳ Ｐゴシック" charset="0"/>
                <a:cs typeface="Calibri" charset="0"/>
              </a:rPr>
              <a:t>Ghana, Colombia</a:t>
            </a:r>
            <a:r>
              <a:rPr lang="en-US" sz="1800" dirty="0">
                <a:latin typeface="Calibri" charset="0"/>
                <a:ea typeface="ＭＳ Ｐゴシック" charset="0"/>
                <a:cs typeface="Calibri" charset="0"/>
              </a:rPr>
              <a:t>, Tonga (Pacific </a:t>
            </a:r>
            <a:r>
              <a:rPr lang="en-US" sz="1800" dirty="0" smtClean="0">
                <a:latin typeface="Calibri" charset="0"/>
                <a:ea typeface="ＭＳ Ｐゴシック" charset="0"/>
                <a:cs typeface="Calibri" charset="0"/>
              </a:rPr>
              <a:t>Island), Vietnam, Australia (Menindee Lakes), Bangladesh.</a:t>
            </a:r>
            <a:endParaRPr lang="en-US" sz="1800" dirty="0">
              <a:latin typeface="Calibri" charset="0"/>
              <a:ea typeface="ＭＳ Ｐゴシック" charset="0"/>
              <a:cs typeface="Calibri" charset="0"/>
            </a:endParaRPr>
          </a:p>
          <a:p>
            <a:pPr marL="0" indent="0">
              <a:buFont typeface="Arial"/>
              <a:buNone/>
            </a:pPr>
            <a:r>
              <a:rPr lang="en-US" sz="1800" b="1" dirty="0">
                <a:latin typeface="Calibri" charset="0"/>
                <a:ea typeface="ＭＳ Ｐゴシック" charset="0"/>
                <a:cs typeface="Calibri" charset="0"/>
              </a:rPr>
              <a:t>User Interface </a:t>
            </a:r>
            <a:r>
              <a:rPr lang="en-US" sz="1800" b="1" dirty="0" smtClean="0">
                <a:latin typeface="Calibri" charset="0"/>
                <a:ea typeface="ＭＳ Ｐゴシック" charset="0"/>
                <a:cs typeface="Calibri" charset="0"/>
              </a:rPr>
              <a:t>Features</a:t>
            </a:r>
            <a:endParaRPr lang="en-US" sz="1800" dirty="0">
              <a:latin typeface="Calibri" charset="0"/>
              <a:ea typeface="ＭＳ Ｐゴシック" charset="0"/>
              <a:cs typeface="Calibri" charset="0"/>
            </a:endParaRPr>
          </a:p>
          <a:p>
            <a:pPr marL="171450" indent="-171450">
              <a:buFont typeface="Wingdings" charset="2"/>
              <a:buChar char="§"/>
            </a:pPr>
            <a:r>
              <a:rPr lang="en-US" sz="1800" dirty="0" smtClean="0">
                <a:solidFill>
                  <a:srgbClr val="FF0000"/>
                </a:solidFill>
                <a:latin typeface="Calibri" charset="0"/>
                <a:ea typeface="ＭＳ Ｐゴシック" charset="0"/>
                <a:cs typeface="Calibri" charset="0"/>
              </a:rPr>
              <a:t>9 applications</a:t>
            </a:r>
            <a:r>
              <a:rPr lang="en-US" sz="1800" dirty="0" smtClean="0">
                <a:latin typeface="Calibri" charset="0"/>
                <a:ea typeface="ＭＳ Ｐゴシック" charset="0"/>
                <a:cs typeface="Calibri" charset="0"/>
              </a:rPr>
              <a:t>: cloud coverage maps, custom </a:t>
            </a:r>
            <a:r>
              <a:rPr lang="en-US" sz="1800" dirty="0">
                <a:latin typeface="Calibri" charset="0"/>
                <a:ea typeface="ＭＳ Ｐゴシック" charset="0"/>
                <a:cs typeface="Calibri" charset="0"/>
              </a:rPr>
              <a:t>cloud-free mosaics, fractional cover, NDVI anomaly, water </a:t>
            </a:r>
            <a:r>
              <a:rPr lang="en-US" sz="1800" dirty="0" smtClean="0">
                <a:latin typeface="Calibri" charset="0"/>
                <a:ea typeface="ＭＳ Ｐゴシック" charset="0"/>
                <a:cs typeface="Calibri" charset="0"/>
              </a:rPr>
              <a:t>detection, water quality, landslides, coastal change and urbanization.</a:t>
            </a:r>
            <a:endParaRPr lang="en-US" sz="1800" dirty="0">
              <a:latin typeface="Calibri" charset="0"/>
              <a:ea typeface="ＭＳ Ｐゴシック" charset="0"/>
              <a:cs typeface="Calibri" charset="0"/>
            </a:endParaRPr>
          </a:p>
          <a:p>
            <a:pPr marL="171450" indent="-171450">
              <a:buFont typeface="Wingdings" charset="2"/>
              <a:buChar char="§"/>
            </a:pPr>
            <a:r>
              <a:rPr lang="en-US" sz="1800" dirty="0">
                <a:latin typeface="Calibri" charset="0"/>
                <a:ea typeface="ＭＳ Ｐゴシック" charset="0"/>
                <a:cs typeface="Calibri" charset="0"/>
              </a:rPr>
              <a:t>Outputs in GeoTIFF </a:t>
            </a:r>
            <a:r>
              <a:rPr lang="en-US" sz="1800" dirty="0" smtClean="0">
                <a:latin typeface="Calibri" charset="0"/>
                <a:ea typeface="ＭＳ Ｐゴシック" charset="0"/>
                <a:cs typeface="Calibri" charset="0"/>
              </a:rPr>
              <a:t>and GIF animation.</a:t>
            </a:r>
          </a:p>
          <a:p>
            <a:pPr marL="171450" indent="-171450">
              <a:buFont typeface="Wingdings" charset="2"/>
              <a:buChar char="§"/>
            </a:pPr>
            <a:r>
              <a:rPr lang="en-US" sz="1800" b="1" dirty="0" smtClean="0">
                <a:latin typeface="Calibri" charset="0"/>
                <a:ea typeface="ＭＳ Ｐゴシック" charset="0"/>
                <a:cs typeface="Calibri" charset="0"/>
              </a:rPr>
              <a:t>New features </a:t>
            </a:r>
            <a:r>
              <a:rPr lang="en-US" sz="1800" dirty="0" smtClean="0">
                <a:latin typeface="Calibri" charset="0"/>
                <a:ea typeface="ＭＳ Ｐゴシック" charset="0"/>
                <a:cs typeface="Calibri" charset="0"/>
              </a:rPr>
              <a:t>added in Sept 2017: data visualization tools, ingestion “on demand” for new cubes or </a:t>
            </a:r>
            <a:r>
              <a:rPr lang="en-US" sz="1800" dirty="0" err="1" smtClean="0">
                <a:latin typeface="Calibri" charset="0"/>
                <a:ea typeface="ＭＳ Ｐゴシック" charset="0"/>
                <a:cs typeface="Calibri" charset="0"/>
              </a:rPr>
              <a:t>subsetting</a:t>
            </a:r>
            <a:r>
              <a:rPr lang="en-US" sz="1800" dirty="0" smtClean="0">
                <a:latin typeface="Calibri" charset="0"/>
                <a:ea typeface="ＭＳ Ｐゴシック" charset="0"/>
                <a:cs typeface="Calibri" charset="0"/>
              </a:rPr>
              <a:t>, indices, mosaics (</a:t>
            </a:r>
            <a:r>
              <a:rPr lang="en-US" sz="1800" dirty="0" err="1" smtClean="0">
                <a:latin typeface="Calibri" charset="0"/>
                <a:ea typeface="ＭＳ Ｐゴシック" charset="0"/>
                <a:cs typeface="Calibri" charset="0"/>
              </a:rPr>
              <a:t>medoid</a:t>
            </a:r>
            <a:r>
              <a:rPr lang="en-US" sz="1800" dirty="0" smtClean="0">
                <a:latin typeface="Calibri" charset="0"/>
                <a:ea typeface="ＭＳ Ｐゴシック" charset="0"/>
                <a:cs typeface="Calibri" charset="0"/>
              </a:rPr>
              <a:t>, geometric median)</a:t>
            </a:r>
          </a:p>
        </p:txBody>
      </p:sp>
      <p:sp>
        <p:nvSpPr>
          <p:cNvPr id="6" name="TextBox 5"/>
          <p:cNvSpPr txBox="1"/>
          <p:nvPr/>
        </p:nvSpPr>
        <p:spPr>
          <a:xfrm>
            <a:off x="4724400" y="5268428"/>
            <a:ext cx="4311435"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US" sz="2400" b="1" dirty="0">
                <a:solidFill>
                  <a:srgbClr val="FF0000"/>
                </a:solidFill>
                <a:hlinkClick r:id="rId3"/>
              </a:rPr>
              <a:t>http</a:t>
            </a:r>
            <a:r>
              <a:rPr lang="en-US" sz="2400" b="1" dirty="0" smtClean="0">
                <a:solidFill>
                  <a:srgbClr val="FF0000"/>
                </a:solidFill>
                <a:hlinkClick r:id="rId3"/>
              </a:rPr>
              <a:t>://tinyurl.com/datacubeui</a:t>
            </a:r>
            <a:endParaRPr lang="en-US" sz="2400" b="1" dirty="0" smtClean="0">
              <a:solidFill>
                <a:srgbClr val="FF0000"/>
              </a:solidFill>
            </a:endParaRPr>
          </a:p>
          <a:p>
            <a:pPr algn="l" rtl="0" latinLnBrk="1" hangingPunct="0"/>
            <a:r>
              <a:rPr lang="en-US" sz="2400" b="1" dirty="0" smtClean="0">
                <a:solidFill>
                  <a:srgbClr val="FF0000"/>
                </a:solidFill>
              </a:rPr>
              <a:t>Free and Open!</a:t>
            </a:r>
            <a:endParaRPr lang="en-US" sz="2400" b="1" dirty="0">
              <a:solidFill>
                <a:srgbClr val="FF0000"/>
              </a:solidFill>
            </a:endParaRPr>
          </a:p>
        </p:txBody>
      </p:sp>
      <p:sp>
        <p:nvSpPr>
          <p:cNvPr id="10" name="Content Placeholder 2"/>
          <p:cNvSpPr txBox="1">
            <a:spLocks/>
          </p:cNvSpPr>
          <p:nvPr/>
        </p:nvSpPr>
        <p:spPr bwMode="auto">
          <a:xfrm>
            <a:off x="4876800" y="3813265"/>
            <a:ext cx="3962400" cy="1325892"/>
          </a:xfrm>
          <a:prstGeom prst="rect">
            <a:avLst/>
          </a:prstGeom>
          <a:solidFill>
            <a:schemeClr val="accent1">
              <a:lumMod val="20000"/>
              <a:lumOff val="80000"/>
            </a:schemeClr>
          </a:solidFill>
          <a:ln w="9525">
            <a:solidFill>
              <a:schemeClr val="tx1"/>
            </a:solidFill>
            <a:miter lim="800000"/>
            <a:headEnd/>
            <a:tailEnd/>
          </a:ln>
        </p:spPr>
        <p:txBody>
          <a:bodyPr/>
          <a:lstStyle>
            <a:lvl1pPr marL="169863" indent="-169863">
              <a:defRPr sz="1000">
                <a:solidFill>
                  <a:schemeClr val="tx1"/>
                </a:solidFill>
                <a:latin typeface="Arial Unicode MS" charset="0"/>
                <a:ea typeface="ＭＳ Ｐゴシック" charset="0"/>
                <a:cs typeface="ＭＳ Ｐゴシック" charset="0"/>
              </a:defRPr>
            </a:lvl1pPr>
            <a:lvl2pPr marL="914400" indent="-457200">
              <a:defRPr sz="1000">
                <a:solidFill>
                  <a:schemeClr val="tx1"/>
                </a:solidFill>
                <a:latin typeface="Arial Unicode MS" charset="0"/>
                <a:ea typeface="ＭＳ Ｐゴシック" charset="0"/>
              </a:defRPr>
            </a:lvl2pPr>
            <a:lvl3pPr>
              <a:defRPr sz="1000">
                <a:solidFill>
                  <a:schemeClr val="tx1"/>
                </a:solidFill>
                <a:latin typeface="Arial Unicode MS" charset="0"/>
                <a:ea typeface="ＭＳ Ｐゴシック" charset="0"/>
              </a:defRPr>
            </a:lvl3pPr>
            <a:lvl4pPr>
              <a:defRPr sz="1000">
                <a:solidFill>
                  <a:schemeClr val="tx1"/>
                </a:solidFill>
                <a:latin typeface="Arial Unicode MS" charset="0"/>
                <a:ea typeface="ＭＳ Ｐゴシック" charset="0"/>
              </a:defRPr>
            </a:lvl4pPr>
            <a:lvl5pPr>
              <a:defRPr sz="1000">
                <a:solidFill>
                  <a:schemeClr val="tx1"/>
                </a:solidFill>
                <a:latin typeface="Arial Unicode MS" charset="0"/>
                <a:ea typeface="ＭＳ Ｐゴシック" charset="0"/>
              </a:defRPr>
            </a:lvl5pPr>
            <a:lvl6pPr marL="457200" eaLnBrk="0" fontAlgn="base" hangingPunct="0">
              <a:spcBef>
                <a:spcPct val="50000"/>
              </a:spcBef>
              <a:spcAft>
                <a:spcPct val="0"/>
              </a:spcAft>
              <a:defRPr sz="1000">
                <a:solidFill>
                  <a:schemeClr val="tx1"/>
                </a:solidFill>
                <a:latin typeface="Arial Unicode MS" charset="0"/>
                <a:ea typeface="ＭＳ Ｐゴシック" charset="0"/>
              </a:defRPr>
            </a:lvl6pPr>
            <a:lvl7pPr marL="914400" eaLnBrk="0" fontAlgn="base" hangingPunct="0">
              <a:spcBef>
                <a:spcPct val="50000"/>
              </a:spcBef>
              <a:spcAft>
                <a:spcPct val="0"/>
              </a:spcAft>
              <a:defRPr sz="1000">
                <a:solidFill>
                  <a:schemeClr val="tx1"/>
                </a:solidFill>
                <a:latin typeface="Arial Unicode MS" charset="0"/>
                <a:ea typeface="ＭＳ Ｐゴシック" charset="0"/>
              </a:defRPr>
            </a:lvl7pPr>
            <a:lvl8pPr marL="1371600" eaLnBrk="0" fontAlgn="base" hangingPunct="0">
              <a:spcBef>
                <a:spcPct val="50000"/>
              </a:spcBef>
              <a:spcAft>
                <a:spcPct val="0"/>
              </a:spcAft>
              <a:defRPr sz="1000">
                <a:solidFill>
                  <a:schemeClr val="tx1"/>
                </a:solidFill>
                <a:latin typeface="Arial Unicode MS" charset="0"/>
                <a:ea typeface="ＭＳ Ｐゴシック" charset="0"/>
              </a:defRPr>
            </a:lvl8pPr>
            <a:lvl9pPr marL="1828800" eaLnBrk="0" fontAlgn="base" hangingPunct="0">
              <a:spcBef>
                <a:spcPct val="50000"/>
              </a:spcBef>
              <a:spcAft>
                <a:spcPct val="0"/>
              </a:spcAft>
              <a:defRPr sz="1000">
                <a:solidFill>
                  <a:schemeClr val="tx1"/>
                </a:solidFill>
                <a:latin typeface="Arial Unicode MS" charset="0"/>
                <a:ea typeface="ＭＳ Ｐゴシック" charset="0"/>
              </a:defRPr>
            </a:lvl9pPr>
          </a:lstStyle>
          <a:p>
            <a:pPr marL="0" indent="0" defTabSz="914400">
              <a:spcBef>
                <a:spcPct val="20000"/>
              </a:spcBef>
            </a:pPr>
            <a:r>
              <a:rPr lang="en-US" sz="2000" b="1" dirty="0">
                <a:solidFill>
                  <a:srgbClr val="002569"/>
                </a:solidFill>
                <a:latin typeface="Calibri" charset="0"/>
                <a:cs typeface="Calibri" charset="0"/>
              </a:rPr>
              <a:t>This is the first “hands-on” global demo of the Data Cube to show its potential for rapid time series analysis and diverse applications</a:t>
            </a:r>
            <a:endParaRPr lang="en-US" sz="2000" dirty="0">
              <a:solidFill>
                <a:srgbClr val="002569"/>
              </a:solidFill>
              <a:latin typeface="Calibri" charset="0"/>
              <a:cs typeface="Calibri" charset="0"/>
            </a:endParaRPr>
          </a:p>
        </p:txBody>
      </p:sp>
      <p:sp>
        <p:nvSpPr>
          <p:cNvPr id="11" name="Title 1"/>
          <p:cNvSpPr txBox="1">
            <a:spLocks/>
          </p:cNvSpPr>
          <p:nvPr/>
        </p:nvSpPr>
        <p:spPr>
          <a:xfrm>
            <a:off x="152400" y="257566"/>
            <a:ext cx="6935471" cy="430887"/>
          </a:xfrm>
          <a:prstGeom prst="rect">
            <a:avLst/>
          </a:prstGeom>
          <a:ln w="12700">
            <a:miter lim="400000"/>
          </a:ln>
        </p:spPr>
        <p:txBody>
          <a:bodyPr wrap="square" lIns="0" tIns="0" rIns="0" bIns="0">
            <a:sp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defTabSz="914400"/>
            <a:r>
              <a:rPr lang="en-US" sz="2800" b="1" smtClean="0">
                <a:latin typeface="Proxima Nova Regular"/>
                <a:ea typeface="Proxima Nova Regular"/>
                <a:cs typeface="Proxima Nova Regular"/>
              </a:rPr>
              <a:t>Amazon (AWS) Data </a:t>
            </a:r>
            <a:r>
              <a:rPr lang="en-US" sz="2800" b="1" dirty="0" smtClean="0">
                <a:latin typeface="Proxima Nova Regular"/>
                <a:ea typeface="Proxima Nova Regular"/>
                <a:cs typeface="Proxima Nova Regular"/>
              </a:rPr>
              <a:t>Cube Demo Portal</a:t>
            </a:r>
            <a:endParaRPr lang="pt-BR" sz="2800" b="1" dirty="0">
              <a:latin typeface="Proxima Nova Regular"/>
              <a:ea typeface="Proxima Nova Regular"/>
              <a:cs typeface="Proxima Nova Regular"/>
            </a:endParaRP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24400" y="1003411"/>
            <a:ext cx="4267200" cy="2680584"/>
          </a:xfrm>
          <a:prstGeom prst="rect">
            <a:avLst/>
          </a:prstGeom>
        </p:spPr>
      </p:pic>
    </p:spTree>
    <p:extLst>
      <p:ext uri="{BB962C8B-B14F-4D97-AF65-F5344CB8AC3E}">
        <p14:creationId xmlns:p14="http://schemas.microsoft.com/office/powerpoint/2010/main" val="1058047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type="arrow" w="med" len="med"/>
              </a14:hiddenLine>
            </a:ext>
          </a:extLst>
        </p:spPr>
      </p:cxnSp>
      <p:sp>
        <p:nvSpPr>
          <p:cNvPr id="5" name="Title 1"/>
          <p:cNvSpPr txBox="1">
            <a:spLocks/>
          </p:cNvSpPr>
          <p:nvPr/>
        </p:nvSpPr>
        <p:spPr>
          <a:xfrm>
            <a:off x="228600" y="155645"/>
            <a:ext cx="5280470" cy="553998"/>
          </a:xfrm>
          <a:prstGeom prst="rect">
            <a:avLst/>
          </a:prstGeom>
          <a:ln w="12700">
            <a:miter lim="400000"/>
          </a:ln>
        </p:spPr>
        <p:txBody>
          <a:bodyPr wrap="square" lIns="0" tIns="0" rIns="0" bIns="0">
            <a:sp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a:r>
              <a:rPr lang="en-US" sz="3600" b="1" dirty="0" smtClean="0">
                <a:latin typeface="Proxima Nova Regular"/>
                <a:ea typeface="Proxima Nova Regular"/>
                <a:cs typeface="Proxima Nova Regular"/>
              </a:rPr>
              <a:t>Custom Mosaics</a:t>
            </a:r>
            <a:endParaRPr lang="en-US" sz="3600" b="1" dirty="0">
              <a:latin typeface="Proxima Nova Regular"/>
              <a:ea typeface="Proxima Nova Regular"/>
              <a:cs typeface="Proxima Nova Regular"/>
            </a:endParaRPr>
          </a:p>
        </p:txBody>
      </p:sp>
      <p:sp>
        <p:nvSpPr>
          <p:cNvPr id="22" name="Content Placeholder 2"/>
          <p:cNvSpPr txBox="1">
            <a:spLocks/>
          </p:cNvSpPr>
          <p:nvPr/>
        </p:nvSpPr>
        <p:spPr>
          <a:xfrm>
            <a:off x="263236" y="990600"/>
            <a:ext cx="8652164" cy="3434589"/>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295275" indent="-295275" algn="l" defTabSz="914400" rtl="0">
              <a:buSzPct val="120000"/>
              <a:buFont typeface="Wingdings" charset="2"/>
              <a:buChar char="§"/>
            </a:pPr>
            <a:r>
              <a:rPr lang="en-US" sz="1700" kern="1200" dirty="0" smtClean="0">
                <a:latin typeface="Calibri" charset="0"/>
                <a:ea typeface="ＭＳ Ｐゴシック" charset="0"/>
                <a:cs typeface="Calibri" charset="0"/>
              </a:rPr>
              <a:t>There are 7 custom mosaic products available in the User Interface tool and also in Python code: Least/Most Recent Pixel, Min/Max NDVI, Median, </a:t>
            </a:r>
            <a:r>
              <a:rPr lang="en-US" sz="1700" kern="1200" dirty="0" err="1" smtClean="0">
                <a:latin typeface="Calibri" charset="0"/>
                <a:ea typeface="ＭＳ Ｐゴシック" charset="0"/>
                <a:cs typeface="Calibri" charset="0"/>
              </a:rPr>
              <a:t>Medoid</a:t>
            </a:r>
            <a:r>
              <a:rPr lang="en-US" sz="1700" kern="1200" dirty="0" smtClean="0">
                <a:latin typeface="Calibri" charset="0"/>
                <a:ea typeface="ＭＳ Ｐゴシック" charset="0"/>
                <a:cs typeface="Calibri" charset="0"/>
              </a:rPr>
              <a:t>, Geometric Median</a:t>
            </a:r>
          </a:p>
          <a:p>
            <a:pPr marL="295275" indent="-295275" algn="l" defTabSz="914400" rtl="0">
              <a:buSzPct val="120000"/>
              <a:buFont typeface="Wingdings" charset="2"/>
              <a:buChar char="§"/>
            </a:pPr>
            <a:r>
              <a:rPr lang="en-US" sz="1700" b="1" kern="1200" dirty="0" err="1">
                <a:latin typeface="Calibri" charset="0"/>
                <a:ea typeface="ＭＳ Ｐゴシック" charset="0"/>
                <a:cs typeface="Calibri" charset="0"/>
              </a:rPr>
              <a:t>Medoid</a:t>
            </a:r>
            <a:r>
              <a:rPr lang="en-US" sz="1700" kern="1200" dirty="0">
                <a:latin typeface="Calibri" charset="0"/>
                <a:ea typeface="ＭＳ Ｐゴシック" charset="0"/>
                <a:cs typeface="Calibri" charset="0"/>
              </a:rPr>
              <a:t> = an ”real” mosaic based on pixels in the time series that represent minimal dissimilarity</a:t>
            </a:r>
          </a:p>
          <a:p>
            <a:pPr marL="295275" indent="-295275" algn="l" defTabSz="914400" rtl="0">
              <a:buSzPct val="120000"/>
              <a:buFont typeface="Wingdings" charset="2"/>
              <a:buChar char="§"/>
            </a:pPr>
            <a:r>
              <a:rPr lang="en-US" sz="1700" b="1" kern="1200" dirty="0" smtClean="0">
                <a:latin typeface="Calibri" charset="0"/>
                <a:ea typeface="ＭＳ Ｐゴシック" charset="0"/>
                <a:cs typeface="Calibri" charset="0"/>
              </a:rPr>
              <a:t>Median</a:t>
            </a:r>
            <a:r>
              <a:rPr lang="en-US" sz="1700" kern="1200" dirty="0" smtClean="0">
                <a:latin typeface="Calibri" charset="0"/>
                <a:ea typeface="ＭＳ Ｐゴシック" charset="0"/>
                <a:cs typeface="Calibri" charset="0"/>
              </a:rPr>
              <a:t> </a:t>
            </a:r>
            <a:r>
              <a:rPr lang="en-US" sz="1700" kern="1200" dirty="0">
                <a:latin typeface="Calibri" charset="0"/>
                <a:ea typeface="ＭＳ Ｐゴシック" charset="0"/>
                <a:cs typeface="Calibri" charset="0"/>
              </a:rPr>
              <a:t>= a </a:t>
            </a:r>
            <a:r>
              <a:rPr lang="en-US" sz="1700" kern="1200" dirty="0" smtClean="0">
                <a:latin typeface="Calibri" charset="0"/>
                <a:ea typeface="ＭＳ Ｐゴシック" charset="0"/>
                <a:cs typeface="Calibri" charset="0"/>
              </a:rPr>
              <a:t>mosaic </a:t>
            </a:r>
            <a:r>
              <a:rPr lang="en-US" sz="1700" kern="1200" dirty="0">
                <a:latin typeface="Calibri" charset="0"/>
                <a:ea typeface="ＭＳ Ｐゴシック" charset="0"/>
                <a:cs typeface="Calibri" charset="0"/>
              </a:rPr>
              <a:t>product based on the ”</a:t>
            </a:r>
            <a:r>
              <a:rPr lang="en-US" sz="1700" kern="1200" dirty="0" smtClean="0">
                <a:latin typeface="Calibri" charset="0"/>
                <a:ea typeface="ＭＳ Ｐゴシック" charset="0"/>
                <a:cs typeface="Calibri" charset="0"/>
              </a:rPr>
              <a:t>midpoint” </a:t>
            </a:r>
            <a:r>
              <a:rPr lang="en-US" sz="1700" kern="1200" dirty="0">
                <a:latin typeface="Calibri" charset="0"/>
                <a:ea typeface="ＭＳ Ｐゴシック" charset="0"/>
                <a:cs typeface="Calibri" charset="0"/>
              </a:rPr>
              <a:t>spectral response from each band in a time </a:t>
            </a:r>
            <a:r>
              <a:rPr lang="en-US" sz="1700" kern="1200" dirty="0" smtClean="0">
                <a:latin typeface="Calibri" charset="0"/>
                <a:ea typeface="ＭＳ Ｐゴシック" charset="0"/>
                <a:cs typeface="Calibri" charset="0"/>
              </a:rPr>
              <a:t>series. For shorter time series, this may represent a “real” pixel.</a:t>
            </a:r>
            <a:endParaRPr lang="en-US" sz="1700" kern="1200" dirty="0">
              <a:latin typeface="Calibri" charset="0"/>
              <a:ea typeface="ＭＳ Ｐゴシック" charset="0"/>
              <a:cs typeface="Calibri" charset="0"/>
            </a:endParaRPr>
          </a:p>
          <a:p>
            <a:pPr marL="295275" indent="-295275" algn="l" defTabSz="914400" rtl="0">
              <a:buSzPct val="120000"/>
              <a:buFont typeface="Wingdings" charset="2"/>
              <a:buChar char="§"/>
            </a:pPr>
            <a:r>
              <a:rPr lang="en-US" sz="1700" b="1" kern="1200" dirty="0">
                <a:latin typeface="Calibri" charset="0"/>
                <a:ea typeface="ＭＳ Ｐゴシック" charset="0"/>
                <a:cs typeface="Calibri" charset="0"/>
              </a:rPr>
              <a:t>Geometric Median </a:t>
            </a:r>
            <a:r>
              <a:rPr lang="en-US" sz="1700" kern="1200" dirty="0">
                <a:latin typeface="Calibri" charset="0"/>
                <a:ea typeface="ＭＳ Ｐゴシック" charset="0"/>
                <a:cs typeface="Calibri" charset="0"/>
              </a:rPr>
              <a:t>= a “synthetic” mosaic product based on minimal spectral and temporal dissimilarity for each </a:t>
            </a:r>
            <a:r>
              <a:rPr lang="en-US" sz="1700" kern="1200" dirty="0" smtClean="0">
                <a:latin typeface="Calibri" charset="0"/>
                <a:ea typeface="ＭＳ Ｐゴシック" charset="0"/>
                <a:cs typeface="Calibri" charset="0"/>
              </a:rPr>
              <a:t>pixel, thereby “weighting” the result toward the most common response.</a:t>
            </a:r>
            <a:endParaRPr lang="en-US" sz="1700" kern="1200" dirty="0">
              <a:latin typeface="Calibri" charset="0"/>
              <a:ea typeface="ＭＳ Ｐゴシック" charset="0"/>
              <a:cs typeface="Calibri" charset="0"/>
            </a:endParaRPr>
          </a:p>
        </p:txBody>
      </p:sp>
      <p:sp>
        <p:nvSpPr>
          <p:cNvPr id="24" name="Content Placeholder 2"/>
          <p:cNvSpPr txBox="1">
            <a:spLocks/>
          </p:cNvSpPr>
          <p:nvPr/>
        </p:nvSpPr>
        <p:spPr>
          <a:xfrm>
            <a:off x="1366476" y="5782496"/>
            <a:ext cx="6024924" cy="389703"/>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1600" dirty="0" smtClean="0">
                <a:latin typeface="Calibri" charset="0"/>
                <a:ea typeface="ＭＳ Ｐゴシック" charset="0"/>
                <a:cs typeface="Calibri" charset="0"/>
              </a:rPr>
              <a:t>Sample Mosaics over Uganda. 11 total scenes from Landsat-7 in 2015. </a:t>
            </a:r>
          </a:p>
        </p:txBody>
      </p:sp>
      <p:pic>
        <p:nvPicPr>
          <p:cNvPr id="2" name="Picture 1"/>
          <p:cNvPicPr>
            <a:picLocks noChangeAspect="1"/>
          </p:cNvPicPr>
          <p:nvPr/>
        </p:nvPicPr>
        <p:blipFill>
          <a:blip r:embed="rId3"/>
          <a:stretch>
            <a:fillRect/>
          </a:stretch>
        </p:blipFill>
        <p:spPr>
          <a:xfrm>
            <a:off x="98133" y="4347275"/>
            <a:ext cx="2089457" cy="1317782"/>
          </a:xfrm>
          <a:prstGeom prst="rect">
            <a:avLst/>
          </a:prstGeom>
        </p:spPr>
      </p:pic>
      <p:pic>
        <p:nvPicPr>
          <p:cNvPr id="3" name="Picture 2"/>
          <p:cNvPicPr>
            <a:picLocks noChangeAspect="1"/>
          </p:cNvPicPr>
          <p:nvPr/>
        </p:nvPicPr>
        <p:blipFill>
          <a:blip r:embed="rId4"/>
          <a:stretch>
            <a:fillRect/>
          </a:stretch>
        </p:blipFill>
        <p:spPr>
          <a:xfrm>
            <a:off x="2362200" y="4343400"/>
            <a:ext cx="2140004" cy="1331422"/>
          </a:xfrm>
          <a:prstGeom prst="rect">
            <a:avLst/>
          </a:prstGeom>
        </p:spPr>
      </p:pic>
      <p:pic>
        <p:nvPicPr>
          <p:cNvPr id="4" name="Picture 3"/>
          <p:cNvPicPr>
            <a:picLocks noChangeAspect="1"/>
          </p:cNvPicPr>
          <p:nvPr/>
        </p:nvPicPr>
        <p:blipFill>
          <a:blip r:embed="rId5"/>
          <a:stretch>
            <a:fillRect/>
          </a:stretch>
        </p:blipFill>
        <p:spPr>
          <a:xfrm>
            <a:off x="4648832" y="4343399"/>
            <a:ext cx="2132968" cy="1340723"/>
          </a:xfrm>
          <a:prstGeom prst="rect">
            <a:avLst/>
          </a:prstGeom>
        </p:spPr>
      </p:pic>
      <p:pic>
        <p:nvPicPr>
          <p:cNvPr id="7" name="Picture 6"/>
          <p:cNvPicPr>
            <a:picLocks noChangeAspect="1"/>
          </p:cNvPicPr>
          <p:nvPr/>
        </p:nvPicPr>
        <p:blipFill>
          <a:blip r:embed="rId6"/>
          <a:stretch>
            <a:fillRect/>
          </a:stretch>
        </p:blipFill>
        <p:spPr>
          <a:xfrm>
            <a:off x="6858000" y="4334209"/>
            <a:ext cx="2181179" cy="1371027"/>
          </a:xfrm>
          <a:prstGeom prst="rect">
            <a:avLst/>
          </a:prstGeom>
        </p:spPr>
      </p:pic>
      <p:sp>
        <p:nvSpPr>
          <p:cNvPr id="11" name="Content Placeholder 2"/>
          <p:cNvSpPr txBox="1">
            <a:spLocks/>
          </p:cNvSpPr>
          <p:nvPr/>
        </p:nvSpPr>
        <p:spPr>
          <a:xfrm>
            <a:off x="263236" y="3937137"/>
            <a:ext cx="1774825" cy="371508"/>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1600" dirty="0" smtClean="0">
                <a:latin typeface="Calibri" charset="0"/>
                <a:ea typeface="ＭＳ Ｐゴシック" charset="0"/>
                <a:cs typeface="Calibri" charset="0"/>
              </a:rPr>
              <a:t>Most </a:t>
            </a:r>
            <a:r>
              <a:rPr lang="en-US" sz="1600" smtClean="0">
                <a:latin typeface="Calibri" charset="0"/>
                <a:ea typeface="ＭＳ Ｐゴシック" charset="0"/>
                <a:cs typeface="Calibri" charset="0"/>
              </a:rPr>
              <a:t>Recent Pixel</a:t>
            </a:r>
          </a:p>
        </p:txBody>
      </p:sp>
      <p:sp>
        <p:nvSpPr>
          <p:cNvPr id="12" name="Content Placeholder 2"/>
          <p:cNvSpPr txBox="1">
            <a:spLocks/>
          </p:cNvSpPr>
          <p:nvPr/>
        </p:nvSpPr>
        <p:spPr>
          <a:xfrm>
            <a:off x="2964022" y="3952170"/>
            <a:ext cx="1774825" cy="371508"/>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1600" smtClean="0">
                <a:latin typeface="Calibri" charset="0"/>
                <a:ea typeface="ＭＳ Ｐゴシック" charset="0"/>
                <a:cs typeface="Calibri" charset="0"/>
              </a:rPr>
              <a:t>Medoid</a:t>
            </a:r>
            <a:endParaRPr lang="en-US" sz="1600" dirty="0" smtClean="0">
              <a:latin typeface="Calibri" charset="0"/>
              <a:ea typeface="ＭＳ Ｐゴシック" charset="0"/>
              <a:cs typeface="Calibri" charset="0"/>
            </a:endParaRPr>
          </a:p>
        </p:txBody>
      </p:sp>
      <p:sp>
        <p:nvSpPr>
          <p:cNvPr id="13" name="Content Placeholder 2"/>
          <p:cNvSpPr txBox="1">
            <a:spLocks/>
          </p:cNvSpPr>
          <p:nvPr/>
        </p:nvSpPr>
        <p:spPr>
          <a:xfrm>
            <a:off x="5257800" y="3952170"/>
            <a:ext cx="1393825" cy="358825"/>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1600" smtClean="0">
                <a:latin typeface="Calibri" charset="0"/>
                <a:ea typeface="ＭＳ Ｐゴシック" charset="0"/>
                <a:cs typeface="Calibri" charset="0"/>
              </a:rPr>
              <a:t>Median</a:t>
            </a:r>
            <a:endParaRPr lang="en-US" sz="1600" dirty="0" smtClean="0">
              <a:latin typeface="Calibri" charset="0"/>
              <a:ea typeface="ＭＳ Ｐゴシック" charset="0"/>
              <a:cs typeface="Calibri" charset="0"/>
            </a:endParaRPr>
          </a:p>
        </p:txBody>
      </p:sp>
      <p:sp>
        <p:nvSpPr>
          <p:cNvPr id="14" name="Content Placeholder 2"/>
          <p:cNvSpPr txBox="1">
            <a:spLocks/>
          </p:cNvSpPr>
          <p:nvPr/>
        </p:nvSpPr>
        <p:spPr>
          <a:xfrm>
            <a:off x="7086600" y="3931905"/>
            <a:ext cx="1774825" cy="335295"/>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1600" smtClean="0">
                <a:latin typeface="Calibri" charset="0"/>
                <a:ea typeface="ＭＳ Ｐゴシック" charset="0"/>
                <a:cs typeface="Calibri" charset="0"/>
              </a:rPr>
              <a:t>Geometric Median</a:t>
            </a:r>
            <a:endParaRPr lang="en-US" sz="1600" dirty="0" smtClean="0">
              <a:latin typeface="Calibri" charset="0"/>
              <a:ea typeface="ＭＳ Ｐゴシック" charset="0"/>
              <a:cs typeface="Calibri" charset="0"/>
            </a:endParaRPr>
          </a:p>
        </p:txBody>
      </p:sp>
    </p:spTree>
    <p:extLst>
      <p:ext uri="{BB962C8B-B14F-4D97-AF65-F5344CB8AC3E}">
        <p14:creationId xmlns:p14="http://schemas.microsoft.com/office/powerpoint/2010/main" val="35877405"/>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38200"/>
            <a:ext cx="9144000" cy="5334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7"/>
          <p:cNvSpPr txBox="1">
            <a:spLocks noChangeArrowheads="1"/>
          </p:cNvSpPr>
          <p:nvPr/>
        </p:nvSpPr>
        <p:spPr bwMode="auto">
          <a:xfrm>
            <a:off x="183142" y="5560679"/>
            <a:ext cx="77724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solidFill>
                  <a:srgbClr val="002569"/>
                </a:solidFill>
              </a:rPr>
              <a:t>The fractional coverage algorithm (right) estimates the average vegetation fractional cover over the time period using a linear unmixing technique developed by Juan P. Guerschman (CSIRO).  </a:t>
            </a:r>
          </a:p>
        </p:txBody>
      </p:sp>
      <p:sp>
        <p:nvSpPr>
          <p:cNvPr id="6" name="Title 1"/>
          <p:cNvSpPr txBox="1">
            <a:spLocks/>
          </p:cNvSpPr>
          <p:nvPr/>
        </p:nvSpPr>
        <p:spPr>
          <a:xfrm>
            <a:off x="304800" y="139117"/>
            <a:ext cx="5334000" cy="553998"/>
          </a:xfrm>
          <a:prstGeom prst="rect">
            <a:avLst/>
          </a:prstGeom>
          <a:ln w="12700">
            <a:miter lim="400000"/>
          </a:ln>
        </p:spPr>
        <p:txBody>
          <a:bodyPr wrap="square" lIns="0" tIns="0" rIns="0" bIns="0">
            <a:sp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a:r>
              <a:rPr lang="en-US" sz="3600" b="1" smtClean="0">
                <a:latin typeface="Proxima Nova Regular"/>
                <a:ea typeface="Proxima Nova Regular"/>
                <a:cs typeface="Proxima Nova Regular"/>
              </a:rPr>
              <a:t>Fractional </a:t>
            </a:r>
            <a:r>
              <a:rPr lang="en-US" sz="3600" b="1" dirty="0">
                <a:latin typeface="Proxima Nova Regular"/>
                <a:ea typeface="Proxima Nova Regular"/>
                <a:cs typeface="Proxima Nova Regular"/>
              </a:rPr>
              <a:t>Cover</a:t>
            </a:r>
          </a:p>
        </p:txBody>
      </p:sp>
      <p:sp>
        <p:nvSpPr>
          <p:cNvPr id="10" name="TextBox 7"/>
          <p:cNvSpPr txBox="1">
            <a:spLocks noChangeArrowheads="1"/>
          </p:cNvSpPr>
          <p:nvPr/>
        </p:nvSpPr>
        <p:spPr bwMode="auto">
          <a:xfrm>
            <a:off x="4572000" y="990600"/>
            <a:ext cx="3962400" cy="11387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002569"/>
                </a:solidFill>
              </a:rPr>
              <a:t>Southern Lake Chad</a:t>
            </a:r>
          </a:p>
          <a:p>
            <a:pPr eaLnBrk="1" hangingPunct="1"/>
            <a:r>
              <a:rPr lang="en-US" b="1" dirty="0">
                <a:solidFill>
                  <a:srgbClr val="002569"/>
                </a:solidFill>
              </a:rPr>
              <a:t>Cameroon, Africa</a:t>
            </a:r>
          </a:p>
          <a:p>
            <a:pPr eaLnBrk="1" hangingPunct="1"/>
            <a:r>
              <a:rPr lang="en-US" sz="2000" dirty="0">
                <a:solidFill>
                  <a:srgbClr val="002569"/>
                </a:solidFill>
              </a:rPr>
              <a:t>2015 Fractional Cover</a:t>
            </a:r>
          </a:p>
        </p:txBody>
      </p:sp>
      <p:sp>
        <p:nvSpPr>
          <p:cNvPr id="17" name="Content Placeholder 2"/>
          <p:cNvSpPr txBox="1">
            <a:spLocks/>
          </p:cNvSpPr>
          <p:nvPr/>
        </p:nvSpPr>
        <p:spPr>
          <a:xfrm>
            <a:off x="4572000" y="2298595"/>
            <a:ext cx="4495800" cy="1379605"/>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Font typeface="Arial"/>
              <a:buNone/>
            </a:pPr>
            <a:r>
              <a:rPr lang="en-GB" sz="1800" dirty="0" smtClean="0">
                <a:latin typeface="+mn-lt"/>
              </a:rPr>
              <a:t>R </a:t>
            </a:r>
            <a:r>
              <a:rPr lang="en-GB" sz="1800" dirty="0">
                <a:latin typeface="+mn-lt"/>
              </a:rPr>
              <a:t>= Base Soil (BS)</a:t>
            </a:r>
            <a:br>
              <a:rPr lang="en-GB" sz="1800" dirty="0">
                <a:latin typeface="+mn-lt"/>
              </a:rPr>
            </a:br>
            <a:r>
              <a:rPr lang="en-GB" sz="1800" dirty="0">
                <a:latin typeface="+mn-lt"/>
              </a:rPr>
              <a:t>G = Photosynthetic Vegetation (PV)</a:t>
            </a:r>
            <a:br>
              <a:rPr lang="en-GB" sz="1800" dirty="0">
                <a:latin typeface="+mn-lt"/>
              </a:rPr>
            </a:br>
            <a:r>
              <a:rPr lang="en-GB" sz="1800" dirty="0">
                <a:latin typeface="+mn-lt"/>
              </a:rPr>
              <a:t>B = Non-Photosynthetic Vegetation (NPV)</a:t>
            </a:r>
            <a:br>
              <a:rPr lang="en-GB" sz="1800" dirty="0">
                <a:latin typeface="+mn-lt"/>
              </a:rPr>
            </a:br>
            <a:r>
              <a:rPr lang="en-GB" sz="1600" i="1" dirty="0">
                <a:latin typeface="+mn-lt"/>
              </a:rPr>
              <a:t>* NPV is dead vegetation, wood, stems, leaves</a:t>
            </a: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6273" y="3505200"/>
            <a:ext cx="2093627" cy="1694585"/>
          </a:xfrm>
          <a:prstGeom prst="rect">
            <a:avLst/>
          </a:prstGeom>
        </p:spPr>
      </p:pic>
      <p:pic>
        <p:nvPicPr>
          <p:cNvPr id="3" name="Picture 2" descr="Frac_Cover_LakeCha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142" y="990600"/>
            <a:ext cx="4236458" cy="4570079"/>
          </a:xfrm>
          <a:prstGeom prst="rect">
            <a:avLst/>
          </a:prstGeom>
        </p:spPr>
      </p:pic>
    </p:spTree>
    <p:extLst>
      <p:ext uri="{BB962C8B-B14F-4D97-AF65-F5344CB8AC3E}">
        <p14:creationId xmlns:p14="http://schemas.microsoft.com/office/powerpoint/2010/main" val="1510625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type="arrow" w="med" len="med"/>
              </a14:hiddenLine>
            </a:ext>
          </a:extLst>
        </p:spPr>
      </p:cxnSp>
      <p:sp>
        <p:nvSpPr>
          <p:cNvPr id="5" name="Content Placeholder 2"/>
          <p:cNvSpPr txBox="1">
            <a:spLocks/>
          </p:cNvSpPr>
          <p:nvPr/>
        </p:nvSpPr>
        <p:spPr>
          <a:xfrm>
            <a:off x="225635" y="1073428"/>
            <a:ext cx="2765425" cy="3200401"/>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2000" b="1" smtClean="0">
                <a:latin typeface="Calibri" charset="0"/>
                <a:ea typeface="ＭＳ Ｐゴシック" charset="0"/>
                <a:cs typeface="Calibri" charset="0"/>
              </a:rPr>
              <a:t>CCDC</a:t>
            </a:r>
            <a:r>
              <a:rPr lang="en-US" sz="2000" smtClean="0">
                <a:latin typeface="Calibri" charset="0"/>
                <a:ea typeface="ＭＳ Ｐゴシック" charset="0"/>
                <a:cs typeface="Calibri" charset="0"/>
              </a:rPr>
              <a:t> </a:t>
            </a:r>
            <a:r>
              <a:rPr lang="en-US" sz="2000" dirty="0" smtClean="0">
                <a:latin typeface="Calibri" charset="0"/>
                <a:ea typeface="ＭＳ Ｐゴシック" charset="0"/>
                <a:cs typeface="Calibri" charset="0"/>
              </a:rPr>
              <a:t>(Zhu and Woodcock, 2012) was converted to Python by USGS and recently tested by the SEO on the Vietnam Data Cube. We now call </a:t>
            </a:r>
            <a:r>
              <a:rPr lang="en-US" sz="2000" dirty="0" err="1" smtClean="0">
                <a:latin typeface="Calibri" charset="0"/>
                <a:ea typeface="ＭＳ Ｐゴシック" charset="0"/>
                <a:cs typeface="Calibri" charset="0"/>
              </a:rPr>
              <a:t>this“</a:t>
            </a:r>
            <a:r>
              <a:rPr lang="en-US" sz="2000" b="1" dirty="0" err="1" smtClean="0">
                <a:latin typeface="Calibri" charset="0"/>
                <a:ea typeface="ＭＳ Ｐゴシック" charset="0"/>
                <a:cs typeface="Calibri" charset="0"/>
              </a:rPr>
              <a:t>PyCCD</a:t>
            </a:r>
            <a:r>
              <a:rPr lang="en-US" sz="2000" dirty="0" smtClean="0">
                <a:latin typeface="Calibri" charset="0"/>
                <a:ea typeface="ＭＳ Ｐゴシック" charset="0"/>
                <a:cs typeface="Calibri" charset="0"/>
              </a:rPr>
              <a:t>”.</a:t>
            </a:r>
          </a:p>
        </p:txBody>
      </p:sp>
      <p:sp>
        <p:nvSpPr>
          <p:cNvPr id="11" name="Title 1"/>
          <p:cNvSpPr txBox="1">
            <a:spLocks/>
          </p:cNvSpPr>
          <p:nvPr/>
        </p:nvSpPr>
        <p:spPr>
          <a:xfrm>
            <a:off x="304800" y="158950"/>
            <a:ext cx="5524500" cy="492443"/>
          </a:xfrm>
          <a:prstGeom prst="rect">
            <a:avLst/>
          </a:prstGeom>
          <a:ln w="12700">
            <a:miter lim="400000"/>
          </a:ln>
        </p:spPr>
        <p:txBody>
          <a:bodyPr wrap="square" lIns="0" tIns="0" rIns="0" bIns="0">
            <a:sp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defTabSz="914400"/>
            <a:r>
              <a:rPr lang="en-US" b="1" dirty="0" smtClean="0">
                <a:latin typeface="Proxima Nova Regular"/>
                <a:ea typeface="Proxima Nova Regular"/>
                <a:cs typeface="Proxima Nova Regular"/>
              </a:rPr>
              <a:t>Land Change Detection</a:t>
            </a:r>
          </a:p>
        </p:txBody>
      </p:sp>
      <p:pic>
        <p:nvPicPr>
          <p:cNvPr id="3" name="Picture 2"/>
          <p:cNvPicPr>
            <a:picLocks noChangeAspect="1"/>
          </p:cNvPicPr>
          <p:nvPr/>
        </p:nvPicPr>
        <p:blipFill>
          <a:blip r:embed="rId3"/>
          <a:stretch>
            <a:fillRect/>
          </a:stretch>
        </p:blipFill>
        <p:spPr>
          <a:xfrm>
            <a:off x="3546710" y="3342026"/>
            <a:ext cx="5112716" cy="2748773"/>
          </a:xfrm>
          <a:prstGeom prst="rect">
            <a:avLst/>
          </a:prstGeom>
        </p:spPr>
      </p:pic>
      <p:pic>
        <p:nvPicPr>
          <p:cNvPr id="7" name="Picture 6"/>
          <p:cNvPicPr>
            <a:picLocks noChangeAspect="1"/>
          </p:cNvPicPr>
          <p:nvPr/>
        </p:nvPicPr>
        <p:blipFill>
          <a:blip r:embed="rId4"/>
          <a:stretch>
            <a:fillRect/>
          </a:stretch>
        </p:blipFill>
        <p:spPr>
          <a:xfrm>
            <a:off x="2991060" y="1066800"/>
            <a:ext cx="6000540" cy="2291787"/>
          </a:xfrm>
          <a:prstGeom prst="rect">
            <a:avLst/>
          </a:prstGeom>
        </p:spPr>
      </p:pic>
      <p:sp>
        <p:nvSpPr>
          <p:cNvPr id="12" name="Content Placeholder 2"/>
          <p:cNvSpPr txBox="1">
            <a:spLocks/>
          </p:cNvSpPr>
          <p:nvPr/>
        </p:nvSpPr>
        <p:spPr>
          <a:xfrm>
            <a:off x="685800" y="4264083"/>
            <a:ext cx="2860910" cy="1461124"/>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1800" dirty="0" err="1" smtClean="0">
                <a:latin typeface="Calibri" charset="0"/>
                <a:ea typeface="ＭＳ Ｐゴシック" charset="0"/>
                <a:cs typeface="Calibri" charset="0"/>
              </a:rPr>
              <a:t>PyCCD</a:t>
            </a:r>
            <a:r>
              <a:rPr lang="en-US" sz="1800" dirty="0" smtClean="0">
                <a:latin typeface="Calibri" charset="0"/>
                <a:ea typeface="ＭＳ Ｐゴシック" charset="0"/>
                <a:cs typeface="Calibri" charset="0"/>
              </a:rPr>
              <a:t> time series model fits 7 bands to 6 weighted SINE and COSINE functions in order to find “breaks” that equate to potential land change.</a:t>
            </a:r>
          </a:p>
        </p:txBody>
      </p:sp>
    </p:spTree>
    <p:extLst>
      <p:ext uri="{BB962C8B-B14F-4D97-AF65-F5344CB8AC3E}">
        <p14:creationId xmlns:p14="http://schemas.microsoft.com/office/powerpoint/2010/main" val="915729372"/>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42008" y="119063"/>
            <a:ext cx="6832949" cy="944563"/>
          </a:xfrm>
        </p:spPr>
        <p:txBody>
          <a:bodyPr/>
          <a:lstStyle/>
          <a:p>
            <a:pPr algn="l">
              <a:defRPr/>
            </a:pPr>
            <a:r>
              <a:rPr lang="en-US" dirty="0" smtClean="0"/>
              <a:t> Existing Data Cube pilots</a:t>
            </a:r>
            <a:endParaRPr lang="pt-BR" dirty="0" smtClean="0"/>
          </a:p>
        </p:txBody>
      </p:sp>
      <p:sp>
        <p:nvSpPr>
          <p:cNvPr id="5" name="Slide Number Placeholder 4"/>
          <p:cNvSpPr>
            <a:spLocks noGrp="1"/>
          </p:cNvSpPr>
          <p:nvPr>
            <p:ph type="sldNum" sz="quarter" idx="4294967295"/>
          </p:nvPr>
        </p:nvSpPr>
        <p:spPr>
          <a:xfrm>
            <a:off x="3921447" y="6226899"/>
            <a:ext cx="1759106" cy="569336"/>
          </a:xfrm>
          <a:prstGeom prst="rect">
            <a:avLst/>
          </a:prstGeom>
        </p:spPr>
        <p:txBody>
          <a:bodyPr/>
          <a:lstStyle/>
          <a:p>
            <a:pPr>
              <a:defRPr/>
            </a:pPr>
            <a:fld id="{26F7D5E0-2763-46FC-81F2-37911A876251}" type="slidenum">
              <a:rPr lang="en-US" smtClean="0"/>
              <a:pPr>
                <a:defRPr/>
              </a:pPr>
              <a:t>3</a:t>
            </a:fld>
            <a:endParaRPr lang="en-US"/>
          </a:p>
        </p:txBody>
      </p:sp>
      <p:sp>
        <p:nvSpPr>
          <p:cNvPr id="6" name="Content Placeholder 2"/>
          <p:cNvSpPr>
            <a:spLocks noGrp="1"/>
          </p:cNvSpPr>
          <p:nvPr>
            <p:ph idx="1"/>
          </p:nvPr>
        </p:nvSpPr>
        <p:spPr>
          <a:xfrm>
            <a:off x="156295" y="1020762"/>
            <a:ext cx="4568105" cy="4525963"/>
          </a:xfrm>
        </p:spPr>
        <p:txBody>
          <a:bodyPr/>
          <a:lstStyle/>
          <a:p>
            <a:pPr marL="182563" indent="-182563"/>
            <a:r>
              <a:rPr lang="en-AU" sz="1800" dirty="0" smtClean="0">
                <a:latin typeface="Calibri" charset="0"/>
                <a:ea typeface="ＭＳ Ｐゴシック" charset="0"/>
                <a:cs typeface="ＭＳ Ｐゴシック" charset="0"/>
              </a:rPr>
              <a:t>The </a:t>
            </a:r>
            <a:r>
              <a:rPr lang="en-AU" sz="1800" b="1" dirty="0" smtClean="0">
                <a:latin typeface="Calibri" charset="0"/>
                <a:ea typeface="ＭＳ Ｐゴシック" charset="0"/>
                <a:cs typeface="ＭＳ Ｐゴシック" charset="0"/>
              </a:rPr>
              <a:t>CEOS Data Cube</a:t>
            </a:r>
            <a:r>
              <a:rPr lang="en-AU" sz="1800" dirty="0" smtClean="0">
                <a:latin typeface="Calibri" charset="0"/>
                <a:ea typeface="ＭＳ Ｐゴシック" charset="0"/>
                <a:cs typeface="ＭＳ Ｐゴシック" charset="0"/>
              </a:rPr>
              <a:t> initiative has established over 16 sample Data Cubes in South America (Colombia, Uruguay), Africa (Kenya, Ghana, Chad) and Asia (Vietnam, Bangladesh).</a:t>
            </a:r>
          </a:p>
          <a:p>
            <a:pPr marL="182563" indent="-182563"/>
            <a:r>
              <a:rPr lang="en-AU" sz="1800" dirty="0" smtClean="0">
                <a:latin typeface="Calibri" charset="0"/>
                <a:ea typeface="ＭＳ Ｐゴシック" charset="0"/>
                <a:cs typeface="ＭＳ Ｐゴシック" charset="0"/>
              </a:rPr>
              <a:t>Most Data Cubes are Landsat 7/8, but new Sentinel-1 and ALOS/ALOS-2 </a:t>
            </a:r>
            <a:r>
              <a:rPr lang="en-AU" sz="1800" dirty="0">
                <a:latin typeface="Calibri" charset="0"/>
                <a:ea typeface="ＭＳ Ｐゴシック" charset="0"/>
                <a:cs typeface="ＭＳ Ｐゴシック" charset="0"/>
              </a:rPr>
              <a:t>D</a:t>
            </a:r>
            <a:r>
              <a:rPr lang="en-AU" sz="1800" dirty="0" smtClean="0">
                <a:latin typeface="Calibri" charset="0"/>
                <a:ea typeface="ＭＳ Ｐゴシック" charset="0"/>
                <a:cs typeface="ＭＳ Ｐゴシック" charset="0"/>
              </a:rPr>
              <a:t>ata Cubes exist in Vietnam.</a:t>
            </a:r>
          </a:p>
          <a:p>
            <a:pPr marL="182563" indent="-182563"/>
            <a:r>
              <a:rPr lang="en-AU" sz="1800" dirty="0" smtClean="0">
                <a:latin typeface="Calibri" charset="0"/>
                <a:ea typeface="ＭＳ Ｐゴシック" charset="0"/>
                <a:cs typeface="ＭＳ Ｐゴシック" charset="0"/>
              </a:rPr>
              <a:t>The CCDC change detection algorithm has been adapted to run on the Data Cube (now called </a:t>
            </a:r>
            <a:r>
              <a:rPr lang="en-AU" sz="1800" b="1" dirty="0" err="1" smtClean="0">
                <a:latin typeface="Calibri" charset="0"/>
                <a:ea typeface="ＭＳ Ｐゴシック" charset="0"/>
                <a:cs typeface="ＭＳ Ｐゴシック" charset="0"/>
              </a:rPr>
              <a:t>PyCCD</a:t>
            </a:r>
            <a:r>
              <a:rPr lang="en-AU" sz="1800" dirty="0" smtClean="0">
                <a:latin typeface="Calibri" charset="0"/>
                <a:ea typeface="ＭＳ Ｐゴシック" charset="0"/>
                <a:cs typeface="ＭＳ Ｐゴシック" charset="0"/>
              </a:rPr>
              <a:t>) using Landsat data. CEOS plans to test this code with Sentinel-1 in the coming months.</a:t>
            </a:r>
          </a:p>
          <a:p>
            <a:pPr marL="0" indent="0">
              <a:buNone/>
            </a:pPr>
            <a:endParaRPr lang="en-US" sz="1800" dirty="0"/>
          </a:p>
          <a:p>
            <a:endParaRPr lang="en-GB" sz="1400" dirty="0">
              <a:solidFill>
                <a:schemeClr val="accent3">
                  <a:lumMod val="75000"/>
                </a:schemeClr>
              </a:solidFill>
            </a:endParaRPr>
          </a:p>
          <a:p>
            <a:endParaRPr lang="en-GB" sz="2400" dirty="0" smtClean="0"/>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24400" y="1003411"/>
            <a:ext cx="4267200" cy="2680584"/>
          </a:xfrm>
          <a:prstGeom prst="rect">
            <a:avLst/>
          </a:prstGeom>
        </p:spPr>
      </p:pic>
      <p:sp>
        <p:nvSpPr>
          <p:cNvPr id="10" name="Content Placeholder 2"/>
          <p:cNvSpPr txBox="1">
            <a:spLocks/>
          </p:cNvSpPr>
          <p:nvPr/>
        </p:nvSpPr>
        <p:spPr>
          <a:xfrm>
            <a:off x="156295" y="4849221"/>
            <a:ext cx="8835305" cy="94197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2563" indent="-182563"/>
            <a:r>
              <a:rPr lang="en-AU" sz="1800" dirty="0" smtClean="0">
                <a:latin typeface="Calibri" charset="0"/>
                <a:ea typeface="ＭＳ Ｐゴシック" charset="0"/>
                <a:cs typeface="ＭＳ Ｐゴシック" charset="0"/>
              </a:rPr>
              <a:t>Using a Data Cube for an </a:t>
            </a:r>
            <a:r>
              <a:rPr lang="en-AU" sz="1800" b="1" dirty="0" smtClean="0">
                <a:latin typeface="Calibri" charset="0"/>
                <a:ea typeface="ＭＳ Ｐゴシック" charset="0"/>
                <a:cs typeface="ＭＳ Ｐゴシック" charset="0"/>
              </a:rPr>
              <a:t>Early Warning Alert </a:t>
            </a:r>
            <a:r>
              <a:rPr lang="en-AU" sz="1800" dirty="0" smtClean="0">
                <a:latin typeface="Calibri" charset="0"/>
                <a:ea typeface="ＭＳ Ｐゴシック" charset="0"/>
                <a:cs typeface="ＭＳ Ｐゴシック" charset="0"/>
              </a:rPr>
              <a:t>system has some advantages. The solution could be commonly applied to anyone with a Data Cube and the results controlled locally. In addition, it is computationally efficient to run time series analyses.</a:t>
            </a:r>
          </a:p>
          <a:p>
            <a:endParaRPr lang="en-AU" sz="1800" dirty="0" smtClean="0">
              <a:latin typeface="Calibri" charset="0"/>
              <a:ea typeface="ＭＳ Ｐゴシック" charset="0"/>
              <a:cs typeface="ＭＳ Ｐゴシック" charset="0"/>
            </a:endParaRPr>
          </a:p>
          <a:p>
            <a:pPr marL="0" indent="0">
              <a:buFont typeface="Arial"/>
              <a:buNone/>
            </a:pPr>
            <a:endParaRPr lang="en-US" sz="1800" dirty="0" smtClean="0"/>
          </a:p>
          <a:p>
            <a:endParaRPr lang="en-GB" sz="1400" dirty="0" smtClean="0">
              <a:solidFill>
                <a:schemeClr val="accent3">
                  <a:lumMod val="75000"/>
                </a:schemeClr>
              </a:solidFill>
            </a:endParaRPr>
          </a:p>
          <a:p>
            <a:endParaRPr lang="en-GB" sz="2400" dirty="0" smtClean="0"/>
          </a:p>
        </p:txBody>
      </p:sp>
      <p:sp>
        <p:nvSpPr>
          <p:cNvPr id="2" name="TextBox 1"/>
          <p:cNvSpPr txBox="1"/>
          <p:nvPr/>
        </p:nvSpPr>
        <p:spPr>
          <a:xfrm>
            <a:off x="3117531" y="6226899"/>
            <a:ext cx="1371600" cy="478701"/>
          </a:xfrm>
          <a:prstGeom prst="rect">
            <a:avLst/>
          </a:prstGeom>
          <a:solidFill>
            <a:srgbClr val="397036"/>
          </a:solidFill>
        </p:spPr>
        <p:txBody>
          <a:bodyPr wrap="square" rtlCol="0">
            <a:spAutoFit/>
          </a:bodyPr>
          <a:lstStyle/>
          <a:p>
            <a:endParaRPr lang="en-US"/>
          </a:p>
        </p:txBody>
      </p:sp>
    </p:spTree>
    <p:extLst>
      <p:ext uri="{BB962C8B-B14F-4D97-AF65-F5344CB8AC3E}">
        <p14:creationId xmlns:p14="http://schemas.microsoft.com/office/powerpoint/2010/main" val="7625606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type="arrow" w="med" len="med"/>
              </a14:hiddenLine>
            </a:ext>
          </a:extLst>
        </p:spPr>
      </p:cxnSp>
      <p:sp>
        <p:nvSpPr>
          <p:cNvPr id="5" name="Content Placeholder 2"/>
          <p:cNvSpPr txBox="1">
            <a:spLocks/>
          </p:cNvSpPr>
          <p:nvPr/>
        </p:nvSpPr>
        <p:spPr>
          <a:xfrm>
            <a:off x="228600" y="5441347"/>
            <a:ext cx="8686800" cy="654653"/>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1800" b="1" dirty="0" err="1" smtClean="0">
                <a:latin typeface="Calibri" charset="0"/>
                <a:ea typeface="ＭＳ Ｐゴシック" charset="0"/>
                <a:cs typeface="Calibri" charset="0"/>
              </a:rPr>
              <a:t>Bediaye</a:t>
            </a:r>
            <a:r>
              <a:rPr lang="en-US" sz="1800" b="1" dirty="0">
                <a:latin typeface="Calibri" charset="0"/>
                <a:ea typeface="ＭＳ Ｐゴシック" charset="0"/>
                <a:cs typeface="Calibri" charset="0"/>
              </a:rPr>
              <a:t>, </a:t>
            </a:r>
            <a:r>
              <a:rPr lang="en-US" sz="1800" b="1" dirty="0" smtClean="0">
                <a:latin typeface="Calibri" charset="0"/>
                <a:ea typeface="ＭＳ Ｐゴシック" charset="0"/>
                <a:cs typeface="Calibri" charset="0"/>
              </a:rPr>
              <a:t>Vietnam</a:t>
            </a:r>
            <a:r>
              <a:rPr lang="en-US" sz="1800" dirty="0">
                <a:latin typeface="Calibri" charset="0"/>
                <a:ea typeface="ＭＳ Ｐゴシック" charset="0"/>
                <a:cs typeface="Calibri" charset="0"/>
              </a:rPr>
              <a:t> </a:t>
            </a:r>
            <a:r>
              <a:rPr lang="en-US" sz="1800" dirty="0" smtClean="0">
                <a:latin typeface="Calibri" charset="0"/>
                <a:ea typeface="ＭＳ Ｐゴシック" charset="0"/>
                <a:cs typeface="Calibri" charset="0"/>
              </a:rPr>
              <a:t>– Data Cube Median Mosaic (left), </a:t>
            </a:r>
            <a:r>
              <a:rPr lang="en-US" sz="1800" b="1" dirty="0" err="1" smtClean="0">
                <a:latin typeface="Calibri" charset="0"/>
                <a:ea typeface="ＭＳ Ｐゴシック" charset="0"/>
                <a:cs typeface="Calibri" charset="0"/>
              </a:rPr>
              <a:t>PyCCD</a:t>
            </a:r>
            <a:r>
              <a:rPr lang="en-US" sz="1800" b="1" dirty="0" smtClean="0">
                <a:latin typeface="Calibri" charset="0"/>
                <a:ea typeface="ＭＳ Ｐゴシック" charset="0"/>
                <a:cs typeface="Calibri" charset="0"/>
              </a:rPr>
              <a:t> Results </a:t>
            </a:r>
            <a:r>
              <a:rPr lang="en-US" sz="1800" dirty="0" smtClean="0">
                <a:latin typeface="Calibri" charset="0"/>
                <a:ea typeface="ＭＳ Ｐゴシック" charset="0"/>
                <a:cs typeface="Calibri" charset="0"/>
              </a:rPr>
              <a:t>(right)</a:t>
            </a:r>
          </a:p>
          <a:p>
            <a:pPr marL="0" indent="0">
              <a:buNone/>
            </a:pPr>
            <a:r>
              <a:rPr lang="en-US" sz="1800" dirty="0" smtClean="0">
                <a:latin typeface="Calibri" charset="0"/>
                <a:ea typeface="ＭＳ Ｐゴシック" charset="0"/>
                <a:cs typeface="Calibri" charset="0"/>
              </a:rPr>
              <a:t>2000 </a:t>
            </a:r>
            <a:r>
              <a:rPr lang="en-US" sz="1800" dirty="0">
                <a:latin typeface="Calibri" charset="0"/>
                <a:ea typeface="ＭＳ Ｐゴシック" charset="0"/>
                <a:cs typeface="Calibri" charset="0"/>
              </a:rPr>
              <a:t>to 2016, </a:t>
            </a:r>
            <a:r>
              <a:rPr lang="en-US" sz="1800" dirty="0" smtClean="0">
                <a:latin typeface="Calibri" charset="0"/>
                <a:ea typeface="ＭＳ Ｐゴシック" charset="0"/>
                <a:cs typeface="Calibri" charset="0"/>
              </a:rPr>
              <a:t>192 </a:t>
            </a:r>
            <a:r>
              <a:rPr lang="en-US" sz="1800" dirty="0">
                <a:latin typeface="Calibri" charset="0"/>
                <a:ea typeface="ＭＳ Ｐゴシック" charset="0"/>
                <a:cs typeface="Calibri" charset="0"/>
              </a:rPr>
              <a:t>Landsat </a:t>
            </a:r>
            <a:r>
              <a:rPr lang="en-US" sz="1800" dirty="0" smtClean="0">
                <a:latin typeface="Calibri" charset="0"/>
                <a:ea typeface="ＭＳ Ｐゴシック" charset="0"/>
                <a:cs typeface="Calibri" charset="0"/>
              </a:rPr>
              <a:t>scenes</a:t>
            </a:r>
          </a:p>
        </p:txBody>
      </p:sp>
      <p:sp>
        <p:nvSpPr>
          <p:cNvPr id="8" name="Title 1"/>
          <p:cNvSpPr txBox="1">
            <a:spLocks/>
          </p:cNvSpPr>
          <p:nvPr/>
        </p:nvSpPr>
        <p:spPr>
          <a:xfrm>
            <a:off x="219891" y="229409"/>
            <a:ext cx="5524500" cy="492443"/>
          </a:xfrm>
          <a:prstGeom prst="rect">
            <a:avLst/>
          </a:prstGeom>
          <a:ln w="12700">
            <a:miter lim="400000"/>
          </a:ln>
        </p:spPr>
        <p:txBody>
          <a:bodyPr wrap="square" lIns="0" tIns="0" rIns="0" bIns="0">
            <a:sp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defTabSz="914400"/>
            <a:r>
              <a:rPr lang="en-US" b="1" dirty="0" smtClean="0">
                <a:latin typeface="Proxima Nova Regular"/>
                <a:ea typeface="Proxima Nova Regular"/>
                <a:cs typeface="Proxima Nova Regular"/>
              </a:rPr>
              <a:t>Vietnam Land Change</a:t>
            </a:r>
          </a:p>
        </p:txBody>
      </p:sp>
      <p:pic>
        <p:nvPicPr>
          <p:cNvPr id="3" name="Picture 2"/>
          <p:cNvPicPr>
            <a:picLocks noChangeAspect="1"/>
          </p:cNvPicPr>
          <p:nvPr/>
        </p:nvPicPr>
        <p:blipFill>
          <a:blip r:embed="rId3"/>
          <a:stretch>
            <a:fillRect/>
          </a:stretch>
        </p:blipFill>
        <p:spPr>
          <a:xfrm>
            <a:off x="214312" y="1295400"/>
            <a:ext cx="4152900" cy="4152900"/>
          </a:xfrm>
          <a:prstGeom prst="rect">
            <a:avLst/>
          </a:prstGeom>
        </p:spPr>
      </p:pic>
      <p:pic>
        <p:nvPicPr>
          <p:cNvPr id="4" name="Picture 3"/>
          <p:cNvPicPr>
            <a:picLocks noChangeAspect="1"/>
          </p:cNvPicPr>
          <p:nvPr/>
        </p:nvPicPr>
        <p:blipFill>
          <a:blip r:embed="rId4"/>
          <a:stretch>
            <a:fillRect/>
          </a:stretch>
        </p:blipFill>
        <p:spPr>
          <a:xfrm>
            <a:off x="4581143" y="1223026"/>
            <a:ext cx="4420979" cy="4315968"/>
          </a:xfrm>
          <a:prstGeom prst="rect">
            <a:avLst/>
          </a:prstGeom>
        </p:spPr>
      </p:pic>
    </p:spTree>
    <p:extLst>
      <p:ext uri="{BB962C8B-B14F-4D97-AF65-F5344CB8AC3E}">
        <p14:creationId xmlns:p14="http://schemas.microsoft.com/office/powerpoint/2010/main" val="280484276"/>
      </p:ext>
    </p:extLst>
  </p:cSld>
  <p:clrMapOvr>
    <a:masterClrMapping/>
  </p:clrMapOvr>
  <p:transition spd="slow">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905" name="Straight Arrow Connector 2"/>
          <p:cNvCxnSpPr>
            <a:cxnSpLocks noChangeShapeType="1"/>
          </p:cNvCxnSpPr>
          <p:nvPr/>
        </p:nvCxnSpPr>
        <p:spPr bwMode="auto">
          <a:xfrm flipH="1">
            <a:off x="1816100" y="5782580"/>
            <a:ext cx="949325" cy="344487"/>
          </a:xfrm>
          <a:prstGeom prst="straightConnector1">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type="arrow" w="med" len="med"/>
              </a14:hiddenLine>
            </a:ext>
          </a:extLst>
        </p:spPr>
      </p:cxnSp>
      <p:sp>
        <p:nvSpPr>
          <p:cNvPr id="5" name="Content Placeholder 2"/>
          <p:cNvSpPr txBox="1">
            <a:spLocks/>
          </p:cNvSpPr>
          <p:nvPr/>
        </p:nvSpPr>
        <p:spPr>
          <a:xfrm>
            <a:off x="436536" y="4800600"/>
            <a:ext cx="4339680" cy="654653"/>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2000" dirty="0" smtClean="0">
                <a:latin typeface="Calibri" charset="0"/>
                <a:ea typeface="ＭＳ Ｐゴシック" charset="0"/>
                <a:cs typeface="Calibri" charset="0"/>
              </a:rPr>
              <a:t>Global Forest Watch</a:t>
            </a:r>
            <a:br>
              <a:rPr lang="en-US" sz="2000" dirty="0" smtClean="0">
                <a:latin typeface="Calibri" charset="0"/>
                <a:ea typeface="ＭＳ Ｐゴシック" charset="0"/>
                <a:cs typeface="Calibri" charset="0"/>
              </a:rPr>
            </a:br>
            <a:r>
              <a:rPr lang="en-US" sz="2000" b="1" dirty="0" smtClean="0">
                <a:latin typeface="Calibri" charset="0"/>
                <a:ea typeface="ＭＳ Ｐゴシック" charset="0"/>
                <a:cs typeface="Calibri" charset="0"/>
              </a:rPr>
              <a:t>Forest Loss </a:t>
            </a:r>
            <a:r>
              <a:rPr lang="en-US" sz="2000" dirty="0" smtClean="0">
                <a:latin typeface="Calibri" charset="0"/>
                <a:ea typeface="ＭＳ Ｐゴシック" charset="0"/>
                <a:cs typeface="Calibri" charset="0"/>
              </a:rPr>
              <a:t>- 2000 to 2015</a:t>
            </a:r>
          </a:p>
        </p:txBody>
      </p:sp>
      <p:sp>
        <p:nvSpPr>
          <p:cNvPr id="11" name="Title 1"/>
          <p:cNvSpPr txBox="1">
            <a:spLocks/>
          </p:cNvSpPr>
          <p:nvPr/>
        </p:nvSpPr>
        <p:spPr>
          <a:xfrm>
            <a:off x="228600" y="228600"/>
            <a:ext cx="6324600" cy="492443"/>
          </a:xfrm>
          <a:prstGeom prst="rect">
            <a:avLst/>
          </a:prstGeom>
          <a:ln w="12700">
            <a:miter lim="400000"/>
          </a:ln>
        </p:spPr>
        <p:txBody>
          <a:bodyPr wrap="square" lIns="0" tIns="0" rIns="0" bIns="0">
            <a:sp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defTabSz="914400"/>
            <a:r>
              <a:rPr lang="en-US" b="1" dirty="0" smtClean="0">
                <a:latin typeface="Proxima Nova Regular"/>
                <a:ea typeface="Proxima Nova Regular"/>
                <a:cs typeface="Proxima Nova Regular"/>
              </a:rPr>
              <a:t>Global </a:t>
            </a:r>
            <a:r>
              <a:rPr lang="en-US" b="1" smtClean="0">
                <a:latin typeface="Proxima Nova Regular"/>
                <a:ea typeface="Proxima Nova Regular"/>
                <a:cs typeface="Proxima Nova Regular"/>
              </a:rPr>
              <a:t>Forest Watch vs</a:t>
            </a:r>
            <a:r>
              <a:rPr lang="en-US" b="1" dirty="0" smtClean="0">
                <a:latin typeface="Proxima Nova Regular"/>
                <a:ea typeface="Proxima Nova Regular"/>
                <a:cs typeface="Proxima Nova Regular"/>
              </a:rPr>
              <a:t>. </a:t>
            </a:r>
            <a:r>
              <a:rPr lang="en-US" b="1" dirty="0" err="1" smtClean="0">
                <a:latin typeface="Proxima Nova Regular"/>
                <a:ea typeface="Proxima Nova Regular"/>
                <a:cs typeface="Proxima Nova Regular"/>
              </a:rPr>
              <a:t>PyCCD</a:t>
            </a:r>
            <a:endParaRPr lang="en-US" b="1" dirty="0" smtClean="0">
              <a:latin typeface="Proxima Nova Regular"/>
              <a:ea typeface="Proxima Nova Regular"/>
              <a:cs typeface="Proxima Nova Regular"/>
            </a:endParaRPr>
          </a:p>
        </p:txBody>
      </p:sp>
      <p:pic>
        <p:nvPicPr>
          <p:cNvPr id="2" name="Picture 1"/>
          <p:cNvPicPr>
            <a:picLocks noChangeAspect="1"/>
          </p:cNvPicPr>
          <p:nvPr/>
        </p:nvPicPr>
        <p:blipFill>
          <a:blip r:embed="rId3"/>
          <a:stretch>
            <a:fillRect/>
          </a:stretch>
        </p:blipFill>
        <p:spPr>
          <a:xfrm>
            <a:off x="457200" y="1066800"/>
            <a:ext cx="3767328" cy="3744970"/>
          </a:xfrm>
          <a:prstGeom prst="rect">
            <a:avLst/>
          </a:prstGeom>
          <a:ln w="25400">
            <a:solidFill>
              <a:schemeClr val="accent4">
                <a:shade val="50000"/>
              </a:schemeClr>
            </a:solidFill>
          </a:ln>
        </p:spPr>
      </p:pic>
      <p:pic>
        <p:nvPicPr>
          <p:cNvPr id="6" name="Picture 5"/>
          <p:cNvPicPr>
            <a:picLocks noChangeAspect="1"/>
          </p:cNvPicPr>
          <p:nvPr/>
        </p:nvPicPr>
        <p:blipFill>
          <a:blip r:embed="rId4"/>
          <a:stretch>
            <a:fillRect/>
          </a:stretch>
        </p:blipFill>
        <p:spPr>
          <a:xfrm>
            <a:off x="4876800" y="1066800"/>
            <a:ext cx="3767328" cy="3745069"/>
          </a:xfrm>
          <a:prstGeom prst="rect">
            <a:avLst/>
          </a:prstGeom>
          <a:ln w="25400">
            <a:solidFill>
              <a:schemeClr val="accent4">
                <a:shade val="50000"/>
              </a:schemeClr>
            </a:solidFill>
          </a:ln>
        </p:spPr>
      </p:pic>
      <p:sp>
        <p:nvSpPr>
          <p:cNvPr id="9" name="Content Placeholder 2"/>
          <p:cNvSpPr txBox="1">
            <a:spLocks/>
          </p:cNvSpPr>
          <p:nvPr/>
        </p:nvSpPr>
        <p:spPr>
          <a:xfrm>
            <a:off x="4776216" y="4831747"/>
            <a:ext cx="4367784" cy="654653"/>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2000" dirty="0" err="1" smtClean="0">
                <a:latin typeface="Calibri" charset="0"/>
                <a:ea typeface="ＭＳ Ｐゴシック" charset="0"/>
                <a:cs typeface="Calibri" charset="0"/>
              </a:rPr>
              <a:t>PyCCD</a:t>
            </a:r>
            <a:r>
              <a:rPr lang="en-US" sz="2000" dirty="0" smtClean="0">
                <a:latin typeface="Calibri" charset="0"/>
                <a:ea typeface="ＭＳ Ｐゴシック" charset="0"/>
                <a:cs typeface="Calibri" charset="0"/>
              </a:rPr>
              <a:t> with a Data Cube</a:t>
            </a:r>
            <a:br>
              <a:rPr lang="en-US" sz="2000" dirty="0" smtClean="0">
                <a:latin typeface="Calibri" charset="0"/>
                <a:ea typeface="ＭＳ Ｐゴシック" charset="0"/>
                <a:cs typeface="Calibri" charset="0"/>
              </a:rPr>
            </a:br>
            <a:r>
              <a:rPr lang="en-US" sz="2000" b="1" dirty="0" smtClean="0">
                <a:latin typeface="Calibri" charset="0"/>
                <a:ea typeface="ＭＳ Ｐゴシック" charset="0"/>
                <a:cs typeface="Calibri" charset="0"/>
              </a:rPr>
              <a:t>Land Change</a:t>
            </a:r>
            <a:r>
              <a:rPr lang="en-US" sz="2000" dirty="0">
                <a:latin typeface="Calibri" charset="0"/>
                <a:ea typeface="ＭＳ Ｐゴシック" charset="0"/>
                <a:cs typeface="Calibri" charset="0"/>
              </a:rPr>
              <a:t> </a:t>
            </a:r>
            <a:r>
              <a:rPr lang="en-US" sz="2000" dirty="0" smtClean="0">
                <a:latin typeface="Calibri" charset="0"/>
                <a:ea typeface="ＭＳ Ｐゴシック" charset="0"/>
                <a:cs typeface="Calibri" charset="0"/>
              </a:rPr>
              <a:t>- 2000 to 2016</a:t>
            </a:r>
          </a:p>
        </p:txBody>
      </p:sp>
      <p:sp>
        <p:nvSpPr>
          <p:cNvPr id="10" name="Content Placeholder 2"/>
          <p:cNvSpPr txBox="1">
            <a:spLocks/>
          </p:cNvSpPr>
          <p:nvPr/>
        </p:nvSpPr>
        <p:spPr>
          <a:xfrm>
            <a:off x="430005" y="5715000"/>
            <a:ext cx="8458200" cy="321980"/>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1800" b="1" i="1" dirty="0" err="1" smtClean="0">
                <a:latin typeface="Calibri" charset="0"/>
                <a:ea typeface="ＭＳ Ｐゴシック" charset="0"/>
                <a:cs typeface="Calibri" charset="0"/>
              </a:rPr>
              <a:t>PyCCD</a:t>
            </a:r>
            <a:r>
              <a:rPr lang="en-US" sz="1800" b="1" i="1" dirty="0" smtClean="0">
                <a:latin typeface="Calibri" charset="0"/>
                <a:ea typeface="ＭＳ Ｐゴシック" charset="0"/>
                <a:cs typeface="Calibri" charset="0"/>
              </a:rPr>
              <a:t> Execution</a:t>
            </a:r>
            <a:r>
              <a:rPr lang="en-US" sz="1800" i="1" dirty="0" smtClean="0">
                <a:latin typeface="Calibri" charset="0"/>
                <a:ea typeface="ＭＳ Ｐゴシック" charset="0"/>
                <a:cs typeface="Calibri" charset="0"/>
              </a:rPr>
              <a:t>: 372 x 372 pixels, 8 parallel cores, 2.3 hours (</a:t>
            </a:r>
            <a:r>
              <a:rPr lang="en-US" sz="1800" i="1" dirty="0">
                <a:latin typeface="Calibri" charset="0"/>
                <a:ea typeface="ＭＳ Ｐゴシック" charset="0"/>
                <a:cs typeface="Calibri" charset="0"/>
              </a:rPr>
              <a:t>~</a:t>
            </a:r>
            <a:r>
              <a:rPr lang="en-US" sz="1800" i="1" dirty="0" smtClean="0">
                <a:latin typeface="Calibri" charset="0"/>
                <a:ea typeface="ＭＳ Ｐゴシック" charset="0"/>
                <a:cs typeface="Calibri" charset="0"/>
              </a:rPr>
              <a:t>1 </a:t>
            </a:r>
            <a:r>
              <a:rPr lang="en-US" sz="1800" i="1" dirty="0" err="1" smtClean="0">
                <a:latin typeface="Calibri" charset="0"/>
                <a:ea typeface="ＭＳ Ｐゴシック" charset="0"/>
                <a:cs typeface="Calibri" charset="0"/>
              </a:rPr>
              <a:t>msec</a:t>
            </a:r>
            <a:r>
              <a:rPr lang="en-US" sz="1800" i="1" dirty="0" smtClean="0">
                <a:latin typeface="Calibri" charset="0"/>
                <a:ea typeface="ＭＳ Ｐゴシック" charset="0"/>
                <a:cs typeface="Calibri" charset="0"/>
              </a:rPr>
              <a:t> / clear pixel)</a:t>
            </a:r>
          </a:p>
        </p:txBody>
      </p:sp>
    </p:spTree>
    <p:extLst>
      <p:ext uri="{BB962C8B-B14F-4D97-AF65-F5344CB8AC3E}">
        <p14:creationId xmlns:p14="http://schemas.microsoft.com/office/powerpoint/2010/main" val="588361917"/>
      </p:ext>
    </p:extLst>
  </p:cSld>
  <p:clrMapOvr>
    <a:masterClrMapping/>
  </p:clrMapOvr>
  <p:transition spd="slow">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272596" y="173106"/>
            <a:ext cx="6890204" cy="523220"/>
          </a:xfrm>
        </p:spPr>
        <p:txBody>
          <a:bodyPr wrap="square">
            <a:spAutoFit/>
          </a:bodyPr>
          <a:lstStyle/>
          <a:p>
            <a:pPr algn="l" eaLnBrk="1" hangingPunct="1"/>
            <a:r>
              <a:rPr lang="en-US" sz="2800" dirty="0" smtClean="0">
                <a:latin typeface="Tahoma" charset="0"/>
                <a:ea typeface="ＭＳ Ｐゴシック" charset="0"/>
                <a:cs typeface="ＭＳ Ｐゴシック" charset="0"/>
              </a:rPr>
              <a:t>L-Band SAR Data Testing</a:t>
            </a:r>
            <a:endParaRPr lang="en-US" b="1" dirty="0">
              <a:solidFill>
                <a:srgbClr val="FFD799"/>
              </a:solidFill>
              <a:latin typeface="Tahoma" charset="0"/>
              <a:ea typeface="ＭＳ Ｐゴシック" charset="0"/>
              <a:cs typeface="ＭＳ Ｐゴシック" charset="0"/>
            </a:endParaRPr>
          </a:p>
        </p:txBody>
      </p:sp>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arrow" w="med" len="med"/>
              </a14:hiddenLine>
            </a:ext>
          </a:extLst>
        </p:spPr>
      </p:cxnSp>
      <p:sp>
        <p:nvSpPr>
          <p:cNvPr id="7" name="Content Placeholder 2"/>
          <p:cNvSpPr txBox="1">
            <a:spLocks/>
          </p:cNvSpPr>
          <p:nvPr/>
        </p:nvSpPr>
        <p:spPr>
          <a:xfrm>
            <a:off x="119741" y="1050420"/>
            <a:ext cx="8916295" cy="4332711"/>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295275" indent="-295275" algn="l" defTabSz="914400" rtl="0">
              <a:buSzPct val="120000"/>
              <a:buFont typeface="Wingdings" charset="2"/>
              <a:buChar char="§"/>
            </a:pPr>
            <a:r>
              <a:rPr lang="en-US" sz="1800" b="1" kern="1200" dirty="0">
                <a:latin typeface="Calibri" charset="0"/>
                <a:ea typeface="ＭＳ Ｐゴシック" charset="0"/>
                <a:cs typeface="Calibri" charset="0"/>
              </a:rPr>
              <a:t>GOAL: </a:t>
            </a:r>
            <a:r>
              <a:rPr lang="en-US" sz="1800" kern="1200" dirty="0" smtClean="0">
                <a:latin typeface="Calibri" charset="0"/>
                <a:ea typeface="ＭＳ Ｐゴシック" charset="0"/>
                <a:cs typeface="Calibri" charset="0"/>
              </a:rPr>
              <a:t>Investigate the use of L-Band radar data within Data Cubes to support land classification and land change applications.</a:t>
            </a:r>
          </a:p>
          <a:p>
            <a:pPr marL="295275" indent="-295275" algn="l" defTabSz="914400" rtl="0">
              <a:buSzPct val="120000"/>
              <a:buFont typeface="Wingdings" charset="2"/>
              <a:buChar char="§"/>
            </a:pPr>
            <a:r>
              <a:rPr lang="en-US" sz="1800" kern="1200" dirty="0" smtClean="0">
                <a:latin typeface="Calibri" charset="0"/>
                <a:ea typeface="ＭＳ Ｐゴシック" charset="0"/>
                <a:cs typeface="Calibri" charset="0"/>
              </a:rPr>
              <a:t>JAXA has provided </a:t>
            </a:r>
            <a:r>
              <a:rPr lang="en-US" sz="1800" kern="1200" dirty="0">
                <a:latin typeface="Calibri" charset="0"/>
                <a:ea typeface="ＭＳ Ｐゴシック" charset="0"/>
                <a:cs typeface="Calibri" charset="0"/>
              </a:rPr>
              <a:t>JERS-1 SAR, ALOS PALSAR and ALOS-2 PALSAR-2 data samples </a:t>
            </a:r>
            <a:r>
              <a:rPr lang="en-US" sz="1800" kern="1200" dirty="0" smtClean="0">
                <a:latin typeface="Calibri" charset="0"/>
                <a:ea typeface="ＭＳ Ｐゴシック" charset="0"/>
                <a:cs typeface="Calibri" charset="0"/>
              </a:rPr>
              <a:t>in 1-deg square tiles that </a:t>
            </a:r>
            <a:r>
              <a:rPr lang="en-US" sz="1800" kern="1200" dirty="0">
                <a:latin typeface="Calibri" charset="0"/>
                <a:ea typeface="ＭＳ Ｐゴシック" charset="0"/>
                <a:cs typeface="Calibri" charset="0"/>
              </a:rPr>
              <a:t>are being evaluated by the CEOS Data Cube team. These data </a:t>
            </a:r>
            <a:r>
              <a:rPr lang="en-US" sz="1800" kern="1200" dirty="0" smtClean="0">
                <a:latin typeface="Calibri" charset="0"/>
                <a:ea typeface="ＭＳ Ｐゴシック" charset="0"/>
                <a:cs typeface="Calibri" charset="0"/>
              </a:rPr>
              <a:t>were coordinated and prepared by </a:t>
            </a:r>
            <a:r>
              <a:rPr lang="en-US" sz="1800" kern="1200" dirty="0">
                <a:latin typeface="Calibri" charset="0"/>
                <a:ea typeface="ＭＳ Ｐゴシック" charset="0"/>
                <a:cs typeface="Calibri" charset="0"/>
              </a:rPr>
              <a:t>Ake </a:t>
            </a:r>
            <a:r>
              <a:rPr lang="en-US" sz="1800" kern="1200" dirty="0" err="1">
                <a:latin typeface="Calibri" charset="0"/>
                <a:ea typeface="ＭＳ Ｐゴシック" charset="0"/>
                <a:cs typeface="Calibri" charset="0"/>
              </a:rPr>
              <a:t>Rosenqvist</a:t>
            </a:r>
            <a:r>
              <a:rPr lang="en-US" sz="1800" kern="1200" dirty="0">
                <a:latin typeface="Calibri" charset="0"/>
                <a:ea typeface="ＭＳ Ｐゴシック" charset="0"/>
                <a:cs typeface="Calibri" charset="0"/>
              </a:rPr>
              <a:t> (</a:t>
            </a:r>
            <a:r>
              <a:rPr lang="en-US" sz="1800" kern="1200" dirty="0" err="1">
                <a:latin typeface="Calibri" charset="0"/>
                <a:ea typeface="ＭＳ Ｐゴシック" charset="0"/>
                <a:cs typeface="Calibri" charset="0"/>
              </a:rPr>
              <a:t>SoloEO</a:t>
            </a:r>
            <a:r>
              <a:rPr lang="en-US" sz="1800" kern="1200" dirty="0" smtClean="0">
                <a:latin typeface="Calibri" charset="0"/>
                <a:ea typeface="ＭＳ Ｐゴシック" charset="0"/>
                <a:cs typeface="Calibri" charset="0"/>
              </a:rPr>
              <a:t>). ~ 670 total tiles!</a:t>
            </a:r>
          </a:p>
          <a:p>
            <a:pPr marL="295275" indent="-295275" algn="l" defTabSz="914400" rtl="0">
              <a:buSzPct val="120000"/>
              <a:buFont typeface="Wingdings" charset="2"/>
              <a:buChar char="§"/>
            </a:pPr>
            <a:r>
              <a:rPr lang="en-US" sz="1800" kern="1200" dirty="0" smtClean="0">
                <a:latin typeface="Calibri" charset="0"/>
                <a:ea typeface="ＭＳ Ｐゴシック" charset="0"/>
                <a:cs typeface="Calibri" charset="0"/>
              </a:rPr>
              <a:t>Samples include </a:t>
            </a:r>
            <a:r>
              <a:rPr lang="en-US" sz="1800" b="1" kern="1200" dirty="0" smtClean="0">
                <a:latin typeface="Calibri" charset="0"/>
                <a:ea typeface="ＭＳ Ｐゴシック" charset="0"/>
                <a:cs typeface="Calibri" charset="0"/>
              </a:rPr>
              <a:t>Colombia</a:t>
            </a:r>
            <a:r>
              <a:rPr lang="en-US" sz="1800" kern="1200" dirty="0" smtClean="0">
                <a:latin typeface="Calibri" charset="0"/>
                <a:ea typeface="ＭＳ Ｐゴシック" charset="0"/>
                <a:cs typeface="Calibri" charset="0"/>
              </a:rPr>
              <a:t> (ALOS-2 PALSAR-2 Mosaics, JJ-FAST </a:t>
            </a:r>
            <a:r>
              <a:rPr lang="en-US" sz="1800" kern="1200" dirty="0" err="1" smtClean="0">
                <a:latin typeface="Calibri" charset="0"/>
                <a:ea typeface="ＭＳ Ｐゴシック" charset="0"/>
                <a:cs typeface="Calibri" charset="0"/>
              </a:rPr>
              <a:t>ScanSAR</a:t>
            </a:r>
            <a:r>
              <a:rPr lang="en-US" sz="1800" kern="1200" dirty="0" smtClean="0">
                <a:latin typeface="Calibri" charset="0"/>
                <a:ea typeface="ＭＳ Ｐゴシック" charset="0"/>
                <a:cs typeface="Calibri" charset="0"/>
              </a:rPr>
              <a:t>), </a:t>
            </a:r>
            <a:r>
              <a:rPr lang="en-US" sz="1800" b="1" kern="1200" dirty="0" smtClean="0">
                <a:latin typeface="Calibri" charset="0"/>
                <a:ea typeface="ＭＳ Ｐゴシック" charset="0"/>
                <a:cs typeface="Calibri" charset="0"/>
              </a:rPr>
              <a:t>Vietnam</a:t>
            </a:r>
            <a:r>
              <a:rPr lang="en-US" sz="1800" kern="1200" dirty="0" smtClean="0">
                <a:latin typeface="Calibri" charset="0"/>
                <a:ea typeface="ＭＳ Ｐゴシック" charset="0"/>
                <a:cs typeface="Calibri" charset="0"/>
              </a:rPr>
              <a:t> (JERS-1 Mosaic, ALOS PALSAR Mosaics, ALOS-2 PALSAR-2 Mosaics), and </a:t>
            </a:r>
            <a:r>
              <a:rPr lang="en-US" sz="1800" b="1" kern="1200" dirty="0" smtClean="0">
                <a:latin typeface="Calibri" charset="0"/>
                <a:ea typeface="ＭＳ Ｐゴシック" charset="0"/>
                <a:cs typeface="Calibri" charset="0"/>
              </a:rPr>
              <a:t>Kenya</a:t>
            </a:r>
            <a:r>
              <a:rPr lang="en-US" sz="1800" kern="1200" dirty="0" smtClean="0">
                <a:latin typeface="Calibri" charset="0"/>
                <a:ea typeface="ＭＳ Ｐゴシック" charset="0"/>
                <a:cs typeface="Calibri" charset="0"/>
              </a:rPr>
              <a:t> (ALOS </a:t>
            </a:r>
            <a:r>
              <a:rPr lang="en-US" sz="1800" kern="1200" dirty="0">
                <a:latin typeface="Calibri" charset="0"/>
                <a:ea typeface="ＭＳ Ｐゴシック" charset="0"/>
                <a:cs typeface="Calibri" charset="0"/>
              </a:rPr>
              <a:t>PALSAR </a:t>
            </a:r>
            <a:r>
              <a:rPr lang="en-US" sz="1800" kern="1200" dirty="0" smtClean="0">
                <a:latin typeface="Calibri" charset="0"/>
                <a:ea typeface="ＭＳ Ｐゴシック" charset="0"/>
                <a:cs typeface="Calibri" charset="0"/>
              </a:rPr>
              <a:t>Mosaics, ALOS-2 </a:t>
            </a:r>
            <a:r>
              <a:rPr lang="en-US" sz="1800" kern="1200" smtClean="0">
                <a:latin typeface="Calibri" charset="0"/>
                <a:ea typeface="ＭＳ Ｐゴシック" charset="0"/>
                <a:cs typeface="Calibri" charset="0"/>
              </a:rPr>
              <a:t>PALSAR-2 Mosaics).</a:t>
            </a:r>
            <a:endParaRPr lang="en-US" sz="1800" kern="1200" dirty="0" smtClean="0">
              <a:latin typeface="Calibri" charset="0"/>
              <a:ea typeface="ＭＳ Ｐゴシック" charset="0"/>
              <a:cs typeface="Calibri" charset="0"/>
            </a:endParaRPr>
          </a:p>
        </p:txBody>
      </p:sp>
      <p:pic>
        <p:nvPicPr>
          <p:cNvPr id="16" name="Picture 15" descr="soloEO Air:Users:akerosenqvist:Desktop:Colombia DataCube coverage.png"/>
          <p:cNvPicPr/>
          <p:nvPr/>
        </p:nvPicPr>
        <p:blipFill>
          <a:blip r:embed="rId3">
            <a:extLst>
              <a:ext uri="{28A0092B-C50C-407E-A947-70E740481C1C}">
                <a14:useLocalDpi xmlns:a14="http://schemas.microsoft.com/office/drawing/2010/main" val="0"/>
              </a:ext>
            </a:extLst>
          </a:blip>
          <a:srcRect/>
          <a:stretch>
            <a:fillRect/>
          </a:stretch>
        </p:blipFill>
        <p:spPr bwMode="auto">
          <a:xfrm>
            <a:off x="386628" y="3581400"/>
            <a:ext cx="2858943" cy="2461895"/>
          </a:xfrm>
          <a:prstGeom prst="rect">
            <a:avLst/>
          </a:prstGeom>
          <a:noFill/>
          <a:ln>
            <a:noFill/>
          </a:ln>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6256" y="3589559"/>
            <a:ext cx="2798243" cy="2461895"/>
          </a:xfrm>
          <a:prstGeom prst="rect">
            <a:avLst/>
          </a:prstGeom>
        </p:spPr>
      </p:pic>
      <p:pic>
        <p:nvPicPr>
          <p:cNvPr id="18" name="Picture 17" descr="soloEO Air:Users:akerosenqvist:Documents:Docs:NASA SEO Data Cube:Kenya Data Cube (2015-2016):Kenya ALOS tile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3581400"/>
            <a:ext cx="2379356" cy="2417246"/>
          </a:xfrm>
          <a:prstGeom prst="rect">
            <a:avLst/>
          </a:prstGeom>
          <a:noFill/>
          <a:ln>
            <a:noFill/>
          </a:ln>
        </p:spPr>
      </p:pic>
      <p:sp>
        <p:nvSpPr>
          <p:cNvPr id="20" name="Title 1"/>
          <p:cNvSpPr txBox="1">
            <a:spLocks/>
          </p:cNvSpPr>
          <p:nvPr/>
        </p:nvSpPr>
        <p:spPr>
          <a:xfrm>
            <a:off x="1259609" y="4050268"/>
            <a:ext cx="1483591" cy="369332"/>
          </a:xfrm>
          <a:prstGeom prst="rect">
            <a:avLst/>
          </a:prstGeom>
        </p:spPr>
        <p:txBody>
          <a:bodyPr wrap="square">
            <a:spAutoFit/>
          </a:bodyPr>
          <a:lstStyle>
            <a:lvl1pPr algn="l" defTabSz="457200" rtl="0" eaLnBrk="1" latinLnBrk="0" hangingPunct="1">
              <a:spcBef>
                <a:spcPct val="0"/>
              </a:spcBef>
              <a:buNone/>
              <a:defRPr sz="3600" b="1" kern="1200">
                <a:solidFill>
                  <a:schemeClr val="bg1"/>
                </a:solidFill>
                <a:latin typeface="+mj-lt"/>
                <a:ea typeface="+mj-ea"/>
                <a:cs typeface="+mj-cs"/>
              </a:defRPr>
            </a:lvl1pPr>
          </a:lstStyle>
          <a:p>
            <a:r>
              <a:rPr lang="en-US" sz="1800" smtClean="0">
                <a:latin typeface="Tahoma" charset="0"/>
                <a:ea typeface="ＭＳ Ｐゴシック" charset="0"/>
                <a:cs typeface="ＭＳ Ｐゴシック" charset="0"/>
              </a:rPr>
              <a:t>Colombia</a:t>
            </a:r>
            <a:endParaRPr lang="en-US" sz="2400" dirty="0">
              <a:solidFill>
                <a:srgbClr val="FFD799"/>
              </a:solidFill>
              <a:latin typeface="Tahoma" charset="0"/>
              <a:ea typeface="ＭＳ Ｐゴシック" charset="0"/>
              <a:cs typeface="ＭＳ Ｐゴシック" charset="0"/>
            </a:endParaRPr>
          </a:p>
        </p:txBody>
      </p:sp>
      <p:sp>
        <p:nvSpPr>
          <p:cNvPr id="21" name="Title 1"/>
          <p:cNvSpPr txBox="1">
            <a:spLocks/>
          </p:cNvSpPr>
          <p:nvPr/>
        </p:nvSpPr>
        <p:spPr>
          <a:xfrm>
            <a:off x="4267200" y="5013799"/>
            <a:ext cx="1483591" cy="369332"/>
          </a:xfrm>
          <a:prstGeom prst="rect">
            <a:avLst/>
          </a:prstGeom>
        </p:spPr>
        <p:txBody>
          <a:bodyPr wrap="square">
            <a:spAutoFit/>
          </a:bodyPr>
          <a:lstStyle>
            <a:lvl1pPr algn="l" defTabSz="457200" rtl="0" eaLnBrk="1" latinLnBrk="0" hangingPunct="1">
              <a:spcBef>
                <a:spcPct val="0"/>
              </a:spcBef>
              <a:buNone/>
              <a:defRPr sz="3600" b="1" kern="1200">
                <a:solidFill>
                  <a:schemeClr val="bg1"/>
                </a:solidFill>
                <a:latin typeface="+mj-lt"/>
                <a:ea typeface="+mj-ea"/>
                <a:cs typeface="+mj-cs"/>
              </a:defRPr>
            </a:lvl1pPr>
          </a:lstStyle>
          <a:p>
            <a:r>
              <a:rPr lang="en-US" sz="1800" dirty="0" smtClean="0">
                <a:latin typeface="Tahoma" charset="0"/>
                <a:ea typeface="ＭＳ Ｐゴシック" charset="0"/>
                <a:cs typeface="ＭＳ Ｐゴシック" charset="0"/>
              </a:rPr>
              <a:t>Vietnam</a:t>
            </a:r>
            <a:endParaRPr lang="en-US" sz="2400" dirty="0">
              <a:solidFill>
                <a:srgbClr val="FFD799"/>
              </a:solidFill>
              <a:latin typeface="Tahoma" charset="0"/>
              <a:ea typeface="ＭＳ Ｐゴシック" charset="0"/>
              <a:cs typeface="ＭＳ Ｐゴシック" charset="0"/>
            </a:endParaRPr>
          </a:p>
        </p:txBody>
      </p:sp>
      <p:sp>
        <p:nvSpPr>
          <p:cNvPr id="22" name="Title 1"/>
          <p:cNvSpPr txBox="1">
            <a:spLocks/>
          </p:cNvSpPr>
          <p:nvPr/>
        </p:nvSpPr>
        <p:spPr>
          <a:xfrm>
            <a:off x="7180465" y="4250735"/>
            <a:ext cx="1151754" cy="369332"/>
          </a:xfrm>
          <a:prstGeom prst="rect">
            <a:avLst/>
          </a:prstGeom>
        </p:spPr>
        <p:txBody>
          <a:bodyPr wrap="square">
            <a:spAutoFit/>
          </a:bodyPr>
          <a:lstStyle>
            <a:lvl1pPr algn="l" defTabSz="457200" rtl="0" eaLnBrk="1" latinLnBrk="0" hangingPunct="1">
              <a:spcBef>
                <a:spcPct val="0"/>
              </a:spcBef>
              <a:buNone/>
              <a:defRPr sz="3600" b="1" kern="1200">
                <a:solidFill>
                  <a:schemeClr val="bg1"/>
                </a:solidFill>
                <a:latin typeface="+mj-lt"/>
                <a:ea typeface="+mj-ea"/>
                <a:cs typeface="+mj-cs"/>
              </a:defRPr>
            </a:lvl1pPr>
          </a:lstStyle>
          <a:p>
            <a:r>
              <a:rPr lang="en-US" sz="1800" smtClean="0">
                <a:latin typeface="Tahoma" charset="0"/>
                <a:ea typeface="ＭＳ Ｐゴシック" charset="0"/>
                <a:cs typeface="ＭＳ Ｐゴシック" charset="0"/>
              </a:rPr>
              <a:t>Kenya</a:t>
            </a:r>
            <a:endParaRPr lang="en-US" sz="2400" dirty="0">
              <a:solidFill>
                <a:srgbClr val="FFD799"/>
              </a:solidFill>
              <a:latin typeface="Tahoma" charset="0"/>
              <a:ea typeface="ＭＳ Ｐゴシック" charset="0"/>
              <a:cs typeface="ＭＳ Ｐゴシック" charset="0"/>
            </a:endParaRPr>
          </a:p>
        </p:txBody>
      </p:sp>
    </p:spTree>
    <p:extLst>
      <p:ext uri="{BB962C8B-B14F-4D97-AF65-F5344CB8AC3E}">
        <p14:creationId xmlns:p14="http://schemas.microsoft.com/office/powerpoint/2010/main" val="160188205"/>
      </p:ext>
    </p:extLst>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type="arrow" w="med" len="med"/>
              </a14:hiddenLine>
            </a:ext>
          </a:extLst>
        </p:spPr>
      </p:cxnSp>
      <p:sp>
        <p:nvSpPr>
          <p:cNvPr id="5" name="Content Placeholder 2"/>
          <p:cNvSpPr txBox="1">
            <a:spLocks/>
          </p:cNvSpPr>
          <p:nvPr/>
        </p:nvSpPr>
        <p:spPr>
          <a:xfrm>
            <a:off x="225635" y="1073428"/>
            <a:ext cx="2765425" cy="3200401"/>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2000" b="1" smtClean="0">
                <a:latin typeface="Calibri" charset="0"/>
                <a:ea typeface="ＭＳ Ｐゴシック" charset="0"/>
                <a:cs typeface="Calibri" charset="0"/>
              </a:rPr>
              <a:t>CCDC</a:t>
            </a:r>
            <a:r>
              <a:rPr lang="en-US" sz="2000" smtClean="0">
                <a:latin typeface="Calibri" charset="0"/>
                <a:ea typeface="ＭＳ Ｐゴシック" charset="0"/>
                <a:cs typeface="Calibri" charset="0"/>
              </a:rPr>
              <a:t> </a:t>
            </a:r>
            <a:r>
              <a:rPr lang="en-US" sz="2000" dirty="0" smtClean="0">
                <a:latin typeface="Calibri" charset="0"/>
                <a:ea typeface="ＭＳ Ｐゴシック" charset="0"/>
                <a:cs typeface="Calibri" charset="0"/>
              </a:rPr>
              <a:t>(Zhu and Woodcock, 2012) was converted to Python by USGS and recently tested by the SEO on the Vietnam Data Cube. We now call </a:t>
            </a:r>
            <a:r>
              <a:rPr lang="en-US" sz="2000" dirty="0" err="1" smtClean="0">
                <a:latin typeface="Calibri" charset="0"/>
                <a:ea typeface="ＭＳ Ｐゴシック" charset="0"/>
                <a:cs typeface="Calibri" charset="0"/>
              </a:rPr>
              <a:t>this“</a:t>
            </a:r>
            <a:r>
              <a:rPr lang="en-US" sz="2000" b="1" dirty="0" err="1" smtClean="0">
                <a:latin typeface="Calibri" charset="0"/>
                <a:ea typeface="ＭＳ Ｐゴシック" charset="0"/>
                <a:cs typeface="Calibri" charset="0"/>
              </a:rPr>
              <a:t>PyCCD</a:t>
            </a:r>
            <a:r>
              <a:rPr lang="en-US" sz="2000" dirty="0" smtClean="0">
                <a:latin typeface="Calibri" charset="0"/>
                <a:ea typeface="ＭＳ Ｐゴシック" charset="0"/>
                <a:cs typeface="Calibri" charset="0"/>
              </a:rPr>
              <a:t>”.</a:t>
            </a:r>
          </a:p>
        </p:txBody>
      </p:sp>
      <p:sp>
        <p:nvSpPr>
          <p:cNvPr id="11" name="Title 1"/>
          <p:cNvSpPr txBox="1">
            <a:spLocks/>
          </p:cNvSpPr>
          <p:nvPr/>
        </p:nvSpPr>
        <p:spPr>
          <a:xfrm>
            <a:off x="304800" y="158950"/>
            <a:ext cx="5524500" cy="492443"/>
          </a:xfrm>
          <a:prstGeom prst="rect">
            <a:avLst/>
          </a:prstGeom>
          <a:ln w="12700">
            <a:miter lim="400000"/>
          </a:ln>
        </p:spPr>
        <p:txBody>
          <a:bodyPr wrap="square" lIns="0" tIns="0" rIns="0" bIns="0">
            <a:sp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defTabSz="914400"/>
            <a:r>
              <a:rPr lang="en-US" b="1" dirty="0" smtClean="0">
                <a:latin typeface="Proxima Nova Regular"/>
                <a:ea typeface="Proxima Nova Regular"/>
                <a:cs typeface="Proxima Nova Regular"/>
              </a:rPr>
              <a:t>Land Change Detection</a:t>
            </a:r>
          </a:p>
        </p:txBody>
      </p:sp>
      <p:pic>
        <p:nvPicPr>
          <p:cNvPr id="3" name="Picture 2"/>
          <p:cNvPicPr>
            <a:picLocks noChangeAspect="1"/>
          </p:cNvPicPr>
          <p:nvPr/>
        </p:nvPicPr>
        <p:blipFill>
          <a:blip r:embed="rId3"/>
          <a:stretch>
            <a:fillRect/>
          </a:stretch>
        </p:blipFill>
        <p:spPr>
          <a:xfrm>
            <a:off x="3546710" y="3342026"/>
            <a:ext cx="5112716" cy="2748773"/>
          </a:xfrm>
          <a:prstGeom prst="rect">
            <a:avLst/>
          </a:prstGeom>
        </p:spPr>
      </p:pic>
      <p:pic>
        <p:nvPicPr>
          <p:cNvPr id="7" name="Picture 6"/>
          <p:cNvPicPr>
            <a:picLocks noChangeAspect="1"/>
          </p:cNvPicPr>
          <p:nvPr/>
        </p:nvPicPr>
        <p:blipFill>
          <a:blip r:embed="rId4"/>
          <a:stretch>
            <a:fillRect/>
          </a:stretch>
        </p:blipFill>
        <p:spPr>
          <a:xfrm>
            <a:off x="2991060" y="1066800"/>
            <a:ext cx="6000540" cy="2291787"/>
          </a:xfrm>
          <a:prstGeom prst="rect">
            <a:avLst/>
          </a:prstGeom>
        </p:spPr>
      </p:pic>
      <p:sp>
        <p:nvSpPr>
          <p:cNvPr id="12" name="Content Placeholder 2"/>
          <p:cNvSpPr txBox="1">
            <a:spLocks/>
          </p:cNvSpPr>
          <p:nvPr/>
        </p:nvSpPr>
        <p:spPr>
          <a:xfrm>
            <a:off x="685800" y="4264083"/>
            <a:ext cx="2860910" cy="1461124"/>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1800" dirty="0" err="1" smtClean="0">
                <a:latin typeface="Calibri" charset="0"/>
                <a:ea typeface="ＭＳ Ｐゴシック" charset="0"/>
                <a:cs typeface="Calibri" charset="0"/>
              </a:rPr>
              <a:t>PyCCD</a:t>
            </a:r>
            <a:r>
              <a:rPr lang="en-US" sz="1800" dirty="0" smtClean="0">
                <a:latin typeface="Calibri" charset="0"/>
                <a:ea typeface="ＭＳ Ｐゴシック" charset="0"/>
                <a:cs typeface="Calibri" charset="0"/>
              </a:rPr>
              <a:t> time series model fits 7 bands to 6 weighted SINE and COSINE functions in order to find “breaks” that equate to potential land change.</a:t>
            </a:r>
          </a:p>
        </p:txBody>
      </p:sp>
    </p:spTree>
    <p:extLst>
      <p:ext uri="{BB962C8B-B14F-4D97-AF65-F5344CB8AC3E}">
        <p14:creationId xmlns:p14="http://schemas.microsoft.com/office/powerpoint/2010/main" val="615423551"/>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type="arrow" w="med" len="med"/>
              </a14:hiddenLine>
            </a:ext>
          </a:extLst>
        </p:spPr>
      </p:cxnSp>
      <p:sp>
        <p:nvSpPr>
          <p:cNvPr id="5" name="Content Placeholder 2"/>
          <p:cNvSpPr txBox="1">
            <a:spLocks/>
          </p:cNvSpPr>
          <p:nvPr/>
        </p:nvSpPr>
        <p:spPr>
          <a:xfrm>
            <a:off x="228600" y="5441347"/>
            <a:ext cx="8686800" cy="654653"/>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1800" b="1" dirty="0" err="1" smtClean="0">
                <a:latin typeface="Calibri" charset="0"/>
                <a:ea typeface="ＭＳ Ｐゴシック" charset="0"/>
                <a:cs typeface="Calibri" charset="0"/>
              </a:rPr>
              <a:t>Bediaye</a:t>
            </a:r>
            <a:r>
              <a:rPr lang="en-US" sz="1800" b="1" dirty="0">
                <a:latin typeface="Calibri" charset="0"/>
                <a:ea typeface="ＭＳ Ｐゴシック" charset="0"/>
                <a:cs typeface="Calibri" charset="0"/>
              </a:rPr>
              <a:t>, </a:t>
            </a:r>
            <a:r>
              <a:rPr lang="en-US" sz="1800" b="1" dirty="0" smtClean="0">
                <a:latin typeface="Calibri" charset="0"/>
                <a:ea typeface="ＭＳ Ｐゴシック" charset="0"/>
                <a:cs typeface="Calibri" charset="0"/>
              </a:rPr>
              <a:t>Vietnam</a:t>
            </a:r>
            <a:r>
              <a:rPr lang="en-US" sz="1800" dirty="0">
                <a:latin typeface="Calibri" charset="0"/>
                <a:ea typeface="ＭＳ Ｐゴシック" charset="0"/>
                <a:cs typeface="Calibri" charset="0"/>
              </a:rPr>
              <a:t> </a:t>
            </a:r>
            <a:r>
              <a:rPr lang="en-US" sz="1800" dirty="0" smtClean="0">
                <a:latin typeface="Calibri" charset="0"/>
                <a:ea typeface="ＭＳ Ｐゴシック" charset="0"/>
                <a:cs typeface="Calibri" charset="0"/>
              </a:rPr>
              <a:t>– Data Cube Median Mosaic (left), </a:t>
            </a:r>
            <a:r>
              <a:rPr lang="en-US" sz="1800" b="1" dirty="0" err="1" smtClean="0">
                <a:latin typeface="Calibri" charset="0"/>
                <a:ea typeface="ＭＳ Ｐゴシック" charset="0"/>
                <a:cs typeface="Calibri" charset="0"/>
              </a:rPr>
              <a:t>PyCCD</a:t>
            </a:r>
            <a:r>
              <a:rPr lang="en-US" sz="1800" b="1" dirty="0" smtClean="0">
                <a:latin typeface="Calibri" charset="0"/>
                <a:ea typeface="ＭＳ Ｐゴシック" charset="0"/>
                <a:cs typeface="Calibri" charset="0"/>
              </a:rPr>
              <a:t> Results </a:t>
            </a:r>
            <a:r>
              <a:rPr lang="en-US" sz="1800" dirty="0" smtClean="0">
                <a:latin typeface="Calibri" charset="0"/>
                <a:ea typeface="ＭＳ Ｐゴシック" charset="0"/>
                <a:cs typeface="Calibri" charset="0"/>
              </a:rPr>
              <a:t>(right)</a:t>
            </a:r>
          </a:p>
          <a:p>
            <a:pPr marL="0" indent="0">
              <a:buNone/>
            </a:pPr>
            <a:r>
              <a:rPr lang="en-US" sz="1800" dirty="0" smtClean="0">
                <a:latin typeface="Calibri" charset="0"/>
                <a:ea typeface="ＭＳ Ｐゴシック" charset="0"/>
                <a:cs typeface="Calibri" charset="0"/>
              </a:rPr>
              <a:t>2000 </a:t>
            </a:r>
            <a:r>
              <a:rPr lang="en-US" sz="1800" dirty="0">
                <a:latin typeface="Calibri" charset="0"/>
                <a:ea typeface="ＭＳ Ｐゴシック" charset="0"/>
                <a:cs typeface="Calibri" charset="0"/>
              </a:rPr>
              <a:t>to 2016, </a:t>
            </a:r>
            <a:r>
              <a:rPr lang="en-US" sz="1800" dirty="0" smtClean="0">
                <a:latin typeface="Calibri" charset="0"/>
                <a:ea typeface="ＭＳ Ｐゴシック" charset="0"/>
                <a:cs typeface="Calibri" charset="0"/>
              </a:rPr>
              <a:t>192 </a:t>
            </a:r>
            <a:r>
              <a:rPr lang="en-US" sz="1800" dirty="0">
                <a:latin typeface="Calibri" charset="0"/>
                <a:ea typeface="ＭＳ Ｐゴシック" charset="0"/>
                <a:cs typeface="Calibri" charset="0"/>
              </a:rPr>
              <a:t>Landsat </a:t>
            </a:r>
            <a:r>
              <a:rPr lang="en-US" sz="1800" dirty="0" smtClean="0">
                <a:latin typeface="Calibri" charset="0"/>
                <a:ea typeface="ＭＳ Ｐゴシック" charset="0"/>
                <a:cs typeface="Calibri" charset="0"/>
              </a:rPr>
              <a:t>scenes</a:t>
            </a:r>
          </a:p>
        </p:txBody>
      </p:sp>
      <p:sp>
        <p:nvSpPr>
          <p:cNvPr id="8" name="Title 1"/>
          <p:cNvSpPr txBox="1">
            <a:spLocks/>
          </p:cNvSpPr>
          <p:nvPr/>
        </p:nvSpPr>
        <p:spPr>
          <a:xfrm>
            <a:off x="219891" y="229409"/>
            <a:ext cx="5524500" cy="492443"/>
          </a:xfrm>
          <a:prstGeom prst="rect">
            <a:avLst/>
          </a:prstGeom>
          <a:ln w="12700">
            <a:miter lim="400000"/>
          </a:ln>
        </p:spPr>
        <p:txBody>
          <a:bodyPr wrap="square" lIns="0" tIns="0" rIns="0" bIns="0">
            <a:sp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defTabSz="914400"/>
            <a:r>
              <a:rPr lang="en-US" b="1" dirty="0" smtClean="0">
                <a:latin typeface="Proxima Nova Regular"/>
                <a:ea typeface="Proxima Nova Regular"/>
                <a:cs typeface="Proxima Nova Regular"/>
              </a:rPr>
              <a:t>Vietnam Land Change</a:t>
            </a:r>
          </a:p>
        </p:txBody>
      </p:sp>
      <p:pic>
        <p:nvPicPr>
          <p:cNvPr id="3" name="Picture 2"/>
          <p:cNvPicPr>
            <a:picLocks noChangeAspect="1"/>
          </p:cNvPicPr>
          <p:nvPr/>
        </p:nvPicPr>
        <p:blipFill>
          <a:blip r:embed="rId3"/>
          <a:stretch>
            <a:fillRect/>
          </a:stretch>
        </p:blipFill>
        <p:spPr>
          <a:xfrm>
            <a:off x="214312" y="1295400"/>
            <a:ext cx="4152900" cy="4152900"/>
          </a:xfrm>
          <a:prstGeom prst="rect">
            <a:avLst/>
          </a:prstGeom>
        </p:spPr>
      </p:pic>
      <p:pic>
        <p:nvPicPr>
          <p:cNvPr id="4" name="Picture 3"/>
          <p:cNvPicPr>
            <a:picLocks noChangeAspect="1"/>
          </p:cNvPicPr>
          <p:nvPr/>
        </p:nvPicPr>
        <p:blipFill>
          <a:blip r:embed="rId4"/>
          <a:stretch>
            <a:fillRect/>
          </a:stretch>
        </p:blipFill>
        <p:spPr>
          <a:xfrm>
            <a:off x="4581143" y="1223026"/>
            <a:ext cx="4420979" cy="4315968"/>
          </a:xfrm>
          <a:prstGeom prst="rect">
            <a:avLst/>
          </a:prstGeom>
        </p:spPr>
      </p:pic>
    </p:spTree>
    <p:extLst>
      <p:ext uri="{BB962C8B-B14F-4D97-AF65-F5344CB8AC3E}">
        <p14:creationId xmlns:p14="http://schemas.microsoft.com/office/powerpoint/2010/main" val="1438283755"/>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905" name="Straight Arrow Connector 2"/>
          <p:cNvCxnSpPr>
            <a:cxnSpLocks noChangeShapeType="1"/>
          </p:cNvCxnSpPr>
          <p:nvPr/>
        </p:nvCxnSpPr>
        <p:spPr bwMode="auto">
          <a:xfrm flipH="1">
            <a:off x="1816100" y="5782580"/>
            <a:ext cx="949325" cy="344487"/>
          </a:xfrm>
          <a:prstGeom prst="straightConnector1">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type="arrow" w="med" len="med"/>
              </a14:hiddenLine>
            </a:ext>
          </a:extLst>
        </p:spPr>
      </p:cxnSp>
      <p:sp>
        <p:nvSpPr>
          <p:cNvPr id="5" name="Content Placeholder 2"/>
          <p:cNvSpPr txBox="1">
            <a:spLocks/>
          </p:cNvSpPr>
          <p:nvPr/>
        </p:nvSpPr>
        <p:spPr>
          <a:xfrm>
            <a:off x="436536" y="4800600"/>
            <a:ext cx="4339680" cy="654653"/>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2000" dirty="0" smtClean="0">
                <a:latin typeface="Calibri" charset="0"/>
                <a:ea typeface="ＭＳ Ｐゴシック" charset="0"/>
                <a:cs typeface="Calibri" charset="0"/>
              </a:rPr>
              <a:t>Global Forest Watch</a:t>
            </a:r>
            <a:br>
              <a:rPr lang="en-US" sz="2000" dirty="0" smtClean="0">
                <a:latin typeface="Calibri" charset="0"/>
                <a:ea typeface="ＭＳ Ｐゴシック" charset="0"/>
                <a:cs typeface="Calibri" charset="0"/>
              </a:rPr>
            </a:br>
            <a:r>
              <a:rPr lang="en-US" sz="2000" b="1" dirty="0" smtClean="0">
                <a:latin typeface="Calibri" charset="0"/>
                <a:ea typeface="ＭＳ Ｐゴシック" charset="0"/>
                <a:cs typeface="Calibri" charset="0"/>
              </a:rPr>
              <a:t>Forest Loss </a:t>
            </a:r>
            <a:r>
              <a:rPr lang="en-US" sz="2000" dirty="0" smtClean="0">
                <a:latin typeface="Calibri" charset="0"/>
                <a:ea typeface="ＭＳ Ｐゴシック" charset="0"/>
                <a:cs typeface="Calibri" charset="0"/>
              </a:rPr>
              <a:t>- 2000 to 2015</a:t>
            </a:r>
          </a:p>
        </p:txBody>
      </p:sp>
      <p:sp>
        <p:nvSpPr>
          <p:cNvPr id="11" name="Title 1"/>
          <p:cNvSpPr txBox="1">
            <a:spLocks/>
          </p:cNvSpPr>
          <p:nvPr/>
        </p:nvSpPr>
        <p:spPr>
          <a:xfrm>
            <a:off x="228600" y="228600"/>
            <a:ext cx="6324600" cy="492443"/>
          </a:xfrm>
          <a:prstGeom prst="rect">
            <a:avLst/>
          </a:prstGeom>
          <a:ln w="12700">
            <a:miter lim="400000"/>
          </a:ln>
        </p:spPr>
        <p:txBody>
          <a:bodyPr wrap="square" lIns="0" tIns="0" rIns="0" bIns="0">
            <a:sp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defTabSz="914400"/>
            <a:r>
              <a:rPr lang="en-US" b="1" dirty="0" smtClean="0">
                <a:latin typeface="Proxima Nova Regular"/>
                <a:ea typeface="Proxima Nova Regular"/>
                <a:cs typeface="Proxima Nova Regular"/>
              </a:rPr>
              <a:t>Global </a:t>
            </a:r>
            <a:r>
              <a:rPr lang="en-US" b="1" smtClean="0">
                <a:latin typeface="Proxima Nova Regular"/>
                <a:ea typeface="Proxima Nova Regular"/>
                <a:cs typeface="Proxima Nova Regular"/>
              </a:rPr>
              <a:t>Forest Watch vs</a:t>
            </a:r>
            <a:r>
              <a:rPr lang="en-US" b="1" dirty="0" smtClean="0">
                <a:latin typeface="Proxima Nova Regular"/>
                <a:ea typeface="Proxima Nova Regular"/>
                <a:cs typeface="Proxima Nova Regular"/>
              </a:rPr>
              <a:t>. </a:t>
            </a:r>
            <a:r>
              <a:rPr lang="en-US" b="1" dirty="0" err="1" smtClean="0">
                <a:latin typeface="Proxima Nova Regular"/>
                <a:ea typeface="Proxima Nova Regular"/>
                <a:cs typeface="Proxima Nova Regular"/>
              </a:rPr>
              <a:t>PyCCD</a:t>
            </a:r>
            <a:endParaRPr lang="en-US" b="1" dirty="0" smtClean="0">
              <a:latin typeface="Proxima Nova Regular"/>
              <a:ea typeface="Proxima Nova Regular"/>
              <a:cs typeface="Proxima Nova Regular"/>
            </a:endParaRPr>
          </a:p>
        </p:txBody>
      </p:sp>
      <p:pic>
        <p:nvPicPr>
          <p:cNvPr id="2" name="Picture 1"/>
          <p:cNvPicPr>
            <a:picLocks noChangeAspect="1"/>
          </p:cNvPicPr>
          <p:nvPr/>
        </p:nvPicPr>
        <p:blipFill>
          <a:blip r:embed="rId3"/>
          <a:stretch>
            <a:fillRect/>
          </a:stretch>
        </p:blipFill>
        <p:spPr>
          <a:xfrm>
            <a:off x="457200" y="1066800"/>
            <a:ext cx="3767328" cy="3744970"/>
          </a:xfrm>
          <a:prstGeom prst="rect">
            <a:avLst/>
          </a:prstGeom>
          <a:ln w="25400">
            <a:solidFill>
              <a:schemeClr val="accent4">
                <a:shade val="50000"/>
              </a:schemeClr>
            </a:solidFill>
          </a:ln>
        </p:spPr>
      </p:pic>
      <p:pic>
        <p:nvPicPr>
          <p:cNvPr id="6" name="Picture 5"/>
          <p:cNvPicPr>
            <a:picLocks noChangeAspect="1"/>
          </p:cNvPicPr>
          <p:nvPr/>
        </p:nvPicPr>
        <p:blipFill>
          <a:blip r:embed="rId4"/>
          <a:stretch>
            <a:fillRect/>
          </a:stretch>
        </p:blipFill>
        <p:spPr>
          <a:xfrm>
            <a:off x="4876800" y="1066800"/>
            <a:ext cx="3767328" cy="3745069"/>
          </a:xfrm>
          <a:prstGeom prst="rect">
            <a:avLst/>
          </a:prstGeom>
          <a:ln w="25400">
            <a:solidFill>
              <a:schemeClr val="accent4">
                <a:shade val="50000"/>
              </a:schemeClr>
            </a:solidFill>
          </a:ln>
        </p:spPr>
      </p:pic>
      <p:sp>
        <p:nvSpPr>
          <p:cNvPr id="9" name="Content Placeholder 2"/>
          <p:cNvSpPr txBox="1">
            <a:spLocks/>
          </p:cNvSpPr>
          <p:nvPr/>
        </p:nvSpPr>
        <p:spPr>
          <a:xfrm>
            <a:off x="4776216" y="4831747"/>
            <a:ext cx="4367784" cy="654653"/>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2000" dirty="0" err="1" smtClean="0">
                <a:latin typeface="Calibri" charset="0"/>
                <a:ea typeface="ＭＳ Ｐゴシック" charset="0"/>
                <a:cs typeface="Calibri" charset="0"/>
              </a:rPr>
              <a:t>PyCCD</a:t>
            </a:r>
            <a:r>
              <a:rPr lang="en-US" sz="2000" dirty="0" smtClean="0">
                <a:latin typeface="Calibri" charset="0"/>
                <a:ea typeface="ＭＳ Ｐゴシック" charset="0"/>
                <a:cs typeface="Calibri" charset="0"/>
              </a:rPr>
              <a:t> with a Data Cube</a:t>
            </a:r>
            <a:br>
              <a:rPr lang="en-US" sz="2000" dirty="0" smtClean="0">
                <a:latin typeface="Calibri" charset="0"/>
                <a:ea typeface="ＭＳ Ｐゴシック" charset="0"/>
                <a:cs typeface="Calibri" charset="0"/>
              </a:rPr>
            </a:br>
            <a:r>
              <a:rPr lang="en-US" sz="2000" b="1" dirty="0" smtClean="0">
                <a:latin typeface="Calibri" charset="0"/>
                <a:ea typeface="ＭＳ Ｐゴシック" charset="0"/>
                <a:cs typeface="Calibri" charset="0"/>
              </a:rPr>
              <a:t>Land Change</a:t>
            </a:r>
            <a:r>
              <a:rPr lang="en-US" sz="2000" dirty="0">
                <a:latin typeface="Calibri" charset="0"/>
                <a:ea typeface="ＭＳ Ｐゴシック" charset="0"/>
                <a:cs typeface="Calibri" charset="0"/>
              </a:rPr>
              <a:t> </a:t>
            </a:r>
            <a:r>
              <a:rPr lang="en-US" sz="2000" dirty="0" smtClean="0">
                <a:latin typeface="Calibri" charset="0"/>
                <a:ea typeface="ＭＳ Ｐゴシック" charset="0"/>
                <a:cs typeface="Calibri" charset="0"/>
              </a:rPr>
              <a:t>- 2000 to 2016</a:t>
            </a:r>
          </a:p>
        </p:txBody>
      </p:sp>
      <p:sp>
        <p:nvSpPr>
          <p:cNvPr id="10" name="Content Placeholder 2"/>
          <p:cNvSpPr txBox="1">
            <a:spLocks/>
          </p:cNvSpPr>
          <p:nvPr/>
        </p:nvSpPr>
        <p:spPr>
          <a:xfrm>
            <a:off x="430005" y="5715000"/>
            <a:ext cx="8458200" cy="321980"/>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1800" b="1" i="1" dirty="0" err="1" smtClean="0">
                <a:latin typeface="Calibri" charset="0"/>
                <a:ea typeface="ＭＳ Ｐゴシック" charset="0"/>
                <a:cs typeface="Calibri" charset="0"/>
              </a:rPr>
              <a:t>PyCCD</a:t>
            </a:r>
            <a:r>
              <a:rPr lang="en-US" sz="1800" b="1" i="1" dirty="0" smtClean="0">
                <a:latin typeface="Calibri" charset="0"/>
                <a:ea typeface="ＭＳ Ｐゴシック" charset="0"/>
                <a:cs typeface="Calibri" charset="0"/>
              </a:rPr>
              <a:t> Execution</a:t>
            </a:r>
            <a:r>
              <a:rPr lang="en-US" sz="1800" i="1" dirty="0" smtClean="0">
                <a:latin typeface="Calibri" charset="0"/>
                <a:ea typeface="ＭＳ Ｐゴシック" charset="0"/>
                <a:cs typeface="Calibri" charset="0"/>
              </a:rPr>
              <a:t>: 372 x 372 pixels, 8 parallel cores, 2.3 hours (</a:t>
            </a:r>
            <a:r>
              <a:rPr lang="en-US" sz="1800" i="1" dirty="0">
                <a:latin typeface="Calibri" charset="0"/>
                <a:ea typeface="ＭＳ Ｐゴシック" charset="0"/>
                <a:cs typeface="Calibri" charset="0"/>
              </a:rPr>
              <a:t>~</a:t>
            </a:r>
            <a:r>
              <a:rPr lang="en-US" sz="1800" i="1" dirty="0" smtClean="0">
                <a:latin typeface="Calibri" charset="0"/>
                <a:ea typeface="ＭＳ Ｐゴシック" charset="0"/>
                <a:cs typeface="Calibri" charset="0"/>
              </a:rPr>
              <a:t>1 </a:t>
            </a:r>
            <a:r>
              <a:rPr lang="en-US" sz="1800" i="1" dirty="0" err="1" smtClean="0">
                <a:latin typeface="Calibri" charset="0"/>
                <a:ea typeface="ＭＳ Ｐゴシック" charset="0"/>
                <a:cs typeface="Calibri" charset="0"/>
              </a:rPr>
              <a:t>msec</a:t>
            </a:r>
            <a:r>
              <a:rPr lang="en-US" sz="1800" i="1" dirty="0" smtClean="0">
                <a:latin typeface="Calibri" charset="0"/>
                <a:ea typeface="ＭＳ Ｐゴシック" charset="0"/>
                <a:cs typeface="Calibri" charset="0"/>
              </a:rPr>
              <a:t> / clear pixel)</a:t>
            </a:r>
          </a:p>
        </p:txBody>
      </p:sp>
    </p:spTree>
    <p:extLst>
      <p:ext uri="{BB962C8B-B14F-4D97-AF65-F5344CB8AC3E}">
        <p14:creationId xmlns:p14="http://schemas.microsoft.com/office/powerpoint/2010/main" val="1835986034"/>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type="arrow" w="med" len="med"/>
              </a14:hiddenLine>
            </a:ext>
          </a:extLst>
        </p:spPr>
      </p:cxnSp>
      <p:sp>
        <p:nvSpPr>
          <p:cNvPr id="5" name="Content Placeholder 2"/>
          <p:cNvSpPr txBox="1">
            <a:spLocks/>
          </p:cNvSpPr>
          <p:nvPr/>
        </p:nvSpPr>
        <p:spPr>
          <a:xfrm>
            <a:off x="4953000" y="1098868"/>
            <a:ext cx="3810000" cy="4692332"/>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b="1" dirty="0" smtClean="0">
                <a:latin typeface="Calibri" charset="0"/>
                <a:ea typeface="ＭＳ Ｐゴシック" charset="0"/>
                <a:cs typeface="Calibri" charset="0"/>
              </a:rPr>
              <a:t>Deforestation Alert Samples</a:t>
            </a:r>
          </a:p>
          <a:p>
            <a:pPr marL="0" indent="0">
              <a:buNone/>
            </a:pPr>
            <a:endParaRPr lang="en-US" dirty="0" smtClean="0">
              <a:latin typeface="Calibri" charset="0"/>
              <a:ea typeface="ＭＳ Ｐゴシック" charset="0"/>
              <a:cs typeface="Calibri" charset="0"/>
            </a:endParaRPr>
          </a:p>
          <a:p>
            <a:pPr marL="0" indent="0">
              <a:buNone/>
            </a:pPr>
            <a:r>
              <a:rPr lang="en-US" dirty="0" smtClean="0">
                <a:latin typeface="Calibri" charset="0"/>
                <a:ea typeface="ＭＳ Ｐゴシック" charset="0"/>
                <a:cs typeface="Calibri" charset="0"/>
              </a:rPr>
              <a:t>Data provided by Colombia </a:t>
            </a:r>
          </a:p>
          <a:p>
            <a:pPr marL="0" indent="0">
              <a:buNone/>
            </a:pPr>
            <a:r>
              <a:rPr lang="en-US" dirty="0" smtClean="0">
                <a:solidFill>
                  <a:srgbClr val="0070C0"/>
                </a:solidFill>
                <a:latin typeface="Calibri" charset="0"/>
                <a:ea typeface="ＭＳ Ｐゴシック" charset="0"/>
                <a:cs typeface="Calibri" charset="0"/>
              </a:rPr>
              <a:t>February 2017 </a:t>
            </a:r>
            <a:r>
              <a:rPr lang="en-US" dirty="0" smtClean="0">
                <a:latin typeface="Calibri" charset="0"/>
                <a:ea typeface="ＭＳ Ｐゴシック" charset="0"/>
                <a:cs typeface="Calibri" charset="0"/>
              </a:rPr>
              <a:t>Alerts in </a:t>
            </a:r>
            <a:r>
              <a:rPr lang="en-US" dirty="0" err="1" smtClean="0">
                <a:latin typeface="Calibri" charset="0"/>
                <a:ea typeface="ＭＳ Ｐゴシック" charset="0"/>
                <a:cs typeface="Calibri" charset="0"/>
              </a:rPr>
              <a:t>Caqueta</a:t>
            </a:r>
            <a:r>
              <a:rPr lang="en-US" dirty="0" smtClean="0">
                <a:latin typeface="Calibri" charset="0"/>
                <a:ea typeface="ＭＳ Ｐゴシック" charset="0"/>
                <a:cs typeface="Calibri" charset="0"/>
              </a:rPr>
              <a:t>, central Colombia</a:t>
            </a:r>
          </a:p>
          <a:p>
            <a:pPr marL="0" indent="0">
              <a:buNone/>
            </a:pPr>
            <a:endParaRPr lang="en-US" dirty="0">
              <a:latin typeface="Calibri" charset="0"/>
              <a:ea typeface="ＭＳ Ｐゴシック" charset="0"/>
              <a:cs typeface="Calibri" charset="0"/>
            </a:endParaRPr>
          </a:p>
          <a:p>
            <a:pPr marL="0" indent="0">
              <a:buNone/>
            </a:pPr>
            <a:r>
              <a:rPr lang="en-US" dirty="0" smtClean="0">
                <a:latin typeface="Calibri" charset="0"/>
                <a:ea typeface="ＭＳ Ｐゴシック" charset="0"/>
                <a:cs typeface="Calibri" charset="0"/>
              </a:rPr>
              <a:t>The CEOS SEO plans to investigate these alert locations against Landsat </a:t>
            </a:r>
            <a:r>
              <a:rPr lang="en-US" dirty="0" err="1" smtClean="0">
                <a:latin typeface="Calibri" charset="0"/>
                <a:ea typeface="ＭＳ Ｐゴシック" charset="0"/>
                <a:cs typeface="Calibri" charset="0"/>
              </a:rPr>
              <a:t>PyCCD</a:t>
            </a:r>
            <a:r>
              <a:rPr lang="en-US" dirty="0" smtClean="0">
                <a:latin typeface="Calibri" charset="0"/>
                <a:ea typeface="ＭＳ Ｐゴシック" charset="0"/>
                <a:cs typeface="Calibri" charset="0"/>
              </a:rPr>
              <a:t> results, Sentinel-1 </a:t>
            </a:r>
            <a:r>
              <a:rPr lang="en-US" dirty="0" err="1" smtClean="0">
                <a:latin typeface="Calibri" charset="0"/>
                <a:ea typeface="ＭＳ Ｐゴシック" charset="0"/>
                <a:cs typeface="Calibri" charset="0"/>
              </a:rPr>
              <a:t>PyCCD</a:t>
            </a:r>
            <a:r>
              <a:rPr lang="en-US" dirty="0" smtClean="0">
                <a:latin typeface="Calibri" charset="0"/>
                <a:ea typeface="ＭＳ Ｐゴシック" charset="0"/>
                <a:cs typeface="Calibri" charset="0"/>
              </a:rPr>
              <a:t> results and ALOS </a:t>
            </a:r>
            <a:br>
              <a:rPr lang="en-US" dirty="0" smtClean="0">
                <a:latin typeface="Calibri" charset="0"/>
                <a:ea typeface="ＭＳ Ｐゴシック" charset="0"/>
                <a:cs typeface="Calibri" charset="0"/>
              </a:rPr>
            </a:br>
            <a:r>
              <a:rPr lang="en-US" dirty="0" smtClean="0">
                <a:latin typeface="Calibri" charset="0"/>
                <a:ea typeface="ＭＳ Ｐゴシック" charset="0"/>
                <a:cs typeface="Calibri" charset="0"/>
              </a:rPr>
              <a:t>JJ-Fast results.</a:t>
            </a:r>
          </a:p>
        </p:txBody>
      </p:sp>
      <p:sp>
        <p:nvSpPr>
          <p:cNvPr id="8" name="Title 1"/>
          <p:cNvSpPr txBox="1">
            <a:spLocks/>
          </p:cNvSpPr>
          <p:nvPr/>
        </p:nvSpPr>
        <p:spPr>
          <a:xfrm>
            <a:off x="219890" y="229409"/>
            <a:ext cx="6942910" cy="492443"/>
          </a:xfrm>
          <a:prstGeom prst="rect">
            <a:avLst/>
          </a:prstGeom>
          <a:ln w="12700">
            <a:miter lim="400000"/>
          </a:ln>
        </p:spPr>
        <p:txBody>
          <a:bodyPr wrap="square" lIns="0" tIns="0" rIns="0" bIns="0">
            <a:sp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defTabSz="914400"/>
            <a:r>
              <a:rPr lang="en-US" b="1" dirty="0" smtClean="0">
                <a:latin typeface="Proxima Nova Regular"/>
                <a:ea typeface="Proxima Nova Regular"/>
                <a:cs typeface="Proxima Nova Regular"/>
              </a:rPr>
              <a:t>Example Alerts from Colombia</a:t>
            </a:r>
          </a:p>
        </p:txBody>
      </p:sp>
      <p:pic>
        <p:nvPicPr>
          <p:cNvPr id="7" name="Picture 6"/>
          <p:cNvPicPr/>
          <p:nvPr/>
        </p:nvPicPr>
        <p:blipFill>
          <a:blip r:embed="rId3"/>
          <a:stretch>
            <a:fillRect/>
          </a:stretch>
        </p:blipFill>
        <p:spPr>
          <a:xfrm>
            <a:off x="167866" y="1098868"/>
            <a:ext cx="4632733" cy="4844732"/>
          </a:xfrm>
          <a:prstGeom prst="rect">
            <a:avLst/>
          </a:prstGeom>
        </p:spPr>
      </p:pic>
    </p:spTree>
    <p:extLst>
      <p:ext uri="{BB962C8B-B14F-4D97-AF65-F5344CB8AC3E}">
        <p14:creationId xmlns:p14="http://schemas.microsoft.com/office/powerpoint/2010/main" val="726757917"/>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2971800"/>
            <a:ext cx="6400800" cy="901913"/>
          </a:xfrm>
        </p:spPr>
        <p:txBody>
          <a:bodyPr>
            <a:noAutofit/>
          </a:bodyPr>
          <a:lstStyle/>
          <a:p>
            <a:r>
              <a:rPr lang="en-US" i="1" dirty="0"/>
              <a:t>Brian Killough</a:t>
            </a:r>
            <a:r>
              <a:rPr lang="en-US" i="1" dirty="0" smtClean="0"/>
              <a:t> / NASA, CEOS SEO</a:t>
            </a:r>
          </a:p>
          <a:p>
            <a:r>
              <a:rPr lang="en-US" i="1" dirty="0" smtClean="0"/>
              <a:t>SDCG-12, September 4, 2017</a:t>
            </a:r>
          </a:p>
          <a:p>
            <a:r>
              <a:rPr lang="en-US" i="1" dirty="0" smtClean="0"/>
              <a:t>Session </a:t>
            </a:r>
            <a:r>
              <a:rPr lang="en-US" i="1" dirty="0"/>
              <a:t>3</a:t>
            </a:r>
            <a:endParaRPr lang="en-US" i="1" dirty="0" smtClean="0"/>
          </a:p>
          <a:p>
            <a:r>
              <a:rPr lang="en-US" i="1" dirty="0" smtClean="0"/>
              <a:t>Agenda Item 18</a:t>
            </a:r>
          </a:p>
        </p:txBody>
      </p:sp>
      <p:sp>
        <p:nvSpPr>
          <p:cNvPr id="3" name="Title 2"/>
          <p:cNvSpPr>
            <a:spLocks noGrp="1"/>
          </p:cNvSpPr>
          <p:nvPr>
            <p:ph type="title"/>
          </p:nvPr>
        </p:nvSpPr>
        <p:spPr>
          <a:xfrm>
            <a:off x="1177329" y="1502267"/>
            <a:ext cx="6860028" cy="698785"/>
          </a:xfrm>
        </p:spPr>
        <p:txBody>
          <a:bodyPr/>
          <a:lstStyle/>
          <a:p>
            <a:r>
              <a:rPr lang="en-US" dirty="0" smtClean="0"/>
              <a:t>CBERS-4 Coverage Summary</a:t>
            </a:r>
            <a:endParaRPr lang="en-US" dirty="0"/>
          </a:p>
        </p:txBody>
      </p:sp>
    </p:spTree>
    <p:extLst>
      <p:ext uri="{BB962C8B-B14F-4D97-AF65-F5344CB8AC3E}">
        <p14:creationId xmlns:p14="http://schemas.microsoft.com/office/powerpoint/2010/main" val="673135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3"/>
          <p:cNvSpPr/>
          <p:nvPr/>
        </p:nvSpPr>
        <p:spPr>
          <a:xfrm>
            <a:off x="228600" y="203919"/>
            <a:ext cx="7010400" cy="49244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914400" rtl="0">
              <a:defRPr>
                <a:solidFill>
                  <a:srgbClr val="000000"/>
                </a:solidFill>
              </a:defRPr>
            </a:pPr>
            <a:r>
              <a:rPr lang="en-US" sz="3200" b="1" kern="1200" dirty="0" smtClean="0">
                <a:solidFill>
                  <a:srgbClr val="FFFFFF"/>
                </a:solidFill>
                <a:latin typeface="Proxima Nova Regular"/>
                <a:ea typeface="Proxima Nova Regular"/>
                <a:cs typeface="Proxima Nova Regular"/>
                <a:sym typeface="Proxima Nova Regular"/>
              </a:rPr>
              <a:t>2017 CBERS-4 Summary</a:t>
            </a:r>
            <a:endParaRPr sz="3200" b="1" kern="1200" dirty="0">
              <a:solidFill>
                <a:srgbClr val="FFFFFF"/>
              </a:solidFill>
              <a:latin typeface="Proxima Nova Regular"/>
              <a:ea typeface="Proxima Nova Regular"/>
              <a:cs typeface="Proxima Nova Regular"/>
              <a:sym typeface="Proxima Nova Regular"/>
            </a:endParaRPr>
          </a:p>
        </p:txBody>
      </p:sp>
      <p:sp>
        <p:nvSpPr>
          <p:cNvPr id="6" name="Content Placeholder 2"/>
          <p:cNvSpPr txBox="1">
            <a:spLocks/>
          </p:cNvSpPr>
          <p:nvPr/>
        </p:nvSpPr>
        <p:spPr bwMode="auto">
          <a:xfrm>
            <a:off x="214312" y="5638800"/>
            <a:ext cx="8777288" cy="762000"/>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marL="342900" indent="-342900">
              <a:spcBef>
                <a:spcPct val="20000"/>
              </a:spcBef>
              <a:buFont typeface="Arial"/>
              <a:buChar char="•"/>
              <a:defRPr sz="2000"/>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marL="0" indent="0" algn="l" rtl="0">
              <a:buNone/>
            </a:pPr>
            <a:r>
              <a:rPr lang="en-US" sz="1600" b="1" kern="1200" dirty="0" smtClean="0">
                <a:solidFill>
                  <a:prstClr val="black"/>
                </a:solidFill>
                <a:latin typeface="Calibri"/>
                <a:ea typeface=""/>
                <a:cs typeface=""/>
              </a:rPr>
              <a:t>Jan-1 to July-31, 2017</a:t>
            </a:r>
            <a:r>
              <a:rPr lang="en-US" sz="1600" kern="1200" dirty="0" smtClean="0">
                <a:solidFill>
                  <a:prstClr val="black"/>
                </a:solidFill>
                <a:latin typeface="Calibri"/>
                <a:ea typeface=""/>
                <a:cs typeface=""/>
              </a:rPr>
              <a:t> acquisitions from </a:t>
            </a:r>
            <a:r>
              <a:rPr lang="en-US" sz="1600" b="1" kern="1200" dirty="0" smtClean="0">
                <a:solidFill>
                  <a:prstClr val="black"/>
                </a:solidFill>
                <a:latin typeface="Calibri"/>
                <a:ea typeface=""/>
                <a:cs typeface=""/>
              </a:rPr>
              <a:t>WFI-2 instrument </a:t>
            </a:r>
            <a:r>
              <a:rPr lang="en-US" sz="1600" kern="1200" dirty="0" smtClean="0">
                <a:solidFill>
                  <a:prstClr val="black"/>
                </a:solidFill>
                <a:latin typeface="Calibri"/>
                <a:ea typeface=""/>
                <a:cs typeface=""/>
              </a:rPr>
              <a:t>(VIS and NIR, 73m, 5 day revisit). Though not shown here, the coverage for the </a:t>
            </a:r>
            <a:r>
              <a:rPr lang="en-US" sz="1600" kern="1200" dirty="0" err="1" smtClean="0">
                <a:solidFill>
                  <a:prstClr val="black"/>
                </a:solidFill>
                <a:latin typeface="Calibri"/>
                <a:ea typeface=""/>
                <a:cs typeface=""/>
              </a:rPr>
              <a:t>IRSCam</a:t>
            </a:r>
            <a:r>
              <a:rPr lang="en-US" sz="1600" kern="1200" dirty="0" smtClean="0">
                <a:solidFill>
                  <a:prstClr val="black"/>
                </a:solidFill>
                <a:latin typeface="Calibri"/>
                <a:ea typeface=""/>
                <a:cs typeface=""/>
              </a:rPr>
              <a:t> (SWIR and TIR, 40-80m, 26 day revisit), </a:t>
            </a:r>
            <a:r>
              <a:rPr lang="en-US" sz="1600" kern="1200" dirty="0" err="1" smtClean="0">
                <a:solidFill>
                  <a:prstClr val="black"/>
                </a:solidFill>
                <a:latin typeface="Calibri"/>
                <a:ea typeface=""/>
                <a:cs typeface=""/>
              </a:rPr>
              <a:t>MUXCam</a:t>
            </a:r>
            <a:r>
              <a:rPr lang="en-US" sz="1600" kern="1200" dirty="0" smtClean="0">
                <a:solidFill>
                  <a:prstClr val="black"/>
                </a:solidFill>
                <a:latin typeface="Calibri"/>
                <a:ea typeface=""/>
                <a:cs typeface=""/>
              </a:rPr>
              <a:t> (VIS, 20m, 26 day revisit) and </a:t>
            </a:r>
            <a:r>
              <a:rPr lang="en-US" sz="1600" kern="1200" dirty="0" err="1" smtClean="0">
                <a:solidFill>
                  <a:prstClr val="black"/>
                </a:solidFill>
                <a:latin typeface="Calibri"/>
                <a:ea typeface=""/>
                <a:cs typeface=""/>
              </a:rPr>
              <a:t>PanMUX</a:t>
            </a:r>
            <a:r>
              <a:rPr lang="en-US" sz="1600" kern="1200" dirty="0" smtClean="0">
                <a:solidFill>
                  <a:prstClr val="black"/>
                </a:solidFill>
                <a:latin typeface="Calibri"/>
                <a:ea typeface=""/>
                <a:cs typeface=""/>
              </a:rPr>
              <a:t> (PAN and MS, 5-10m, 26 day revisit) instruments is similar. </a:t>
            </a:r>
          </a:p>
        </p:txBody>
      </p:sp>
      <p:pic>
        <p:nvPicPr>
          <p:cNvPr id="3" name="Picture 2"/>
          <p:cNvPicPr>
            <a:picLocks noChangeAspect="1"/>
          </p:cNvPicPr>
          <p:nvPr/>
        </p:nvPicPr>
        <p:blipFill>
          <a:blip r:embed="rId2"/>
          <a:stretch>
            <a:fillRect/>
          </a:stretch>
        </p:blipFill>
        <p:spPr>
          <a:xfrm>
            <a:off x="190498" y="1066800"/>
            <a:ext cx="6735021" cy="4495800"/>
          </a:xfrm>
          <a:prstGeom prst="rect">
            <a:avLst/>
          </a:prstGeom>
        </p:spPr>
      </p:pic>
      <p:pic>
        <p:nvPicPr>
          <p:cNvPr id="7" name="Picture 6"/>
          <p:cNvPicPr>
            <a:picLocks noChangeAspect="1"/>
          </p:cNvPicPr>
          <p:nvPr/>
        </p:nvPicPr>
        <p:blipFill>
          <a:blip r:embed="rId3"/>
          <a:stretch>
            <a:fillRect/>
          </a:stretch>
        </p:blipFill>
        <p:spPr>
          <a:xfrm>
            <a:off x="5638800" y="2895600"/>
            <a:ext cx="2362200" cy="2511079"/>
          </a:xfrm>
          <a:prstGeom prst="rect">
            <a:avLst/>
          </a:prstGeom>
          <a:ln w="25400">
            <a:solidFill>
              <a:schemeClr val="tx1"/>
            </a:solidFill>
          </a:ln>
        </p:spPr>
      </p:pic>
      <p:sp>
        <p:nvSpPr>
          <p:cNvPr id="8" name="Content Placeholder 2"/>
          <p:cNvSpPr txBox="1">
            <a:spLocks/>
          </p:cNvSpPr>
          <p:nvPr/>
        </p:nvSpPr>
        <p:spPr bwMode="auto">
          <a:xfrm>
            <a:off x="6925518" y="1066800"/>
            <a:ext cx="2218481" cy="762000"/>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marL="342900" indent="-342900">
              <a:spcBef>
                <a:spcPct val="20000"/>
              </a:spcBef>
              <a:buFont typeface="Arial"/>
              <a:buChar char="•"/>
              <a:defRPr sz="2000"/>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marL="0" indent="0" algn="l" rtl="0">
              <a:buNone/>
            </a:pPr>
            <a:r>
              <a:rPr lang="en-US" sz="1600" kern="1200" dirty="0" smtClean="0">
                <a:solidFill>
                  <a:prstClr val="black"/>
                </a:solidFill>
                <a:latin typeface="Calibri"/>
                <a:ea typeface=""/>
                <a:cs typeface=""/>
              </a:rPr>
              <a:t>Data from the China CBERS-4 archive is not shown. Only data from the INPE archive is reported here.</a:t>
            </a:r>
          </a:p>
        </p:txBody>
      </p:sp>
    </p:spTree>
    <p:extLst>
      <p:ext uri="{BB962C8B-B14F-4D97-AF65-F5344CB8AC3E}">
        <p14:creationId xmlns:p14="http://schemas.microsoft.com/office/powerpoint/2010/main" val="1761915511"/>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GA White Pages">
  <a:themeElements>
    <a:clrScheme name="GA White Pages 13">
      <a:dk1>
        <a:srgbClr val="4D4D4F"/>
      </a:dk1>
      <a:lt1>
        <a:srgbClr val="FFFFFF"/>
      </a:lt1>
      <a:dk2>
        <a:srgbClr val="267485"/>
      </a:dk2>
      <a:lt2>
        <a:srgbClr val="808080"/>
      </a:lt2>
      <a:accent1>
        <a:srgbClr val="A0D7E4"/>
      </a:accent1>
      <a:accent2>
        <a:srgbClr val="333399"/>
      </a:accent2>
      <a:accent3>
        <a:srgbClr val="FFFFFF"/>
      </a:accent3>
      <a:accent4>
        <a:srgbClr val="404042"/>
      </a:accent4>
      <a:accent5>
        <a:srgbClr val="CDE8EF"/>
      </a:accent5>
      <a:accent6>
        <a:srgbClr val="2D2D8A"/>
      </a:accent6>
      <a:hlink>
        <a:srgbClr val="0000FF"/>
      </a:hlink>
      <a:folHlink>
        <a:srgbClr val="99CC00"/>
      </a:folHlink>
    </a:clrScheme>
    <a:fontScheme name="GA White Pag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lnDef>
  </a:objectDefaults>
  <a:extraClrSchemeLst>
    <a:extraClrScheme>
      <a:clrScheme name="GA White Pag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A White Pag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A White Pag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A White Pag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A White Pag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A White Pag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A White Pag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A White Pag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A White Pag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A White Pag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A White Pag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A White Pag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A White Pages 13">
        <a:dk1>
          <a:srgbClr val="4D4D4F"/>
        </a:dk1>
        <a:lt1>
          <a:srgbClr val="FFFFFF"/>
        </a:lt1>
        <a:dk2>
          <a:srgbClr val="267485"/>
        </a:dk2>
        <a:lt2>
          <a:srgbClr val="808080"/>
        </a:lt2>
        <a:accent1>
          <a:srgbClr val="A0D7E4"/>
        </a:accent1>
        <a:accent2>
          <a:srgbClr val="333399"/>
        </a:accent2>
        <a:accent3>
          <a:srgbClr val="FFFFFF"/>
        </a:accent3>
        <a:accent4>
          <a:srgbClr val="404042"/>
        </a:accent4>
        <a:accent5>
          <a:srgbClr val="CDE8EF"/>
        </a:accent5>
        <a:accent6>
          <a:srgbClr val="2D2D8A"/>
        </a:accent6>
        <a:hlink>
          <a:srgbClr val="0000F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12040</TotalTime>
  <Words>2612</Words>
  <Application>Microsoft Macintosh PowerPoint</Application>
  <PresentationFormat>On-screen Show (4:3)</PresentationFormat>
  <Paragraphs>209</Paragraphs>
  <Slides>32</Slides>
  <Notes>20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32</vt:i4>
      </vt:variant>
    </vt:vector>
  </HeadingPairs>
  <TitlesOfParts>
    <vt:vector size="44" baseType="lpstr">
      <vt:lpstr>Arial Bold</vt:lpstr>
      <vt:lpstr>Avenir Roman</vt:lpstr>
      <vt:lpstr>Calibri</vt:lpstr>
      <vt:lpstr>Courier New</vt:lpstr>
      <vt:lpstr>ＭＳ Ｐゴシック</vt:lpstr>
      <vt:lpstr>Proxima Nova Regular</vt:lpstr>
      <vt:lpstr>Tahoma</vt:lpstr>
      <vt:lpstr>Times New Roman</vt:lpstr>
      <vt:lpstr>Wingdings</vt:lpstr>
      <vt:lpstr>Arial</vt:lpstr>
      <vt:lpstr>GA White Pages</vt:lpstr>
      <vt:lpstr>Office Theme</vt:lpstr>
      <vt:lpstr>Data Cube Support to  GFOI Early Warning</vt:lpstr>
      <vt:lpstr>PowerPoint Presentation</vt:lpstr>
      <vt:lpstr> Existing Data Cube pilots</vt:lpstr>
      <vt:lpstr>PowerPoint Presentation</vt:lpstr>
      <vt:lpstr>PowerPoint Presentation</vt:lpstr>
      <vt:lpstr>PowerPoint Presentation</vt:lpstr>
      <vt:lpstr>PowerPoint Presentation</vt:lpstr>
      <vt:lpstr>CBERS-4 Coverage Summary</vt:lpstr>
      <vt:lpstr>PowerPoint Presentation</vt:lpstr>
      <vt:lpstr>GFOI Space Data Services</vt:lpstr>
      <vt:lpstr>PowerPoint Presentation</vt:lpstr>
      <vt:lpstr>PowerPoint Presentation</vt:lpstr>
      <vt:lpstr>PowerPoint Presentation</vt:lpstr>
      <vt:lpstr>PowerPoint Presentation</vt:lpstr>
      <vt:lpstr>PowerPoint Presentation</vt:lpstr>
      <vt:lpstr>PowerPoint Presentation</vt:lpstr>
      <vt:lpstr>What are Data Cubes?</vt:lpstr>
      <vt:lpstr>Open vs. CEOS Data Cubes</vt:lpstr>
      <vt:lpstr>Making Progress …</vt:lpstr>
      <vt:lpstr>CEOS Data Cube Vision</vt:lpstr>
      <vt:lpstr>The “Road to 20” Operational Data Cubes by 2020</vt:lpstr>
      <vt:lpstr>The “Road to 20” Highlights</vt:lpstr>
      <vt:lpstr>Which have an interest in Forests?</vt:lpstr>
      <vt:lpstr>Technical Progress</vt:lpstr>
      <vt:lpstr>Near-term Development and Testing</vt:lpstr>
      <vt:lpstr>PowerPoint Presentation</vt:lpstr>
      <vt:lpstr>PowerPoint Presentation</vt:lpstr>
      <vt:lpstr>PowerPoint Presentation</vt:lpstr>
      <vt:lpstr>PowerPoint Presentation</vt:lpstr>
      <vt:lpstr>PowerPoint Presentation</vt:lpstr>
      <vt:lpstr>PowerPoint Presentation</vt:lpstr>
      <vt:lpstr>L-Band SAR Data Testing</vt:lpstr>
    </vt:vector>
  </TitlesOfParts>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Brian Killough</cp:lastModifiedBy>
  <cp:revision>827</cp:revision>
  <cp:lastPrinted>2015-02-04T17:36:21Z</cp:lastPrinted>
  <dcterms:modified xsi:type="dcterms:W3CDTF">2017-09-07T07:08:40Z</dcterms:modified>
</cp:coreProperties>
</file>