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  <p:sldMasterId id="2147483701" r:id="rId3"/>
  </p:sldMasterIdLst>
  <p:notesMasterIdLst>
    <p:notesMasterId r:id="rId13"/>
  </p:notesMasterIdLst>
  <p:handoutMasterIdLst>
    <p:handoutMasterId r:id="rId14"/>
  </p:handoutMasterIdLst>
  <p:sldIdLst>
    <p:sldId id="278" r:id="rId4"/>
    <p:sldId id="732" r:id="rId5"/>
    <p:sldId id="744" r:id="rId6"/>
    <p:sldId id="745" r:id="rId7"/>
    <p:sldId id="761" r:id="rId8"/>
    <p:sldId id="762" r:id="rId9"/>
    <p:sldId id="741" r:id="rId10"/>
    <p:sldId id="759" r:id="rId11"/>
    <p:sldId id="598" r:id="rId12"/>
  </p:sldIdLst>
  <p:sldSz cx="9144000" cy="5143500" type="screen16x9"/>
  <p:notesSz cx="6985000" cy="92837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170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7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A036E6-6D54-4B78-9ABB-4FE2E18E96D0}" type="datetimeFigureOut">
              <a:rPr lang="en-US" smtClean="0"/>
              <a:t>7/12/21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B128B93-BF90-4BB9-B0C9-762176D455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55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22F5E1-5195-4792-A0E3-42DC695AF7AF}" type="datetimeFigureOut">
              <a:rPr lang="en-US" smtClean="0"/>
              <a:t>7/12/21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0D5600F-4168-42E9-9FE7-11DD5B8FE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5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9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2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789" y="1869687"/>
            <a:ext cx="7772400" cy="5420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790" y="2885299"/>
            <a:ext cx="4471225" cy="16594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55752"/>
            <a:ext cx="2057400" cy="273844"/>
          </a:xfrm>
          <a:prstGeom prst="rect">
            <a:avLst/>
          </a:prstGeom>
        </p:spPr>
        <p:txBody>
          <a:bodyPr/>
          <a:lstStyle/>
          <a:p>
            <a:fld id="{0AA59793-C156-499B-A27C-B13B45B618E6}" type="datetime1">
              <a:rPr lang="en-US" smtClean="0"/>
              <a:t>7/12/21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55752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CEOS AC-VC June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4910139"/>
            <a:ext cx="1905000" cy="276999"/>
          </a:xfrm>
          <a:prstGeom prst="rect">
            <a:avLst/>
          </a:prstGeom>
        </p:spPr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ceos_logo.png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9" y="913054"/>
            <a:ext cx="2507906" cy="74484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0"/>
          <p:cNvSpPr txBox="1">
            <a:spLocks/>
          </p:cNvSpPr>
          <p:nvPr userDrawn="1"/>
        </p:nvSpPr>
        <p:spPr>
          <a:xfrm>
            <a:off x="622790" y="1684977"/>
            <a:ext cx="2806211" cy="157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685800">
              <a:defRPr sz="1800" b="0">
                <a:solidFill>
                  <a:srgbClr val="000000"/>
                </a:solidFill>
              </a:defRPr>
            </a:pPr>
            <a:r>
              <a:rPr lang="en-US" sz="788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95"/>
          <a:stretch/>
        </p:blipFill>
        <p:spPr>
          <a:xfrm>
            <a:off x="0" y="-51179"/>
            <a:ext cx="9144000" cy="5194679"/>
          </a:xfrm>
          <a:prstGeom prst="rect">
            <a:avLst/>
          </a:prstGeom>
        </p:spPr>
      </p:pic>
      <p:pic>
        <p:nvPicPr>
          <p:cNvPr id="12" name="ceos_logo.png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42" y="103125"/>
            <a:ext cx="1880930" cy="74484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0"/>
          <p:cNvSpPr txBox="1">
            <a:spLocks/>
          </p:cNvSpPr>
          <p:nvPr userDrawn="1"/>
        </p:nvSpPr>
        <p:spPr>
          <a:xfrm>
            <a:off x="295642" y="860128"/>
            <a:ext cx="2104658" cy="157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685800">
              <a:defRPr sz="1800" b="0">
                <a:solidFill>
                  <a:srgbClr val="000000"/>
                </a:solidFill>
              </a:defRPr>
            </a:pPr>
            <a:r>
              <a:rPr lang="en-US" sz="788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14" name="Shape 10"/>
          <p:cNvSpPr txBox="1">
            <a:spLocks/>
          </p:cNvSpPr>
          <p:nvPr userDrawn="1"/>
        </p:nvSpPr>
        <p:spPr>
          <a:xfrm>
            <a:off x="467092" y="1885951"/>
            <a:ext cx="4309682" cy="744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33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Shape 11"/>
          <p:cNvSpPr/>
          <p:nvPr userDrawn="1"/>
        </p:nvSpPr>
        <p:spPr>
          <a:xfrm>
            <a:off x="467092" y="2819400"/>
            <a:ext cx="3608144" cy="1906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6858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sz="1013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730446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0D6D6E-E54C-B54E-A61D-5F255BA9ED02}"/>
              </a:ext>
            </a:extLst>
          </p:cNvPr>
          <p:cNvSpPr/>
          <p:nvPr userDrawn="1"/>
        </p:nvSpPr>
        <p:spPr>
          <a:xfrm>
            <a:off x="0" y="2924742"/>
            <a:ext cx="9144000" cy="27699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675" y="114300"/>
            <a:ext cx="5799908" cy="742950"/>
          </a:xfrm>
          <a:prstGeom prst="rect">
            <a:avLst/>
          </a:prstGeom>
        </p:spPr>
        <p:txBody>
          <a:bodyPr anchor="ctr"/>
          <a:lstStyle>
            <a:lvl1pPr algn="l">
              <a:defRPr sz="21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966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04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80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54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5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07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5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33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26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83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20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93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1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0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8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3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7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6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8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7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849B0D-220D-4143-9000-B8A2B691A690}"/>
              </a:ext>
            </a:extLst>
          </p:cNvPr>
          <p:cNvSpPr/>
          <p:nvPr userDrawn="1"/>
        </p:nvSpPr>
        <p:spPr>
          <a:xfrm>
            <a:off x="0" y="2924742"/>
            <a:ext cx="9144000" cy="27699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1"/>
            <a:ext cx="9144000" cy="950000"/>
            <a:chOff x="0" y="1156447"/>
            <a:chExt cx="12192000" cy="1266667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720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hf hdr="0" ftr="0" dt="0"/>
  <p:txStyles>
    <p:titleStyle>
      <a:lvl1pPr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342900"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685800"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028700"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371600"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257175" indent="-257175">
        <a:spcBef>
          <a:spcPts val="375"/>
        </a:spcBef>
        <a:buSzPct val="100000"/>
        <a:buFont typeface="Arial"/>
        <a:buChar char="•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576695" indent="-233795">
        <a:spcBef>
          <a:spcPts val="375"/>
        </a:spcBef>
        <a:buSzPct val="100000"/>
        <a:buFont typeface="Arial"/>
        <a:buChar char="•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891539" indent="-205739">
        <a:spcBef>
          <a:spcPts val="375"/>
        </a:spcBef>
        <a:buSzPct val="100000"/>
        <a:buFont typeface="Arial"/>
        <a:buChar char="o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257300" indent="-228600">
        <a:spcBef>
          <a:spcPts val="375"/>
        </a:spcBef>
        <a:buSzPct val="100000"/>
        <a:buFont typeface="Arial"/>
        <a:buChar char="▪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1628775" indent="-257175">
        <a:spcBef>
          <a:spcPts val="375"/>
        </a:spcBef>
        <a:buSzPct val="100000"/>
        <a:buFont typeface="Arial"/>
        <a:buChar char="•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1714500">
        <a:spcBef>
          <a:spcPts val="375"/>
        </a:spcBef>
        <a:buFont typeface="Arial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057400">
        <a:spcBef>
          <a:spcPts val="375"/>
        </a:spcBef>
        <a:buFont typeface="Arial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2400300">
        <a:spcBef>
          <a:spcPts val="375"/>
        </a:spcBef>
        <a:buFont typeface="Arial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2743200">
        <a:spcBef>
          <a:spcPts val="375"/>
        </a:spcBef>
        <a:buFont typeface="Arial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3429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6858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0287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3716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17145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0574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24003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27432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0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9.png"/><Relationship Id="rId11" Type="http://schemas.openxmlformats.org/officeDocument/2006/relationships/image" Target="../media/image7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png"/><Relationship Id="rId4" Type="http://schemas.openxmlformats.org/officeDocument/2006/relationships/image" Target="../media/image2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>
            <a:extLst>
              <a:ext uri="{FF2B5EF4-FFF2-40B4-BE49-F238E27FC236}">
                <a16:creationId xmlns:a16="http://schemas.microsoft.com/office/drawing/2014/main" id="{E7621508-6C03-8047-97F0-3C79340BAB24}"/>
              </a:ext>
            </a:extLst>
          </p:cNvPr>
          <p:cNvSpPr txBox="1">
            <a:spLocks/>
          </p:cNvSpPr>
          <p:nvPr/>
        </p:nvSpPr>
        <p:spPr>
          <a:xfrm>
            <a:off x="217961" y="2116247"/>
            <a:ext cx="5284149" cy="20002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spcBef>
                <a:spcPts val="375"/>
              </a:spcBef>
              <a:buNone/>
            </a:pPr>
            <a:r>
              <a:rPr lang="en-US" sz="18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Brian Killough</a:t>
            </a:r>
            <a:endParaRPr lang="en-US" sz="1800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375"/>
              </a:spcBef>
              <a:buNone/>
            </a:pPr>
            <a:r>
              <a:rPr lang="en-US" sz="1800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NASA Langley Research Center</a:t>
            </a:r>
          </a:p>
          <a:p>
            <a:pPr marL="0" indent="0">
              <a:spcBef>
                <a:spcPts val="375"/>
              </a:spcBef>
              <a:buNone/>
            </a:pPr>
            <a:r>
              <a:rPr lang="en-US" sz="1800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CEOS Systems Engineering Office (SEO)</a:t>
            </a:r>
          </a:p>
          <a:p>
            <a:pPr marL="0" indent="0">
              <a:spcBef>
                <a:spcPts val="375"/>
              </a:spcBef>
              <a:buNone/>
            </a:pPr>
            <a:r>
              <a:rPr lang="en-US" sz="1800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Brian.D.Killough@nasa.gov</a:t>
            </a:r>
          </a:p>
          <a:p>
            <a:pPr marL="0" indent="0">
              <a:spcBef>
                <a:spcPts val="375"/>
              </a:spcBef>
              <a:buNone/>
            </a:pPr>
            <a:endParaRPr lang="en-US" sz="1800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375"/>
              </a:spcBef>
              <a:buNone/>
            </a:pPr>
            <a:r>
              <a:rPr lang="en-US" sz="1800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12, 2021 </a:t>
            </a:r>
            <a:endParaRPr lang="en-US" sz="2000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E0C1-1CAA-EE41-B0A7-B2FDBD58D047}"/>
              </a:ext>
            </a:extLst>
          </p:cNvPr>
          <p:cNvSpPr txBox="1">
            <a:spLocks/>
          </p:cNvSpPr>
          <p:nvPr/>
        </p:nvSpPr>
        <p:spPr>
          <a:xfrm>
            <a:off x="217961" y="1186834"/>
            <a:ext cx="6770049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prstClr val="white"/>
                </a:solidFill>
                <a:latin typeface="Tahoma" pitchFamily="-110" charset="0"/>
                <a:ea typeface="+mn-ea"/>
                <a:cs typeface="+mn-cs"/>
              </a:rPr>
              <a:t>Open Data Cube Sandbox</a:t>
            </a:r>
            <a:endParaRPr lang="en-US" b="1" dirty="0">
              <a:solidFill>
                <a:srgbClr val="FFFF00"/>
              </a:solidFill>
              <a:latin typeface="Tahoma" pitchFamily="-110" charset="0"/>
              <a:ea typeface="+mn-ea"/>
              <a:cs typeface="+mn-cs"/>
            </a:endParaRPr>
          </a:p>
        </p:txBody>
      </p:sp>
      <p:pic>
        <p:nvPicPr>
          <p:cNvPr id="2" name="Audio Recording Jul 12, 2021 at 9:40:05 PM" descr="Audio Recording Jul 12, 2021 at 9:40:05 PM">
            <a:hlinkClick r:id="" action="ppaction://media"/>
            <a:extLst>
              <a:ext uri="{FF2B5EF4-FFF2-40B4-BE49-F238E27FC236}">
                <a16:creationId xmlns:a16="http://schemas.microsoft.com/office/drawing/2014/main" id="{14843F47-C332-BA46-A074-F77154491D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4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097" y="3517439"/>
            <a:ext cx="169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1800" b="1">
                <a:solidFill>
                  <a:prstClr val="white"/>
                </a:solidFill>
                <a:latin typeface="Calibri" panose="020F0502020204030204"/>
                <a:ea typeface=""/>
                <a:cs typeface=""/>
              </a:rPr>
              <a:t>Satellite Data</a:t>
            </a:r>
            <a:endParaRPr lang="en-US" sz="1800" b="1" dirty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670" y="81742"/>
            <a:ext cx="6838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3600" b="1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What is the Open Data Cube?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1985435" y="2857500"/>
            <a:ext cx="2219334" cy="0"/>
          </a:xfrm>
          <a:prstGeom prst="line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51D75C-91F3-8945-9FE0-C134CFA419EE}"/>
              </a:ext>
            </a:extLst>
          </p:cNvPr>
          <p:cNvCxnSpPr>
            <a:cxnSpLocks/>
          </p:cNvCxnSpPr>
          <p:nvPr/>
        </p:nvCxnSpPr>
        <p:spPr>
          <a:xfrm>
            <a:off x="6375268" y="2841050"/>
            <a:ext cx="939932" cy="0"/>
          </a:xfrm>
          <a:prstGeom prst="line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FA0AC9-5BC2-7543-AF08-26385C422C69}"/>
              </a:ext>
            </a:extLst>
          </p:cNvPr>
          <p:cNvSpPr txBox="1"/>
          <p:nvPr/>
        </p:nvSpPr>
        <p:spPr>
          <a:xfrm>
            <a:off x="2725702" y="3469670"/>
            <a:ext cx="36274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2100" b="1" dirty="0">
                <a:solidFill>
                  <a:prstClr val="white"/>
                </a:solidFill>
                <a:latin typeface="Calibri" panose="020F0502020204030204"/>
                <a:ea typeface=""/>
                <a:cs typeface=""/>
              </a:rPr>
              <a:t>Open Data Cube Infrastructure </a:t>
            </a:r>
            <a:endParaRPr lang="en-US" sz="1500" i="1" dirty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0086B7-1729-FD4D-823B-9E72D8D7B2C5}"/>
              </a:ext>
            </a:extLst>
          </p:cNvPr>
          <p:cNvSpPr txBox="1"/>
          <p:nvPr/>
        </p:nvSpPr>
        <p:spPr>
          <a:xfrm>
            <a:off x="7028963" y="3527944"/>
            <a:ext cx="18445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2100" b="1" dirty="0">
                <a:solidFill>
                  <a:prstClr val="white"/>
                </a:solidFill>
                <a:latin typeface="Calibri" panose="020F0502020204030204"/>
                <a:ea typeface=""/>
                <a:cs typeface=""/>
              </a:rPr>
              <a:t>Applications</a:t>
            </a:r>
            <a:endParaRPr lang="en-US" sz="2100" i="1" dirty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8DCDED-FB96-714F-8609-80E1B8460B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1" y="1924010"/>
            <a:ext cx="1189265" cy="1369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2F135A-230B-C641-BFCF-B91582B951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75" y="2122167"/>
            <a:ext cx="1371600" cy="1258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522CD4-43EC-AB41-BA99-B02051C46B2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974" y="2030782"/>
            <a:ext cx="1508951" cy="13295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CB678B-C06A-3747-A9E5-6CC66A267C1F}"/>
              </a:ext>
            </a:extLst>
          </p:cNvPr>
          <p:cNvSpPr txBox="1"/>
          <p:nvPr/>
        </p:nvSpPr>
        <p:spPr>
          <a:xfrm>
            <a:off x="225097" y="775229"/>
            <a:ext cx="8783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800" b="1" i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/>
                <a:ea typeface=""/>
                <a:cs typeface=""/>
              </a:rPr>
              <a:t>Open Data Cube (ODC) </a:t>
            </a:r>
            <a:r>
              <a:rPr lang="en-US" sz="2800" b="1" i="1" dirty="0">
                <a:solidFill>
                  <a:prstClr val="white"/>
                </a:solidFill>
                <a:latin typeface="Calibri" panose="020F0502020204030204"/>
                <a:ea typeface=""/>
                <a:cs typeface=""/>
              </a:rPr>
              <a:t>... an open source geospatial data management and analysis framework for decision-making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05001A3-6D7E-E046-8423-0D44C16FC86D}"/>
              </a:ext>
            </a:extLst>
          </p:cNvPr>
          <p:cNvCxnSpPr>
            <a:cxnSpLocks/>
          </p:cNvCxnSpPr>
          <p:nvPr/>
        </p:nvCxnSpPr>
        <p:spPr>
          <a:xfrm flipH="1">
            <a:off x="1985436" y="2457450"/>
            <a:ext cx="766711" cy="0"/>
          </a:xfrm>
          <a:prstGeom prst="line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2C61F96-8FD0-6248-A8D2-F3F787E4B0C3}"/>
              </a:ext>
            </a:extLst>
          </p:cNvPr>
          <p:cNvSpPr txBox="1"/>
          <p:nvPr/>
        </p:nvSpPr>
        <p:spPr>
          <a:xfrm>
            <a:off x="1952951" y="1837903"/>
            <a:ext cx="8659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en-US" kern="0">
                <a:solidFill>
                  <a:prstClr val="white"/>
                </a:solidFill>
              </a:rPr>
              <a:t>metadata</a:t>
            </a:r>
          </a:p>
          <a:p>
            <a:pPr algn="ctr" defTabSz="342900"/>
            <a:r>
              <a:rPr lang="en-US" kern="0">
                <a:solidFill>
                  <a:prstClr val="white"/>
                </a:solidFill>
              </a:rPr>
              <a:t>query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4B0D39-F81E-9648-A989-931B75F4CD9C}"/>
              </a:ext>
            </a:extLst>
          </p:cNvPr>
          <p:cNvSpPr txBox="1"/>
          <p:nvPr/>
        </p:nvSpPr>
        <p:spPr>
          <a:xfrm>
            <a:off x="2419047" y="2943244"/>
            <a:ext cx="11176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kern="0">
                <a:solidFill>
                  <a:prstClr val="white"/>
                </a:solidFill>
              </a:rPr>
              <a:t>pixel transfer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307BE7-E084-784C-835E-F2A34B29A572}"/>
              </a:ext>
            </a:extLst>
          </p:cNvPr>
          <p:cNvSpPr txBox="1"/>
          <p:nvPr/>
        </p:nvSpPr>
        <p:spPr>
          <a:xfrm>
            <a:off x="5732822" y="2162429"/>
            <a:ext cx="498855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 defTabSz="342900"/>
            <a:endParaRPr lang="en-US" kern="0">
              <a:solidFill>
                <a:prstClr val="white"/>
              </a:solidFill>
            </a:endParaRPr>
          </a:p>
          <a:p>
            <a:pPr algn="ctr" defTabSz="342900"/>
            <a:r>
              <a:rPr lang="en-US" kern="0">
                <a:solidFill>
                  <a:prstClr val="white"/>
                </a:solidFill>
              </a:rPr>
              <a:t>ODC</a:t>
            </a:r>
          </a:p>
          <a:p>
            <a:pPr algn="ctr" defTabSz="342900"/>
            <a:r>
              <a:rPr lang="en-US" kern="0">
                <a:solidFill>
                  <a:prstClr val="white"/>
                </a:solidFill>
              </a:rPr>
              <a:t>API</a:t>
            </a:r>
          </a:p>
          <a:p>
            <a:pPr algn="ctr" defTabSz="342900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088977-0D4C-9341-845E-147145D27184}"/>
              </a:ext>
            </a:extLst>
          </p:cNvPr>
          <p:cNvSpPr txBox="1"/>
          <p:nvPr/>
        </p:nvSpPr>
        <p:spPr>
          <a:xfrm>
            <a:off x="2916473" y="1969673"/>
            <a:ext cx="875561" cy="71558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 defTabSz="342900"/>
            <a:r>
              <a:rPr lang="en-US" kern="0">
                <a:solidFill>
                  <a:prstClr val="white"/>
                </a:solidFill>
              </a:rPr>
              <a:t>Metadata</a:t>
            </a:r>
          </a:p>
          <a:p>
            <a:pPr algn="ctr" defTabSz="342900"/>
            <a:r>
              <a:rPr lang="en-US" kern="0">
                <a:solidFill>
                  <a:prstClr val="white"/>
                </a:solidFill>
              </a:rPr>
              <a:t>Database</a:t>
            </a:r>
          </a:p>
          <a:p>
            <a:pPr algn="ctr" defTabSz="342900"/>
            <a:r>
              <a:rPr lang="en-US" kern="0">
                <a:solidFill>
                  <a:prstClr val="white"/>
                </a:solidFill>
              </a:rPr>
              <a:t>Index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346E51-BA90-E246-B1FD-AB7CFC1CB7E7}"/>
              </a:ext>
            </a:extLst>
          </p:cNvPr>
          <p:cNvCxnSpPr>
            <a:cxnSpLocks/>
          </p:cNvCxnSpPr>
          <p:nvPr/>
        </p:nvCxnSpPr>
        <p:spPr>
          <a:xfrm flipH="1">
            <a:off x="3850277" y="2493818"/>
            <a:ext cx="354493" cy="0"/>
          </a:xfrm>
          <a:prstGeom prst="line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8A6B97-03B5-084A-8BE8-7F1956EBF7A6}"/>
              </a:ext>
            </a:extLst>
          </p:cNvPr>
          <p:cNvCxnSpPr>
            <a:cxnSpLocks/>
          </p:cNvCxnSpPr>
          <p:nvPr/>
        </p:nvCxnSpPr>
        <p:spPr>
          <a:xfrm flipH="1">
            <a:off x="6344817" y="2493818"/>
            <a:ext cx="939932" cy="0"/>
          </a:xfrm>
          <a:prstGeom prst="line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344D9D1-E4EA-4E4B-8780-BD3AB0084B59}"/>
              </a:ext>
            </a:extLst>
          </p:cNvPr>
          <p:cNvSpPr txBox="1"/>
          <p:nvPr/>
        </p:nvSpPr>
        <p:spPr>
          <a:xfrm>
            <a:off x="6407084" y="2103430"/>
            <a:ext cx="8691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kern="0">
                <a:solidFill>
                  <a:prstClr val="white"/>
                </a:solidFill>
              </a:rPr>
              <a:t>algorithm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13D7BE-E1D8-F746-8BD6-459441A33AAA}"/>
              </a:ext>
            </a:extLst>
          </p:cNvPr>
          <p:cNvSpPr txBox="1"/>
          <p:nvPr/>
        </p:nvSpPr>
        <p:spPr>
          <a:xfrm>
            <a:off x="6513153" y="2898709"/>
            <a:ext cx="6559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kern="0">
                <a:solidFill>
                  <a:prstClr val="white"/>
                </a:solidFill>
              </a:rPr>
              <a:t>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577" y="4612294"/>
            <a:ext cx="2113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Google Earth Engine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48773" y="4579178"/>
            <a:ext cx="198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FFFF00"/>
                </a:solidFill>
              </a:rPr>
              <a:t>Jupyter</a:t>
            </a:r>
            <a:r>
              <a:rPr lang="en-US" sz="1800" b="1" dirty="0">
                <a:solidFill>
                  <a:srgbClr val="FFFF00"/>
                </a:solidFill>
              </a:rPr>
              <a:t> Notebooks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51294" y="4548342"/>
            <a:ext cx="222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ODC-Google Sandbox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 flipV="1">
            <a:off x="140977" y="4392386"/>
            <a:ext cx="1942432" cy="15315"/>
          </a:xfrm>
          <a:prstGeom prst="line">
            <a:avLst/>
          </a:prstGeom>
          <a:ln w="82550">
            <a:solidFill>
              <a:srgbClr val="FFFF00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V="1">
            <a:off x="2368791" y="4392386"/>
            <a:ext cx="4367177" cy="7178"/>
          </a:xfrm>
          <a:prstGeom prst="line">
            <a:avLst/>
          </a:prstGeom>
          <a:ln w="82550">
            <a:solidFill>
              <a:srgbClr val="FFFF00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flipV="1">
            <a:off x="6969367" y="4380981"/>
            <a:ext cx="1942432" cy="15315"/>
          </a:xfrm>
          <a:prstGeom prst="line">
            <a:avLst/>
          </a:prstGeom>
          <a:ln w="82550">
            <a:solidFill>
              <a:srgbClr val="FFFF00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Recording Jul 12, 2021 at 9:41:10 PM" descr="Audio Recording Jul 12, 2021 at 9:41:10 PM">
            <a:hlinkClick r:id="" action="ppaction://media"/>
            <a:extLst>
              <a:ext uri="{FF2B5EF4-FFF2-40B4-BE49-F238E27FC236}">
                <a16:creationId xmlns:a16="http://schemas.microsoft.com/office/drawing/2014/main" id="{C54C9558-0932-7E42-8F05-F56E792AEF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749" y="314006"/>
            <a:ext cx="6182030" cy="459613"/>
          </a:xfr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Past, Present, Future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262" y="1000658"/>
            <a:ext cx="6888012" cy="3798699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517909" marR="0" lvl="1" indent="-19883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Past (pre-2021)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- Initiated and proven in Australia (CSIRO, GA). The ODC concept and brand was born within CEOS (GA, CSIRO, NASA, USGS) and demonstrated in Africa (regional demo). </a:t>
            </a:r>
          </a:p>
          <a:p>
            <a:pPr marL="517909" marR="0" lvl="1" indent="-19883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Present (2021)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– Digital Earth Africa (operational) + Digital Earth Pacific (early planning)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sym typeface="Arial Bold"/>
              </a:rPr>
              <a:t>+ Digital Earth Americas</a:t>
            </a: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(early planning) + many other country-level data cubes ... impacting over 100 countries. Improvements in core ODC code, application algorithms, and cloud computing methods. More free/open satellite datasets are now available ”in the cloud”. </a:t>
            </a:r>
          </a:p>
          <a:p>
            <a:pPr marL="517909" marR="0" lvl="1" indent="-19883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Future (&gt;2021)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- The ultimate goal is to achieve a global network of connected regional data cubes using ODC algorithms. We hope to grow the user community and share/test algorithms and methods. Such efforts can demonstrate impact for the UN-SDGs and for 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</a:b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non-traditional users (e.g. smaller and developing countries).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9F4222-9560-784A-A49A-CC2CE9E618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4057650"/>
            <a:ext cx="970069" cy="970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E56483-B836-404D-A14C-0BB9888DF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054" y="207977"/>
            <a:ext cx="1655551" cy="1422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7FC29-D0E1-9E42-A39E-73E06BE751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450" y="4114783"/>
            <a:ext cx="742950" cy="855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EDACE4-6410-FF4C-BBAA-3199096F89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108" y="1788319"/>
            <a:ext cx="1919353" cy="1973477"/>
          </a:xfrm>
          <a:prstGeom prst="rect">
            <a:avLst/>
          </a:prstGeom>
        </p:spPr>
      </p:pic>
      <p:pic>
        <p:nvPicPr>
          <p:cNvPr id="3" name="Audio Recording Jun 28, 2021 at 7:54:12 PM" descr="Audio Recording Jun 28, 2021 at 7:54:12 PM">
            <a:hlinkClick r:id="" action="ppaction://media"/>
            <a:extLst>
              <a:ext uri="{FF2B5EF4-FFF2-40B4-BE49-F238E27FC236}">
                <a16:creationId xmlns:a16="http://schemas.microsoft.com/office/drawing/2014/main" id="{4FE71E11-B858-AB4D-B20C-7FB189153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57181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57" y="174585"/>
            <a:ext cx="6158135" cy="459613"/>
          </a:xfr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Open Data Cube Sandbox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4772" y="750418"/>
            <a:ext cx="5171516" cy="3876839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36538" marR="0" lvl="1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The CEOS Systems Engineering Office (SEO) has developed a new Open Data Cube (ODC) Sandbox that runs on Google Colab.  </a:t>
            </a:r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openearthalliance.org/sandbox</a:t>
            </a:r>
          </a:p>
          <a:p>
            <a:pPr marL="236538" marR="0" lvl="1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lang="en-AU" sz="20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This tool is a free/open Jupyter notebook interface connected to Google Earth Engine datasets that </a:t>
            </a:r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can create sample application products anywhere in the world without the need to download data.</a:t>
            </a:r>
          </a:p>
          <a:p>
            <a:pPr marL="236538" marR="0" lvl="1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Users will need a Google account and Earth Engine authorization to access the tool</a:t>
            </a:r>
            <a:r>
              <a:rPr lang="en-AU" sz="20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  <a:endParaRPr kumimoji="0" lang="en-AU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  <a:sym typeface="Arial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896998-1CAF-AB4A-97E8-8C37D4312A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043" y="328890"/>
            <a:ext cx="828289" cy="9509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FDA22E-5292-8A4D-85EF-C9378F19AC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62" y="2199597"/>
            <a:ext cx="1048453" cy="671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21997-D170-D349-93D5-6EB63CC83C80}"/>
              </a:ext>
            </a:extLst>
          </p:cNvPr>
          <p:cNvSpPr txBox="1"/>
          <p:nvPr/>
        </p:nvSpPr>
        <p:spPr>
          <a:xfrm>
            <a:off x="8220531" y="129958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869ECB-9FD7-0549-BD8E-CE3596D29E21}"/>
              </a:ext>
            </a:extLst>
          </p:cNvPr>
          <p:cNvSpPr txBox="1"/>
          <p:nvPr/>
        </p:nvSpPr>
        <p:spPr>
          <a:xfrm>
            <a:off x="8223699" y="275481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+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861927-62AE-BE4E-85BD-6933102354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374" y="3746705"/>
            <a:ext cx="883962" cy="8839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53FCE9-0495-F246-97B6-506D5DE31E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855" y="963060"/>
            <a:ext cx="2217817" cy="3302443"/>
          </a:xfrm>
          <a:prstGeom prst="rect">
            <a:avLst/>
          </a:prstGeom>
        </p:spPr>
      </p:pic>
      <p:pic>
        <p:nvPicPr>
          <p:cNvPr id="3" name="Audio Recording Jul 12, 2021 at 9:42:47 PM" descr="Audio Recording Jul 12, 2021 at 9:42:47 PM">
            <a:hlinkClick r:id="" action="ppaction://media"/>
            <a:extLst>
              <a:ext uri="{FF2B5EF4-FFF2-40B4-BE49-F238E27FC236}">
                <a16:creationId xmlns:a16="http://schemas.microsoft.com/office/drawing/2014/main" id="{81365EA2-F535-7247-833B-8FFA04C6E0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6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22" y="376607"/>
            <a:ext cx="2187115" cy="459613"/>
          </a:xfr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Datasets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793" y="920541"/>
            <a:ext cx="3157014" cy="3876839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36538" lvl="1" indent="-22860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20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Landsat-8 (L8)</a:t>
            </a:r>
          </a:p>
          <a:p>
            <a:pPr marL="236538" lvl="1" indent="-22860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20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Sentinel-2 (S2)</a:t>
            </a:r>
          </a:p>
          <a:p>
            <a:pPr marL="236538" lvl="1" indent="-22860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20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Sentinel-1 (S1)</a:t>
            </a:r>
          </a:p>
          <a:p>
            <a:pPr marL="236538" lvl="1" indent="-22860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20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VIIRS Nightlights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568642" y="963077"/>
            <a:ext cx="5171516" cy="3876839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36538" lvl="1" indent="-22860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20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Cloud Statistics (L8 and S2)</a:t>
            </a:r>
          </a:p>
          <a:p>
            <a:pPr marL="236538" lvl="1" indent="-22860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20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Cloud-filtered Median Mosaics</a:t>
            </a:r>
          </a:p>
          <a:p>
            <a:pPr marL="236538" lvl="1" indent="-22860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20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Water Extent</a:t>
            </a:r>
          </a:p>
          <a:p>
            <a:pPr marL="236538" lvl="1" indent="-22860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20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Spectral Products</a:t>
            </a:r>
          </a:p>
          <a:p>
            <a:pPr marL="236538" lvl="1" indent="-22860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20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Vegetation Change</a:t>
            </a:r>
          </a:p>
          <a:p>
            <a:pPr marL="236538" lvl="1" indent="-22860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20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Vegetation Phenology</a:t>
            </a:r>
          </a:p>
          <a:p>
            <a:pPr marL="236538" lvl="1" indent="-22860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20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Sentinel-1 Data Viewer</a:t>
            </a:r>
          </a:p>
          <a:p>
            <a:pPr marL="236538" lvl="1" indent="-22860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20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Mission Coincidences (L8, S1, S2)</a:t>
            </a:r>
          </a:p>
          <a:p>
            <a:pPr marL="236538" lvl="1" indent="-22860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20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VIIRS </a:t>
            </a:r>
            <a:r>
              <a:rPr lang="en-AU" sz="2000" dirty="0" err="1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Nighttime</a:t>
            </a:r>
            <a:r>
              <a:rPr lang="en-AU" sz="20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Lights</a:t>
            </a:r>
          </a:p>
          <a:p>
            <a:pPr marL="236538" lvl="1" indent="-22860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endParaRPr lang="en-AU" sz="2000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643073" y="377890"/>
            <a:ext cx="2970380" cy="457048"/>
          </a:xfrm>
          <a:prstGeom prst="rect">
            <a:avLst/>
          </a:prstGeo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Applications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" name="Audio Recording Jul 12, 2021 at 9:43:54 PM" descr="Audio Recording Jul 12, 2021 at 9:43:54 PM">
            <a:hlinkClick r:id="" action="ppaction://media"/>
            <a:extLst>
              <a:ext uri="{FF2B5EF4-FFF2-40B4-BE49-F238E27FC236}">
                <a16:creationId xmlns:a16="http://schemas.microsoft.com/office/drawing/2014/main" id="{14C81D93-A44D-BE43-8E6F-D3EA86310F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3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39" y="319575"/>
            <a:ext cx="8437523" cy="445635"/>
          </a:xfr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Example Applications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5A256D-AF65-B444-B503-D44E2501F1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52" y="923267"/>
            <a:ext cx="2024813" cy="2333280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948A8D-AC96-6848-9C50-67A0691AD1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52" y="3472459"/>
            <a:ext cx="2718824" cy="13752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AABC82-93D6-4B43-9049-A338883883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177" y="3148401"/>
            <a:ext cx="1744872" cy="186408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B15873-2252-4A40-A2F7-3F3BEFD6FA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037" y="2350168"/>
            <a:ext cx="1797803" cy="266460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07B49A-0DBC-F844-A621-9F51BC21D43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619" y="873903"/>
            <a:ext cx="2154817" cy="211838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DCACA-87DF-6A47-B035-372A0B5D44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828" y="2440739"/>
            <a:ext cx="1956499" cy="25717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0C16A1-014C-7440-9269-A192A2B29DE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077" y="86210"/>
            <a:ext cx="3950250" cy="2160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9014C-50B6-AB4A-833A-E89E068DE7AF}"/>
              </a:ext>
            </a:extLst>
          </p:cNvPr>
          <p:cNvSpPr txBox="1"/>
          <p:nvPr/>
        </p:nvSpPr>
        <p:spPr>
          <a:xfrm>
            <a:off x="248652" y="945301"/>
            <a:ext cx="12498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Cloud Statistics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279DAA-CCCC-9E44-9F7B-654B1298DE20}"/>
              </a:ext>
            </a:extLst>
          </p:cNvPr>
          <p:cNvSpPr txBox="1"/>
          <p:nvPr/>
        </p:nvSpPr>
        <p:spPr>
          <a:xfrm>
            <a:off x="2591235" y="2484455"/>
            <a:ext cx="9941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Series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D5F7ED-0D8A-7A4B-91D4-01E8505BF271}"/>
              </a:ext>
            </a:extLst>
          </p:cNvPr>
          <p:cNvSpPr txBox="1"/>
          <p:nvPr/>
        </p:nvSpPr>
        <p:spPr>
          <a:xfrm>
            <a:off x="3277273" y="4697699"/>
            <a:ext cx="13381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VIIRS Nightlights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2F19F4-91E4-914F-8D8D-32CD2C4CD650}"/>
              </a:ext>
            </a:extLst>
          </p:cNvPr>
          <p:cNvSpPr txBox="1"/>
          <p:nvPr/>
        </p:nvSpPr>
        <p:spPr>
          <a:xfrm>
            <a:off x="5174133" y="4673884"/>
            <a:ext cx="13500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Sentinel-1 Radar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819781-B6BD-E24F-B8A0-51CA013D5154}"/>
              </a:ext>
            </a:extLst>
          </p:cNvPr>
          <p:cNvSpPr txBox="1"/>
          <p:nvPr/>
        </p:nvSpPr>
        <p:spPr>
          <a:xfrm>
            <a:off x="7159706" y="4673884"/>
            <a:ext cx="13296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Fractional Cover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30C987-1851-C142-8E3E-C774BDD28D9F}"/>
              </a:ext>
            </a:extLst>
          </p:cNvPr>
          <p:cNvSpPr txBox="1"/>
          <p:nvPr/>
        </p:nvSpPr>
        <p:spPr>
          <a:xfrm>
            <a:off x="7333182" y="1252246"/>
            <a:ext cx="98270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Vegetation </a:t>
            </a:r>
            <a:b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Phenology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5EE145-8593-CB4C-BCAD-829E9D1076FD}"/>
              </a:ext>
            </a:extLst>
          </p:cNvPr>
          <p:cNvSpPr txBox="1"/>
          <p:nvPr/>
        </p:nvSpPr>
        <p:spPr>
          <a:xfrm>
            <a:off x="317965" y="4523843"/>
            <a:ext cx="11112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Coincidences</a:t>
            </a:r>
          </a:p>
        </p:txBody>
      </p:sp>
      <p:pic>
        <p:nvPicPr>
          <p:cNvPr id="9" name="Audio Recording Jun 28, 2021 at 8:00:33 PM" descr="Audio Recording Jun 28, 2021 at 8:00:33 PM">
            <a:hlinkClick r:id="" action="ppaction://media"/>
            <a:extLst>
              <a:ext uri="{FF2B5EF4-FFF2-40B4-BE49-F238E27FC236}">
                <a16:creationId xmlns:a16="http://schemas.microsoft.com/office/drawing/2014/main" id="{84AF63D4-BB06-B041-B003-1BFA562C1C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19443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77" y="347570"/>
            <a:ext cx="8507683" cy="501356"/>
          </a:xfr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What is the vision for the future?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1451" y="1006547"/>
            <a:ext cx="8674010" cy="33622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90488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Arial"/>
              <a:buNone/>
              <a:tabLst/>
              <a:defRPr/>
            </a:pPr>
            <a:r>
              <a:rPr kumimoji="0" lang="en-AU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A global network of regional interoperable satellite data cubes using ARD and supported by shared tools and algorithms</a:t>
            </a:r>
            <a:br>
              <a:rPr kumimoji="0" lang="en-AU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</a:b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  <a:sym typeface="Arial Bold"/>
            </a:endParaRPr>
          </a:p>
          <a:p>
            <a:pPr marL="346472" marR="0" lvl="1" indent="-25598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Arial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Increased free and open satellite data in analysis ready data format</a:t>
            </a:r>
          </a:p>
          <a:p>
            <a:pPr marL="346472" marR="0" lvl="1" indent="-25598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Arial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Data is no longer downloaded but used in the cloud</a:t>
            </a:r>
          </a:p>
          <a:p>
            <a:pPr marL="346472" marR="0" lvl="1" indent="-25598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Arial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Tools and algorithms, such as the Open Data Cube Sandbox, are open source and commonly shared among users for open science</a:t>
            </a:r>
          </a:p>
          <a:p>
            <a:pPr marL="346472" marR="0" lvl="1" indent="-25598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Arial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Advancing technologies are tested and evaluated  </a:t>
            </a:r>
            <a:b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</a:b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to improve efficiency and effectiveness of data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47F2F-5AE7-C84A-93CC-1CB8C75201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410" y="3606800"/>
            <a:ext cx="1817590" cy="1625180"/>
          </a:xfrm>
          <a:prstGeom prst="rect">
            <a:avLst/>
          </a:prstGeom>
        </p:spPr>
      </p:pic>
      <p:pic>
        <p:nvPicPr>
          <p:cNvPr id="3" name="Audio Recording Jun 28, 2021 at 8:02:12 PM" descr="Audio Recording Jun 28, 2021 at 8:02:12 PM">
            <a:hlinkClick r:id="" action="ppaction://media"/>
            <a:extLst>
              <a:ext uri="{FF2B5EF4-FFF2-40B4-BE49-F238E27FC236}">
                <a16:creationId xmlns:a16="http://schemas.microsoft.com/office/drawing/2014/main" id="{427DDB81-E4BC-FF46-8940-3A96A59FE2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82503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39" y="319575"/>
            <a:ext cx="8437523" cy="445635"/>
          </a:xfr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Additional Details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4288" y="863311"/>
            <a:ext cx="6136313" cy="3817611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517922" lvl="1" indent="-198835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2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The Google Colab environment includes ~12GB RAM memory and ~100GB of storage. Only small analyses are possible. Larger analyses would require scaling to the Google Cloud.</a:t>
            </a:r>
          </a:p>
          <a:p>
            <a:pPr marL="517922" lvl="1" indent="-198835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2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Users can save their notebook modifications in Google Drive or on GitHub for future work.</a:t>
            </a:r>
          </a:p>
          <a:p>
            <a:pPr marL="517922" lvl="1" indent="-198835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2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A User Forum has been created to support users, answer their questions, and share knowledge. </a:t>
            </a:r>
            <a:r>
              <a:rPr lang="en-AU" sz="2200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forum.openearthalliance.org</a:t>
            </a:r>
            <a:endParaRPr lang="en-AU" sz="22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C9EF3C-9B05-804A-A36A-4EDC0FEA30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403" y="906514"/>
            <a:ext cx="2128005" cy="2246228"/>
          </a:xfrm>
          <a:prstGeom prst="rect">
            <a:avLst/>
          </a:prstGeom>
        </p:spPr>
      </p:pic>
      <p:pic>
        <p:nvPicPr>
          <p:cNvPr id="3" name="Audio Recording Jul 12, 2021 at 9:48:30 PM" descr="Audio Recording Jul 12, 2021 at 9:48:30 PM">
            <a:hlinkClick r:id="" action="ppaction://media"/>
            <a:extLst>
              <a:ext uri="{FF2B5EF4-FFF2-40B4-BE49-F238E27FC236}">
                <a16:creationId xmlns:a16="http://schemas.microsoft.com/office/drawing/2014/main" id="{5C0B9FDF-EFFF-6E4C-A9A3-161DA34B68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5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225" y="1552241"/>
            <a:ext cx="7829550" cy="20390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342892" latinLnBrk="1" hangingPunct="0">
              <a:defRPr/>
            </a:pPr>
            <a:r>
              <a:rPr lang="en-US" sz="3200" b="1" kern="0" dirty="0">
                <a:solidFill>
                  <a:srgbClr val="FFFF00"/>
                </a:solidFill>
                <a:latin typeface="Calibri" panose="020F0502020204030204"/>
              </a:rPr>
              <a:t>Sandbox:</a:t>
            </a:r>
            <a:r>
              <a:rPr lang="en-US" sz="3200" b="1" kern="0" dirty="0">
                <a:solidFill>
                  <a:srgbClr val="00B0F0"/>
                </a:solidFill>
                <a:latin typeface="Calibri" panose="020F0502020204030204"/>
              </a:rPr>
              <a:t> openearthalliance.org/sandbox</a:t>
            </a:r>
          </a:p>
          <a:p>
            <a:pPr algn="ctr" defTabSz="342892" latinLnBrk="1" hangingPunct="0">
              <a:defRPr/>
            </a:pPr>
            <a:r>
              <a:rPr lang="en-US" sz="3200" b="1" kern="0" dirty="0">
                <a:solidFill>
                  <a:srgbClr val="FFFF00"/>
                </a:solidFill>
              </a:rPr>
              <a:t>User Forum: </a:t>
            </a:r>
            <a:r>
              <a:rPr lang="en-US" sz="3200" b="1" kern="0" dirty="0">
                <a:solidFill>
                  <a:srgbClr val="00B0F0"/>
                </a:solidFill>
              </a:rPr>
              <a:t>forum.openearthalliance.org</a:t>
            </a:r>
          </a:p>
          <a:p>
            <a:pPr algn="ctr" defTabSz="342892" latinLnBrk="1" hangingPunct="0">
              <a:defRPr/>
            </a:pPr>
            <a:r>
              <a:rPr lang="en-US" sz="3200" b="1" kern="0" dirty="0">
                <a:solidFill>
                  <a:srgbClr val="FFFF00"/>
                </a:solidFill>
                <a:latin typeface="Calibri" panose="020F0502020204030204"/>
              </a:rPr>
              <a:t>ODC website:</a:t>
            </a:r>
            <a:r>
              <a:rPr lang="en-US" sz="3200" b="1" kern="0" dirty="0">
                <a:solidFill>
                  <a:srgbClr val="00B0F0"/>
                </a:solidFill>
                <a:latin typeface="Calibri" panose="020F0502020204030204"/>
              </a:rPr>
              <a:t> </a:t>
            </a:r>
            <a:r>
              <a:rPr lang="en-US" sz="3200" b="1" kern="0" dirty="0" err="1">
                <a:solidFill>
                  <a:srgbClr val="00B0F0"/>
                </a:solidFill>
                <a:latin typeface="Calibri" panose="020F0502020204030204"/>
              </a:rPr>
              <a:t>opendatacube.org</a:t>
            </a:r>
            <a:endParaRPr lang="en-US" sz="3200" b="1" kern="0" dirty="0">
              <a:solidFill>
                <a:srgbClr val="00B0F0"/>
              </a:solidFill>
              <a:latin typeface="Calibri" panose="020F0502020204030204"/>
            </a:endParaRPr>
          </a:p>
          <a:p>
            <a:pPr algn="ctr" defTabSz="342892" latinLnBrk="1" hangingPunct="0">
              <a:defRPr/>
            </a:pPr>
            <a:r>
              <a:rPr lang="en-US" sz="3200" b="1" kern="0" dirty="0">
                <a:solidFill>
                  <a:srgbClr val="FFFF00"/>
                </a:solidFill>
                <a:latin typeface="Calibri" panose="020F0502020204030204"/>
              </a:rPr>
              <a:t>Twitter: </a:t>
            </a:r>
            <a:r>
              <a:rPr lang="en-US" sz="3200" b="1" kern="0" dirty="0">
                <a:solidFill>
                  <a:srgbClr val="00B0F0"/>
                </a:solidFill>
                <a:latin typeface="Calibri" panose="020F0502020204030204"/>
              </a:rPr>
              <a:t>@</a:t>
            </a:r>
            <a:r>
              <a:rPr lang="en-US" sz="3200" b="1" kern="0" dirty="0" err="1">
                <a:solidFill>
                  <a:srgbClr val="00B0F0"/>
                </a:solidFill>
                <a:latin typeface="Calibri" panose="020F0502020204030204"/>
              </a:rPr>
              <a:t>opendatacube</a:t>
            </a:r>
            <a:endParaRPr lang="en-US" sz="3200" b="1" kern="0" dirty="0">
              <a:solidFill>
                <a:srgbClr val="00B0F0"/>
              </a:solidFill>
              <a:latin typeface="Calibri" panose="020F0502020204030204"/>
            </a:endParaRPr>
          </a:p>
        </p:txBody>
      </p:sp>
      <p:pic>
        <p:nvPicPr>
          <p:cNvPr id="2" name="Audio Recording Jul 12, 2021 at 9:49:05 PM" descr="Audio Recording Jul 12, 2021 at 9:49:05 PM">
            <a:hlinkClick r:id="" action="ppaction://media"/>
            <a:extLst>
              <a:ext uri="{FF2B5EF4-FFF2-40B4-BE49-F238E27FC236}">
                <a16:creationId xmlns:a16="http://schemas.microsoft.com/office/drawing/2014/main" id="{CCE0BFA5-77B2-804B-B49D-F65B6ED206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7311</TotalTime>
  <Words>587</Words>
  <Application>Microsoft Macintosh PowerPoint</Application>
  <PresentationFormat>On-screen Show (16:9)</PresentationFormat>
  <Paragraphs>74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 Bold</vt:lpstr>
      <vt:lpstr>Avenir Roman</vt:lpstr>
      <vt:lpstr>Calibri</vt:lpstr>
      <vt:lpstr>Calibri Light</vt:lpstr>
      <vt:lpstr>Helvetica</vt:lpstr>
      <vt:lpstr>Tahoma</vt:lpstr>
      <vt:lpstr>Wingdings</vt:lpstr>
      <vt:lpstr>1_Office Theme</vt:lpstr>
      <vt:lpstr>2_Default</vt:lpstr>
      <vt:lpstr>2_Office Theme</vt:lpstr>
      <vt:lpstr>PowerPoint Presentation</vt:lpstr>
      <vt:lpstr>PowerPoint Presentation</vt:lpstr>
      <vt:lpstr>Past, Present, Future</vt:lpstr>
      <vt:lpstr>Open Data Cube Sandbox</vt:lpstr>
      <vt:lpstr>Datasets</vt:lpstr>
      <vt:lpstr>Example Applications</vt:lpstr>
      <vt:lpstr>What is the vision for the future?</vt:lpstr>
      <vt:lpstr>Additional Details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Recent NASA Contribution to CARB-19 : Land Product Validation Listing – Carbon-related products have been validated according to CEOS LPV standards and documented on the CEOS LPV website</dc:title>
  <dc:creator>MARGOLIS, HANK A. (HQ-DK000)</dc:creator>
  <cp:lastModifiedBy>Killough, Brian D. (LARC-D2)</cp:lastModifiedBy>
  <cp:revision>391</cp:revision>
  <cp:lastPrinted>2017-08-23T16:50:31Z</cp:lastPrinted>
  <dcterms:created xsi:type="dcterms:W3CDTF">2017-04-07T17:29:45Z</dcterms:created>
  <dcterms:modified xsi:type="dcterms:W3CDTF">2021-07-13T01:51:29Z</dcterms:modified>
</cp:coreProperties>
</file>