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4" r:id="rId2"/>
  </p:sldMasterIdLst>
  <p:notesMasterIdLst>
    <p:notesMasterId r:id="rId16"/>
  </p:notesMasterIdLst>
  <p:sldIdLst>
    <p:sldId id="260" r:id="rId3"/>
    <p:sldId id="309" r:id="rId4"/>
    <p:sldId id="303" r:id="rId5"/>
    <p:sldId id="304" r:id="rId6"/>
    <p:sldId id="305" r:id="rId7"/>
    <p:sldId id="307" r:id="rId8"/>
    <p:sldId id="288" r:id="rId9"/>
    <p:sldId id="291" r:id="rId10"/>
    <p:sldId id="295" r:id="rId11"/>
    <p:sldId id="292" r:id="rId12"/>
    <p:sldId id="297" r:id="rId13"/>
    <p:sldId id="298" r:id="rId14"/>
    <p:sldId id="308" r:id="rId1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51"/>
    <p:restoredTop sz="94575"/>
  </p:normalViewPr>
  <p:slideViewPr>
    <p:cSldViewPr>
      <p:cViewPr varScale="1">
        <p:scale>
          <a:sx n="85" d="100"/>
          <a:sy n="85" d="100"/>
        </p:scale>
        <p:origin x="1136"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fld id="{14C105F5-BAE2-9F4A-B85A-608305CAB83A}" type="slidenum">
              <a:rPr lang="en-US" altLang="x-none">
                <a:latin typeface="Calibri" charset="0"/>
              </a:rPr>
              <a:pPr/>
              <a:t>4</a:t>
            </a:fld>
            <a:endParaRPr lang="en-US" altLang="x-none">
              <a:latin typeface="Calibri" charset="0"/>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endParaRPr lang="x-none" altLang="x-none">
              <a:latin typeface="Times New Roman" charset="0"/>
            </a:endParaRPr>
          </a:p>
        </p:txBody>
      </p:sp>
    </p:spTree>
    <p:extLst>
      <p:ext uri="{BB962C8B-B14F-4D97-AF65-F5344CB8AC3E}">
        <p14:creationId xmlns:p14="http://schemas.microsoft.com/office/powerpoint/2010/main" val="127551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96718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ndParaRPr>
          </a:p>
        </p:txBody>
      </p:sp>
      <p:sp>
        <p:nvSpPr>
          <p:cNvPr id="28676"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fld id="{BFFE6DD4-03A3-F548-9099-B79B2176DD90}" type="slidenum">
              <a:rPr lang="en-US" altLang="x-none">
                <a:latin typeface="Calibri" charset="0"/>
              </a:rPr>
              <a:pPr/>
              <a:t>6</a:t>
            </a:fld>
            <a:endParaRPr lang="en-US" altLang="x-none">
              <a:latin typeface="Calibri" charset="0"/>
            </a:endParaRPr>
          </a:p>
        </p:txBody>
      </p:sp>
      <p:sp>
        <p:nvSpPr>
          <p:cNvPr id="28677"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endParaRPr lang="x-none" altLang="x-none">
              <a:latin typeface="Times New Roman" charset="0"/>
            </a:endParaRPr>
          </a:p>
        </p:txBody>
      </p:sp>
    </p:spTree>
    <p:extLst>
      <p:ext uri="{BB962C8B-B14F-4D97-AF65-F5344CB8AC3E}">
        <p14:creationId xmlns:p14="http://schemas.microsoft.com/office/powerpoint/2010/main" val="111902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95592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8</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87165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51287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19498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017672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537913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smtClean="0"/>
              <a:t>Datacube Training Workshop</a:t>
            </a:r>
            <a:endParaRPr lang="en-AU" dirty="0"/>
          </a:p>
        </p:txBody>
      </p:sp>
      <p:sp>
        <p:nvSpPr>
          <p:cNvPr id="5" name="Rectangle 4"/>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883645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7221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 name="Rectangle 2"/>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16E3AB-8152-4C0F-AF27-CE4ED75772B0}" type="datetimeFigureOut">
              <a:rPr lang="en-US" smtClean="0"/>
              <a:pPr/>
              <a:t>10/20/17</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39000" y="6546850"/>
            <a:ext cx="1905000" cy="246221"/>
          </a:xfrm>
          <a:prstGeom prst="rect">
            <a:avLst/>
          </a:prstGeom>
        </p:spPr>
        <p:txBody>
          <a:bodyPr/>
          <a:lstStyle/>
          <a:p>
            <a:fld id="{1917B5BD-2987-4E60-A91D-AE799D5A13FB}" type="slidenum">
              <a:rPr lang="en-US" smtClean="0"/>
              <a:pPr/>
              <a:t>‹#›</a:t>
            </a:fld>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6" Type="http://schemas.openxmlformats.org/officeDocument/2006/relationships/image" Target="../media/image1.jpe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
        <p:nvSpPr>
          <p:cNvPr id="3" name="Rectangle 2"/>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63"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3734258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f"/><Relationship Id="rId3"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opendatacube.org)/" TargetMode="External"/><Relationship Id="rId4" Type="http://schemas.openxmlformats.org/officeDocument/2006/relationships/image" Target="../media/image16.png"/><Relationship Id="rId5" Type="http://schemas.openxmlformats.org/officeDocument/2006/relationships/image" Target="../media/image1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1673869"/>
            <a:ext cx="7987811" cy="16789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The CEOS Open Data Cube Initiative</a:t>
            </a:r>
            <a:br>
              <a:rPr lang="en-US" sz="3600" b="1" dirty="0" smtClean="0">
                <a:solidFill>
                  <a:srgbClr val="FFFFFF"/>
                </a:solidFill>
                <a:latin typeface="+mj-lt"/>
              </a:rPr>
            </a:br>
            <a:r>
              <a:rPr lang="en-US" sz="3200" b="0" dirty="0" smtClean="0">
                <a:solidFill>
                  <a:srgbClr val="FFFFFF"/>
                </a:solidFill>
                <a:latin typeface="+mj-lt"/>
              </a:rPr>
              <a:t>A new open source data management architecture with global impact</a:t>
            </a:r>
            <a:endParaRPr sz="3200" b="0" dirty="0">
              <a:solidFill>
                <a:srgbClr val="FFFFFF"/>
              </a:solidFill>
              <a:latin typeface="+mj-lt"/>
            </a:endParaRPr>
          </a:p>
        </p:txBody>
      </p:sp>
      <p:sp>
        <p:nvSpPr>
          <p:cNvPr id="11" name="Shape 11"/>
          <p:cNvSpPr/>
          <p:nvPr/>
        </p:nvSpPr>
        <p:spPr>
          <a:xfrm>
            <a:off x="609600" y="3581400"/>
            <a:ext cx="4953000" cy="312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US" sz="2000" b="1" dirty="0">
                <a:solidFill>
                  <a:srgbClr val="FFFFFF"/>
                </a:solidFill>
                <a:latin typeface="+mj-lt"/>
                <a:ea typeface="Arial Bold"/>
                <a:cs typeface="Arial Bold"/>
                <a:sym typeface="Arial Bold"/>
              </a:rPr>
              <a:t>Brian </a:t>
            </a:r>
            <a:r>
              <a:rPr lang="en-US" sz="2000" b="1" dirty="0" smtClean="0">
                <a:solidFill>
                  <a:srgbClr val="FFFFFF"/>
                </a:solidFill>
                <a:latin typeface="+mj-lt"/>
                <a:ea typeface="Arial Bold"/>
                <a:cs typeface="Arial Bold"/>
                <a:sym typeface="Arial Bold"/>
              </a:rPr>
              <a:t>Killough</a:t>
            </a:r>
            <a:br>
              <a:rPr lang="en-US" sz="2000" b="1" dirty="0" smtClean="0">
                <a:solidFill>
                  <a:srgbClr val="FFFFFF"/>
                </a:solidFill>
                <a:latin typeface="+mj-lt"/>
                <a:ea typeface="Arial Bold"/>
                <a:cs typeface="Arial Bold"/>
                <a:sym typeface="Arial Bold"/>
              </a:rPr>
            </a:br>
            <a:r>
              <a:rPr lang="en-US" sz="2000" dirty="0" smtClean="0">
                <a:solidFill>
                  <a:srgbClr val="FFFFFF"/>
                </a:solidFill>
                <a:latin typeface="+mj-lt"/>
                <a:ea typeface="Arial Bold"/>
                <a:cs typeface="Arial Bold"/>
                <a:sym typeface="Arial Bold"/>
              </a:rPr>
              <a:t>CEOS Systems Engineering Office (SEO)</a:t>
            </a:r>
            <a:br>
              <a:rPr lang="en-US" sz="2000" dirty="0" smtClean="0">
                <a:solidFill>
                  <a:srgbClr val="FFFFFF"/>
                </a:solidFill>
                <a:latin typeface="+mj-lt"/>
                <a:ea typeface="Arial Bold"/>
                <a:cs typeface="Arial Bold"/>
                <a:sym typeface="Arial Bold"/>
              </a:rPr>
            </a:br>
            <a:r>
              <a:rPr lang="en-US" sz="2000" dirty="0" smtClean="0">
                <a:solidFill>
                  <a:srgbClr val="FFFFFF"/>
                </a:solidFill>
                <a:latin typeface="+mj-lt"/>
                <a:ea typeface="Arial Bold"/>
                <a:cs typeface="Arial Bold"/>
                <a:sym typeface="Arial Bold"/>
              </a:rPr>
              <a:t>NASA </a:t>
            </a:r>
            <a:r>
              <a:rPr lang="en-US" sz="2000" dirty="0" err="1" smtClean="0">
                <a:solidFill>
                  <a:srgbClr val="FFFFFF"/>
                </a:solidFill>
                <a:latin typeface="+mj-lt"/>
                <a:ea typeface="Arial Bold"/>
                <a:cs typeface="Arial Bold"/>
                <a:sym typeface="Arial Bold"/>
              </a:rPr>
              <a:t>LaRC</a:t>
            </a:r>
            <a:r>
              <a:rPr lang="en-US" sz="2000" dirty="0" smtClean="0">
                <a:solidFill>
                  <a:srgbClr val="FFFFFF"/>
                </a:solidFill>
                <a:latin typeface="+mj-lt"/>
                <a:ea typeface="Arial Bold"/>
                <a:cs typeface="Arial Bold"/>
                <a:sym typeface="Arial Bold"/>
              </a:rPr>
              <a:t> Engineering Directorate</a:t>
            </a:r>
            <a:br>
              <a:rPr lang="en-US" sz="2000" dirty="0" smtClean="0">
                <a:solidFill>
                  <a:srgbClr val="FFFFFF"/>
                </a:solidFill>
                <a:latin typeface="+mj-lt"/>
                <a:ea typeface="Arial Bold"/>
                <a:cs typeface="Arial Bold"/>
                <a:sym typeface="Arial Bold"/>
              </a:rPr>
            </a:br>
            <a:endParaRPr lang="en-US" sz="2000" dirty="0" smtClean="0">
              <a:solidFill>
                <a:srgbClr val="FFFFFF"/>
              </a:solidFill>
              <a:latin typeface="+mj-lt"/>
              <a:ea typeface="Arial Bold"/>
              <a:cs typeface="Arial Bold"/>
              <a:sym typeface="Arial Bold"/>
            </a:endParaRPr>
          </a:p>
          <a:p>
            <a:pPr lvl="0" defTabSz="914400">
              <a:defRPr>
                <a:solidFill>
                  <a:srgbClr val="000000"/>
                </a:solidFill>
              </a:defRPr>
            </a:pPr>
            <a:r>
              <a:rPr lang="en-US" b="1" dirty="0" smtClean="0">
                <a:solidFill>
                  <a:srgbClr val="FFFFFF"/>
                </a:solidFill>
                <a:latin typeface="+mj-lt"/>
                <a:ea typeface="Arial Bold"/>
                <a:cs typeface="Arial Bold"/>
                <a:sym typeface="Arial Bold"/>
              </a:rPr>
              <a:t>CLC Technical Excellence Presentation</a:t>
            </a:r>
            <a:r>
              <a:rPr lang="en-US" b="1" dirty="0">
                <a:solidFill>
                  <a:srgbClr val="FFFFFF"/>
                </a:solidFill>
                <a:latin typeface="+mj-lt"/>
                <a:ea typeface="Arial Bold"/>
                <a:cs typeface="Arial Bold"/>
                <a:sym typeface="Arial Bold"/>
              </a:rPr>
              <a:t/>
            </a:r>
            <a:br>
              <a:rPr lang="en-US" b="1" dirty="0">
                <a:solidFill>
                  <a:srgbClr val="FFFFFF"/>
                </a:solidFill>
                <a:latin typeface="+mj-lt"/>
                <a:ea typeface="Arial Bold"/>
                <a:cs typeface="Arial Bold"/>
                <a:sym typeface="Arial Bold"/>
              </a:rPr>
            </a:br>
            <a:r>
              <a:rPr lang="en-US" sz="2000" dirty="0" smtClean="0">
                <a:solidFill>
                  <a:srgbClr val="FFFFFF"/>
                </a:solidFill>
                <a:latin typeface="+mj-lt"/>
                <a:ea typeface="Arial Bold"/>
                <a:cs typeface="Arial Bold"/>
                <a:sym typeface="Arial Bold"/>
              </a:rPr>
              <a:t>October 30, 2017</a:t>
            </a:r>
            <a:endParaRPr sz="2000"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52400"/>
            <a:ext cx="2507906" cy="993132"/>
          </a:xfrm>
          <a:prstGeom prst="rect">
            <a:avLst/>
          </a:prstGeom>
          <a:ln w="12700">
            <a:miter lim="400000"/>
          </a:ln>
        </p:spPr>
      </p:pic>
      <p:sp>
        <p:nvSpPr>
          <p:cNvPr id="5" name="Shape 10"/>
          <p:cNvSpPr txBox="1">
            <a:spLocks/>
          </p:cNvSpPr>
          <p:nvPr/>
        </p:nvSpPr>
        <p:spPr>
          <a:xfrm>
            <a:off x="609600" y="1237617"/>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extLst>
      <p:ext uri="{BB962C8B-B14F-4D97-AF65-F5344CB8AC3E}">
        <p14:creationId xmlns:p14="http://schemas.microsoft.com/office/powerpoint/2010/main" val="170721321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921" y="1265529"/>
            <a:ext cx="9017212" cy="4936542"/>
          </a:xfrm>
          <a:prstGeom prst="rect">
            <a:avLst/>
          </a:prstGeom>
        </p:spPr>
      </p:pic>
      <p:sp>
        <p:nvSpPr>
          <p:cNvPr id="2" name="Title 1"/>
          <p:cNvSpPr>
            <a:spLocks noGrp="1"/>
          </p:cNvSpPr>
          <p:nvPr>
            <p:ph type="title"/>
          </p:nvPr>
        </p:nvSpPr>
        <p:spPr>
          <a:xfrm>
            <a:off x="2173686" y="198320"/>
            <a:ext cx="5105400" cy="484818"/>
          </a:xfrm>
        </p:spPr>
        <p:txBody>
          <a:bodyPr/>
          <a:lstStyle/>
          <a:p>
            <a:pPr algn="l"/>
            <a:r>
              <a:rPr lang="en-US" sz="4400" smtClean="0"/>
              <a:t>The “Road to 20”</a:t>
            </a:r>
            <a:endParaRPr lang="en-US" sz="4400" dirty="0"/>
          </a:p>
        </p:txBody>
      </p:sp>
      <p:grpSp>
        <p:nvGrpSpPr>
          <p:cNvPr id="9" name="Group 8"/>
          <p:cNvGrpSpPr/>
          <p:nvPr/>
        </p:nvGrpSpPr>
        <p:grpSpPr>
          <a:xfrm>
            <a:off x="3533637" y="4800600"/>
            <a:ext cx="3476763" cy="1150246"/>
            <a:chOff x="5286237" y="4993746"/>
            <a:chExt cx="3476763" cy="1150246"/>
          </a:xfrm>
        </p:grpSpPr>
        <p:sp>
          <p:nvSpPr>
            <p:cNvPr id="8" name="Cube 7"/>
            <p:cNvSpPr>
              <a:spLocks noChangeAspect="1"/>
            </p:cNvSpPr>
            <p:nvPr/>
          </p:nvSpPr>
          <p:spPr>
            <a:xfrm>
              <a:off x="5288216" y="5455351"/>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4" name="Cube 13"/>
            <p:cNvSpPr>
              <a:spLocks noChangeAspect="1"/>
            </p:cNvSpPr>
            <p:nvPr/>
          </p:nvSpPr>
          <p:spPr>
            <a:xfrm>
              <a:off x="5286237" y="5029199"/>
              <a:ext cx="281178" cy="290697"/>
            </a:xfrm>
            <a:prstGeom prst="cube">
              <a:avLst/>
            </a:prstGeom>
            <a:solidFill>
              <a:srgbClr val="00B05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18" name="TextBox 17"/>
            <p:cNvSpPr txBox="1"/>
            <p:nvPr/>
          </p:nvSpPr>
          <p:spPr>
            <a:xfrm>
              <a:off x="5700084" y="4993746"/>
              <a:ext cx="1042696" cy="3261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smtClean="0">
                  <a:solidFill>
                    <a:srgbClr val="FFFF00"/>
                  </a:solidFill>
                </a:rPr>
                <a:t>Operational</a:t>
              </a:r>
              <a:endParaRPr lang="en-US" sz="1400" dirty="0">
                <a:solidFill>
                  <a:srgbClr val="FFFF00"/>
                </a:solidFill>
              </a:endParaRPr>
            </a:p>
          </p:txBody>
        </p:sp>
        <p:sp>
          <p:nvSpPr>
            <p:cNvPr id="19" name="TextBox 18"/>
            <p:cNvSpPr txBox="1"/>
            <p:nvPr/>
          </p:nvSpPr>
          <p:spPr>
            <a:xfrm>
              <a:off x="5715001" y="5404066"/>
              <a:ext cx="1726216" cy="3261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dirty="0" smtClean="0">
                  <a:solidFill>
                    <a:srgbClr val="FFFF00"/>
                  </a:solidFill>
                </a:rPr>
                <a:t>Under Development</a:t>
              </a:r>
              <a:endParaRPr lang="en-US" sz="1400" dirty="0">
                <a:solidFill>
                  <a:srgbClr val="FFFF00"/>
                </a:solidFill>
              </a:endParaRPr>
            </a:p>
          </p:txBody>
        </p:sp>
        <p:sp>
          <p:nvSpPr>
            <p:cNvPr id="27" name="Cube 26"/>
            <p:cNvSpPr>
              <a:spLocks noChangeAspect="1"/>
            </p:cNvSpPr>
            <p:nvPr/>
          </p:nvSpPr>
          <p:spPr>
            <a:xfrm>
              <a:off x="5286237" y="5853295"/>
              <a:ext cx="281178" cy="290697"/>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28" name="TextBox 27"/>
            <p:cNvSpPr txBox="1"/>
            <p:nvPr/>
          </p:nvSpPr>
          <p:spPr>
            <a:xfrm>
              <a:off x="5638800" y="5819003"/>
              <a:ext cx="312420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1400" dirty="0" smtClean="0">
                  <a:solidFill>
                    <a:srgbClr val="FFFF00"/>
                  </a:solidFill>
                </a:rPr>
                <a:t>Under Review or</a:t>
              </a:r>
              <a:r>
                <a:rPr lang="en-US" sz="1400" dirty="0">
                  <a:solidFill>
                    <a:srgbClr val="FFFF00"/>
                  </a:solidFill>
                </a:rPr>
                <a:t> </a:t>
              </a:r>
              <a:r>
                <a:rPr lang="en-US" sz="1400" dirty="0" smtClean="0">
                  <a:solidFill>
                    <a:srgbClr val="FFFF00"/>
                  </a:solidFill>
                </a:rPr>
                <a:t>Expressed Interest</a:t>
              </a:r>
              <a:endParaRPr lang="en-US" sz="1400" dirty="0">
                <a:solidFill>
                  <a:srgbClr val="FFFF00"/>
                </a:solidFill>
              </a:endParaRPr>
            </a:p>
          </p:txBody>
        </p:sp>
      </p:grpSp>
      <p:sp>
        <p:nvSpPr>
          <p:cNvPr id="5" name="TextBox 4"/>
          <p:cNvSpPr txBox="1"/>
          <p:nvPr/>
        </p:nvSpPr>
        <p:spPr>
          <a:xfrm>
            <a:off x="304800" y="6324600"/>
            <a:ext cx="717760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3 operational, 4 under development, </a:t>
            </a:r>
            <a:r>
              <a:rPr lang="en-US" dirty="0" smtClean="0"/>
              <a:t>23</a:t>
            </a:r>
            <a:r>
              <a:rPr kumimoji="0" lang="en-US" sz="1800" b="0" i="0" u="none" strike="noStrike" cap="none" spc="0" normalizeH="0" baseline="0" dirty="0" smtClean="0">
                <a:ln>
                  <a:noFill/>
                </a:ln>
                <a:solidFill>
                  <a:srgbClr val="002569"/>
                </a:solidFill>
                <a:effectLst/>
                <a:uFillTx/>
              </a:rPr>
              <a:t> </a:t>
            </a:r>
            <a:r>
              <a:rPr lang="en-US" dirty="0" smtClean="0"/>
              <a:t>expressing interest</a:t>
            </a:r>
            <a:r>
              <a:rPr kumimoji="0" lang="en-US" sz="1800" b="0" i="0" u="none" strike="noStrike" cap="none" spc="0" normalizeH="0" baseline="0" dirty="0" smtClean="0">
                <a:ln>
                  <a:noFill/>
                </a:ln>
                <a:solidFill>
                  <a:srgbClr val="002569"/>
                </a:solidFill>
                <a:effectLst/>
                <a:uFillTx/>
              </a:rPr>
              <a:t> = </a:t>
            </a:r>
            <a:r>
              <a:rPr lang="en-US" b="1" dirty="0" smtClean="0"/>
              <a:t>30</a:t>
            </a:r>
            <a:r>
              <a:rPr kumimoji="0" lang="en-US" sz="1800" b="1" i="0" u="none" strike="noStrike" cap="none" spc="0" normalizeH="0" baseline="0" dirty="0" smtClean="0">
                <a:ln>
                  <a:noFill/>
                </a:ln>
                <a:solidFill>
                  <a:srgbClr val="002569"/>
                </a:solidFill>
                <a:effectLst/>
                <a:uFillTx/>
              </a:rPr>
              <a:t> total </a:t>
            </a:r>
            <a:endParaRPr kumimoji="0" lang="en-US" sz="1800" b="1" i="0" u="none" strike="noStrike" cap="none" spc="0" normalizeH="0" baseline="0" dirty="0">
              <a:ln>
                <a:noFill/>
              </a:ln>
              <a:solidFill>
                <a:srgbClr val="002569"/>
              </a:solidFill>
              <a:effectLst/>
              <a:uFillTx/>
            </a:endParaRPr>
          </a:p>
        </p:txBody>
      </p:sp>
      <p:sp>
        <p:nvSpPr>
          <p:cNvPr id="53" name="Cube 52"/>
          <p:cNvSpPr>
            <a:spLocks noChangeAspect="1"/>
          </p:cNvSpPr>
          <p:nvPr/>
        </p:nvSpPr>
        <p:spPr>
          <a:xfrm>
            <a:off x="8229600" y="4750127"/>
            <a:ext cx="281178" cy="290697"/>
          </a:xfrm>
          <a:prstGeom prst="cube">
            <a:avLst/>
          </a:prstGeom>
          <a:solidFill>
            <a:srgbClr val="00B05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pic>
        <p:nvPicPr>
          <p:cNvPr id="7" name="Picture 6"/>
          <p:cNvPicPr>
            <a:picLocks noChangeAspect="1"/>
          </p:cNvPicPr>
          <p:nvPr/>
        </p:nvPicPr>
        <p:blipFill>
          <a:blip r:embed="rId3"/>
          <a:stretch>
            <a:fillRect/>
          </a:stretch>
        </p:blipFill>
        <p:spPr>
          <a:xfrm>
            <a:off x="4343400" y="2209800"/>
            <a:ext cx="304800" cy="317500"/>
          </a:xfrm>
          <a:prstGeom prst="rect">
            <a:avLst/>
          </a:prstGeom>
        </p:spPr>
      </p:pic>
      <p:sp>
        <p:nvSpPr>
          <p:cNvPr id="58" name="Cube 57"/>
          <p:cNvSpPr>
            <a:spLocks noChangeAspect="1"/>
          </p:cNvSpPr>
          <p:nvPr/>
        </p:nvSpPr>
        <p:spPr>
          <a:xfrm>
            <a:off x="1700022" y="3900303"/>
            <a:ext cx="281178" cy="290697"/>
          </a:xfrm>
          <a:prstGeom prst="cube">
            <a:avLst/>
          </a:prstGeom>
          <a:solidFill>
            <a:srgbClr val="00B05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59" name="Cube 58"/>
          <p:cNvSpPr>
            <a:spLocks noChangeAspect="1"/>
          </p:cNvSpPr>
          <p:nvPr/>
        </p:nvSpPr>
        <p:spPr>
          <a:xfrm>
            <a:off x="914400" y="2528703"/>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0" name="Cube 59"/>
          <p:cNvSpPr>
            <a:spLocks noChangeAspect="1"/>
          </p:cNvSpPr>
          <p:nvPr/>
        </p:nvSpPr>
        <p:spPr>
          <a:xfrm>
            <a:off x="7338822" y="3366903"/>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1" name="Cube 60"/>
          <p:cNvSpPr>
            <a:spLocks noChangeAspect="1"/>
          </p:cNvSpPr>
          <p:nvPr/>
        </p:nvSpPr>
        <p:spPr>
          <a:xfrm>
            <a:off x="5029200" y="21336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2" name="Cube 61"/>
          <p:cNvSpPr>
            <a:spLocks noChangeAspect="1"/>
          </p:cNvSpPr>
          <p:nvPr/>
        </p:nvSpPr>
        <p:spPr>
          <a:xfrm>
            <a:off x="838200" y="3048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3" name="Cube 62"/>
          <p:cNvSpPr>
            <a:spLocks noChangeAspect="1"/>
          </p:cNvSpPr>
          <p:nvPr/>
        </p:nvSpPr>
        <p:spPr>
          <a:xfrm>
            <a:off x="4014109" y="35509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5" name="Cube 64"/>
          <p:cNvSpPr>
            <a:spLocks noChangeAspect="1"/>
          </p:cNvSpPr>
          <p:nvPr/>
        </p:nvSpPr>
        <p:spPr>
          <a:xfrm>
            <a:off x="7162800" y="33528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6" name="Cube 65"/>
          <p:cNvSpPr>
            <a:spLocks noChangeAspect="1"/>
          </p:cNvSpPr>
          <p:nvPr/>
        </p:nvSpPr>
        <p:spPr>
          <a:xfrm>
            <a:off x="6528709" y="3048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7" name="Cube 66"/>
          <p:cNvSpPr>
            <a:spLocks noChangeAspect="1"/>
          </p:cNvSpPr>
          <p:nvPr/>
        </p:nvSpPr>
        <p:spPr>
          <a:xfrm>
            <a:off x="4724400" y="24384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8" name="Cube 67"/>
          <p:cNvSpPr>
            <a:spLocks noChangeAspect="1"/>
          </p:cNvSpPr>
          <p:nvPr/>
        </p:nvSpPr>
        <p:spPr>
          <a:xfrm>
            <a:off x="7467600" y="28651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69" name="Cube 68"/>
          <p:cNvSpPr>
            <a:spLocks noChangeAspect="1"/>
          </p:cNvSpPr>
          <p:nvPr/>
        </p:nvSpPr>
        <p:spPr>
          <a:xfrm>
            <a:off x="1804309" y="43434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0" name="Cube 69"/>
          <p:cNvSpPr>
            <a:spLocks noChangeAspect="1"/>
          </p:cNvSpPr>
          <p:nvPr/>
        </p:nvSpPr>
        <p:spPr>
          <a:xfrm>
            <a:off x="1194709" y="33528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2" name="Cube 71"/>
          <p:cNvSpPr>
            <a:spLocks noChangeAspect="1"/>
          </p:cNvSpPr>
          <p:nvPr/>
        </p:nvSpPr>
        <p:spPr>
          <a:xfrm>
            <a:off x="5157109" y="38862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3" name="Cube 72"/>
          <p:cNvSpPr>
            <a:spLocks noChangeAspect="1"/>
          </p:cNvSpPr>
          <p:nvPr/>
        </p:nvSpPr>
        <p:spPr>
          <a:xfrm>
            <a:off x="1371600" y="3429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4" name="Cube 73"/>
          <p:cNvSpPr>
            <a:spLocks noChangeAspect="1"/>
          </p:cNvSpPr>
          <p:nvPr/>
        </p:nvSpPr>
        <p:spPr>
          <a:xfrm>
            <a:off x="990600" y="20574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5" name="Cube 74"/>
          <p:cNvSpPr>
            <a:spLocks noChangeAspect="1"/>
          </p:cNvSpPr>
          <p:nvPr/>
        </p:nvSpPr>
        <p:spPr>
          <a:xfrm>
            <a:off x="1956709" y="49987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6" name="Cube 75"/>
          <p:cNvSpPr>
            <a:spLocks noChangeAspect="1"/>
          </p:cNvSpPr>
          <p:nvPr/>
        </p:nvSpPr>
        <p:spPr>
          <a:xfrm>
            <a:off x="5715000" y="3048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77" name="Cube 76"/>
          <p:cNvSpPr>
            <a:spLocks noChangeAspect="1"/>
          </p:cNvSpPr>
          <p:nvPr/>
        </p:nvSpPr>
        <p:spPr>
          <a:xfrm>
            <a:off x="5461909" y="24079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4" name="Cube 33"/>
          <p:cNvSpPr>
            <a:spLocks noChangeAspect="1"/>
          </p:cNvSpPr>
          <p:nvPr/>
        </p:nvSpPr>
        <p:spPr>
          <a:xfrm>
            <a:off x="4825509" y="3618351"/>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6" name="Cube 35"/>
          <p:cNvSpPr>
            <a:spLocks noChangeAspect="1"/>
          </p:cNvSpPr>
          <p:nvPr/>
        </p:nvSpPr>
        <p:spPr>
          <a:xfrm>
            <a:off x="7834139" y="3085531"/>
            <a:ext cx="281178" cy="290697"/>
          </a:xfrm>
          <a:prstGeom prst="cube">
            <a:avLst/>
          </a:prstGeom>
          <a:solidFill>
            <a:schemeClr val="tx1">
              <a:lumMod val="40000"/>
              <a:lumOff val="60000"/>
            </a:schemeClr>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8" name="Cube 37"/>
          <p:cNvSpPr>
            <a:spLocks noChangeAspect="1"/>
          </p:cNvSpPr>
          <p:nvPr/>
        </p:nvSpPr>
        <p:spPr>
          <a:xfrm>
            <a:off x="8839200" y="4318597"/>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9" name="Cube 38"/>
          <p:cNvSpPr>
            <a:spLocks noChangeAspect="1"/>
          </p:cNvSpPr>
          <p:nvPr/>
        </p:nvSpPr>
        <p:spPr>
          <a:xfrm>
            <a:off x="8738509" y="45415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0" name="Cube 39"/>
          <p:cNvSpPr>
            <a:spLocks noChangeAspect="1"/>
          </p:cNvSpPr>
          <p:nvPr/>
        </p:nvSpPr>
        <p:spPr>
          <a:xfrm>
            <a:off x="8915400" y="45415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7" name="Cube 36"/>
          <p:cNvSpPr>
            <a:spLocks noChangeAspect="1"/>
          </p:cNvSpPr>
          <p:nvPr/>
        </p:nvSpPr>
        <p:spPr>
          <a:xfrm>
            <a:off x="2362200" y="507492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1" name="Cube 40"/>
          <p:cNvSpPr>
            <a:spLocks noChangeAspect="1"/>
          </p:cNvSpPr>
          <p:nvPr/>
        </p:nvSpPr>
        <p:spPr>
          <a:xfrm>
            <a:off x="4014109" y="19812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2" name="Cube 41"/>
          <p:cNvSpPr>
            <a:spLocks noChangeAspect="1"/>
          </p:cNvSpPr>
          <p:nvPr/>
        </p:nvSpPr>
        <p:spPr>
          <a:xfrm>
            <a:off x="6858000" y="30480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43" name="Cube 42"/>
          <p:cNvSpPr>
            <a:spLocks noChangeAspect="1"/>
          </p:cNvSpPr>
          <p:nvPr/>
        </p:nvSpPr>
        <p:spPr>
          <a:xfrm>
            <a:off x="8357509" y="2590800"/>
            <a:ext cx="176891" cy="182880"/>
          </a:xfrm>
          <a:prstGeom prst="cube">
            <a:avLst/>
          </a:prstGeom>
          <a:solidFill>
            <a:srgbClr val="FF0000"/>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
        <p:nvSpPr>
          <p:cNvPr id="3" name="TextBox 2"/>
          <p:cNvSpPr txBox="1"/>
          <p:nvPr/>
        </p:nvSpPr>
        <p:spPr>
          <a:xfrm>
            <a:off x="3464867" y="1588427"/>
            <a:ext cx="5462778" cy="2831544"/>
          </a:xfrm>
          <a:prstGeom prst="rect">
            <a:avLst/>
          </a:prstGeom>
          <a:solidFill>
            <a:schemeClr val="bg1">
              <a:lumMod val="85000"/>
            </a:schemeClr>
          </a:solidFill>
          <a:ln w="254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182880" rIns="182880" bIns="182880" numCol="1" spcCol="38100" rtlCol="0" anchor="t">
            <a:spAutoFit/>
          </a:bodyPr>
          <a:lstStyle/>
          <a:p>
            <a:pPr algn="l" defTabSz="914400" rtl="0">
              <a:buSzPct val="120000"/>
            </a:pPr>
            <a:r>
              <a:rPr lang="en-US" sz="2000" b="1" kern="1200" dirty="0">
                <a:latin typeface="Calibri" charset="0"/>
                <a:ea typeface="ＭＳ Ｐゴシック" charset="0"/>
                <a:cs typeface="Calibri" charset="0"/>
              </a:rPr>
              <a:t>Colombia</a:t>
            </a:r>
            <a:r>
              <a:rPr lang="en-US" sz="2000" kern="1200" dirty="0">
                <a:latin typeface="Calibri" charset="0"/>
                <a:ea typeface="ＭＳ Ｐゴシック" charset="0"/>
                <a:cs typeface="Calibri" charset="0"/>
              </a:rPr>
              <a:t> has an </a:t>
            </a:r>
            <a:r>
              <a:rPr lang="en-US" sz="2000" u="sng" kern="1200" dirty="0">
                <a:latin typeface="Calibri" charset="0"/>
                <a:ea typeface="ＭＳ Ｐゴシック" charset="0"/>
                <a:cs typeface="Calibri" charset="0"/>
              </a:rPr>
              <a:t>operational</a:t>
            </a:r>
            <a:r>
              <a:rPr lang="en-US" sz="2000" kern="1200" dirty="0">
                <a:latin typeface="Calibri" charset="0"/>
                <a:ea typeface="ＭＳ Ｐゴシック" charset="0"/>
                <a:cs typeface="Calibri" charset="0"/>
              </a:rPr>
              <a:t> Data Cube since Dec 2016 with over 25,000 historic Landsat images. They continue to expand the user base, applications and datasets. The Colombia Data Cube won the National Environmental Award of Colombian Society of Engineers in May 2017 and has been approved by the Colombia </a:t>
            </a:r>
            <a:r>
              <a:rPr lang="en-US" sz="2000" kern="1200" dirty="0" smtClean="0">
                <a:latin typeface="Calibri" charset="0"/>
                <a:ea typeface="ＭＳ Ｐゴシック" charset="0"/>
                <a:cs typeface="Calibri" charset="0"/>
              </a:rPr>
              <a:t>Government and the University of Andes </a:t>
            </a:r>
            <a:r>
              <a:rPr lang="en-US" sz="2000" kern="1200" dirty="0">
                <a:latin typeface="Calibri" charset="0"/>
                <a:ea typeface="ＭＳ Ｐゴシック" charset="0"/>
                <a:cs typeface="Calibri" charset="0"/>
              </a:rPr>
              <a:t>into 2018.</a:t>
            </a:r>
          </a:p>
        </p:txBody>
      </p:sp>
      <p:cxnSp>
        <p:nvCxnSpPr>
          <p:cNvPr id="10" name="Straight Arrow Connector 9"/>
          <p:cNvCxnSpPr/>
          <p:nvPr/>
        </p:nvCxnSpPr>
        <p:spPr>
          <a:xfrm flipV="1">
            <a:off x="2085176" y="3416180"/>
            <a:ext cx="1370419" cy="532820"/>
          </a:xfrm>
          <a:prstGeom prst="straightConnector1">
            <a:avLst/>
          </a:prstGeom>
          <a:noFill/>
          <a:ln w="76200" cap="flat">
            <a:solidFill>
              <a:srgbClr val="FFFF00"/>
            </a:solidFill>
            <a:prstDash val="solid"/>
            <a:bevel/>
            <a:tailEnd type="triangle" w="med"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5" name="TextBox 44"/>
          <p:cNvSpPr txBox="1"/>
          <p:nvPr/>
        </p:nvSpPr>
        <p:spPr>
          <a:xfrm>
            <a:off x="201695" y="3541234"/>
            <a:ext cx="6656305" cy="2523768"/>
          </a:xfrm>
          <a:prstGeom prst="rect">
            <a:avLst/>
          </a:prstGeom>
          <a:solidFill>
            <a:schemeClr val="bg1">
              <a:lumMod val="85000"/>
            </a:schemeClr>
          </a:solidFill>
          <a:ln w="254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182880" rIns="182880" bIns="182880" numCol="1" spcCol="38100" rtlCol="0" anchor="t">
            <a:spAutoFit/>
          </a:bodyPr>
          <a:lstStyle/>
          <a:p>
            <a:pPr algn="l" defTabSz="914400" rtl="0">
              <a:buSzPct val="120000"/>
            </a:pPr>
            <a:r>
              <a:rPr lang="en-US" sz="2000" b="1" kern="1200" dirty="0">
                <a:latin typeface="Calibri" charset="0"/>
                <a:ea typeface="ＭＳ Ｐゴシック" charset="0"/>
                <a:cs typeface="Calibri" charset="0"/>
              </a:rPr>
              <a:t>Switzerland</a:t>
            </a:r>
            <a:r>
              <a:rPr lang="en-US" sz="2000" kern="1200" dirty="0">
                <a:latin typeface="Calibri" charset="0"/>
                <a:ea typeface="ＭＳ Ｐゴシック" charset="0"/>
                <a:cs typeface="Calibri" charset="0"/>
              </a:rPr>
              <a:t> has an </a:t>
            </a:r>
            <a:r>
              <a:rPr lang="en-US" sz="2000" u="sng" kern="1200" dirty="0">
                <a:latin typeface="Calibri" charset="0"/>
                <a:ea typeface="ＭＳ Ｐゴシック" charset="0"/>
                <a:cs typeface="Calibri" charset="0"/>
              </a:rPr>
              <a:t>operational</a:t>
            </a:r>
            <a:r>
              <a:rPr lang="en-US" sz="2000" kern="1200" dirty="0">
                <a:latin typeface="Calibri" charset="0"/>
                <a:ea typeface="ＭＳ Ｐゴシック" charset="0"/>
                <a:cs typeface="Calibri" charset="0"/>
              </a:rPr>
              <a:t> Data Cube since July 2017 with over 4,000 historic Landsat images. They have received Swiss government approval and developed a new website (</a:t>
            </a:r>
            <a:r>
              <a:rPr lang="en-US" sz="2000" b="1" kern="1200" dirty="0" err="1">
                <a:latin typeface="Calibri" charset="0"/>
                <a:ea typeface="ＭＳ Ｐゴシック" charset="0"/>
                <a:cs typeface="Calibri" charset="0"/>
              </a:rPr>
              <a:t>swissdatacube.org</a:t>
            </a:r>
            <a:r>
              <a:rPr lang="en-US" sz="2000" kern="1200" dirty="0">
                <a:latin typeface="Calibri" charset="0"/>
                <a:ea typeface="ＭＳ Ｐゴシック" charset="0"/>
                <a:cs typeface="Calibri" charset="0"/>
              </a:rPr>
              <a:t>). Their future plans include expanded datasets (Sentinel) and increased applications with both government and university involvement. They are also planning capacity building in Georgia and Moldova.</a:t>
            </a:r>
          </a:p>
        </p:txBody>
      </p:sp>
      <p:cxnSp>
        <p:nvCxnSpPr>
          <p:cNvPr id="46" name="Straight Arrow Connector 45"/>
          <p:cNvCxnSpPr/>
          <p:nvPr/>
        </p:nvCxnSpPr>
        <p:spPr>
          <a:xfrm flipH="1">
            <a:off x="3708817" y="2549162"/>
            <a:ext cx="671445" cy="948635"/>
          </a:xfrm>
          <a:prstGeom prst="straightConnector1">
            <a:avLst/>
          </a:prstGeom>
          <a:noFill/>
          <a:ln w="76200" cap="flat">
            <a:solidFill>
              <a:srgbClr val="FFFF00"/>
            </a:solidFill>
            <a:prstDash val="solid"/>
            <a:bevel/>
            <a:tailEnd type="triangle" w="med"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1" name="TextBox 50"/>
          <p:cNvSpPr txBox="1"/>
          <p:nvPr/>
        </p:nvSpPr>
        <p:spPr>
          <a:xfrm>
            <a:off x="1511478" y="3742626"/>
            <a:ext cx="4914196" cy="2215991"/>
          </a:xfrm>
          <a:prstGeom prst="rect">
            <a:avLst/>
          </a:prstGeom>
          <a:solidFill>
            <a:schemeClr val="bg1">
              <a:lumMod val="85000"/>
            </a:schemeClr>
          </a:solidFill>
          <a:ln w="254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182880" rIns="182880" bIns="182880" numCol="1" spcCol="38100" rtlCol="0" anchor="t">
            <a:spAutoFit/>
          </a:bodyPr>
          <a:lstStyle/>
          <a:p>
            <a:pPr algn="l" defTabSz="914400" rtl="0">
              <a:buSzPct val="120000"/>
            </a:pPr>
            <a:r>
              <a:rPr lang="en-US" sz="2000" b="1" kern="1200" dirty="0">
                <a:latin typeface="Calibri" charset="0"/>
                <a:ea typeface="ＭＳ Ｐゴシック" charset="0"/>
                <a:cs typeface="Calibri" charset="0"/>
              </a:rPr>
              <a:t>Vietnam</a:t>
            </a:r>
            <a:r>
              <a:rPr lang="en-US" sz="2000" kern="1200" dirty="0">
                <a:latin typeface="Calibri" charset="0"/>
                <a:ea typeface="ＭＳ Ｐゴシック" charset="0"/>
                <a:cs typeface="Calibri" charset="0"/>
              </a:rPr>
              <a:t> is </a:t>
            </a:r>
            <a:r>
              <a:rPr lang="en-US" sz="2000" kern="1200" dirty="0" smtClean="0">
                <a:latin typeface="Calibri" charset="0"/>
                <a:ea typeface="ＭＳ Ｐゴシック" charset="0"/>
                <a:cs typeface="Calibri" charset="0"/>
              </a:rPr>
              <a:t>making </a:t>
            </a:r>
            <a:r>
              <a:rPr lang="en-US" sz="2000" kern="1200" dirty="0">
                <a:latin typeface="Calibri" charset="0"/>
                <a:ea typeface="ＭＳ Ｐゴシック" charset="0"/>
                <a:cs typeface="Calibri" charset="0"/>
              </a:rPr>
              <a:t>progress by establishing pilot cubes in several regions using a new high performance computing system. Their focus is on forests, rice, and water applications. VNSC </a:t>
            </a:r>
            <a:r>
              <a:rPr lang="en-US" sz="2000" kern="1200" dirty="0" smtClean="0">
                <a:latin typeface="Calibri" charset="0"/>
                <a:ea typeface="ＭＳ Ｐゴシック" charset="0"/>
                <a:cs typeface="Calibri" charset="0"/>
              </a:rPr>
              <a:t>hosted </a:t>
            </a:r>
            <a:r>
              <a:rPr lang="en-US" sz="2000" kern="1200" dirty="0">
                <a:latin typeface="Calibri" charset="0"/>
                <a:ea typeface="ＭＳ Ｐゴシック" charset="0"/>
                <a:cs typeface="Calibri" charset="0"/>
              </a:rPr>
              <a:t>an internal Data Cube Workshop </a:t>
            </a:r>
            <a:r>
              <a:rPr lang="en-US" sz="2000" kern="1200" dirty="0" smtClean="0">
                <a:latin typeface="Calibri" charset="0"/>
                <a:ea typeface="ＭＳ Ｐゴシック" charset="0"/>
                <a:cs typeface="Calibri" charset="0"/>
              </a:rPr>
              <a:t>in September.</a:t>
            </a:r>
            <a:endParaRPr lang="en-US" sz="2000" kern="1200" dirty="0">
              <a:latin typeface="Calibri" charset="0"/>
              <a:ea typeface="ＭＳ Ｐゴシック" charset="0"/>
              <a:cs typeface="Calibri" charset="0"/>
            </a:endParaRPr>
          </a:p>
        </p:txBody>
      </p:sp>
      <p:cxnSp>
        <p:nvCxnSpPr>
          <p:cNvPr id="52" name="Straight Arrow Connector 51"/>
          <p:cNvCxnSpPr/>
          <p:nvPr/>
        </p:nvCxnSpPr>
        <p:spPr>
          <a:xfrm flipH="1">
            <a:off x="6425674" y="3666540"/>
            <a:ext cx="878888" cy="834937"/>
          </a:xfrm>
          <a:prstGeom prst="straightConnector1">
            <a:avLst/>
          </a:prstGeom>
          <a:noFill/>
          <a:ln w="76200" cap="flat">
            <a:solidFill>
              <a:srgbClr val="FFFF00"/>
            </a:solidFill>
            <a:prstDash val="solid"/>
            <a:bevel/>
            <a:tailEnd type="triangle" w="med"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083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ppt_x"/>
                                          </p:val>
                                        </p:tav>
                                        <p:tav tm="100000">
                                          <p:val>
                                            <p:strVal val="#ppt_x"/>
                                          </p:val>
                                        </p:tav>
                                      </p:tavLst>
                                    </p:anim>
                                    <p:anim calcmode="lin" valueType="num">
                                      <p:cBhvr additive="base">
                                        <p:cTn id="10" dur="1000" fill="hold"/>
                                        <p:tgtEl>
                                          <p:spTgt spid="3"/>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par>
                                <p:cTn id="15" presetID="2" presetClass="entr" presetSubtype="4"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1000" fill="hold"/>
                                        <p:tgtEl>
                                          <p:spTgt spid="45"/>
                                        </p:tgtEl>
                                        <p:attrNameLst>
                                          <p:attrName>ppt_x</p:attrName>
                                        </p:attrNameLst>
                                      </p:cBhvr>
                                      <p:tavLst>
                                        <p:tav tm="0">
                                          <p:val>
                                            <p:strVal val="#ppt_x"/>
                                          </p:val>
                                        </p:tav>
                                        <p:tav tm="100000">
                                          <p:val>
                                            <p:strVal val="#ppt_x"/>
                                          </p:val>
                                        </p:tav>
                                      </p:tavLst>
                                    </p:anim>
                                    <p:anim calcmode="lin" valueType="num">
                                      <p:cBhvr additive="base">
                                        <p:cTn id="18" dur="1000" fill="hold"/>
                                        <p:tgtEl>
                                          <p:spTgt spid="4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1000" fill="hold"/>
                                        <p:tgtEl>
                                          <p:spTgt spid="51"/>
                                        </p:tgtEl>
                                        <p:attrNameLst>
                                          <p:attrName>ppt_x</p:attrName>
                                        </p:attrNameLst>
                                      </p:cBhvr>
                                      <p:tavLst>
                                        <p:tav tm="0">
                                          <p:val>
                                            <p:strVal val="0-#ppt_w/2"/>
                                          </p:val>
                                        </p:tav>
                                        <p:tav tm="100000">
                                          <p:val>
                                            <p:strVal val="#ppt_x"/>
                                          </p:val>
                                        </p:tav>
                                      </p:tavLst>
                                    </p:anim>
                                    <p:anim calcmode="lin" valueType="num">
                                      <p:cBhvr additive="base">
                                        <p:cTn id="26" dur="1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184867" y="1361107"/>
            <a:ext cx="4432300" cy="4196521"/>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03225" indent="-403225">
              <a:buFont typeface="Wingdings" charset="2"/>
              <a:buChar char="§"/>
            </a:pPr>
            <a:r>
              <a:rPr lang="en-US" sz="2800" dirty="0">
                <a:latin typeface="Calibri" charset="0"/>
                <a:ea typeface="ＭＳ Ｐゴシック" charset="0"/>
                <a:cs typeface="Calibri" charset="0"/>
              </a:rPr>
              <a:t>Cloud-free Mosaics</a:t>
            </a:r>
          </a:p>
          <a:p>
            <a:pPr marL="403225" indent="-403225">
              <a:buFont typeface="Wingdings" charset="2"/>
              <a:buChar char="§"/>
            </a:pPr>
            <a:r>
              <a:rPr lang="en-US" sz="2800" dirty="0" smtClean="0">
                <a:latin typeface="Calibri" charset="0"/>
                <a:ea typeface="ＭＳ Ｐゴシック" charset="0"/>
                <a:cs typeface="Calibri" charset="0"/>
              </a:rPr>
              <a:t>Land Change Detection</a:t>
            </a:r>
          </a:p>
          <a:p>
            <a:pPr marL="403225" indent="-403225">
              <a:buFont typeface="Wingdings" charset="2"/>
              <a:buChar char="§"/>
            </a:pPr>
            <a:r>
              <a:rPr lang="en-US" sz="2800" dirty="0" smtClean="0">
                <a:latin typeface="Calibri" charset="0"/>
                <a:ea typeface="ＭＳ Ｐゴシック" charset="0"/>
                <a:cs typeface="Calibri" charset="0"/>
              </a:rPr>
              <a:t>Water Detection</a:t>
            </a:r>
          </a:p>
          <a:p>
            <a:pPr marL="403225" indent="-403225">
              <a:buFont typeface="Wingdings" charset="2"/>
              <a:buChar char="§"/>
            </a:pPr>
            <a:r>
              <a:rPr lang="en-US" sz="2800" dirty="0" smtClean="0">
                <a:latin typeface="Calibri" charset="0"/>
                <a:ea typeface="ＭＳ Ｐゴシック" charset="0"/>
                <a:cs typeface="Calibri" charset="0"/>
              </a:rPr>
              <a:t>Water Quality</a:t>
            </a:r>
          </a:p>
          <a:p>
            <a:pPr marL="403225" indent="-403225">
              <a:buFont typeface="Wingdings" charset="2"/>
              <a:buChar char="§"/>
            </a:pPr>
            <a:r>
              <a:rPr lang="en-US" sz="2800" dirty="0" smtClean="0">
                <a:latin typeface="Calibri" charset="0"/>
                <a:ea typeface="ＭＳ Ｐゴシック" charset="0"/>
                <a:cs typeface="Calibri" charset="0"/>
              </a:rPr>
              <a:t>Fractional Cover</a:t>
            </a:r>
          </a:p>
          <a:p>
            <a:pPr marL="403225" indent="-403225">
              <a:buFont typeface="Wingdings" charset="2"/>
              <a:buChar char="§"/>
            </a:pPr>
            <a:r>
              <a:rPr lang="en-US" sz="2800" dirty="0">
                <a:latin typeface="Calibri" charset="0"/>
                <a:ea typeface="ＭＳ Ｐゴシック" charset="0"/>
                <a:cs typeface="Calibri" charset="0"/>
              </a:rPr>
              <a:t>Vegetation Anomaly</a:t>
            </a:r>
          </a:p>
          <a:p>
            <a:pPr marL="403225" indent="-403225">
              <a:buFont typeface="Wingdings" charset="2"/>
              <a:buChar char="§"/>
            </a:pPr>
            <a:r>
              <a:rPr lang="en-US" sz="2800" dirty="0">
                <a:latin typeface="Calibri" charset="0"/>
                <a:ea typeface="ＭＳ Ｐゴシック" charset="0"/>
                <a:cs typeface="Calibri" charset="0"/>
              </a:rPr>
              <a:t>Coastal Change</a:t>
            </a:r>
          </a:p>
          <a:p>
            <a:pPr marL="403225" indent="-403225">
              <a:buFont typeface="Wingdings" charset="2"/>
              <a:buChar char="§"/>
            </a:pPr>
            <a:r>
              <a:rPr lang="en-US" sz="2800" dirty="0" smtClean="0">
                <a:latin typeface="Calibri" charset="0"/>
                <a:ea typeface="ＭＳ Ｐゴシック" charset="0"/>
                <a:cs typeface="Calibri" charset="0"/>
              </a:rPr>
              <a:t>Urbanization</a:t>
            </a:r>
            <a:endParaRPr lang="en-US" sz="2800" dirty="0" smtClean="0">
              <a:latin typeface="Calibri" charset="0"/>
              <a:ea typeface="ＭＳ Ｐゴシック" charset="0"/>
              <a:cs typeface="Calibri" charset="0"/>
            </a:endParaRPr>
          </a:p>
          <a:p>
            <a:pPr marL="171450" indent="-171450">
              <a:buFont typeface="Wingdings" charset="2"/>
              <a:buChar char="§"/>
            </a:pPr>
            <a:endParaRPr lang="en-US" sz="2800" dirty="0" smtClean="0">
              <a:latin typeface="Calibri" charset="0"/>
              <a:ea typeface="ＭＳ Ｐゴシック" charset="0"/>
              <a:cs typeface="Calibri" charset="0"/>
            </a:endParaRPr>
          </a:p>
        </p:txBody>
      </p:sp>
      <p:sp>
        <p:nvSpPr>
          <p:cNvPr id="11" name="Title 1"/>
          <p:cNvSpPr txBox="1">
            <a:spLocks/>
          </p:cNvSpPr>
          <p:nvPr/>
        </p:nvSpPr>
        <p:spPr>
          <a:xfrm>
            <a:off x="1981200" y="228600"/>
            <a:ext cx="5562600" cy="61555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4000" b="1" dirty="0" smtClean="0">
                <a:latin typeface="Proxima Nova Regular"/>
                <a:ea typeface="Proxima Nova Regular"/>
                <a:cs typeface="Proxima Nova Regular"/>
              </a:rPr>
              <a:t> Products </a:t>
            </a:r>
            <a:r>
              <a:rPr lang="en-US" sz="4000" b="1" smtClean="0">
                <a:latin typeface="Proxima Nova Regular"/>
                <a:ea typeface="Proxima Nova Regular"/>
                <a:cs typeface="Proxima Nova Regular"/>
              </a:rPr>
              <a:t>with Impact</a:t>
            </a:r>
            <a:endParaRPr lang="pt-BR" sz="4000" b="1" dirty="0">
              <a:latin typeface="Proxima Nova Regular"/>
              <a:ea typeface="Proxima Nova Regular"/>
              <a:cs typeface="Proxima Nova Regular"/>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2981" y="1361107"/>
            <a:ext cx="4746806" cy="2981864"/>
          </a:xfrm>
          <a:prstGeom prst="rect">
            <a:avLst/>
          </a:prstGeom>
        </p:spPr>
      </p:pic>
      <p:pic>
        <p:nvPicPr>
          <p:cNvPr id="13" name="Picture 12"/>
          <p:cNvPicPr>
            <a:picLocks noChangeAspect="1"/>
          </p:cNvPicPr>
          <p:nvPr/>
        </p:nvPicPr>
        <p:blipFill>
          <a:blip r:embed="rId4"/>
          <a:stretch>
            <a:fillRect/>
          </a:stretch>
        </p:blipFill>
        <p:spPr>
          <a:xfrm>
            <a:off x="4418696" y="1282389"/>
            <a:ext cx="4549842" cy="4441770"/>
          </a:xfrm>
          <a:prstGeom prst="rect">
            <a:avLst/>
          </a:prstGeom>
        </p:spPr>
      </p:pic>
      <p:pic>
        <p:nvPicPr>
          <p:cNvPr id="3" name="Picture 2" title="Water Detection"/>
          <p:cNvPicPr>
            <a:picLocks noChangeAspect="1"/>
          </p:cNvPicPr>
          <p:nvPr/>
        </p:nvPicPr>
        <p:blipFill>
          <a:blip r:embed="rId5"/>
          <a:stretch>
            <a:fillRect/>
          </a:stretch>
        </p:blipFill>
        <p:spPr>
          <a:xfrm>
            <a:off x="4222982" y="1361107"/>
            <a:ext cx="4855298" cy="3876246"/>
          </a:xfrm>
          <a:prstGeom prst="rect">
            <a:avLst/>
          </a:prstGeom>
        </p:spPr>
      </p:pic>
      <p:sp>
        <p:nvSpPr>
          <p:cNvPr id="12" name="TextBox 17"/>
          <p:cNvSpPr txBox="1">
            <a:spLocks noChangeArrowheads="1"/>
          </p:cNvSpPr>
          <p:nvPr/>
        </p:nvSpPr>
        <p:spPr bwMode="auto">
          <a:xfrm>
            <a:off x="110038" y="5783311"/>
            <a:ext cx="89682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algn="l" eaLnBrk="1" hangingPunct="1"/>
            <a:r>
              <a:rPr lang="en-US" altLang="x-none" sz="2800" b="1" i="1" dirty="0" smtClean="0">
                <a:solidFill>
                  <a:srgbClr val="3366FF"/>
                </a:solidFill>
                <a:latin typeface="Calibri" charset="0"/>
              </a:rPr>
              <a:t>The Data Cube </a:t>
            </a:r>
            <a:r>
              <a:rPr lang="en-US" altLang="x-none" sz="2800" b="1" i="1" dirty="0">
                <a:solidFill>
                  <a:srgbClr val="3366FF"/>
                </a:solidFill>
                <a:latin typeface="Calibri" charset="0"/>
              </a:rPr>
              <a:t>is recognized as a technically </a:t>
            </a:r>
            <a:r>
              <a:rPr lang="en-US" altLang="x-none" sz="2800" b="1" i="1" dirty="0" smtClean="0">
                <a:solidFill>
                  <a:srgbClr val="3366FF"/>
                </a:solidFill>
                <a:latin typeface="Calibri" charset="0"/>
              </a:rPr>
              <a:t>excellent data architecture supporting </a:t>
            </a:r>
            <a:r>
              <a:rPr lang="en-US" altLang="x-none" sz="2800" b="1" i="1" dirty="0">
                <a:solidFill>
                  <a:srgbClr val="3366FF"/>
                </a:solidFill>
                <a:latin typeface="Calibri" charset="0"/>
              </a:rPr>
              <a:t>a variety of international users</a:t>
            </a:r>
          </a:p>
        </p:txBody>
      </p:sp>
      <p:pic>
        <p:nvPicPr>
          <p:cNvPr id="4" name="Picture 3"/>
          <p:cNvPicPr>
            <a:picLocks noChangeAspect="1"/>
          </p:cNvPicPr>
          <p:nvPr/>
        </p:nvPicPr>
        <p:blipFill>
          <a:blip r:embed="rId6"/>
          <a:stretch>
            <a:fillRect/>
          </a:stretch>
        </p:blipFill>
        <p:spPr>
          <a:xfrm>
            <a:off x="4222981" y="1436914"/>
            <a:ext cx="4800429" cy="3419219"/>
          </a:xfrm>
          <a:prstGeom prst="rect">
            <a:avLst/>
          </a:prstGeom>
        </p:spPr>
      </p:pic>
      <p:pic>
        <p:nvPicPr>
          <p:cNvPr id="7" name="Picture 6"/>
          <p:cNvPicPr>
            <a:picLocks noChangeAspect="1"/>
          </p:cNvPicPr>
          <p:nvPr/>
        </p:nvPicPr>
        <p:blipFill>
          <a:blip r:embed="rId7"/>
          <a:stretch>
            <a:fillRect/>
          </a:stretch>
        </p:blipFill>
        <p:spPr>
          <a:xfrm>
            <a:off x="4594158" y="1363126"/>
            <a:ext cx="4083961" cy="4253654"/>
          </a:xfrm>
          <a:prstGeom prst="rect">
            <a:avLst/>
          </a:prstGeom>
        </p:spPr>
      </p:pic>
      <p:pic>
        <p:nvPicPr>
          <p:cNvPr id="8" name="Picture 7"/>
          <p:cNvPicPr>
            <a:picLocks noChangeAspect="1"/>
          </p:cNvPicPr>
          <p:nvPr/>
        </p:nvPicPr>
        <p:blipFill>
          <a:blip r:embed="rId8"/>
          <a:stretch>
            <a:fillRect/>
          </a:stretch>
        </p:blipFill>
        <p:spPr>
          <a:xfrm>
            <a:off x="4777639" y="1282389"/>
            <a:ext cx="3632325" cy="4414851"/>
          </a:xfrm>
          <a:prstGeom prst="rect">
            <a:avLst/>
          </a:prstGeom>
        </p:spPr>
      </p:pic>
      <p:pic>
        <p:nvPicPr>
          <p:cNvPr id="9" name="Picture 8"/>
          <p:cNvPicPr>
            <a:picLocks noChangeAspect="1"/>
          </p:cNvPicPr>
          <p:nvPr/>
        </p:nvPicPr>
        <p:blipFill>
          <a:blip r:embed="rId9"/>
          <a:stretch>
            <a:fillRect/>
          </a:stretch>
        </p:blipFill>
        <p:spPr>
          <a:xfrm>
            <a:off x="4222981" y="1650319"/>
            <a:ext cx="4817776" cy="3443817"/>
          </a:xfrm>
          <a:prstGeom prst="rect">
            <a:avLst/>
          </a:prstGeom>
        </p:spPr>
      </p:pic>
      <p:pic>
        <p:nvPicPr>
          <p:cNvPr id="10" name="Picture 9"/>
          <p:cNvPicPr>
            <a:picLocks noChangeAspect="1"/>
          </p:cNvPicPr>
          <p:nvPr/>
        </p:nvPicPr>
        <p:blipFill>
          <a:blip r:embed="rId10"/>
          <a:stretch>
            <a:fillRect/>
          </a:stretch>
        </p:blipFill>
        <p:spPr>
          <a:xfrm>
            <a:off x="4485859" y="1264900"/>
            <a:ext cx="4215884" cy="4351880"/>
          </a:xfrm>
          <a:prstGeom prst="rect">
            <a:avLst/>
          </a:prstGeom>
        </p:spPr>
      </p:pic>
    </p:spTree>
    <p:extLst>
      <p:ext uri="{BB962C8B-B14F-4D97-AF65-F5344CB8AC3E}">
        <p14:creationId xmlns:p14="http://schemas.microsoft.com/office/powerpoint/2010/main" val="1063139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86000" y="152400"/>
            <a:ext cx="5410200" cy="769441"/>
          </a:xfrm>
        </p:spPr>
        <p:txBody>
          <a:bodyPr wrap="square">
            <a:spAutoFit/>
          </a:bodyPr>
          <a:lstStyle/>
          <a:p>
            <a:pPr algn="l" eaLnBrk="1" hangingPunct="1"/>
            <a:r>
              <a:rPr lang="en-US" sz="4400" b="1" dirty="0" smtClean="0">
                <a:latin typeface="Tahoma" charset="0"/>
                <a:ea typeface="ＭＳ Ｐゴシック" charset="0"/>
                <a:cs typeface="ＭＳ Ｐゴシック" charset="0"/>
              </a:rPr>
              <a:t>The Future</a:t>
            </a:r>
            <a:endParaRPr lang="en-US" sz="48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304800" y="1447800"/>
            <a:ext cx="8686800" cy="5265143"/>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2000" kern="1200" dirty="0" smtClean="0">
                <a:solidFill>
                  <a:schemeClr val="tx1">
                    <a:lumMod val="95000"/>
                    <a:lumOff val="5000"/>
                  </a:schemeClr>
                </a:solidFill>
                <a:latin typeface="Calibri" charset="0"/>
                <a:ea typeface="ＭＳ Ｐゴシック" charset="0"/>
                <a:cs typeface="Calibri" charset="0"/>
              </a:rPr>
              <a:t>We expect to complete several </a:t>
            </a:r>
            <a:br>
              <a:rPr lang="en-US" sz="2000" kern="1200" dirty="0" smtClean="0">
                <a:solidFill>
                  <a:schemeClr val="tx1">
                    <a:lumMod val="95000"/>
                    <a:lumOff val="5000"/>
                  </a:schemeClr>
                </a:solidFill>
                <a:latin typeface="Calibri" charset="0"/>
                <a:ea typeface="ＭＳ Ｐゴシック" charset="0"/>
                <a:cs typeface="Calibri" charset="0"/>
              </a:rPr>
            </a:br>
            <a:r>
              <a:rPr lang="en-US" sz="2000" b="1" kern="1200" dirty="0" smtClean="0">
                <a:solidFill>
                  <a:schemeClr val="tx1">
                    <a:lumMod val="95000"/>
                    <a:lumOff val="5000"/>
                  </a:schemeClr>
                </a:solidFill>
                <a:latin typeface="Calibri" charset="0"/>
                <a:ea typeface="ＭＳ Ｐゴシック" charset="0"/>
                <a:cs typeface="Calibri" charset="0"/>
              </a:rPr>
              <a:t>operational Data Cube </a:t>
            </a:r>
            <a:r>
              <a:rPr lang="en-US" sz="2000" kern="1200" dirty="0">
                <a:solidFill>
                  <a:schemeClr val="tx1">
                    <a:lumMod val="95000"/>
                    <a:lumOff val="5000"/>
                  </a:schemeClr>
                </a:solidFill>
                <a:latin typeface="Calibri" charset="0"/>
                <a:ea typeface="ＭＳ Ｐゴシック" charset="0"/>
                <a:cs typeface="Calibri" charset="0"/>
              </a:rPr>
              <a:t>deployments </a:t>
            </a:r>
            <a:r>
              <a:rPr lang="en-US" sz="2000" kern="1200" dirty="0" smtClean="0">
                <a:solidFill>
                  <a:schemeClr val="tx1">
                    <a:lumMod val="95000"/>
                    <a:lumOff val="5000"/>
                  </a:schemeClr>
                </a:solidFill>
                <a:latin typeface="Calibri" charset="0"/>
                <a:ea typeface="ＭＳ Ｐゴシック" charset="0"/>
                <a:cs typeface="Calibri" charset="0"/>
              </a:rPr>
              <a:t>in 2018:</a:t>
            </a:r>
            <a:br>
              <a:rPr lang="en-US" sz="2000" kern="1200" dirty="0" smtClean="0">
                <a:solidFill>
                  <a:schemeClr val="tx1">
                    <a:lumMod val="95000"/>
                    <a:lumOff val="5000"/>
                  </a:schemeClr>
                </a:solidFill>
                <a:latin typeface="Calibri" charset="0"/>
                <a:ea typeface="ＭＳ Ｐゴシック" charset="0"/>
                <a:cs typeface="Calibri" charset="0"/>
              </a:rPr>
            </a:br>
            <a:r>
              <a:rPr lang="en-US" sz="2000" kern="1200" dirty="0" smtClean="0">
                <a:solidFill>
                  <a:schemeClr val="tx1">
                    <a:lumMod val="95000"/>
                    <a:lumOff val="5000"/>
                  </a:schemeClr>
                </a:solidFill>
                <a:latin typeface="Calibri" charset="0"/>
                <a:ea typeface="ＭＳ Ｐゴシック" charset="0"/>
                <a:cs typeface="Calibri" charset="0"/>
              </a:rPr>
              <a:t>Vietnam</a:t>
            </a:r>
            <a:r>
              <a:rPr lang="en-US" sz="2000" kern="1200" dirty="0">
                <a:solidFill>
                  <a:schemeClr val="tx1">
                    <a:lumMod val="95000"/>
                    <a:lumOff val="5000"/>
                  </a:schemeClr>
                </a:solidFill>
                <a:latin typeface="Calibri" charset="0"/>
                <a:ea typeface="ＭＳ Ｐゴシック" charset="0"/>
                <a:cs typeface="Calibri" charset="0"/>
              </a:rPr>
              <a:t>, Taiwan, United Kingdom, </a:t>
            </a:r>
            <a:r>
              <a:rPr lang="en-US" sz="2000" kern="1200" dirty="0" smtClean="0">
                <a:solidFill>
                  <a:schemeClr val="tx1">
                    <a:lumMod val="95000"/>
                    <a:lumOff val="5000"/>
                  </a:schemeClr>
                </a:solidFill>
                <a:latin typeface="Calibri" charset="0"/>
                <a:ea typeface="ＭＳ Ｐゴシック" charset="0"/>
                <a:cs typeface="Calibri" charset="0"/>
              </a:rPr>
              <a:t>Uganda </a:t>
            </a:r>
            <a:r>
              <a:rPr lang="en-US" sz="2000" kern="1200" dirty="0">
                <a:solidFill>
                  <a:schemeClr val="tx1">
                    <a:lumMod val="95000"/>
                    <a:lumOff val="5000"/>
                  </a:schemeClr>
                </a:solidFill>
                <a:latin typeface="Calibri" charset="0"/>
                <a:ea typeface="ＭＳ Ｐゴシック" charset="0"/>
                <a:cs typeface="Calibri" charset="0"/>
              </a:rPr>
              <a:t>and </a:t>
            </a:r>
            <a:r>
              <a:rPr lang="en-US" sz="2000" kern="1200" dirty="0" smtClean="0">
                <a:solidFill>
                  <a:schemeClr val="tx1">
                    <a:lumMod val="95000"/>
                    <a:lumOff val="5000"/>
                  </a:schemeClr>
                </a:solidFill>
                <a:latin typeface="Calibri" charset="0"/>
                <a:ea typeface="ＭＳ Ｐゴシック" charset="0"/>
                <a:cs typeface="Calibri" charset="0"/>
              </a:rPr>
              <a:t>Uruguay. </a:t>
            </a:r>
          </a:p>
          <a:p>
            <a:pPr marL="295275" indent="-295275" algn="l" defTabSz="914400" rtl="0">
              <a:buSzPct val="120000"/>
              <a:buFont typeface="Wingdings" charset="2"/>
              <a:buChar char="§"/>
            </a:pPr>
            <a:r>
              <a:rPr lang="en-US" sz="2000" kern="1200" dirty="0" smtClean="0">
                <a:solidFill>
                  <a:schemeClr val="tx1">
                    <a:lumMod val="95000"/>
                    <a:lumOff val="5000"/>
                  </a:schemeClr>
                </a:solidFill>
                <a:latin typeface="Calibri" charset="0"/>
                <a:ea typeface="ＭＳ Ｐゴシック" charset="0"/>
                <a:cs typeface="Calibri" charset="0"/>
              </a:rPr>
              <a:t>Anticipated collaborations with </a:t>
            </a:r>
            <a:r>
              <a:rPr lang="en-US" sz="2000" b="1" kern="1200" dirty="0" smtClean="0">
                <a:solidFill>
                  <a:schemeClr val="tx1">
                    <a:lumMod val="95000"/>
                    <a:lumOff val="5000"/>
                  </a:schemeClr>
                </a:solidFill>
                <a:latin typeface="Calibri" charset="0"/>
                <a:ea typeface="ＭＳ Ｐゴシック" charset="0"/>
                <a:cs typeface="Calibri" charset="0"/>
              </a:rPr>
              <a:t>Google and World Bank</a:t>
            </a:r>
            <a:r>
              <a:rPr lang="en-US" sz="2000" kern="1200" dirty="0" smtClean="0">
                <a:solidFill>
                  <a:schemeClr val="tx1">
                    <a:lumMod val="95000"/>
                    <a:lumOff val="5000"/>
                  </a:schemeClr>
                </a:solidFill>
                <a:latin typeface="Calibri" charset="0"/>
                <a:ea typeface="ＭＳ Ｐゴシック" charset="0"/>
                <a:cs typeface="Calibri" charset="0"/>
              </a:rPr>
              <a:t>.</a:t>
            </a:r>
          </a:p>
          <a:p>
            <a:pPr marL="295275" indent="-295275" algn="l" defTabSz="914400" rtl="0">
              <a:buSzPct val="120000"/>
              <a:buFont typeface="Wingdings" charset="2"/>
              <a:buChar char="§"/>
            </a:pPr>
            <a:r>
              <a:rPr lang="en-US" sz="2000" kern="1200" dirty="0" smtClean="0">
                <a:solidFill>
                  <a:schemeClr val="tx1">
                    <a:lumMod val="95000"/>
                    <a:lumOff val="5000"/>
                  </a:schemeClr>
                </a:solidFill>
                <a:latin typeface="Calibri" charset="0"/>
                <a:ea typeface="ＭＳ Ｐゴシック" charset="0"/>
                <a:cs typeface="Calibri" charset="0"/>
              </a:rPr>
              <a:t>2</a:t>
            </a:r>
            <a:r>
              <a:rPr lang="en-US" sz="2000" kern="1200" baseline="30000" dirty="0" smtClean="0">
                <a:solidFill>
                  <a:schemeClr val="tx1">
                    <a:lumMod val="95000"/>
                    <a:lumOff val="5000"/>
                  </a:schemeClr>
                </a:solidFill>
                <a:latin typeface="Calibri" charset="0"/>
                <a:ea typeface="ＭＳ Ｐゴシック" charset="0"/>
                <a:cs typeface="Calibri" charset="0"/>
              </a:rPr>
              <a:t>nd</a:t>
            </a:r>
            <a:r>
              <a:rPr lang="en-US" sz="2000" kern="1200" dirty="0" smtClean="0">
                <a:solidFill>
                  <a:schemeClr val="tx1">
                    <a:lumMod val="95000"/>
                    <a:lumOff val="5000"/>
                  </a:schemeClr>
                </a:solidFill>
                <a:latin typeface="Calibri" charset="0"/>
                <a:ea typeface="ＭＳ Ｐゴシック" charset="0"/>
                <a:cs typeface="Calibri" charset="0"/>
              </a:rPr>
              <a:t> Annual </a:t>
            </a:r>
            <a:r>
              <a:rPr lang="en-US" sz="2000" b="1" kern="1200" dirty="0" smtClean="0">
                <a:solidFill>
                  <a:schemeClr val="tx1">
                    <a:lumMod val="95000"/>
                    <a:lumOff val="5000"/>
                  </a:schemeClr>
                </a:solidFill>
                <a:latin typeface="Calibri" charset="0"/>
                <a:ea typeface="ＭＳ Ｐゴシック" charset="0"/>
                <a:cs typeface="Calibri" charset="0"/>
              </a:rPr>
              <a:t>ODC </a:t>
            </a:r>
            <a:r>
              <a:rPr lang="en-US" sz="2000" b="1" kern="1200" dirty="0">
                <a:solidFill>
                  <a:schemeClr val="tx1">
                    <a:lumMod val="95000"/>
                    <a:lumOff val="5000"/>
                  </a:schemeClr>
                </a:solidFill>
                <a:latin typeface="Calibri" charset="0"/>
                <a:ea typeface="ＭＳ Ｐゴシック" charset="0"/>
                <a:cs typeface="Calibri" charset="0"/>
              </a:rPr>
              <a:t>Technical Meeting </a:t>
            </a:r>
            <a:r>
              <a:rPr lang="en-US" sz="2000" kern="1200" dirty="0">
                <a:solidFill>
                  <a:schemeClr val="tx1">
                    <a:lumMod val="95000"/>
                    <a:lumOff val="5000"/>
                  </a:schemeClr>
                </a:solidFill>
                <a:latin typeface="Calibri" charset="0"/>
                <a:ea typeface="ＭＳ Ｐゴシック" charset="0"/>
                <a:cs typeface="Calibri" charset="0"/>
              </a:rPr>
              <a:t>in </a:t>
            </a:r>
            <a:r>
              <a:rPr lang="en-US" sz="2000" kern="1200" dirty="0" smtClean="0">
                <a:solidFill>
                  <a:schemeClr val="tx1">
                    <a:lumMod val="95000"/>
                    <a:lumOff val="5000"/>
                  </a:schemeClr>
                </a:solidFill>
                <a:latin typeface="Calibri" charset="0"/>
                <a:ea typeface="ＭＳ Ｐゴシック" charset="0"/>
                <a:cs typeface="Calibri" charset="0"/>
              </a:rPr>
              <a:t>Canberra</a:t>
            </a:r>
            <a:r>
              <a:rPr lang="en-US" sz="2000" kern="1200" dirty="0">
                <a:solidFill>
                  <a:schemeClr val="tx1">
                    <a:lumMod val="95000"/>
                    <a:lumOff val="5000"/>
                  </a:schemeClr>
                </a:solidFill>
                <a:latin typeface="Calibri" charset="0"/>
                <a:ea typeface="ＭＳ Ｐゴシック" charset="0"/>
                <a:cs typeface="Calibri" charset="0"/>
              </a:rPr>
              <a:t>, Australia (</a:t>
            </a:r>
            <a:r>
              <a:rPr lang="en-US" sz="2000" kern="1200" dirty="0" smtClean="0">
                <a:solidFill>
                  <a:schemeClr val="tx1">
                    <a:lumMod val="95000"/>
                    <a:lumOff val="5000"/>
                  </a:schemeClr>
                </a:solidFill>
                <a:latin typeface="Calibri" charset="0"/>
                <a:ea typeface="ＭＳ Ｐゴシック" charset="0"/>
                <a:cs typeface="Calibri" charset="0"/>
              </a:rPr>
              <a:t>Feb 2018), </a:t>
            </a:r>
            <a:br>
              <a:rPr lang="en-US" sz="2000" kern="1200" dirty="0" smtClean="0">
                <a:solidFill>
                  <a:schemeClr val="tx1">
                    <a:lumMod val="95000"/>
                    <a:lumOff val="5000"/>
                  </a:schemeClr>
                </a:solidFill>
                <a:latin typeface="Calibri" charset="0"/>
                <a:ea typeface="ＭＳ Ｐゴシック" charset="0"/>
                <a:cs typeface="Calibri" charset="0"/>
              </a:rPr>
            </a:br>
            <a:r>
              <a:rPr lang="en-US" sz="2000" kern="1200" dirty="0" smtClean="0">
                <a:solidFill>
                  <a:schemeClr val="tx1">
                    <a:lumMod val="95000"/>
                    <a:lumOff val="5000"/>
                  </a:schemeClr>
                </a:solidFill>
                <a:latin typeface="Calibri" charset="0"/>
                <a:ea typeface="ＭＳ Ｐゴシック" charset="0"/>
                <a:cs typeface="Calibri" charset="0"/>
              </a:rPr>
              <a:t>2</a:t>
            </a:r>
            <a:r>
              <a:rPr lang="en-US" sz="2000" kern="1200" baseline="30000" dirty="0" smtClean="0">
                <a:solidFill>
                  <a:schemeClr val="tx1">
                    <a:lumMod val="95000"/>
                    <a:lumOff val="5000"/>
                  </a:schemeClr>
                </a:solidFill>
                <a:latin typeface="Calibri" charset="0"/>
                <a:ea typeface="ＭＳ Ｐゴシック" charset="0"/>
                <a:cs typeface="Calibri" charset="0"/>
              </a:rPr>
              <a:t>nd</a:t>
            </a:r>
            <a:r>
              <a:rPr lang="en-US" sz="2000" kern="1200" dirty="0" smtClean="0">
                <a:solidFill>
                  <a:schemeClr val="tx1">
                    <a:lumMod val="95000"/>
                    <a:lumOff val="5000"/>
                  </a:schemeClr>
                </a:solidFill>
                <a:latin typeface="Calibri" charset="0"/>
                <a:ea typeface="ＭＳ Ｐゴシック" charset="0"/>
                <a:cs typeface="Calibri" charset="0"/>
              </a:rPr>
              <a:t> </a:t>
            </a:r>
            <a:r>
              <a:rPr lang="en-US" sz="2000" b="1" kern="1200" dirty="0" smtClean="0">
                <a:solidFill>
                  <a:schemeClr val="tx1">
                    <a:lumMod val="95000"/>
                    <a:lumOff val="5000"/>
                  </a:schemeClr>
                </a:solidFill>
                <a:latin typeface="Calibri" charset="0"/>
                <a:ea typeface="ＭＳ Ｐゴシック" charset="0"/>
                <a:cs typeface="Calibri" charset="0"/>
              </a:rPr>
              <a:t>Training Workshop </a:t>
            </a:r>
            <a:r>
              <a:rPr lang="en-US" sz="2000" kern="1200" dirty="0" smtClean="0">
                <a:solidFill>
                  <a:schemeClr val="tx1">
                    <a:lumMod val="95000"/>
                    <a:lumOff val="5000"/>
                  </a:schemeClr>
                </a:solidFill>
                <a:latin typeface="Calibri" charset="0"/>
                <a:ea typeface="ＭＳ Ｐゴシック" charset="0"/>
                <a:cs typeface="Calibri" charset="0"/>
              </a:rPr>
              <a:t>and dedicated </a:t>
            </a:r>
            <a:r>
              <a:rPr lang="en-US" sz="2000" b="1" kern="1200" dirty="0" smtClean="0">
                <a:solidFill>
                  <a:schemeClr val="tx1">
                    <a:lumMod val="95000"/>
                    <a:lumOff val="5000"/>
                  </a:schemeClr>
                </a:solidFill>
                <a:latin typeface="Calibri" charset="0"/>
                <a:ea typeface="ＭＳ Ｐゴシック" charset="0"/>
                <a:cs typeface="Calibri" charset="0"/>
              </a:rPr>
              <a:t>Data Cube Paper </a:t>
            </a:r>
            <a:r>
              <a:rPr lang="en-US" sz="2000" b="1" kern="1200" dirty="0">
                <a:solidFill>
                  <a:schemeClr val="tx1">
                    <a:lumMod val="95000"/>
                    <a:lumOff val="5000"/>
                  </a:schemeClr>
                </a:solidFill>
                <a:latin typeface="Calibri" charset="0"/>
                <a:ea typeface="ＭＳ Ｐゴシック" charset="0"/>
                <a:cs typeface="Calibri" charset="0"/>
              </a:rPr>
              <a:t>S</a:t>
            </a:r>
            <a:r>
              <a:rPr lang="en-US" sz="2000" b="1" kern="1200" dirty="0" smtClean="0">
                <a:solidFill>
                  <a:schemeClr val="tx1">
                    <a:lumMod val="95000"/>
                    <a:lumOff val="5000"/>
                  </a:schemeClr>
                </a:solidFill>
                <a:latin typeface="Calibri" charset="0"/>
                <a:ea typeface="ＭＳ Ｐゴシック" charset="0"/>
                <a:cs typeface="Calibri" charset="0"/>
              </a:rPr>
              <a:t>ession</a:t>
            </a:r>
            <a:r>
              <a:rPr lang="en-US" sz="2000" kern="1200" dirty="0" smtClean="0">
                <a:solidFill>
                  <a:schemeClr val="tx1">
                    <a:lumMod val="95000"/>
                    <a:lumOff val="5000"/>
                  </a:schemeClr>
                </a:solidFill>
                <a:latin typeface="Calibri" charset="0"/>
                <a:ea typeface="ＭＳ Ｐゴシック" charset="0"/>
                <a:cs typeface="Calibri" charset="0"/>
              </a:rPr>
              <a:t> at the IGARSS Conference in Valencia, Spain </a:t>
            </a:r>
            <a:r>
              <a:rPr lang="en-US" sz="2000" kern="1200" dirty="0">
                <a:solidFill>
                  <a:schemeClr val="tx1">
                    <a:lumMod val="95000"/>
                    <a:lumOff val="5000"/>
                  </a:schemeClr>
                </a:solidFill>
                <a:latin typeface="Calibri" charset="0"/>
                <a:ea typeface="ＭＳ Ｐゴシック" charset="0"/>
                <a:cs typeface="Calibri" charset="0"/>
              </a:rPr>
              <a:t>(</a:t>
            </a:r>
            <a:r>
              <a:rPr lang="en-US" sz="2000" kern="1200" dirty="0" smtClean="0">
                <a:solidFill>
                  <a:schemeClr val="tx1">
                    <a:lumMod val="95000"/>
                    <a:lumOff val="5000"/>
                  </a:schemeClr>
                </a:solidFill>
                <a:latin typeface="Calibri" charset="0"/>
                <a:ea typeface="ＭＳ Ｐゴシック" charset="0"/>
                <a:cs typeface="Calibri" charset="0"/>
              </a:rPr>
              <a:t>July 2018).</a:t>
            </a:r>
          </a:p>
          <a:p>
            <a:pPr marL="295275" indent="-295275" algn="l" defTabSz="914400" rtl="0">
              <a:buSzPct val="120000"/>
              <a:buFont typeface="Wingdings" charset="2"/>
              <a:buChar char="§"/>
            </a:pPr>
            <a:r>
              <a:rPr lang="en-US" sz="2000" kern="1200" dirty="0" smtClean="0">
                <a:solidFill>
                  <a:schemeClr val="tx1">
                    <a:lumMod val="95000"/>
                    <a:lumOff val="5000"/>
                  </a:schemeClr>
                </a:solidFill>
                <a:latin typeface="Calibri" charset="0"/>
                <a:ea typeface="ＭＳ Ｐゴシック" charset="0"/>
                <a:cs typeface="Calibri" charset="0"/>
              </a:rPr>
              <a:t>Develop new </a:t>
            </a:r>
            <a:r>
              <a:rPr lang="en-US" sz="2000" b="1" kern="1200" dirty="0" smtClean="0">
                <a:solidFill>
                  <a:schemeClr val="tx1">
                    <a:lumMod val="95000"/>
                    <a:lumOff val="5000"/>
                  </a:schemeClr>
                </a:solidFill>
                <a:latin typeface="Calibri" charset="0"/>
                <a:ea typeface="ＭＳ Ｐゴシック" charset="0"/>
                <a:cs typeface="Calibri" charset="0"/>
              </a:rPr>
              <a:t>technical additions</a:t>
            </a:r>
            <a:r>
              <a:rPr lang="en-US" sz="2000" kern="1200" dirty="0" smtClean="0">
                <a:solidFill>
                  <a:schemeClr val="tx1">
                    <a:lumMod val="95000"/>
                    <a:lumOff val="5000"/>
                  </a:schemeClr>
                </a:solidFill>
                <a:latin typeface="Calibri" charset="0"/>
                <a:ea typeface="ＭＳ Ｐゴシック" charset="0"/>
                <a:cs typeface="Calibri" charset="0"/>
              </a:rPr>
              <a:t>: Python Notebook demos, </a:t>
            </a:r>
            <a:br>
              <a:rPr lang="en-US" sz="2000" kern="1200" dirty="0" smtClean="0">
                <a:solidFill>
                  <a:schemeClr val="tx1">
                    <a:lumMod val="95000"/>
                    <a:lumOff val="5000"/>
                  </a:schemeClr>
                </a:solidFill>
                <a:latin typeface="Calibri" charset="0"/>
                <a:ea typeface="ＭＳ Ｐゴシック" charset="0"/>
                <a:cs typeface="Calibri" charset="0"/>
              </a:rPr>
            </a:br>
            <a:r>
              <a:rPr lang="en-US" sz="2000" kern="1200" dirty="0" smtClean="0">
                <a:solidFill>
                  <a:schemeClr val="tx1">
                    <a:lumMod val="95000"/>
                    <a:lumOff val="5000"/>
                  </a:schemeClr>
                </a:solidFill>
                <a:latin typeface="Calibri" charset="0"/>
                <a:ea typeface="ＭＳ Ｐゴシック" charset="0"/>
                <a:cs typeface="Calibri" charset="0"/>
              </a:rPr>
              <a:t>“Data Cube On-Demand” feature from the cloud, User Interface tools </a:t>
            </a:r>
            <a:br>
              <a:rPr lang="en-US" sz="2000" kern="1200" dirty="0" smtClean="0">
                <a:solidFill>
                  <a:schemeClr val="tx1">
                    <a:lumMod val="95000"/>
                    <a:lumOff val="5000"/>
                  </a:schemeClr>
                </a:solidFill>
                <a:latin typeface="Calibri" charset="0"/>
                <a:ea typeface="ＭＳ Ｐゴシック" charset="0"/>
                <a:cs typeface="Calibri" charset="0"/>
              </a:rPr>
            </a:br>
            <a:r>
              <a:rPr lang="en-US" sz="2000" kern="1200" dirty="0" smtClean="0">
                <a:solidFill>
                  <a:schemeClr val="tx1">
                    <a:lumMod val="95000"/>
                    <a:lumOff val="5000"/>
                  </a:schemeClr>
                </a:solidFill>
                <a:latin typeface="Calibri" charset="0"/>
                <a:ea typeface="ＭＳ Ｐゴシック" charset="0"/>
                <a:cs typeface="Calibri" charset="0"/>
              </a:rPr>
              <a:t>(pixel plotting, transect plots, clustering), Plugin for the QGIS tool.</a:t>
            </a:r>
          </a:p>
          <a:p>
            <a:pPr marL="295275" indent="-295275" algn="l" defTabSz="914400" rtl="0">
              <a:buSzPct val="120000"/>
              <a:buFont typeface="Wingdings" charset="2"/>
              <a:buChar char="§"/>
            </a:pPr>
            <a:r>
              <a:rPr lang="en-US" sz="2000" kern="1200" dirty="0" smtClean="0">
                <a:solidFill>
                  <a:schemeClr val="tx1">
                    <a:lumMod val="95000"/>
                    <a:lumOff val="5000"/>
                  </a:schemeClr>
                </a:solidFill>
                <a:latin typeface="Calibri" charset="0"/>
                <a:ea typeface="ＭＳ Ｐゴシック" charset="0"/>
                <a:cs typeface="Calibri" charset="0"/>
              </a:rPr>
              <a:t>Develop and test new </a:t>
            </a:r>
            <a:r>
              <a:rPr lang="en-US" sz="2000" b="1" kern="1200" dirty="0" smtClean="0">
                <a:solidFill>
                  <a:schemeClr val="tx1">
                    <a:lumMod val="95000"/>
                    <a:lumOff val="5000"/>
                  </a:schemeClr>
                </a:solidFill>
                <a:latin typeface="Calibri" charset="0"/>
                <a:ea typeface="ＭＳ Ｐゴシック" charset="0"/>
                <a:cs typeface="Calibri" charset="0"/>
              </a:rPr>
              <a:t>applications</a:t>
            </a:r>
            <a:r>
              <a:rPr lang="en-US" sz="2000" kern="1200" dirty="0" smtClean="0">
                <a:solidFill>
                  <a:schemeClr val="tx1">
                    <a:lumMod val="95000"/>
                    <a:lumOff val="5000"/>
                  </a:schemeClr>
                </a:solidFill>
                <a:latin typeface="Calibri" charset="0"/>
                <a:ea typeface="ＭＳ Ｐゴシック" charset="0"/>
                <a:cs typeface="Calibri" charset="0"/>
              </a:rPr>
              <a:t>: land change detection (radar datasets), </a:t>
            </a:r>
            <a:br>
              <a:rPr lang="en-US" sz="2000" kern="1200" dirty="0" smtClean="0">
                <a:solidFill>
                  <a:schemeClr val="tx1">
                    <a:lumMod val="95000"/>
                    <a:lumOff val="5000"/>
                  </a:schemeClr>
                </a:solidFill>
                <a:latin typeface="Calibri" charset="0"/>
                <a:ea typeface="ＭＳ Ｐゴシック" charset="0"/>
                <a:cs typeface="Calibri" charset="0"/>
              </a:rPr>
            </a:br>
            <a:r>
              <a:rPr lang="en-US" sz="2000" kern="1200" dirty="0" smtClean="0">
                <a:solidFill>
                  <a:schemeClr val="tx1">
                    <a:lumMod val="95000"/>
                    <a:lumOff val="5000"/>
                  </a:schemeClr>
                </a:solidFill>
                <a:latin typeface="Calibri" charset="0"/>
                <a:ea typeface="ＭＳ Ｐゴシック" charset="0"/>
                <a:cs typeface="Calibri" charset="0"/>
              </a:rPr>
              <a:t>Water Quality (Chlorophyll) and land classification clustering.</a:t>
            </a:r>
          </a:p>
          <a:p>
            <a:pPr marL="295275" indent="-295275" algn="l" defTabSz="914400" rtl="0">
              <a:buSzPct val="120000"/>
              <a:buFont typeface="Wingdings" charset="2"/>
              <a:buChar char="§"/>
            </a:pPr>
            <a:r>
              <a:rPr lang="en-US" sz="2000" kern="1200" dirty="0" smtClean="0">
                <a:solidFill>
                  <a:schemeClr val="tx1">
                    <a:lumMod val="95000"/>
                    <a:lumOff val="5000"/>
                  </a:schemeClr>
                </a:solidFill>
                <a:latin typeface="Calibri" charset="0"/>
                <a:ea typeface="ＭＳ Ｐゴシック" charset="0"/>
                <a:cs typeface="Calibri" charset="0"/>
              </a:rPr>
              <a:t>Add new </a:t>
            </a:r>
            <a:r>
              <a:rPr lang="en-US" sz="2000" b="1" kern="1200" dirty="0" smtClean="0">
                <a:solidFill>
                  <a:schemeClr val="tx1">
                    <a:lumMod val="95000"/>
                    <a:lumOff val="5000"/>
                  </a:schemeClr>
                </a:solidFill>
                <a:latin typeface="Calibri" charset="0"/>
                <a:ea typeface="ＭＳ Ｐゴシック" charset="0"/>
                <a:cs typeface="Calibri" charset="0"/>
              </a:rPr>
              <a:t>satellite dataset compatibility</a:t>
            </a:r>
            <a:r>
              <a:rPr lang="en-US" sz="2000" kern="1200" dirty="0" smtClean="0">
                <a:solidFill>
                  <a:schemeClr val="tx1">
                    <a:lumMod val="95000"/>
                    <a:lumOff val="5000"/>
                  </a:schemeClr>
                </a:solidFill>
                <a:latin typeface="Calibri" charset="0"/>
                <a:ea typeface="ＭＳ Ｐゴシック" charset="0"/>
                <a:cs typeface="Calibri" charset="0"/>
              </a:rPr>
              <a:t>: European Sentinel missions, </a:t>
            </a:r>
            <a:br>
              <a:rPr lang="en-US" sz="2000" kern="1200" dirty="0" smtClean="0">
                <a:solidFill>
                  <a:schemeClr val="tx1">
                    <a:lumMod val="95000"/>
                    <a:lumOff val="5000"/>
                  </a:schemeClr>
                </a:solidFill>
                <a:latin typeface="Calibri" charset="0"/>
                <a:ea typeface="ＭＳ Ｐゴシック" charset="0"/>
                <a:cs typeface="Calibri" charset="0"/>
              </a:rPr>
            </a:br>
            <a:r>
              <a:rPr lang="en-US" sz="2000" kern="1200" dirty="0" smtClean="0">
                <a:solidFill>
                  <a:schemeClr val="tx1">
                    <a:lumMod val="95000"/>
                    <a:lumOff val="5000"/>
                  </a:schemeClr>
                </a:solidFill>
                <a:latin typeface="Calibri" charset="0"/>
                <a:ea typeface="ＭＳ Ｐゴシック" charset="0"/>
                <a:cs typeface="Calibri" charset="0"/>
              </a:rPr>
              <a:t>France’s SPOT-5, and Japan’s ALOS.</a:t>
            </a:r>
          </a:p>
          <a:p>
            <a:pPr marL="295275" indent="-295275" algn="l" defTabSz="914400" rtl="0">
              <a:buSzPct val="120000"/>
              <a:buFont typeface="Wingdings" charset="2"/>
              <a:buChar char="§"/>
            </a:pPr>
            <a:r>
              <a:rPr lang="en-US" sz="2000" b="1" kern="1200" dirty="0" smtClean="0">
                <a:solidFill>
                  <a:schemeClr val="tx1">
                    <a:lumMod val="95000"/>
                    <a:lumOff val="5000"/>
                  </a:schemeClr>
                </a:solidFill>
                <a:latin typeface="Calibri" charset="0"/>
                <a:ea typeface="ＭＳ Ｐゴシック" charset="0"/>
                <a:cs typeface="Calibri" charset="0"/>
              </a:rPr>
              <a:t>Challenges</a:t>
            </a:r>
            <a:r>
              <a:rPr lang="en-US" sz="2000" kern="1200" dirty="0" smtClean="0">
                <a:solidFill>
                  <a:schemeClr val="tx1">
                    <a:lumMod val="95000"/>
                    <a:lumOff val="5000"/>
                  </a:schemeClr>
                </a:solidFill>
                <a:latin typeface="Calibri" charset="0"/>
                <a:ea typeface="ＭＳ Ｐゴシック" charset="0"/>
                <a:cs typeface="Calibri" charset="0"/>
              </a:rPr>
              <a:t> ahead </a:t>
            </a:r>
            <a:r>
              <a:rPr lang="is-IS" sz="2000" kern="1200" dirty="0" smtClean="0">
                <a:solidFill>
                  <a:schemeClr val="tx1">
                    <a:lumMod val="95000"/>
                    <a:lumOff val="5000"/>
                  </a:schemeClr>
                </a:solidFill>
                <a:latin typeface="Calibri" charset="0"/>
                <a:ea typeface="ＭＳ Ｐゴシック" charset="0"/>
                <a:cs typeface="Calibri" charset="0"/>
              </a:rPr>
              <a:t>… scaleability, acceptance, </a:t>
            </a:r>
            <a:r>
              <a:rPr lang="is-IS" sz="2000" kern="1200" dirty="0" smtClean="0">
                <a:solidFill>
                  <a:srgbClr val="FF0000"/>
                </a:solidFill>
                <a:latin typeface="Calibri" charset="0"/>
                <a:ea typeface="ＭＳ Ｐゴシック" charset="0"/>
                <a:cs typeface="Calibri" charset="0"/>
              </a:rPr>
              <a:t>public/private collaborations</a:t>
            </a:r>
            <a:endParaRPr lang="en-US" sz="2000" kern="1200" dirty="0" smtClean="0">
              <a:solidFill>
                <a:srgbClr val="FF0000"/>
              </a:solidFill>
              <a:latin typeface="Calibri" charset="0"/>
              <a:ea typeface="ＭＳ Ｐゴシック" charset="0"/>
              <a:cs typeface="Calibri" charset="0"/>
            </a:endParaRPr>
          </a:p>
          <a:p>
            <a:pPr marL="295275" indent="-295275" algn="l" defTabSz="914400" rtl="0">
              <a:buSzPct val="120000"/>
              <a:buFont typeface="Wingdings" charset="2"/>
              <a:buChar char="§"/>
            </a:pPr>
            <a:endParaRPr lang="en-US" sz="2000" kern="1200" dirty="0" smtClean="0">
              <a:latin typeface="Calibri" charset="0"/>
              <a:ea typeface="ＭＳ Ｐゴシック" charset="0"/>
              <a:cs typeface="Calibri" charset="0"/>
            </a:endParaRPr>
          </a:p>
        </p:txBody>
      </p:sp>
      <p:pic>
        <p:nvPicPr>
          <p:cNvPr id="2" name="Picture 1"/>
          <p:cNvPicPr>
            <a:picLocks noChangeAspect="1"/>
          </p:cNvPicPr>
          <p:nvPr/>
        </p:nvPicPr>
        <p:blipFill>
          <a:blip r:embed="rId3"/>
          <a:stretch>
            <a:fillRect/>
          </a:stretch>
        </p:blipFill>
        <p:spPr>
          <a:xfrm>
            <a:off x="6720409" y="1600200"/>
            <a:ext cx="2237463" cy="1141751"/>
          </a:xfrm>
          <a:prstGeom prst="rect">
            <a:avLst/>
          </a:prstGeom>
        </p:spPr>
      </p:pic>
    </p:spTree>
    <p:extLst>
      <p:ext uri="{BB962C8B-B14F-4D97-AF65-F5344CB8AC3E}">
        <p14:creationId xmlns:p14="http://schemas.microsoft.com/office/powerpoint/2010/main" val="131497423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304800"/>
            <a:ext cx="5410200" cy="523220"/>
          </a:xfrm>
        </p:spPr>
        <p:txBody>
          <a:bodyPr wrap="square">
            <a:spAutoFit/>
          </a:bodyPr>
          <a:lstStyle/>
          <a:p>
            <a:pPr algn="l" eaLnBrk="1" hangingPunct="1"/>
            <a:r>
              <a:rPr lang="en-US" sz="2800" b="1" smtClean="0">
                <a:latin typeface="Tahoma" charset="0"/>
                <a:ea typeface="ＭＳ Ｐゴシック" charset="0"/>
                <a:cs typeface="ＭＳ Ｐゴシック" charset="0"/>
              </a:rPr>
              <a:t>Team Acknowledgements</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228600" y="1364257"/>
            <a:ext cx="8686800" cy="5265143"/>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b="1" dirty="0" smtClean="0">
                <a:latin typeface="Calibri" pitchFamily="32" charset="0"/>
                <a:ea typeface="Calibri" pitchFamily="32" charset="0"/>
                <a:cs typeface="Calibri" pitchFamily="32" charset="0"/>
              </a:rPr>
              <a:t>Analytical </a:t>
            </a:r>
            <a:r>
              <a:rPr lang="en-US" b="1" dirty="0">
                <a:latin typeface="Calibri" pitchFamily="32" charset="0"/>
                <a:ea typeface="Calibri" pitchFamily="32" charset="0"/>
                <a:cs typeface="Calibri" pitchFamily="32" charset="0"/>
              </a:rPr>
              <a:t>Mechanics and Associates </a:t>
            </a:r>
            <a:endParaRPr lang="en-US" dirty="0">
              <a:latin typeface="Calibri" pitchFamily="32" charset="0"/>
              <a:ea typeface="Calibri" pitchFamily="32" charset="0"/>
              <a:cs typeface="Calibri" pitchFamily="32" charset="0"/>
            </a:endParaRPr>
          </a:p>
          <a:p>
            <a:pPr marL="287338" indent="-287338" algn="l" eaLnBrk="1" hangingPunct="1">
              <a:spcBef>
                <a:spcPct val="20000"/>
              </a:spcBef>
              <a:buFont typeface="Wingdings" pitchFamily="32" charset="2"/>
              <a:buChar char="§"/>
              <a:defRPr/>
            </a:pPr>
            <a:r>
              <a:rPr lang="en-US" dirty="0">
                <a:latin typeface="Calibri" pitchFamily="32" charset="0"/>
                <a:ea typeface="Calibri" pitchFamily="32" charset="0"/>
                <a:cs typeface="Calibri" pitchFamily="32" charset="0"/>
              </a:rPr>
              <a:t>Sanjay </a:t>
            </a:r>
            <a:r>
              <a:rPr lang="en-US" dirty="0" smtClean="0">
                <a:latin typeface="Calibri" pitchFamily="32" charset="0"/>
                <a:ea typeface="Calibri" pitchFamily="32" charset="0"/>
                <a:cs typeface="Calibri" pitchFamily="32" charset="0"/>
              </a:rPr>
              <a:t>Gowda / Syed Rizvi</a:t>
            </a:r>
            <a:endParaRPr lang="en-US" dirty="0">
              <a:latin typeface="Calibri" pitchFamily="32" charset="0"/>
              <a:ea typeface="Calibri" pitchFamily="32" charset="0"/>
              <a:cs typeface="Calibri" pitchFamily="32" charset="0"/>
            </a:endParaRPr>
          </a:p>
          <a:p>
            <a:pPr marL="287338" indent="-287338" algn="l" eaLnBrk="1" hangingPunct="1">
              <a:spcBef>
                <a:spcPct val="20000"/>
              </a:spcBef>
              <a:buFont typeface="Wingdings" pitchFamily="32" charset="2"/>
              <a:buChar char="§"/>
              <a:defRPr/>
            </a:pPr>
            <a:r>
              <a:rPr lang="en-US" dirty="0" smtClean="0">
                <a:latin typeface="Calibri" pitchFamily="32" charset="0"/>
                <a:ea typeface="Calibri" pitchFamily="32" charset="0"/>
                <a:cs typeface="Calibri" pitchFamily="32" charset="0"/>
              </a:rPr>
              <a:t>Andrew Cherry / Otto Wagner</a:t>
            </a:r>
            <a:endParaRPr lang="en-US" dirty="0">
              <a:latin typeface="Calibri" pitchFamily="32" charset="0"/>
              <a:ea typeface="Calibri" pitchFamily="32" charset="0"/>
              <a:cs typeface="Calibri" pitchFamily="32" charset="0"/>
            </a:endParaRPr>
          </a:p>
          <a:p>
            <a:pPr marL="287338" indent="-287338" algn="l" eaLnBrk="1" hangingPunct="1">
              <a:spcBef>
                <a:spcPct val="20000"/>
              </a:spcBef>
              <a:buFont typeface="Wingdings" pitchFamily="32" charset="2"/>
              <a:buChar char="§"/>
              <a:defRPr/>
            </a:pPr>
            <a:r>
              <a:rPr lang="en-US" dirty="0" smtClean="0">
                <a:latin typeface="Calibri" pitchFamily="32" charset="0"/>
                <a:ea typeface="Calibri" pitchFamily="32" charset="0"/>
                <a:cs typeface="Calibri" pitchFamily="32" charset="0"/>
              </a:rPr>
              <a:t>Shaun Deacon / Kayla Fox</a:t>
            </a:r>
            <a:endParaRPr lang="en-US" dirty="0">
              <a:latin typeface="Calibri" pitchFamily="32" charset="0"/>
              <a:ea typeface="Calibri" pitchFamily="32" charset="0"/>
              <a:cs typeface="Calibri" pitchFamily="32" charset="0"/>
            </a:endParaRPr>
          </a:p>
          <a:p>
            <a:pPr marL="0" indent="0" algn="l" eaLnBrk="1" hangingPunct="1">
              <a:spcBef>
                <a:spcPct val="20000"/>
              </a:spcBef>
              <a:buNone/>
              <a:defRPr/>
            </a:pPr>
            <a:r>
              <a:rPr lang="en-US" b="1" dirty="0">
                <a:latin typeface="Calibri" pitchFamily="32" charset="0"/>
                <a:ea typeface="Calibri" pitchFamily="32" charset="0"/>
                <a:cs typeface="Calibri" pitchFamily="32" charset="0"/>
              </a:rPr>
              <a:t>SSAI Support Team</a:t>
            </a:r>
          </a:p>
          <a:p>
            <a:pPr marL="287338" indent="-287338" algn="l" eaLnBrk="1" hangingPunct="1">
              <a:spcBef>
                <a:spcPct val="20000"/>
              </a:spcBef>
              <a:buFont typeface="Wingdings" pitchFamily="32" charset="2"/>
              <a:buChar char="§"/>
              <a:defRPr/>
            </a:pPr>
            <a:r>
              <a:rPr lang="en-US" dirty="0">
                <a:latin typeface="Calibri" pitchFamily="32" charset="0"/>
                <a:ea typeface="Calibri" pitchFamily="32" charset="0"/>
                <a:cs typeface="Calibri" pitchFamily="32" charset="0"/>
              </a:rPr>
              <a:t>Kim </a:t>
            </a:r>
            <a:r>
              <a:rPr lang="en-US" dirty="0" smtClean="0">
                <a:latin typeface="Calibri" pitchFamily="32" charset="0"/>
                <a:ea typeface="Calibri" pitchFamily="32" charset="0"/>
                <a:cs typeface="Calibri" pitchFamily="32" charset="0"/>
              </a:rPr>
              <a:t>Holloway</a:t>
            </a:r>
            <a:endParaRPr lang="en-US" dirty="0">
              <a:latin typeface="Calibri" pitchFamily="32" charset="0"/>
              <a:ea typeface="Calibri" pitchFamily="32" charset="0"/>
              <a:cs typeface="Calibri" pitchFamily="32" charset="0"/>
            </a:endParaRPr>
          </a:p>
          <a:p>
            <a:pPr marL="0" indent="0" algn="l" eaLnBrk="1" hangingPunct="1">
              <a:spcBef>
                <a:spcPct val="20000"/>
              </a:spcBef>
              <a:buNone/>
              <a:defRPr/>
            </a:pPr>
            <a:r>
              <a:rPr lang="en-US" b="1" dirty="0">
                <a:latin typeface="Calibri" pitchFamily="32" charset="0"/>
                <a:ea typeface="Calibri" pitchFamily="32" charset="0"/>
                <a:cs typeface="Calibri" pitchFamily="32" charset="0"/>
              </a:rPr>
              <a:t>External Support Team</a:t>
            </a:r>
          </a:p>
          <a:p>
            <a:pPr marL="287338" indent="-287338" algn="l" eaLnBrk="1" hangingPunct="1">
              <a:spcBef>
                <a:spcPct val="20000"/>
              </a:spcBef>
              <a:buFont typeface="Wingdings" pitchFamily="32" charset="2"/>
              <a:buChar char="§"/>
              <a:defRPr/>
            </a:pPr>
            <a:r>
              <a:rPr lang="en-US" dirty="0" err="1" smtClean="0">
                <a:latin typeface="Calibri" pitchFamily="32" charset="0"/>
                <a:ea typeface="Calibri" pitchFamily="32" charset="0"/>
                <a:cs typeface="Calibri" pitchFamily="32" charset="0"/>
              </a:rPr>
              <a:t>Symbios</a:t>
            </a:r>
            <a:r>
              <a:rPr lang="en-US" dirty="0" smtClean="0">
                <a:latin typeface="Calibri" pitchFamily="32" charset="0"/>
                <a:ea typeface="Calibri" pitchFamily="32" charset="0"/>
                <a:cs typeface="Calibri" pitchFamily="32" charset="0"/>
              </a:rPr>
              <a:t> (Australia)</a:t>
            </a:r>
          </a:p>
          <a:p>
            <a:pPr marL="287338" indent="-287338" algn="l" eaLnBrk="1" hangingPunct="1">
              <a:spcBef>
                <a:spcPct val="20000"/>
              </a:spcBef>
              <a:buFont typeface="Wingdings" pitchFamily="32" charset="2"/>
              <a:buChar char="§"/>
              <a:defRPr/>
            </a:pPr>
            <a:r>
              <a:rPr lang="en-US" dirty="0" smtClean="0">
                <a:latin typeface="Calibri" pitchFamily="32" charset="0"/>
                <a:ea typeface="Calibri" pitchFamily="32" charset="0"/>
                <a:cs typeface="Calibri" pitchFamily="32" charset="0"/>
              </a:rPr>
              <a:t>Ake </a:t>
            </a:r>
            <a:r>
              <a:rPr lang="en-US" dirty="0" err="1" smtClean="0">
                <a:latin typeface="Calibri" pitchFamily="32" charset="0"/>
                <a:ea typeface="Calibri" pitchFamily="32" charset="0"/>
                <a:cs typeface="Calibri" pitchFamily="32" charset="0"/>
              </a:rPr>
              <a:t>Rosenqvist</a:t>
            </a:r>
            <a:r>
              <a:rPr lang="en-US" dirty="0" smtClean="0">
                <a:latin typeface="Calibri" pitchFamily="32" charset="0"/>
                <a:ea typeface="Calibri" pitchFamily="32" charset="0"/>
                <a:cs typeface="Calibri" pitchFamily="32" charset="0"/>
              </a:rPr>
              <a:t> (Japan)</a:t>
            </a:r>
          </a:p>
          <a:p>
            <a:pPr marL="287338" indent="-287338" algn="l" eaLnBrk="1" hangingPunct="1">
              <a:spcBef>
                <a:spcPct val="20000"/>
              </a:spcBef>
              <a:buFont typeface="Wingdings" pitchFamily="32" charset="2"/>
              <a:buChar char="§"/>
              <a:defRPr/>
            </a:pPr>
            <a:r>
              <a:rPr lang="en-US" dirty="0" smtClean="0">
                <a:latin typeface="Calibri" pitchFamily="32" charset="0"/>
                <a:ea typeface="Calibri" pitchFamily="32" charset="0"/>
                <a:cs typeface="Calibri" pitchFamily="32" charset="0"/>
              </a:rPr>
              <a:t>Alyssa </a:t>
            </a:r>
            <a:r>
              <a:rPr lang="en-US" dirty="0" err="1" smtClean="0">
                <a:latin typeface="Calibri" pitchFamily="32" charset="0"/>
                <a:ea typeface="Calibri" pitchFamily="32" charset="0"/>
                <a:cs typeface="Calibri" pitchFamily="32" charset="0"/>
              </a:rPr>
              <a:t>Whitcraft</a:t>
            </a:r>
            <a:r>
              <a:rPr lang="en-US" dirty="0" smtClean="0">
                <a:latin typeface="Calibri" pitchFamily="32" charset="0"/>
                <a:ea typeface="Calibri" pitchFamily="32" charset="0"/>
                <a:cs typeface="Calibri" pitchFamily="32" charset="0"/>
              </a:rPr>
              <a:t> (UMD, Denver)</a:t>
            </a:r>
          </a:p>
          <a:p>
            <a:pPr marL="287338" indent="-287338" algn="l" eaLnBrk="1" hangingPunct="1">
              <a:spcBef>
                <a:spcPct val="20000"/>
              </a:spcBef>
              <a:buFont typeface="Wingdings" pitchFamily="32" charset="2"/>
              <a:buChar char="§"/>
              <a:defRPr/>
            </a:pPr>
            <a:r>
              <a:rPr lang="en-US" dirty="0" err="1" smtClean="0">
                <a:latin typeface="Calibri" pitchFamily="32" charset="0"/>
                <a:ea typeface="Calibri" pitchFamily="32" charset="0"/>
                <a:cs typeface="Calibri" pitchFamily="32" charset="0"/>
              </a:rPr>
              <a:t>BoundlessGEO</a:t>
            </a:r>
            <a:r>
              <a:rPr lang="en-US" dirty="0" smtClean="0">
                <a:latin typeface="Calibri" pitchFamily="32" charset="0"/>
                <a:ea typeface="Calibri" pitchFamily="32" charset="0"/>
                <a:cs typeface="Calibri" pitchFamily="32" charset="0"/>
              </a:rPr>
              <a:t> (Washington, DC)</a:t>
            </a:r>
            <a:endParaRPr lang="en-US" dirty="0">
              <a:latin typeface="Calibri" pitchFamily="32" charset="0"/>
              <a:ea typeface="Calibri" pitchFamily="32" charset="0"/>
              <a:cs typeface="Calibri" pitchFamily="32" charset="0"/>
            </a:endParaRPr>
          </a:p>
        </p:txBody>
      </p:sp>
      <p:sp>
        <p:nvSpPr>
          <p:cNvPr id="6" name="16-Point Star 5"/>
          <p:cNvSpPr/>
          <p:nvPr/>
        </p:nvSpPr>
        <p:spPr bwMode="auto">
          <a:xfrm>
            <a:off x="4838700" y="1899818"/>
            <a:ext cx="3327400" cy="2497476"/>
          </a:xfrm>
          <a:prstGeom prst="star16">
            <a:avLst/>
          </a:prstGeom>
          <a:solidFill>
            <a:schemeClr val="accent6">
              <a:lumMod val="40000"/>
              <a:lumOff val="60000"/>
            </a:schemeClr>
          </a:solidFill>
          <a:ln w="9525" cap="flat" cmpd="sng" algn="ctr">
            <a:noFill/>
            <a:prstDash val="solid"/>
            <a:round/>
            <a:headEnd type="none" w="med" len="med"/>
            <a:tailEnd type="none" w="med" len="med"/>
          </a:ln>
          <a:effectLst/>
        </p:spPr>
        <p:txBody>
          <a:bodyPr wrap="none" anchor="ctr"/>
          <a:lstStyle/>
          <a:p>
            <a:pPr algn="ctr">
              <a:spcBef>
                <a:spcPct val="0"/>
              </a:spcBef>
              <a:defRPr/>
            </a:pPr>
            <a:endParaRPr lang="en-US" sz="1500" dirty="0">
              <a:solidFill>
                <a:srgbClr val="000000"/>
              </a:solidFill>
              <a:latin typeface="Tahoma" pitchFamily="34" charset="0"/>
              <a:ea typeface="+mn-ea"/>
            </a:endParaRPr>
          </a:p>
        </p:txBody>
      </p:sp>
      <p:pic>
        <p:nvPicPr>
          <p:cNvPr id="8"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2534" y="4343400"/>
            <a:ext cx="2891466" cy="233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372974"/>
            <a:ext cx="1016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1470" y="3207789"/>
            <a:ext cx="10239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p:nvSpPr>
        <p:spPr bwMode="auto">
          <a:xfrm>
            <a:off x="5486400" y="2851707"/>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r>
              <a:rPr lang="en-US" altLang="x-none" sz="3200" smtClean="0">
                <a:latin typeface="Arial Black" charset="0"/>
              </a:rPr>
              <a:t>THANKS!</a:t>
            </a:r>
            <a:endParaRPr lang="en-US" altLang="x-none" sz="3200" dirty="0">
              <a:latin typeface="Arial Black" charset="0"/>
            </a:endParaRPr>
          </a:p>
        </p:txBody>
      </p:sp>
    </p:spTree>
    <p:extLst>
      <p:ext uri="{BB962C8B-B14F-4D97-AF65-F5344CB8AC3E}">
        <p14:creationId xmlns:p14="http://schemas.microsoft.com/office/powerpoint/2010/main" val="864545265"/>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133600" y="76200"/>
            <a:ext cx="5105400"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914400">
              <a:defRPr>
                <a:solidFill>
                  <a:srgbClr val="000000"/>
                </a:solidFill>
              </a:defRPr>
            </a:pPr>
            <a:r>
              <a:rPr lang="en-US" sz="4000" b="1">
                <a:solidFill>
                  <a:srgbClr val="FFFFFF"/>
                </a:solidFill>
                <a:latin typeface="Proxima Nova Regular"/>
                <a:ea typeface="Proxima Nova Regular"/>
                <a:cs typeface="Proxima Nova Regular"/>
                <a:sym typeface="Proxima Nova Regular"/>
              </a:rPr>
              <a:t>What is CEOS?</a:t>
            </a:r>
            <a:endParaRPr sz="4000" b="1">
              <a:solidFill>
                <a:srgbClr val="FFFFFF"/>
              </a:solidFill>
              <a:latin typeface="Proxima Nova Regular"/>
              <a:ea typeface="Proxima Nova Regular"/>
              <a:cs typeface="Proxima Nova Regular"/>
              <a:sym typeface="Proxima Nova Regular"/>
            </a:endParaRPr>
          </a:p>
        </p:txBody>
      </p:sp>
      <p:sp>
        <p:nvSpPr>
          <p:cNvPr id="6" name="Content Placeholder 2"/>
          <p:cNvSpPr txBox="1">
            <a:spLocks/>
          </p:cNvSpPr>
          <p:nvPr/>
        </p:nvSpPr>
        <p:spPr bwMode="auto">
          <a:xfrm>
            <a:off x="178633" y="5105400"/>
            <a:ext cx="8319488" cy="146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Unicode MS" charset="0"/>
                <a:ea typeface="ＭＳ Ｐゴシック" charset="0"/>
                <a:cs typeface="ＭＳ Ｐゴシック" charset="0"/>
              </a:defRPr>
            </a:lvl1pPr>
            <a:lvl2pPr marL="37931725" indent="-37474525">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algn="l">
              <a:spcBef>
                <a:spcPct val="20000"/>
              </a:spcBef>
            </a:pPr>
            <a:r>
              <a:rPr lang="en-US" sz="1800" dirty="0">
                <a:solidFill>
                  <a:srgbClr val="002569"/>
                </a:solidFill>
                <a:latin typeface="Arial"/>
                <a:cs typeface="Arial"/>
              </a:rPr>
              <a:t>The Committee on Earth Observation Satellites (CEOS) serves as a focal point for international coordination and data exchange to optimize societal benefit from space-based Earth observations. </a:t>
            </a:r>
            <a:r>
              <a:rPr lang="en-US" sz="1800" dirty="0" smtClean="0">
                <a:solidFill>
                  <a:srgbClr val="002569"/>
                </a:solidFill>
                <a:latin typeface="Arial"/>
                <a:cs typeface="Arial"/>
              </a:rPr>
              <a:t>CEOS </a:t>
            </a:r>
            <a:r>
              <a:rPr lang="en-US" sz="1800" dirty="0">
                <a:solidFill>
                  <a:srgbClr val="002569"/>
                </a:solidFill>
                <a:latin typeface="Arial"/>
                <a:cs typeface="Arial"/>
              </a:rPr>
              <a:t>represents 22 countries through its 32 space agencies and 28 associate </a:t>
            </a:r>
            <a:r>
              <a:rPr lang="en-US" sz="1800" dirty="0" smtClean="0">
                <a:solidFill>
                  <a:srgbClr val="002569"/>
                </a:solidFill>
                <a:latin typeface="Arial"/>
                <a:cs typeface="Arial"/>
              </a:rPr>
              <a:t>members and is </a:t>
            </a:r>
            <a:r>
              <a:rPr lang="en-US" sz="1800" dirty="0">
                <a:solidFill>
                  <a:srgbClr val="002569"/>
                </a:solidFill>
                <a:latin typeface="Arial"/>
                <a:cs typeface="Arial"/>
              </a:rPr>
              <a:t>operating </a:t>
            </a:r>
            <a:r>
              <a:rPr lang="en-US" sz="1800" dirty="0" smtClean="0">
                <a:solidFill>
                  <a:srgbClr val="002569"/>
                </a:solidFill>
                <a:latin typeface="Arial"/>
                <a:cs typeface="Arial"/>
              </a:rPr>
              <a:t>150 </a:t>
            </a:r>
            <a:r>
              <a:rPr lang="en-US" sz="1800" dirty="0">
                <a:solidFill>
                  <a:srgbClr val="002569"/>
                </a:solidFill>
                <a:latin typeface="Arial"/>
                <a:cs typeface="Arial"/>
              </a:rPr>
              <a:t>satellites as of </a:t>
            </a:r>
            <a:r>
              <a:rPr lang="en-US" sz="1800" dirty="0" smtClean="0">
                <a:solidFill>
                  <a:srgbClr val="002569"/>
                </a:solidFill>
                <a:latin typeface="Arial"/>
                <a:cs typeface="Arial"/>
              </a:rPr>
              <a:t>October 2017.</a:t>
            </a:r>
          </a:p>
        </p:txBody>
      </p:sp>
      <p:sp>
        <p:nvSpPr>
          <p:cNvPr id="8" name="TextBox 7"/>
          <p:cNvSpPr txBox="1"/>
          <p:nvPr/>
        </p:nvSpPr>
        <p:spPr>
          <a:xfrm>
            <a:off x="2072825" y="620253"/>
            <a:ext cx="2271175" cy="461665"/>
          </a:xfrm>
          <a:prstGeom prst="rect">
            <a:avLst/>
          </a:prstGeom>
          <a:noFill/>
        </p:spPr>
        <p:txBody>
          <a:bodyPr wrap="none" rtlCol="0">
            <a:spAutoFit/>
          </a:bodyPr>
          <a:lstStyle/>
          <a:p>
            <a:r>
              <a:rPr lang="en-US" sz="2400" b="1">
                <a:solidFill>
                  <a:srgbClr val="FFFF00"/>
                </a:solidFill>
              </a:rPr>
              <a:t>www.ceos.org</a:t>
            </a:r>
          </a:p>
        </p:txBody>
      </p:sp>
      <p:sp>
        <p:nvSpPr>
          <p:cNvPr id="7" name="Content Placeholder 2"/>
          <p:cNvSpPr txBox="1">
            <a:spLocks/>
          </p:cNvSpPr>
          <p:nvPr/>
        </p:nvSpPr>
        <p:spPr bwMode="auto">
          <a:xfrm>
            <a:off x="7239001" y="1422826"/>
            <a:ext cx="1828800" cy="2082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Unicode MS" charset="0"/>
                <a:ea typeface="ＭＳ Ｐゴシック" charset="0"/>
                <a:cs typeface="ＭＳ Ｐゴシック" charset="0"/>
              </a:defRPr>
            </a:lvl1pPr>
            <a:lvl2pPr marL="37931725" indent="-37474525">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algn="l">
              <a:spcBef>
                <a:spcPct val="20000"/>
              </a:spcBef>
            </a:pPr>
            <a:r>
              <a:rPr lang="en-US" sz="1600" i="1" dirty="0" smtClean="0">
                <a:solidFill>
                  <a:srgbClr val="002569"/>
                </a:solidFill>
                <a:latin typeface="Arial"/>
                <a:cs typeface="Arial"/>
              </a:rPr>
              <a:t>2017 </a:t>
            </a:r>
            <a:r>
              <a:rPr lang="en-US" sz="1600" i="1" dirty="0">
                <a:solidFill>
                  <a:srgbClr val="002569"/>
                </a:solidFill>
                <a:latin typeface="Arial"/>
                <a:cs typeface="Arial"/>
              </a:rPr>
              <a:t>CEOS Plenary </a:t>
            </a:r>
            <a:r>
              <a:rPr lang="en-US" sz="1600" i="1" dirty="0" smtClean="0">
                <a:solidFill>
                  <a:srgbClr val="002569"/>
                </a:solidFill>
                <a:latin typeface="Arial"/>
                <a:cs typeface="Arial"/>
              </a:rPr>
              <a:t>in Rapid </a:t>
            </a:r>
            <a:r>
              <a:rPr lang="en-US" sz="1600" i="1" dirty="0" smtClean="0">
                <a:solidFill>
                  <a:srgbClr val="002569"/>
                </a:solidFill>
                <a:latin typeface="Arial"/>
                <a:cs typeface="Arial"/>
              </a:rPr>
              <a:t>City, South Dakota, </a:t>
            </a:r>
            <a:r>
              <a:rPr lang="en-US" sz="1600" i="1" dirty="0" smtClean="0">
                <a:solidFill>
                  <a:srgbClr val="002569"/>
                </a:solidFill>
                <a:latin typeface="Arial"/>
                <a:cs typeface="Arial"/>
              </a:rPr>
              <a:t>(USGS Host)</a:t>
            </a:r>
          </a:p>
          <a:p>
            <a:pPr algn="l">
              <a:spcBef>
                <a:spcPct val="20000"/>
              </a:spcBef>
            </a:pPr>
            <a:endParaRPr lang="en-US" sz="1600" i="1" dirty="0">
              <a:solidFill>
                <a:srgbClr val="002569"/>
              </a:solidFill>
              <a:latin typeface="Arial"/>
              <a:cs typeface="Arial"/>
            </a:endParaRPr>
          </a:p>
          <a:p>
            <a:pPr algn="l">
              <a:spcBef>
                <a:spcPct val="20000"/>
              </a:spcBef>
            </a:pPr>
            <a:r>
              <a:rPr lang="en-US" sz="1600" dirty="0">
                <a:solidFill>
                  <a:srgbClr val="FF0000"/>
                </a:solidFill>
                <a:latin typeface="Arial"/>
                <a:cs typeface="Arial"/>
              </a:rPr>
              <a:t>NASA is a member of CEOS. </a:t>
            </a:r>
            <a:endParaRPr lang="en-US" sz="1600" dirty="0" smtClean="0">
              <a:solidFill>
                <a:srgbClr val="FF0000"/>
              </a:solidFill>
              <a:latin typeface="Arial"/>
              <a:cs typeface="Arial"/>
            </a:endParaRPr>
          </a:p>
          <a:p>
            <a:pPr algn="l">
              <a:spcBef>
                <a:spcPct val="20000"/>
              </a:spcBef>
            </a:pPr>
            <a:endParaRPr lang="en-US" sz="1600" dirty="0">
              <a:solidFill>
                <a:srgbClr val="FF0000"/>
              </a:solidFill>
              <a:latin typeface="Arial"/>
              <a:cs typeface="Arial"/>
            </a:endParaRPr>
          </a:p>
          <a:p>
            <a:pPr algn="l">
              <a:spcBef>
                <a:spcPct val="20000"/>
              </a:spcBef>
            </a:pPr>
            <a:r>
              <a:rPr lang="en-US" sz="1600" dirty="0" smtClean="0">
                <a:solidFill>
                  <a:srgbClr val="002569"/>
                </a:solidFill>
                <a:latin typeface="Arial"/>
                <a:cs typeface="Arial"/>
              </a:rPr>
              <a:t>USGS </a:t>
            </a:r>
            <a:r>
              <a:rPr lang="en-US" sz="1600" dirty="0">
                <a:solidFill>
                  <a:srgbClr val="002569"/>
                </a:solidFill>
                <a:latin typeface="Arial"/>
                <a:cs typeface="Arial"/>
              </a:rPr>
              <a:t>and NOAA are the other </a:t>
            </a:r>
            <a:r>
              <a:rPr lang="en-US" sz="1600" dirty="0" smtClean="0">
                <a:solidFill>
                  <a:srgbClr val="002569"/>
                </a:solidFill>
                <a:latin typeface="Arial"/>
                <a:cs typeface="Arial"/>
              </a:rPr>
              <a:t>US </a:t>
            </a:r>
            <a:r>
              <a:rPr lang="en-US" sz="1600" dirty="0">
                <a:solidFill>
                  <a:srgbClr val="002569"/>
                </a:solidFill>
                <a:latin typeface="Arial"/>
                <a:cs typeface="Arial"/>
              </a:rPr>
              <a:t>Agencies.</a:t>
            </a:r>
            <a:endParaRPr lang="en-US" sz="1200" i="1" dirty="0">
              <a:solidFill>
                <a:srgbClr val="002569"/>
              </a:solidFill>
              <a:latin typeface="Arial"/>
              <a:cs typeface="Arial"/>
            </a:endParaRPr>
          </a:p>
          <a:p>
            <a:pPr algn="l">
              <a:spcBef>
                <a:spcPct val="20000"/>
              </a:spcBef>
            </a:pPr>
            <a:endParaRPr lang="en-US" sz="1600" i="1" dirty="0">
              <a:solidFill>
                <a:srgbClr val="002569"/>
              </a:solidFill>
              <a:latin typeface="Arial"/>
              <a:cs typeface="Arial"/>
            </a:endParaRPr>
          </a:p>
        </p:txBody>
      </p:sp>
      <p:pic>
        <p:nvPicPr>
          <p:cNvPr id="9" name="Picture 8"/>
          <p:cNvPicPr>
            <a:picLocks noChangeAspect="1"/>
          </p:cNvPicPr>
          <p:nvPr/>
        </p:nvPicPr>
        <p:blipFill>
          <a:blip r:embed="rId2"/>
          <a:stretch>
            <a:fillRect/>
          </a:stretch>
        </p:blipFill>
        <p:spPr>
          <a:xfrm>
            <a:off x="184879" y="1446472"/>
            <a:ext cx="6972412" cy="3477151"/>
          </a:xfrm>
          <a:prstGeom prst="rect">
            <a:avLst/>
          </a:prstGeom>
        </p:spPr>
      </p:pic>
      <p:pic>
        <p:nvPicPr>
          <p:cNvPr id="10" name="Picture 55" descr="Nasa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2743200"/>
            <a:ext cx="84697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830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359471" y="284202"/>
            <a:ext cx="5336729" cy="5539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914400">
              <a:defRPr>
                <a:solidFill>
                  <a:srgbClr val="000000"/>
                </a:solidFill>
              </a:defRPr>
            </a:pPr>
            <a:r>
              <a:rPr lang="en-US" sz="3600" b="1" dirty="0" smtClean="0">
                <a:solidFill>
                  <a:srgbClr val="FFFFFF"/>
                </a:solidFill>
                <a:latin typeface="Proxima Nova Regular"/>
                <a:ea typeface="Proxima Nova Regular"/>
                <a:cs typeface="Proxima Nova Regular"/>
                <a:sym typeface="Proxima Nova Regular"/>
              </a:rPr>
              <a:t>CEOS Organization</a:t>
            </a:r>
            <a:endParaRPr sz="3600" b="1" dirty="0">
              <a:solidFill>
                <a:srgbClr val="FFFFFF"/>
              </a:solidFill>
              <a:latin typeface="Proxima Nova Regular"/>
              <a:ea typeface="Proxima Nova Regular"/>
              <a:cs typeface="Proxima Nova Regular"/>
              <a:sym typeface="Proxima Nova Regular"/>
            </a:endParaRPr>
          </a:p>
        </p:txBody>
      </p:sp>
      <p:pic>
        <p:nvPicPr>
          <p:cNvPr id="3" name="Picture 2"/>
          <p:cNvPicPr>
            <a:picLocks noChangeAspect="1"/>
          </p:cNvPicPr>
          <p:nvPr/>
        </p:nvPicPr>
        <p:blipFill>
          <a:blip r:embed="rId2"/>
          <a:stretch>
            <a:fillRect/>
          </a:stretch>
        </p:blipFill>
        <p:spPr>
          <a:xfrm>
            <a:off x="158749" y="1447800"/>
            <a:ext cx="8883815" cy="3937000"/>
          </a:xfrm>
          <a:prstGeom prst="rect">
            <a:avLst/>
          </a:prstGeom>
        </p:spPr>
      </p:pic>
      <p:sp>
        <p:nvSpPr>
          <p:cNvPr id="8" name="Oval 19"/>
          <p:cNvSpPr>
            <a:spLocks noChangeArrowheads="1"/>
          </p:cNvSpPr>
          <p:nvPr/>
        </p:nvSpPr>
        <p:spPr bwMode="auto">
          <a:xfrm>
            <a:off x="76200" y="2860259"/>
            <a:ext cx="2041525" cy="1711741"/>
          </a:xfrm>
          <a:prstGeom prst="ellipse">
            <a:avLst/>
          </a:prstGeom>
          <a:solidFill>
            <a:srgbClr val="FFFF00">
              <a:alpha val="8000"/>
            </a:srgbClr>
          </a:solidFill>
          <a:ln w="38100">
            <a:solidFill>
              <a:srgbClr val="002569"/>
            </a:solidFill>
            <a:round/>
            <a:headEnd/>
            <a:tailEnd/>
          </a:ln>
        </p:spPr>
        <p:txBody>
          <a:bodyPr wrap="none" anchor="ctr"/>
          <a:lstStyle>
            <a:lvl1pPr>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x-none" altLang="x-none" sz="1000" b="0" i="0" u="none" strike="noStrike" kern="1200" cap="none" spc="0" normalizeH="0" baseline="0" noProof="0" smtClean="0">
              <a:ln>
                <a:noFill/>
              </a:ln>
              <a:solidFill>
                <a:srgbClr val="002569"/>
              </a:solidFill>
              <a:effectLst/>
              <a:uLnTx/>
              <a:uFillTx/>
              <a:latin typeface="Arial Unicode MS" charset="0"/>
              <a:ea typeface="ＭＳ Ｐゴシック" charset="-128"/>
              <a:cs typeface=""/>
            </a:endParaRPr>
          </a:p>
        </p:txBody>
      </p:sp>
      <p:pic>
        <p:nvPicPr>
          <p:cNvPr id="6" name="Picture 56" descr="Nasa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630" y="3832319"/>
            <a:ext cx="728664" cy="58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6" descr="Nasa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5474" y="4125959"/>
            <a:ext cx="728664" cy="58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6" descr="Nasa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1294" y="5886566"/>
            <a:ext cx="728664" cy="58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flipH="1">
            <a:off x="1461294" y="5501818"/>
            <a:ext cx="246888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NASA leads 2 of 7 </a:t>
            </a:r>
            <a:endParaRPr kumimoji="0" lang="en-US" sz="1800" b="0" i="0" u="none" strike="noStrike" cap="none" spc="0" normalizeH="0" baseline="0" dirty="0">
              <a:ln>
                <a:noFill/>
              </a:ln>
              <a:solidFill>
                <a:srgbClr val="002569"/>
              </a:solidFill>
              <a:effectLst/>
              <a:uFillTx/>
            </a:endParaRPr>
          </a:p>
        </p:txBody>
      </p:sp>
      <p:sp>
        <p:nvSpPr>
          <p:cNvPr id="11" name="TextBox 10"/>
          <p:cNvSpPr txBox="1"/>
          <p:nvPr/>
        </p:nvSpPr>
        <p:spPr>
          <a:xfrm flipH="1">
            <a:off x="3886200" y="5486400"/>
            <a:ext cx="246888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NASA leads 2 </a:t>
            </a:r>
            <a:r>
              <a:rPr kumimoji="0" lang="en-US" sz="1800" b="0" i="0" u="none" strike="noStrike" cap="none" spc="0" normalizeH="0" baseline="0" smtClean="0">
                <a:ln>
                  <a:noFill/>
                </a:ln>
                <a:solidFill>
                  <a:srgbClr val="002569"/>
                </a:solidFill>
                <a:effectLst/>
                <a:uFillTx/>
              </a:rPr>
              <a:t>of 5 </a:t>
            </a:r>
            <a:endParaRPr kumimoji="0" lang="en-US" sz="1800" b="0" i="0" u="none" strike="noStrike" cap="none" spc="0" normalizeH="0" baseline="0" dirty="0">
              <a:ln>
                <a:noFill/>
              </a:ln>
              <a:solidFill>
                <a:srgbClr val="002569"/>
              </a:solidFill>
              <a:effectLst/>
              <a:uFillTx/>
            </a:endParaRPr>
          </a:p>
        </p:txBody>
      </p:sp>
      <p:pic>
        <p:nvPicPr>
          <p:cNvPr id="12" name="Picture 56" descr="Nasa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4307" y="5855730"/>
            <a:ext cx="728664" cy="58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flipH="1">
            <a:off x="6096000" y="5489279"/>
            <a:ext cx="246888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NASA leads 2 of 6 </a:t>
            </a:r>
            <a:endParaRPr kumimoji="0" lang="en-US" sz="1800" b="0" i="0" u="none" strike="noStrike" cap="none" spc="0" normalizeH="0" baseline="0" dirty="0">
              <a:ln>
                <a:noFill/>
              </a:ln>
              <a:solidFill>
                <a:srgbClr val="002569"/>
              </a:solidFill>
              <a:effectLst/>
              <a:uFillTx/>
            </a:endParaRPr>
          </a:p>
        </p:txBody>
      </p:sp>
      <p:pic>
        <p:nvPicPr>
          <p:cNvPr id="14" name="Picture 56" descr="Nasa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855730"/>
            <a:ext cx="728664" cy="58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0"/>
          <p:cNvSpPr txBox="1">
            <a:spLocks noChangeArrowheads="1"/>
          </p:cNvSpPr>
          <p:nvPr/>
        </p:nvSpPr>
        <p:spPr bwMode="auto">
          <a:xfrm>
            <a:off x="4764" y="1947959"/>
            <a:ext cx="18208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algn="l"/>
            <a:r>
              <a:rPr lang="en-US" altLang="x-none" sz="1400" b="1" smtClean="0">
                <a:latin typeface="Arial" charset="0"/>
              </a:rPr>
              <a:t>Funder</a:t>
            </a:r>
            <a:r>
              <a:rPr lang="en-US" altLang="x-none" sz="1400" b="1" dirty="0">
                <a:latin typeface="Arial" charset="0"/>
              </a:rPr>
              <a:t>: </a:t>
            </a:r>
            <a:r>
              <a:rPr lang="en-US" altLang="x-none" sz="1400" dirty="0">
                <a:latin typeface="Arial" charset="0"/>
              </a:rPr>
              <a:t>NASA HQ  </a:t>
            </a:r>
            <a:br>
              <a:rPr lang="en-US" altLang="x-none" sz="1400" dirty="0">
                <a:latin typeface="Arial" charset="0"/>
              </a:rPr>
            </a:br>
            <a:r>
              <a:rPr lang="en-US" altLang="x-none" sz="1400" dirty="0">
                <a:latin typeface="Arial" charset="0"/>
              </a:rPr>
              <a:t>(Dr. Michael </a:t>
            </a:r>
            <a:r>
              <a:rPr lang="en-US" altLang="x-none" sz="1400" dirty="0" err="1">
                <a:latin typeface="Arial" charset="0"/>
              </a:rPr>
              <a:t>Freilich</a:t>
            </a:r>
            <a:r>
              <a:rPr lang="en-US" altLang="x-none" sz="1400" dirty="0" smtClean="0">
                <a:latin typeface="Arial" charset="0"/>
              </a:rPr>
              <a:t>)</a:t>
            </a:r>
          </a:p>
          <a:p>
            <a:pPr algn="l"/>
            <a:r>
              <a:rPr lang="en-US" altLang="x-none" sz="1400" dirty="0" smtClean="0">
                <a:latin typeface="Arial" charset="0"/>
              </a:rPr>
              <a:t>~$2M per year</a:t>
            </a:r>
            <a:endParaRPr lang="en-US" altLang="x-none" sz="1400" dirty="0">
              <a:latin typeface="Arial" charset="0"/>
            </a:endParaRPr>
          </a:p>
        </p:txBody>
      </p:sp>
    </p:spTree>
    <p:extLst>
      <p:ext uri="{BB962C8B-B14F-4D97-AF65-F5344CB8AC3E}">
        <p14:creationId xmlns:p14="http://schemas.microsoft.com/office/powerpoint/2010/main" val="145389675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2787" y="159603"/>
            <a:ext cx="5713413" cy="830997"/>
          </a:xfrm>
        </p:spPr>
        <p:txBody>
          <a:bodyPr wrap="square">
            <a:spAutoFit/>
          </a:bodyPr>
          <a:lstStyle/>
          <a:p>
            <a:pPr algn="l" eaLnBrk="1" hangingPunct="1">
              <a:defRPr/>
            </a:pPr>
            <a:r>
              <a:rPr lang="en-US" sz="2400" b="1" kern="1200" dirty="0">
                <a:latin typeface="Tahoma" pitchFamily="-110" charset="0"/>
                <a:ea typeface="+mn-ea"/>
                <a:cs typeface="+mn-cs"/>
              </a:rPr>
              <a:t>CEOS Systems Engineering </a:t>
            </a:r>
            <a:r>
              <a:rPr lang="en-US" sz="2400" b="1" kern="1200" dirty="0" smtClean="0">
                <a:latin typeface="Tahoma" pitchFamily="-110" charset="0"/>
                <a:ea typeface="+mn-ea"/>
                <a:cs typeface="+mn-cs"/>
              </a:rPr>
              <a:t>Office </a:t>
            </a:r>
            <a:r>
              <a:rPr lang="en-US" sz="2400" kern="1200" dirty="0" smtClean="0">
                <a:latin typeface="Tahoma" pitchFamily="-110" charset="0"/>
                <a:ea typeface="+mn-ea"/>
                <a:cs typeface="+mn-cs"/>
              </a:rPr>
              <a:t/>
            </a:r>
            <a:br>
              <a:rPr lang="en-US" sz="2400" kern="1200" dirty="0" smtClean="0">
                <a:latin typeface="Tahoma" pitchFamily="-110" charset="0"/>
                <a:ea typeface="+mn-ea"/>
                <a:cs typeface="+mn-cs"/>
              </a:rPr>
            </a:br>
            <a:r>
              <a:rPr lang="en-US" sz="2400" kern="1200" dirty="0" smtClean="0">
                <a:latin typeface="Tahoma" pitchFamily="-110" charset="0"/>
                <a:ea typeface="+mn-ea"/>
                <a:cs typeface="+mn-cs"/>
              </a:rPr>
              <a:t>Background</a:t>
            </a:r>
            <a:endParaRPr lang="en-US" sz="2400" kern="1200" dirty="0">
              <a:latin typeface="Tahoma" pitchFamily="-110" charset="0"/>
              <a:ea typeface="+mn-ea"/>
              <a:cs typeface="+mn-cs"/>
            </a:endParaRPr>
          </a:p>
        </p:txBody>
      </p:sp>
      <p:sp>
        <p:nvSpPr>
          <p:cNvPr id="5" name="Content Placeholder 2"/>
          <p:cNvSpPr txBox="1">
            <a:spLocks/>
          </p:cNvSpPr>
          <p:nvPr/>
        </p:nvSpPr>
        <p:spPr bwMode="auto">
          <a:xfrm>
            <a:off x="288925" y="1557338"/>
            <a:ext cx="8229600" cy="4525962"/>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algn="l" eaLnBrk="1" hangingPunct="1">
              <a:spcBef>
                <a:spcPct val="20000"/>
              </a:spcBef>
              <a:buFont typeface="Arial" charset="0"/>
              <a:buChar char="•"/>
            </a:pPr>
            <a:r>
              <a:rPr lang="en-US" altLang="x-none" sz="2400" dirty="0">
                <a:latin typeface="Calibri" charset="0"/>
              </a:rPr>
              <a:t>The CEOS Systems Engineering Office (SEO) was established in April 2007 (sponsored by </a:t>
            </a:r>
            <a:r>
              <a:rPr lang="en-US" altLang="x-none" sz="2400" b="1" dirty="0">
                <a:latin typeface="Calibri" charset="0"/>
              </a:rPr>
              <a:t>NASA HQ</a:t>
            </a:r>
            <a:r>
              <a:rPr lang="en-US" altLang="x-none" sz="2400" dirty="0">
                <a:latin typeface="Calibri" charset="0"/>
              </a:rPr>
              <a:t>) to </a:t>
            </a:r>
            <a:r>
              <a:rPr lang="en-US" altLang="x-none" sz="2400" dirty="0" smtClean="0">
                <a:latin typeface="Calibri" charset="0"/>
              </a:rPr>
              <a:t>support the CEOS organization and facilitate global </a:t>
            </a:r>
            <a:r>
              <a:rPr lang="en-US" altLang="x-none" sz="2400" dirty="0">
                <a:latin typeface="Calibri" charset="0"/>
              </a:rPr>
              <a:t>space agency </a:t>
            </a:r>
            <a:r>
              <a:rPr lang="en-US" altLang="x-none" sz="2400" dirty="0" smtClean="0">
                <a:latin typeface="Calibri" charset="0"/>
              </a:rPr>
              <a:t>initiatives.  </a:t>
            </a:r>
            <a:r>
              <a:rPr lang="en-US" altLang="x-none" sz="2400" dirty="0">
                <a:latin typeface="Calibri" charset="0"/>
              </a:rPr>
              <a:t/>
            </a:r>
            <a:br>
              <a:rPr lang="en-US" altLang="x-none" sz="2400" dirty="0">
                <a:latin typeface="Calibri" charset="0"/>
              </a:rPr>
            </a:br>
            <a:r>
              <a:rPr lang="en-US" altLang="x-none" sz="2400" dirty="0">
                <a:solidFill>
                  <a:srgbClr val="FF0000"/>
                </a:solidFill>
                <a:latin typeface="Calibri" charset="0"/>
              </a:rPr>
              <a:t>We have supported CEOS for </a:t>
            </a:r>
            <a:r>
              <a:rPr lang="en-US" altLang="x-none" sz="2400" dirty="0" smtClean="0">
                <a:solidFill>
                  <a:srgbClr val="FF0000"/>
                </a:solidFill>
                <a:latin typeface="Calibri" charset="0"/>
              </a:rPr>
              <a:t>over 10 years!</a:t>
            </a:r>
            <a:endParaRPr lang="en-US" altLang="x-none" sz="2400" dirty="0">
              <a:solidFill>
                <a:srgbClr val="FF0000"/>
              </a:solidFill>
              <a:latin typeface="Calibri" charset="0"/>
            </a:endParaRPr>
          </a:p>
          <a:p>
            <a:pPr algn="l" eaLnBrk="1" hangingPunct="1">
              <a:spcBef>
                <a:spcPct val="20000"/>
              </a:spcBef>
              <a:buFont typeface="Arial" charset="0"/>
              <a:buChar char="•"/>
            </a:pPr>
            <a:r>
              <a:rPr lang="en-US" altLang="x-none" sz="2400" dirty="0">
                <a:latin typeface="Calibri" charset="0"/>
              </a:rPr>
              <a:t>The SEO </a:t>
            </a:r>
            <a:r>
              <a:rPr lang="en-US" altLang="x-none" sz="2400" b="1" u="sng" dirty="0">
                <a:latin typeface="Calibri" charset="0"/>
              </a:rPr>
              <a:t>technical functions </a:t>
            </a:r>
            <a:r>
              <a:rPr lang="en-US" altLang="x-none" sz="2400" dirty="0">
                <a:latin typeface="Calibri" charset="0"/>
              </a:rPr>
              <a:t>include: systems engineering tool development, requirements and </a:t>
            </a:r>
            <a:r>
              <a:rPr lang="en-US" altLang="x-none" sz="2400" dirty="0" smtClean="0">
                <a:latin typeface="Calibri" charset="0"/>
              </a:rPr>
              <a:t>gap assessments, data acquisition planning, special </a:t>
            </a:r>
            <a:r>
              <a:rPr lang="en-US" altLang="x-none" sz="2400" dirty="0">
                <a:latin typeface="Calibri" charset="0"/>
              </a:rPr>
              <a:t>projects, and system architecture development. </a:t>
            </a:r>
          </a:p>
          <a:p>
            <a:pPr algn="l" eaLnBrk="1" hangingPunct="1">
              <a:spcBef>
                <a:spcPct val="20000"/>
              </a:spcBef>
              <a:buFont typeface="Arial" charset="0"/>
              <a:buChar char="•"/>
            </a:pPr>
            <a:r>
              <a:rPr lang="en-US" altLang="x-none" sz="2400" dirty="0">
                <a:latin typeface="Calibri" charset="0"/>
              </a:rPr>
              <a:t>The SEO </a:t>
            </a:r>
            <a:r>
              <a:rPr lang="en-US" altLang="x-none" sz="2400" b="1" u="sng" dirty="0">
                <a:latin typeface="Calibri" charset="0"/>
              </a:rPr>
              <a:t>management functions </a:t>
            </a:r>
            <a:r>
              <a:rPr lang="en-US" altLang="x-none" sz="2400" dirty="0">
                <a:latin typeface="Calibri" charset="0"/>
              </a:rPr>
              <a:t>include: improving communications through web-based tools, </a:t>
            </a:r>
            <a:r>
              <a:rPr lang="en-US" altLang="x-none" sz="2400" dirty="0" smtClean="0">
                <a:latin typeface="Calibri" charset="0"/>
              </a:rPr>
              <a:t>managing CEOS social media, meeting logistics, and developing education </a:t>
            </a:r>
            <a:r>
              <a:rPr lang="en-US" altLang="x-none" sz="2400" dirty="0">
                <a:latin typeface="Calibri" charset="0"/>
              </a:rPr>
              <a:t>and </a:t>
            </a:r>
            <a:r>
              <a:rPr lang="en-US" altLang="x-none" sz="2400" dirty="0" smtClean="0">
                <a:latin typeface="Calibri" charset="0"/>
              </a:rPr>
              <a:t>outreach products.  </a:t>
            </a:r>
            <a:endParaRPr lang="en-US" altLang="x-none" sz="2400" dirty="0">
              <a:latin typeface="Calibri" charset="0"/>
            </a:endParaRPr>
          </a:p>
        </p:txBody>
      </p:sp>
      <p:pic>
        <p:nvPicPr>
          <p:cNvPr id="25605" name="Picture 6" descr="CEOS_logo_reconstru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3838" y="107950"/>
            <a:ext cx="118903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297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376535"/>
            <a:ext cx="5410200" cy="492443"/>
          </a:xfrm>
        </p:spPr>
        <p:txBody>
          <a:bodyPr wrap="square">
            <a:spAutoFit/>
          </a:bodyPr>
          <a:lstStyle/>
          <a:p>
            <a:pPr algn="l" eaLnBrk="1" hangingPunct="1"/>
            <a:r>
              <a:rPr lang="en-US" sz="2600" b="1" dirty="0" smtClean="0">
                <a:latin typeface="Tahoma" charset="0"/>
                <a:ea typeface="ＭＳ Ｐゴシック" charset="0"/>
                <a:cs typeface="ＭＳ Ｐゴシック" charset="0"/>
              </a:rPr>
              <a:t>What has changed in </a:t>
            </a:r>
            <a:r>
              <a:rPr lang="en-US" sz="2600" b="1" smtClean="0">
                <a:latin typeface="Tahoma" charset="0"/>
                <a:ea typeface="ＭＳ Ｐゴシック" charset="0"/>
                <a:cs typeface="ＭＳ Ｐゴシック" charset="0"/>
              </a:rPr>
              <a:t>10 years? </a:t>
            </a:r>
            <a:endParaRPr lang="en-US" sz="2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8" name="Content Placeholder 2"/>
          <p:cNvSpPr txBox="1">
            <a:spLocks/>
          </p:cNvSpPr>
          <p:nvPr/>
        </p:nvSpPr>
        <p:spPr>
          <a:xfrm>
            <a:off x="202534" y="1295400"/>
            <a:ext cx="8712866" cy="5356485"/>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AU" sz="2000" b="1" kern="1200" dirty="0" smtClean="0">
                <a:latin typeface="Calibri" charset="0"/>
                <a:ea typeface="ＭＳ Ｐゴシック" charset="0"/>
                <a:cs typeface="Calibri" charset="0"/>
              </a:rPr>
              <a:t>Free and Open Resources</a:t>
            </a: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Free and open Satellite Data </a:t>
            </a:r>
            <a:br>
              <a:rPr lang="en-AU" sz="2000" kern="1200" dirty="0" smtClean="0">
                <a:latin typeface="Calibri" charset="0"/>
                <a:ea typeface="ＭＳ Ｐゴシック" charset="0"/>
                <a:cs typeface="Calibri" charset="0"/>
              </a:rPr>
            </a:br>
            <a:r>
              <a:rPr lang="en-AU" sz="2000" kern="1200" dirty="0" smtClean="0">
                <a:latin typeface="Calibri" charset="0"/>
                <a:ea typeface="ＭＳ Ｐゴシック" charset="0"/>
                <a:cs typeface="Calibri" charset="0"/>
              </a:rPr>
              <a:t>(e.g. Landsat in 2007, Sentinel in 2014)</a:t>
            </a: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Open Source Software and Tools</a:t>
            </a:r>
          </a:p>
          <a:p>
            <a:pPr marL="0" indent="0" algn="l" defTabSz="914400" rtl="0">
              <a:buSzPct val="120000"/>
              <a:buFont typeface="Arial"/>
              <a:buNone/>
            </a:pPr>
            <a:r>
              <a:rPr lang="en-US" sz="2000" b="1" kern="1200" dirty="0" smtClean="0">
                <a:latin typeface="Calibri" charset="0"/>
                <a:ea typeface="ＭＳ Ｐゴシック" charset="0"/>
                <a:cs typeface="Calibri" charset="0"/>
              </a:rPr>
              <a:t>Global Engagement</a:t>
            </a:r>
            <a:endParaRPr lang="en-US" sz="2000"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Improved communications through internet technology</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Increased global cooperation and collaboration</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(e.g. GEO-Group on Earth Observations, World Bank)</a:t>
            </a:r>
          </a:p>
          <a:p>
            <a:pPr marL="0" indent="0" algn="l" defTabSz="914400" rtl="0">
              <a:buSzPct val="120000"/>
              <a:buNone/>
            </a:pPr>
            <a:r>
              <a:rPr lang="en-US" sz="2000" b="1" kern="1200" dirty="0">
                <a:latin typeface="Calibri" charset="0"/>
                <a:ea typeface="ＭＳ Ｐゴシック" charset="0"/>
                <a:cs typeface="Calibri" charset="0"/>
              </a:rPr>
              <a:t>Philanthropy</a:t>
            </a:r>
            <a:endParaRPr lang="en-US" sz="2000"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a:latin typeface="Calibri" charset="0"/>
                <a:ea typeface="ＭＳ Ｐゴシック" charset="0"/>
                <a:cs typeface="Calibri" charset="0"/>
              </a:rPr>
              <a:t>Google Earth </a:t>
            </a:r>
            <a:r>
              <a:rPr lang="en-US" sz="2000" kern="1200" dirty="0" smtClean="0">
                <a:latin typeface="Calibri" charset="0"/>
                <a:ea typeface="ＭＳ Ｐゴシック" charset="0"/>
                <a:cs typeface="Calibri" charset="0"/>
              </a:rPr>
              <a:t>Engine, World </a:t>
            </a:r>
            <a:r>
              <a:rPr lang="en-US" sz="2000" kern="1200" dirty="0">
                <a:latin typeface="Calibri" charset="0"/>
                <a:ea typeface="ＭＳ Ｐゴシック" charset="0"/>
                <a:cs typeface="Calibri" charset="0"/>
              </a:rPr>
              <a:t>Bank</a:t>
            </a:r>
          </a:p>
          <a:p>
            <a:pPr marL="603827" lvl="1" indent="-177800" algn="l" defTabSz="914400" rtl="0">
              <a:buSzPct val="120000"/>
              <a:buFont typeface="Wingdings" charset="2"/>
              <a:buChar char="§"/>
            </a:pPr>
            <a:r>
              <a:rPr lang="en-US" sz="2000" kern="1200" dirty="0">
                <a:latin typeface="Calibri" charset="0"/>
                <a:ea typeface="ＭＳ Ｐゴシック" charset="0"/>
                <a:cs typeface="Calibri" charset="0"/>
              </a:rPr>
              <a:t>International Foundations (e.g. Gates, Clinton)</a:t>
            </a:r>
          </a:p>
          <a:p>
            <a:pPr marL="0" indent="0" algn="l" defTabSz="914400" rtl="0">
              <a:buSzPct val="120000"/>
              <a:buFont typeface="Arial"/>
              <a:buNone/>
            </a:pPr>
            <a:r>
              <a:rPr lang="en-US" sz="2000" b="1" kern="1200" dirty="0" smtClean="0">
                <a:latin typeface="Calibri" charset="0"/>
                <a:ea typeface="ＭＳ Ｐゴシック" charset="0"/>
                <a:cs typeface="Calibri" charset="0"/>
              </a:rPr>
              <a:t>Improved Technology</a:t>
            </a:r>
            <a:r>
              <a:rPr lang="is-IS" sz="2000" b="1" kern="1200" dirty="0" smtClean="0">
                <a:latin typeface="Calibri" charset="0"/>
                <a:ea typeface="ＭＳ Ｐゴシック" charset="0"/>
                <a:cs typeface="Calibri" charset="0"/>
              </a:rPr>
              <a:t> </a:t>
            </a:r>
            <a:endParaRPr lang="en-US" sz="2000" b="1"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Cloud Computing (e.g. Amazon)</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Data Cubes </a:t>
            </a:r>
            <a:r>
              <a:rPr lang="is-IS" sz="2000" kern="1200" dirty="0" smtClean="0">
                <a:latin typeface="Calibri" charset="0"/>
                <a:ea typeface="ＭＳ Ｐゴシック" charset="0"/>
                <a:cs typeface="Calibri" charset="0"/>
              </a:rPr>
              <a:t>… </a:t>
            </a:r>
            <a:r>
              <a:rPr lang="is-IS" sz="2000" b="1" kern="1200" dirty="0">
                <a:solidFill>
                  <a:srgbClr val="FF0000"/>
                </a:solidFill>
                <a:latin typeface="Calibri" charset="0"/>
                <a:ea typeface="ＭＳ Ｐゴシック" charset="0"/>
                <a:cs typeface="Calibri" charset="0"/>
              </a:rPr>
              <a:t>t</a:t>
            </a:r>
            <a:r>
              <a:rPr lang="is-IS" sz="2000" b="1" kern="1200" dirty="0" smtClean="0">
                <a:solidFill>
                  <a:srgbClr val="FF0000"/>
                </a:solidFill>
                <a:latin typeface="Calibri" charset="0"/>
                <a:ea typeface="ＭＳ Ｐゴシック" charset="0"/>
                <a:cs typeface="Calibri" charset="0"/>
              </a:rPr>
              <a:t>he focus of this talk! </a:t>
            </a:r>
          </a:p>
        </p:txBody>
      </p:sp>
      <p:pic>
        <p:nvPicPr>
          <p:cNvPr id="6" name="Picture 5"/>
          <p:cNvPicPr>
            <a:picLocks noChangeAspect="1"/>
          </p:cNvPicPr>
          <p:nvPr/>
        </p:nvPicPr>
        <p:blipFill>
          <a:blip r:embed="rId3"/>
          <a:stretch>
            <a:fillRect/>
          </a:stretch>
        </p:blipFill>
        <p:spPr>
          <a:xfrm>
            <a:off x="5307159" y="1447800"/>
            <a:ext cx="2750821" cy="1371600"/>
          </a:xfrm>
          <a:prstGeom prst="rect">
            <a:avLst/>
          </a:prstGeom>
        </p:spPr>
      </p:pic>
      <p:pic>
        <p:nvPicPr>
          <p:cNvPr id="3" name="Picture 2"/>
          <p:cNvPicPr>
            <a:picLocks noChangeAspect="1"/>
          </p:cNvPicPr>
          <p:nvPr/>
        </p:nvPicPr>
        <p:blipFill>
          <a:blip r:embed="rId4"/>
          <a:stretch>
            <a:fillRect/>
          </a:stretch>
        </p:blipFill>
        <p:spPr>
          <a:xfrm>
            <a:off x="6934200" y="3048000"/>
            <a:ext cx="1701097" cy="17298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5408503"/>
            <a:ext cx="1063465" cy="1220897"/>
          </a:xfrm>
          <a:prstGeom prst="rect">
            <a:avLst/>
          </a:prstGeom>
        </p:spPr>
      </p:pic>
    </p:spTree>
    <p:extLst>
      <p:ext uri="{BB962C8B-B14F-4D97-AF65-F5344CB8AC3E}">
        <p14:creationId xmlns:p14="http://schemas.microsoft.com/office/powerpoint/2010/main" val="206078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69172"/>
            <a:ext cx="2133600" cy="172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1"/>
          <p:cNvSpPr>
            <a:spLocks noGrp="1"/>
          </p:cNvSpPr>
          <p:nvPr>
            <p:ph type="title"/>
          </p:nvPr>
        </p:nvSpPr>
        <p:spPr>
          <a:xfrm>
            <a:off x="1981200" y="152400"/>
            <a:ext cx="5791200" cy="830997"/>
          </a:xfrm>
        </p:spPr>
        <p:txBody>
          <a:bodyPr wrap="square">
            <a:spAutoFit/>
          </a:bodyPr>
          <a:lstStyle/>
          <a:p>
            <a:pPr algn="l" eaLnBrk="1" hangingPunct="1">
              <a:defRPr/>
            </a:pPr>
            <a:r>
              <a:rPr lang="en-US" sz="2400" kern="1200" dirty="0">
                <a:latin typeface="Tahoma" pitchFamily="-110" charset="0"/>
                <a:ea typeface="+mn-ea"/>
                <a:cs typeface="+mn-cs"/>
              </a:rPr>
              <a:t>A NASA LaRC Systems Engineering Tool </a:t>
            </a:r>
            <a:br>
              <a:rPr lang="en-US" sz="2400" kern="1200" dirty="0">
                <a:latin typeface="Tahoma" pitchFamily="-110" charset="0"/>
                <a:ea typeface="+mn-ea"/>
                <a:cs typeface="+mn-cs"/>
              </a:rPr>
            </a:br>
            <a:r>
              <a:rPr lang="en-US" sz="2400" kern="1200" dirty="0" smtClean="0">
                <a:latin typeface="Tahoma" pitchFamily="-110" charset="0"/>
                <a:ea typeface="+mn-ea"/>
                <a:cs typeface="+mn-cs"/>
              </a:rPr>
              <a:t>addressing </a:t>
            </a:r>
            <a:r>
              <a:rPr lang="en-US" sz="2400" kern="1200" dirty="0">
                <a:latin typeface="Tahoma" pitchFamily="-110" charset="0"/>
                <a:ea typeface="+mn-ea"/>
                <a:cs typeface="+mn-cs"/>
              </a:rPr>
              <a:t>Global Problems</a:t>
            </a:r>
          </a:p>
        </p:txBody>
      </p:sp>
      <p:sp>
        <p:nvSpPr>
          <p:cNvPr id="17412" name="Content Placeholder 2"/>
          <p:cNvSpPr>
            <a:spLocks noGrp="1"/>
          </p:cNvSpPr>
          <p:nvPr>
            <p:ph idx="1"/>
          </p:nvPr>
        </p:nvSpPr>
        <p:spPr>
          <a:xfrm>
            <a:off x="173038" y="1384300"/>
            <a:ext cx="7040562" cy="5068888"/>
          </a:xfrm>
        </p:spPr>
        <p:txBody>
          <a:bodyPr/>
          <a:lstStyle/>
          <a:p>
            <a:pPr marL="0" indent="0" eaLnBrk="1" hangingPunct="1">
              <a:buFont typeface="Wingdings" charset="2"/>
              <a:buNone/>
            </a:pPr>
            <a:r>
              <a:rPr lang="en-US" altLang="x-none" sz="1800" i="1" dirty="0">
                <a:solidFill>
                  <a:schemeClr val="tx1"/>
                </a:solidFill>
                <a:latin typeface="Calibri" charset="0"/>
              </a:rPr>
              <a:t>NASA </a:t>
            </a:r>
            <a:r>
              <a:rPr lang="en-US" altLang="x-none" sz="1800" i="1" dirty="0" err="1">
                <a:solidFill>
                  <a:schemeClr val="tx1"/>
                </a:solidFill>
                <a:latin typeface="Calibri" charset="0"/>
              </a:rPr>
              <a:t>LaRC’s</a:t>
            </a:r>
            <a:r>
              <a:rPr lang="en-US" altLang="x-none" sz="1800" i="1" dirty="0">
                <a:solidFill>
                  <a:schemeClr val="tx1"/>
                </a:solidFill>
                <a:latin typeface="Calibri" charset="0"/>
              </a:rPr>
              <a:t> CEOS Systems Engineering Office (SEO) is making significant and growing contributions to the </a:t>
            </a:r>
            <a:r>
              <a:rPr lang="en-US" altLang="x-none" sz="1800" i="1" dirty="0" smtClean="0">
                <a:solidFill>
                  <a:schemeClr val="tx1"/>
                </a:solidFill>
                <a:latin typeface="Calibri" charset="0"/>
              </a:rPr>
              <a:t>global satellite and data user </a:t>
            </a:r>
            <a:r>
              <a:rPr lang="en-US" altLang="x-none" sz="1800" i="1" dirty="0">
                <a:solidFill>
                  <a:schemeClr val="tx1"/>
                </a:solidFill>
                <a:latin typeface="Calibri" charset="0"/>
              </a:rPr>
              <a:t>community through its systems engineering tools and applications, impacting international space agency plans and </a:t>
            </a:r>
            <a:r>
              <a:rPr lang="en-US" altLang="x-none" sz="1800" i="1" dirty="0" smtClean="0">
                <a:solidFill>
                  <a:schemeClr val="tx1"/>
                </a:solidFill>
                <a:latin typeface="Calibri" charset="0"/>
              </a:rPr>
              <a:t>global decisions</a:t>
            </a:r>
            <a:r>
              <a:rPr lang="en-US" altLang="x-none" sz="1800" i="1" dirty="0">
                <a:solidFill>
                  <a:schemeClr val="tx1"/>
                </a:solidFill>
                <a:latin typeface="Calibri" charset="0"/>
              </a:rPr>
              <a:t>.</a:t>
            </a:r>
          </a:p>
          <a:p>
            <a:pPr marL="0" indent="0" eaLnBrk="1" hangingPunct="1">
              <a:buFont typeface="Wingdings" charset="2"/>
              <a:buNone/>
            </a:pPr>
            <a:r>
              <a:rPr lang="en-US" altLang="x-none" sz="1800" b="0" dirty="0">
                <a:solidFill>
                  <a:schemeClr val="tx1"/>
                </a:solidFill>
                <a:latin typeface="Calibri" charset="0"/>
              </a:rPr>
              <a:t/>
            </a:r>
            <a:br>
              <a:rPr lang="en-US" altLang="x-none" sz="1800" b="0" dirty="0">
                <a:solidFill>
                  <a:schemeClr val="tx1"/>
                </a:solidFill>
                <a:latin typeface="Calibri" charset="0"/>
              </a:rPr>
            </a:br>
            <a:r>
              <a:rPr lang="en-US" altLang="x-none" sz="1800" i="1" dirty="0" smtClean="0">
                <a:solidFill>
                  <a:schemeClr val="tx1"/>
                </a:solidFill>
                <a:latin typeface="Calibri" charset="0"/>
              </a:rPr>
              <a:t>One </a:t>
            </a:r>
            <a:r>
              <a:rPr lang="en-US" altLang="x-none" sz="1800" i="1" dirty="0">
                <a:solidFill>
                  <a:schemeClr val="tx1"/>
                </a:solidFill>
                <a:latin typeface="Calibri" charset="0"/>
              </a:rPr>
              <a:t>of the SEO’s tools </a:t>
            </a:r>
            <a:r>
              <a:rPr lang="en-US" altLang="x-none" sz="1800" i="1" dirty="0" smtClean="0">
                <a:solidFill>
                  <a:schemeClr val="tx1"/>
                </a:solidFill>
                <a:latin typeface="Calibri" charset="0"/>
              </a:rPr>
              <a:t>(</a:t>
            </a:r>
            <a:r>
              <a:rPr lang="en-US" altLang="x-none" sz="1800" b="1" i="1" dirty="0" smtClean="0">
                <a:solidFill>
                  <a:schemeClr val="tx1"/>
                </a:solidFill>
                <a:latin typeface="Calibri" charset="0"/>
              </a:rPr>
              <a:t>Data Cubes</a:t>
            </a:r>
            <a:r>
              <a:rPr lang="en-US" altLang="x-none" sz="1800" i="1" dirty="0" smtClean="0">
                <a:solidFill>
                  <a:schemeClr val="tx1"/>
                </a:solidFill>
                <a:latin typeface="Calibri" charset="0"/>
              </a:rPr>
              <a:t>) addresses </a:t>
            </a:r>
            <a:r>
              <a:rPr lang="en-US" altLang="x-none" sz="1800" i="1" dirty="0">
                <a:solidFill>
                  <a:schemeClr val="tx1"/>
                </a:solidFill>
                <a:latin typeface="Calibri" charset="0"/>
              </a:rPr>
              <a:t>these global issues ...</a:t>
            </a:r>
            <a:br>
              <a:rPr lang="en-US" altLang="x-none" sz="1800" i="1" dirty="0">
                <a:solidFill>
                  <a:schemeClr val="tx1"/>
                </a:solidFill>
                <a:latin typeface="Calibri" charset="0"/>
              </a:rPr>
            </a:br>
            <a:r>
              <a:rPr lang="en-US" altLang="x-none" sz="1800" i="1" dirty="0">
                <a:solidFill>
                  <a:schemeClr val="tx1"/>
                </a:solidFill>
                <a:latin typeface="Calibri" charset="0"/>
              </a:rPr>
              <a:t>       </a:t>
            </a:r>
          </a:p>
          <a:p>
            <a:pPr marL="238125" indent="-223838" eaLnBrk="1" hangingPunct="1">
              <a:buFont typeface="Wingdings" charset="2"/>
              <a:buChar char="§"/>
            </a:pPr>
            <a:r>
              <a:rPr lang="en-US" altLang="x-none" sz="1800" b="1" dirty="0" smtClean="0">
                <a:solidFill>
                  <a:schemeClr val="tx1"/>
                </a:solidFill>
                <a:latin typeface="Calibri" charset="0"/>
              </a:rPr>
              <a:t>What is a Data Cube? </a:t>
            </a:r>
            <a:r>
              <a:rPr lang="en-US" altLang="x-none" sz="1800" dirty="0" smtClean="0">
                <a:solidFill>
                  <a:schemeClr val="tx1"/>
                </a:solidFill>
                <a:latin typeface="Calibri" charset="0"/>
              </a:rPr>
              <a:t>Time-series </a:t>
            </a:r>
            <a:r>
              <a:rPr lang="en-US" altLang="x-none" sz="1800" dirty="0">
                <a:solidFill>
                  <a:schemeClr val="tx1"/>
                </a:solidFill>
                <a:latin typeface="Calibri" charset="0"/>
              </a:rPr>
              <a:t>multi-dimensional (space, </a:t>
            </a:r>
            <a:r>
              <a:rPr lang="en-US" altLang="x-none" sz="1800" dirty="0" smtClean="0">
                <a:solidFill>
                  <a:schemeClr val="tx1"/>
                </a:solidFill>
                <a:latin typeface="Calibri" charset="0"/>
              </a:rPr>
              <a:t>time) stack </a:t>
            </a:r>
            <a:r>
              <a:rPr lang="en-US" altLang="x-none" sz="1800" dirty="0">
                <a:solidFill>
                  <a:schemeClr val="tx1"/>
                </a:solidFill>
                <a:latin typeface="Calibri" charset="0"/>
              </a:rPr>
              <a:t>of spatially aligned pixels ready for analysis</a:t>
            </a:r>
          </a:p>
          <a:p>
            <a:pPr marL="238125" indent="-223838" eaLnBrk="1" hangingPunct="1">
              <a:buFont typeface="Wingdings" charset="2"/>
              <a:buChar char="§"/>
            </a:pPr>
            <a:r>
              <a:rPr lang="en-US" altLang="x-none" sz="1800" dirty="0">
                <a:solidFill>
                  <a:schemeClr val="tx1"/>
                </a:solidFill>
                <a:latin typeface="Calibri" charset="0"/>
              </a:rPr>
              <a:t>Proven concept </a:t>
            </a:r>
            <a:r>
              <a:rPr lang="en-US" altLang="x-none" sz="1800" dirty="0" smtClean="0">
                <a:solidFill>
                  <a:schemeClr val="tx1"/>
                </a:solidFill>
                <a:latin typeface="Calibri" charset="0"/>
              </a:rPr>
              <a:t>in Australia </a:t>
            </a:r>
            <a:r>
              <a:rPr lang="en-US" altLang="x-none" sz="1800" dirty="0">
                <a:solidFill>
                  <a:schemeClr val="tx1"/>
                </a:solidFill>
                <a:latin typeface="Calibri" charset="0"/>
              </a:rPr>
              <a:t>with plans for global implementation</a:t>
            </a:r>
          </a:p>
          <a:p>
            <a:pPr marL="238125" indent="-223838">
              <a:buFont typeface="Wingdings" charset="2"/>
              <a:buChar char="§"/>
            </a:pPr>
            <a:r>
              <a:rPr lang="en-US" altLang="x-none" sz="1800" dirty="0">
                <a:solidFill>
                  <a:schemeClr val="tx1"/>
                </a:solidFill>
                <a:latin typeface="Calibri" charset="0"/>
              </a:rPr>
              <a:t>The </a:t>
            </a:r>
            <a:r>
              <a:rPr lang="en-US" altLang="x-none" sz="1800" dirty="0">
                <a:solidFill>
                  <a:srgbClr val="FF0000"/>
                </a:solidFill>
                <a:latin typeface="Calibri" charset="0"/>
              </a:rPr>
              <a:t>NASA </a:t>
            </a:r>
            <a:r>
              <a:rPr lang="en-US" altLang="x-none" sz="1800" dirty="0" err="1">
                <a:solidFill>
                  <a:srgbClr val="FF0000"/>
                </a:solidFill>
                <a:latin typeface="Calibri" charset="0"/>
              </a:rPr>
              <a:t>LaRC</a:t>
            </a:r>
            <a:r>
              <a:rPr lang="en-US" altLang="x-none" sz="1800" dirty="0">
                <a:solidFill>
                  <a:srgbClr val="FF0000"/>
                </a:solidFill>
                <a:latin typeface="Calibri" charset="0"/>
              </a:rPr>
              <a:t> SEO </a:t>
            </a:r>
            <a:r>
              <a:rPr lang="en-US" altLang="x-none" sz="1800" dirty="0" smtClean="0">
                <a:solidFill>
                  <a:schemeClr val="tx1"/>
                </a:solidFill>
                <a:latin typeface="Calibri" charset="0"/>
              </a:rPr>
              <a:t>is </a:t>
            </a:r>
            <a:r>
              <a:rPr lang="en-US" altLang="x-none" sz="1800" dirty="0">
                <a:solidFill>
                  <a:schemeClr val="tx1"/>
                </a:solidFill>
                <a:latin typeface="Calibri" charset="0"/>
              </a:rPr>
              <a:t>leading the Data Cube initiative with support from Australia (CSIRO, GA), USGS, and the United Kingdom. </a:t>
            </a:r>
          </a:p>
          <a:p>
            <a:pPr marL="238125" indent="-223838" eaLnBrk="1" hangingPunct="1">
              <a:buFont typeface="Wingdings" charset="2"/>
              <a:buChar char="§"/>
            </a:pPr>
            <a:r>
              <a:rPr lang="en-US" altLang="x-none" sz="1800" dirty="0" smtClean="0">
                <a:solidFill>
                  <a:schemeClr val="tx1"/>
                </a:solidFill>
                <a:latin typeface="Calibri" charset="0"/>
              </a:rPr>
              <a:t>The Data Cube initiative is engaging the CEOS community with involvement</a:t>
            </a:r>
            <a:r>
              <a:rPr lang="en-US" altLang="x-none" sz="1800" b="0" dirty="0" smtClean="0">
                <a:solidFill>
                  <a:schemeClr val="tx1"/>
                </a:solidFill>
                <a:latin typeface="Calibri" charset="0"/>
              </a:rPr>
              <a:t> of many Agencies and Working Groups and is a significant part of our meeting agendas </a:t>
            </a:r>
            <a:endParaRPr lang="en-US" altLang="x-none" sz="1800" b="0" dirty="0">
              <a:solidFill>
                <a:schemeClr val="tx1"/>
              </a:solidFill>
              <a:latin typeface="Calibri" charset="0"/>
            </a:endParaRPr>
          </a:p>
          <a:p>
            <a:pPr marL="238125" indent="-223838" eaLnBrk="1" hangingPunct="1">
              <a:buFont typeface="Wingdings" charset="2"/>
              <a:buChar char="§"/>
            </a:pPr>
            <a:r>
              <a:rPr lang="en-US" altLang="x-none" sz="1800" dirty="0" smtClean="0">
                <a:solidFill>
                  <a:schemeClr val="tx1"/>
                </a:solidFill>
                <a:latin typeface="Calibri" charset="0"/>
              </a:rPr>
              <a:t>The Data Cube</a:t>
            </a:r>
            <a:r>
              <a:rPr lang="en-US" altLang="x-none" sz="1800" b="0" dirty="0" smtClean="0">
                <a:solidFill>
                  <a:schemeClr val="tx1"/>
                </a:solidFill>
                <a:latin typeface="Calibri" charset="0"/>
              </a:rPr>
              <a:t> is impacting scientists</a:t>
            </a:r>
            <a:r>
              <a:rPr lang="en-US" altLang="x-none" sz="1800" b="0" dirty="0">
                <a:solidFill>
                  <a:schemeClr val="tx1"/>
                </a:solidFill>
                <a:latin typeface="Calibri" charset="0"/>
              </a:rPr>
              <a:t>, decision-makers, and space agencies around the world.  </a:t>
            </a:r>
            <a:r>
              <a:rPr lang="en-US" altLang="x-none" sz="1800" dirty="0">
                <a:solidFill>
                  <a:srgbClr val="FF0000"/>
                </a:solidFill>
                <a:latin typeface="Calibri" charset="0"/>
              </a:rPr>
              <a:t>NASA </a:t>
            </a:r>
            <a:r>
              <a:rPr lang="en-US" altLang="x-none" sz="1800" dirty="0" err="1">
                <a:solidFill>
                  <a:srgbClr val="FF0000"/>
                </a:solidFill>
                <a:latin typeface="Calibri" charset="0"/>
              </a:rPr>
              <a:t>LaRC</a:t>
            </a:r>
            <a:r>
              <a:rPr lang="en-US" altLang="x-none" sz="1800" dirty="0">
                <a:solidFill>
                  <a:srgbClr val="FF0000"/>
                </a:solidFill>
                <a:latin typeface="Calibri" charset="0"/>
              </a:rPr>
              <a:t> is making a difference ...</a:t>
            </a:r>
          </a:p>
        </p:txBody>
      </p:sp>
      <p:pic>
        <p:nvPicPr>
          <p:cNvPr id="10" name="Picture 9" descr="Cube_Lay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041288"/>
            <a:ext cx="1491407" cy="2095216"/>
          </a:xfrm>
          <a:prstGeom prst="rect">
            <a:avLst/>
          </a:prstGeom>
        </p:spPr>
      </p:pic>
      <p:pic>
        <p:nvPicPr>
          <p:cNvPr id="13" name="Picture 12"/>
          <p:cNvPicPr>
            <a:picLocks noChangeAspect="1"/>
          </p:cNvPicPr>
          <p:nvPr/>
        </p:nvPicPr>
        <p:blipFill>
          <a:blip r:embed="rId5"/>
          <a:stretch>
            <a:fillRect/>
          </a:stretch>
        </p:blipFill>
        <p:spPr>
          <a:xfrm>
            <a:off x="7315200" y="5181600"/>
            <a:ext cx="1597802" cy="1597802"/>
          </a:xfrm>
          <a:prstGeom prst="rect">
            <a:avLst/>
          </a:prstGeom>
        </p:spPr>
      </p:pic>
    </p:spTree>
    <p:extLst>
      <p:ext uri="{BB962C8B-B14F-4D97-AF65-F5344CB8AC3E}">
        <p14:creationId xmlns:p14="http://schemas.microsoft.com/office/powerpoint/2010/main" val="1304247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253424"/>
            <a:ext cx="5486400" cy="646331"/>
          </a:xfrm>
        </p:spPr>
        <p:txBody>
          <a:bodyPr wrap="square">
            <a:spAutoFit/>
          </a:bodyPr>
          <a:lstStyle/>
          <a:p>
            <a:pPr algn="l" eaLnBrk="1" hangingPunct="1"/>
            <a:r>
              <a:rPr lang="en-US" sz="3600" b="1" smtClean="0">
                <a:latin typeface="Tahoma" charset="0"/>
                <a:ea typeface="ＭＳ Ｐゴシック" charset="0"/>
                <a:cs typeface="ＭＳ Ｐゴシック" charset="0"/>
              </a:rPr>
              <a:t>Benefits of Data Cubes</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7" name="Content Placeholder 2"/>
          <p:cNvSpPr txBox="1">
            <a:spLocks/>
          </p:cNvSpPr>
          <p:nvPr/>
        </p:nvSpPr>
        <p:spPr>
          <a:xfrm>
            <a:off x="381000" y="1066800"/>
            <a:ext cx="8458200"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endParaRPr lang="en-US" kern="1200" dirty="0" smtClean="0">
              <a:latin typeface="Calibri" charset="0"/>
              <a:ea typeface="ＭＳ Ｐゴシック" charset="0"/>
              <a:cs typeface="Calibri" charset="0"/>
            </a:endParaRP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Expanded use of satellite data</a:t>
            </a:r>
            <a:endParaRPr lang="is-IS" kern="1200" dirty="0" smtClean="0">
              <a:latin typeface="Calibri" charset="0"/>
              <a:ea typeface="ＭＳ Ｐゴシック" charset="0"/>
              <a:cs typeface="Calibri" charset="0"/>
            </a:endParaRPr>
          </a:p>
          <a:p>
            <a:pPr marL="295275" indent="-295275" algn="l" defTabSz="914400" rtl="0">
              <a:buSzPct val="120000"/>
              <a:buFont typeface="Wingdings" charset="2"/>
              <a:buChar char="§"/>
            </a:pPr>
            <a:r>
              <a:rPr lang="en-US" kern="1200" dirty="0">
                <a:latin typeface="Calibri" charset="0"/>
                <a:ea typeface="ＭＳ Ｐゴシック" charset="0"/>
                <a:cs typeface="Calibri" charset="0"/>
              </a:rPr>
              <a:t>Reduced </a:t>
            </a:r>
            <a:r>
              <a:rPr lang="en-US" kern="1200" dirty="0" smtClean="0">
                <a:latin typeface="Calibri" charset="0"/>
                <a:ea typeface="ＭＳ Ｐゴシック" charset="0"/>
                <a:cs typeface="Calibri" charset="0"/>
              </a:rPr>
              <a:t>data preparation burden</a:t>
            </a:r>
          </a:p>
          <a:p>
            <a:pPr marL="295275" indent="-295275" algn="l" defTabSz="914400" rtl="0">
              <a:buSzPct val="120000"/>
              <a:buFont typeface="Wingdings" charset="2"/>
              <a:buChar char="§"/>
            </a:pPr>
            <a:r>
              <a:rPr lang="is-IS" kern="1200" dirty="0" smtClean="0">
                <a:latin typeface="Calibri" charset="0"/>
                <a:ea typeface="ＭＳ Ｐゴシック" charset="0"/>
                <a:cs typeface="Calibri" charset="0"/>
              </a:rPr>
              <a:t>Enables data interoperability</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Efficient time </a:t>
            </a:r>
            <a:r>
              <a:rPr lang="en-US" kern="1200" dirty="0">
                <a:latin typeface="Calibri" charset="0"/>
                <a:ea typeface="ＭＳ Ｐゴシック" charset="0"/>
                <a:cs typeface="Calibri" charset="0"/>
              </a:rPr>
              <a:t>series </a:t>
            </a:r>
            <a:r>
              <a:rPr lang="en-US" kern="1200" dirty="0" smtClean="0">
                <a:latin typeface="Calibri" charset="0"/>
                <a:ea typeface="ＭＳ Ｐゴシック" charset="0"/>
                <a:cs typeface="Calibri" charset="0"/>
              </a:rPr>
              <a:t>analyses</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Free and open access</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Flexible deployment (local or cloud)</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Use of a common architecture</a:t>
            </a:r>
          </a:p>
          <a:p>
            <a:pPr marL="295275" indent="-295275" algn="l" defTabSz="914400" rtl="0">
              <a:buSzPct val="120000"/>
              <a:buFont typeface="Wingdings" charset="2"/>
              <a:buChar char="§"/>
            </a:pPr>
            <a:r>
              <a:rPr lang="en-US" kern="1200" dirty="0" smtClean="0">
                <a:latin typeface="Calibri" charset="0"/>
                <a:ea typeface="ＭＳ Ｐゴシック" charset="0"/>
                <a:cs typeface="Calibri" charset="0"/>
              </a:rPr>
              <a:t>Community development and sharing</a:t>
            </a:r>
          </a:p>
          <a:p>
            <a:pPr marL="295275" indent="-295275" algn="l" defTabSz="914400" rtl="0">
              <a:buSzPct val="120000"/>
              <a:buFont typeface="Arial"/>
              <a:buNone/>
            </a:pPr>
            <a:endParaRPr lang="en-US" kern="1200" dirty="0" smtClean="0">
              <a:latin typeface="Calibri" charset="0"/>
              <a:ea typeface="ＭＳ Ｐゴシック" charset="0"/>
              <a:cs typeface="Calibri" charset="0"/>
            </a:endParaRPr>
          </a:p>
          <a:p>
            <a:pPr marL="0" indent="0" algn="l" defTabSz="914400" rtl="0">
              <a:buSzPct val="120000"/>
              <a:buNone/>
            </a:pPr>
            <a:r>
              <a:rPr lang="en-US" sz="2800" i="1" kern="1200" dirty="0" smtClean="0">
                <a:latin typeface="Calibri" charset="0"/>
                <a:ea typeface="ＭＳ Ｐゴシック" charset="0"/>
                <a:cs typeface="Calibri" charset="0"/>
              </a:rPr>
              <a:t>Our goal is </a:t>
            </a:r>
            <a:r>
              <a:rPr lang="en-US" sz="2800" b="1" i="1" kern="1200" dirty="0" smtClean="0">
                <a:solidFill>
                  <a:srgbClr val="FF0000"/>
                </a:solidFill>
                <a:latin typeface="Calibri" charset="0"/>
                <a:ea typeface="ＭＳ Ｐゴシック" charset="0"/>
                <a:cs typeface="Calibri" charset="0"/>
              </a:rPr>
              <a:t>NOT</a:t>
            </a:r>
            <a:r>
              <a:rPr lang="en-US" sz="2800" i="1" kern="1200" dirty="0" smtClean="0">
                <a:latin typeface="Calibri" charset="0"/>
                <a:ea typeface="ＭＳ Ｐゴシック" charset="0"/>
                <a:cs typeface="Calibri" charset="0"/>
              </a:rPr>
              <a:t> to sell a product or give out a tool. </a:t>
            </a:r>
            <a:br>
              <a:rPr lang="en-US" sz="2800" i="1" kern="1200" dirty="0" smtClean="0">
                <a:latin typeface="Calibri" charset="0"/>
                <a:ea typeface="ＭＳ Ｐゴシック" charset="0"/>
                <a:cs typeface="Calibri" charset="0"/>
              </a:rPr>
            </a:br>
            <a:r>
              <a:rPr lang="en-US" sz="2800" i="1" kern="1200" dirty="0" smtClean="0">
                <a:latin typeface="Calibri" charset="0"/>
                <a:ea typeface="ＭＳ Ｐゴシック" charset="0"/>
                <a:cs typeface="Calibri" charset="0"/>
              </a:rPr>
              <a:t>Our goal is to provide a </a:t>
            </a:r>
            <a:r>
              <a:rPr lang="en-US" sz="2800" b="1" i="1" kern="1200" dirty="0" smtClean="0">
                <a:latin typeface="Calibri" charset="0"/>
                <a:ea typeface="ＭＳ Ｐゴシック" charset="0"/>
                <a:cs typeface="Calibri" charset="0"/>
              </a:rPr>
              <a:t>SOLUTION</a:t>
            </a:r>
            <a:r>
              <a:rPr lang="en-US" sz="2800" i="1" kern="1200" dirty="0" smtClean="0">
                <a:latin typeface="Calibri" charset="0"/>
                <a:ea typeface="ＭＳ Ｐゴシック" charset="0"/>
                <a:cs typeface="Calibri" charset="0"/>
              </a:rPr>
              <a:t> that has </a:t>
            </a:r>
            <a:r>
              <a:rPr lang="en-US" sz="2800" b="1" i="1" kern="1200" dirty="0" smtClean="0">
                <a:latin typeface="Calibri" charset="0"/>
                <a:ea typeface="ＭＳ Ｐゴシック" charset="0"/>
                <a:cs typeface="Calibri" charset="0"/>
              </a:rPr>
              <a:t>VALUE</a:t>
            </a:r>
            <a:r>
              <a:rPr lang="en-US" sz="2800" i="1" kern="1200" dirty="0" smtClean="0">
                <a:latin typeface="Calibri" charset="0"/>
                <a:ea typeface="ＭＳ Ｐゴシック" charset="0"/>
                <a:cs typeface="Calibri" charset="0"/>
              </a:rPr>
              <a:t> and increases the </a:t>
            </a:r>
            <a:r>
              <a:rPr lang="en-US" sz="2800" b="1" i="1" kern="1200" dirty="0" smtClean="0">
                <a:latin typeface="Calibri" charset="0"/>
                <a:ea typeface="ＭＳ Ｐゴシック" charset="0"/>
                <a:cs typeface="Calibri" charset="0"/>
              </a:rPr>
              <a:t>IMPACT</a:t>
            </a:r>
            <a:r>
              <a:rPr lang="en-US" sz="2800" i="1" kern="1200" dirty="0" smtClean="0">
                <a:latin typeface="Calibri" charset="0"/>
                <a:ea typeface="ＭＳ Ｐゴシック" charset="0"/>
                <a:cs typeface="Calibri" charset="0"/>
              </a:rPr>
              <a:t> of satellite data.</a:t>
            </a:r>
          </a:p>
        </p:txBody>
      </p:sp>
      <p:pic>
        <p:nvPicPr>
          <p:cNvPr id="2" name="Picture 1"/>
          <p:cNvPicPr>
            <a:picLocks noChangeAspect="1"/>
          </p:cNvPicPr>
          <p:nvPr/>
        </p:nvPicPr>
        <p:blipFill>
          <a:blip r:embed="rId3"/>
          <a:stretch>
            <a:fillRect/>
          </a:stretch>
        </p:blipFill>
        <p:spPr>
          <a:xfrm>
            <a:off x="6063182" y="1524000"/>
            <a:ext cx="2776018" cy="2413000"/>
          </a:xfrm>
          <a:prstGeom prst="rect">
            <a:avLst/>
          </a:prstGeom>
        </p:spPr>
      </p:pic>
    </p:spTree>
    <p:extLst>
      <p:ext uri="{BB962C8B-B14F-4D97-AF65-F5344CB8AC3E}">
        <p14:creationId xmlns:p14="http://schemas.microsoft.com/office/powerpoint/2010/main" val="4912257"/>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304800"/>
            <a:ext cx="4953005" cy="584775"/>
          </a:xfrm>
        </p:spPr>
        <p:txBody>
          <a:bodyPr wrap="square">
            <a:spAutoFit/>
          </a:bodyPr>
          <a:lstStyle/>
          <a:p>
            <a:pPr algn="l" eaLnBrk="1" hangingPunct="1"/>
            <a:r>
              <a:rPr lang="en-US" b="1" dirty="0" smtClean="0">
                <a:latin typeface="Tahoma" charset="0"/>
                <a:ea typeface="ＭＳ Ｐゴシック" charset="0"/>
                <a:cs typeface="ＭＳ Ｐゴシック" charset="0"/>
              </a:rPr>
              <a:t>The Data Cube Vision</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8" name="Content Placeholder 2"/>
          <p:cNvSpPr txBox="1">
            <a:spLocks/>
          </p:cNvSpPr>
          <p:nvPr/>
        </p:nvSpPr>
        <p:spPr>
          <a:xfrm>
            <a:off x="202534" y="1295399"/>
            <a:ext cx="8712866" cy="533400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AU" sz="2000" b="1" kern="1200" dirty="0" smtClean="0">
                <a:latin typeface="Calibri" charset="0"/>
                <a:ea typeface="ＭＳ Ｐゴシック" charset="0"/>
                <a:cs typeface="Calibri" charset="0"/>
              </a:rPr>
              <a:t>A </a:t>
            </a:r>
            <a:r>
              <a:rPr lang="en-AU" sz="2000" b="1" kern="1200" dirty="0">
                <a:latin typeface="Calibri" charset="0"/>
                <a:ea typeface="ＭＳ Ｐゴシック" charset="0"/>
                <a:cs typeface="Calibri" charset="0"/>
              </a:rPr>
              <a:t>solution </a:t>
            </a:r>
            <a:r>
              <a:rPr lang="en-AU" sz="2000" b="1" kern="1200" dirty="0" smtClean="0">
                <a:latin typeface="Calibri" charset="0"/>
                <a:ea typeface="ＭＳ Ｐゴシック" charset="0"/>
                <a:cs typeface="Calibri" charset="0"/>
              </a:rPr>
              <a:t>supporting priority objectives </a:t>
            </a:r>
            <a:r>
              <a:rPr lang="is-IS" sz="2000" b="1" kern="1200" dirty="0" smtClean="0">
                <a:latin typeface="Calibri" charset="0"/>
                <a:ea typeface="ＭＳ Ｐゴシック" charset="0"/>
                <a:cs typeface="Calibri" charset="0"/>
              </a:rPr>
              <a:t>…</a:t>
            </a:r>
            <a:endParaRPr lang="en-AU" sz="2000" b="1"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Build </a:t>
            </a:r>
            <a:r>
              <a:rPr lang="en-AU" sz="2000" kern="1200" dirty="0">
                <a:latin typeface="Calibri" charset="0"/>
                <a:ea typeface="ＭＳ Ｐゴシック" charset="0"/>
                <a:cs typeface="Calibri" charset="0"/>
              </a:rPr>
              <a:t>capability of users to </a:t>
            </a:r>
            <a:r>
              <a:rPr lang="en-AU" sz="2000" kern="1200" dirty="0" smtClean="0">
                <a:latin typeface="Calibri" charset="0"/>
                <a:ea typeface="ＭＳ Ｐゴシック" charset="0"/>
                <a:cs typeface="Calibri" charset="0"/>
              </a:rPr>
              <a:t>apply CEOS satellite data</a:t>
            </a:r>
            <a:endParaRPr lang="en-AU" sz="2000" b="1" kern="1200" dirty="0">
              <a:solidFill>
                <a:srgbClr val="0070C0"/>
              </a:solidFill>
              <a:latin typeface="Calibri" charset="0"/>
              <a:ea typeface="ＭＳ Ｐゴシック" charset="0"/>
              <a:cs typeface="Calibri" charset="0"/>
            </a:endParaRPr>
          </a:p>
          <a:p>
            <a:pPr marL="603827" lvl="1" indent="-177800" algn="l" defTabSz="914400" rtl="0">
              <a:buSzPct val="120000"/>
              <a:buFont typeface="Wingdings" charset="2"/>
              <a:buChar char="§"/>
            </a:pPr>
            <a:r>
              <a:rPr lang="en-AU" sz="2000" kern="1200" dirty="0" smtClean="0">
                <a:latin typeface="Calibri" charset="0"/>
                <a:ea typeface="ＭＳ Ｐゴシック" charset="0"/>
                <a:cs typeface="Calibri" charset="0"/>
              </a:rPr>
              <a:t>Support Group on Earth Observations (GEO) and United Nations agendas</a:t>
            </a:r>
            <a:endParaRPr lang="en-AU" sz="2000" kern="1200" dirty="0">
              <a:latin typeface="Calibri" charset="0"/>
              <a:ea typeface="ＭＳ Ｐゴシック" charset="0"/>
              <a:cs typeface="Calibri" charset="0"/>
            </a:endParaRPr>
          </a:p>
          <a:p>
            <a:pPr marL="0" indent="0" algn="l" defTabSz="914400" rtl="0">
              <a:buSzPct val="120000"/>
              <a:buFont typeface="Arial"/>
              <a:buNone/>
            </a:pPr>
            <a:r>
              <a:rPr lang="en-US" sz="2000" b="1" kern="1200" dirty="0" smtClean="0">
                <a:latin typeface="Calibri" charset="0"/>
                <a:ea typeface="ＭＳ Ｐゴシック" charset="0"/>
                <a:cs typeface="Calibri" charset="0"/>
              </a:rPr>
              <a:t>Involves many CEOS Agencies</a:t>
            </a:r>
            <a:r>
              <a:rPr lang="en-US" sz="2000" kern="1200" dirty="0" smtClean="0">
                <a:latin typeface="Calibri" charset="0"/>
                <a:ea typeface="ＭＳ Ｐゴシック" charset="0"/>
                <a:cs typeface="Calibri" charset="0"/>
              </a:rPr>
              <a:t> </a:t>
            </a:r>
            <a:r>
              <a:rPr lang="is-IS" sz="2000" kern="1200" dirty="0" smtClean="0">
                <a:latin typeface="Calibri" charset="0"/>
                <a:ea typeface="ＭＳ Ｐゴシック" charset="0"/>
                <a:cs typeface="Calibri" charset="0"/>
              </a:rPr>
              <a:t>…</a:t>
            </a:r>
            <a:endParaRPr lang="en-US" sz="2000"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a:latin typeface="Calibri" charset="0"/>
                <a:ea typeface="ＭＳ Ｐゴシック" charset="0"/>
                <a:cs typeface="Calibri" charset="0"/>
              </a:rPr>
              <a:t>T</a:t>
            </a:r>
            <a:r>
              <a:rPr lang="en-US" sz="2000" kern="1200" dirty="0" smtClean="0">
                <a:latin typeface="Calibri" charset="0"/>
                <a:ea typeface="ＭＳ Ｐゴシック" charset="0"/>
                <a:cs typeface="Calibri" charset="0"/>
              </a:rPr>
              <a:t>hrough </a:t>
            </a:r>
            <a:r>
              <a:rPr lang="en-US" sz="2000" kern="1200" dirty="0">
                <a:latin typeface="Calibri" charset="0"/>
                <a:ea typeface="ＭＳ Ｐゴシック" charset="0"/>
                <a:cs typeface="Calibri" charset="0"/>
              </a:rPr>
              <a:t>provision </a:t>
            </a:r>
            <a:r>
              <a:rPr lang="en-US" sz="2000" kern="1200" dirty="0" smtClean="0">
                <a:latin typeface="Calibri" charset="0"/>
                <a:ea typeface="ＭＳ Ｐゴシック" charset="0"/>
                <a:cs typeface="Calibri" charset="0"/>
              </a:rPr>
              <a:t>of processed satellite data products</a:t>
            </a:r>
            <a:endParaRPr lang="en-US" sz="2000" b="1" kern="1200" dirty="0">
              <a:solidFill>
                <a:srgbClr val="0070C0"/>
              </a:solidFill>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Contributing to development and uptake of solutions</a:t>
            </a:r>
          </a:p>
          <a:p>
            <a:pPr marL="0" indent="0" algn="l" defTabSz="914400" rtl="0">
              <a:buSzPct val="120000"/>
              <a:buFont typeface="Arial"/>
              <a:buNone/>
            </a:pPr>
            <a:r>
              <a:rPr lang="en-US" sz="2000" b="1" kern="1200" dirty="0" smtClean="0">
                <a:latin typeface="Calibri" charset="0"/>
                <a:ea typeface="ＭＳ Ｐゴシック" charset="0"/>
                <a:cs typeface="Calibri" charset="0"/>
              </a:rPr>
              <a:t>Customer focused </a:t>
            </a:r>
            <a:r>
              <a:rPr lang="is-IS" sz="2000" b="1" kern="1200" dirty="0" smtClean="0">
                <a:latin typeface="Calibri" charset="0"/>
                <a:ea typeface="ＭＳ Ｐゴシック" charset="0"/>
                <a:cs typeface="Calibri" charset="0"/>
              </a:rPr>
              <a:t>… </a:t>
            </a:r>
            <a:endParaRPr lang="en-US" sz="2000" b="1"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Easy to install and maintain with training materials</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A brand </a:t>
            </a:r>
            <a:r>
              <a:rPr lang="en-US" sz="2000" kern="1200" dirty="0">
                <a:latin typeface="Calibri" charset="0"/>
                <a:ea typeface="ＭＳ Ｐゴシック" charset="0"/>
                <a:cs typeface="Calibri" charset="0"/>
              </a:rPr>
              <a:t>that people know and </a:t>
            </a:r>
            <a:r>
              <a:rPr lang="en-US" sz="2000" kern="1200" dirty="0" smtClean="0">
                <a:latin typeface="Calibri" charset="0"/>
                <a:ea typeface="ＭＳ Ｐゴシック" charset="0"/>
                <a:cs typeface="Calibri" charset="0"/>
              </a:rPr>
              <a:t>trust</a:t>
            </a: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An </a:t>
            </a:r>
            <a:r>
              <a:rPr lang="en-US" sz="2000" kern="1200" dirty="0">
                <a:latin typeface="Calibri" charset="0"/>
                <a:ea typeface="ＭＳ Ｐゴシック" charset="0"/>
                <a:cs typeface="Calibri" charset="0"/>
              </a:rPr>
              <a:t>a</a:t>
            </a:r>
            <a:r>
              <a:rPr lang="en-US" sz="2000" kern="1200" dirty="0" smtClean="0">
                <a:latin typeface="Calibri" charset="0"/>
                <a:ea typeface="ＭＳ Ｐゴシック" charset="0"/>
                <a:cs typeface="Calibri" charset="0"/>
              </a:rPr>
              <a:t>ctive global community of users</a:t>
            </a:r>
          </a:p>
          <a:p>
            <a:pPr marL="0" indent="0" algn="l" defTabSz="914400" rtl="0">
              <a:buSzPct val="120000"/>
              <a:buFont typeface="Arial"/>
              <a:buNone/>
            </a:pPr>
            <a:r>
              <a:rPr lang="en-US" sz="2000" b="1" kern="1200" dirty="0" smtClean="0">
                <a:latin typeface="Calibri" charset="0"/>
                <a:ea typeface="ＭＳ Ｐゴシック" charset="0"/>
                <a:cs typeface="Calibri" charset="0"/>
              </a:rPr>
              <a:t>Scalable solution </a:t>
            </a:r>
            <a:r>
              <a:rPr lang="is-IS" sz="2000" b="1" kern="1200" dirty="0" smtClean="0">
                <a:latin typeface="Calibri" charset="0"/>
                <a:ea typeface="ＭＳ Ｐゴシック" charset="0"/>
                <a:cs typeface="Calibri" charset="0"/>
              </a:rPr>
              <a:t>…</a:t>
            </a:r>
            <a:endParaRPr lang="en-US" sz="2000"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Operational Data Cubes in </a:t>
            </a:r>
            <a:r>
              <a:rPr lang="en-US" sz="2000" b="1" kern="1200" dirty="0" smtClean="0">
                <a:solidFill>
                  <a:srgbClr val="FF0000"/>
                </a:solidFill>
                <a:latin typeface="Calibri" charset="0"/>
                <a:ea typeface="ＭＳ Ｐゴシック" charset="0"/>
                <a:cs typeface="Calibri" charset="0"/>
              </a:rPr>
              <a:t>20 countries by 2022</a:t>
            </a:r>
            <a:endParaRPr lang="en-US" sz="2000" b="1" kern="1200" dirty="0">
              <a:solidFill>
                <a:srgbClr val="FF0000"/>
              </a:solidFill>
              <a:latin typeface="Calibri" charset="0"/>
              <a:ea typeface="ＭＳ Ｐゴシック" charset="0"/>
              <a:cs typeface="Calibri" charset="0"/>
            </a:endParaRPr>
          </a:p>
          <a:p>
            <a:pPr marL="603827" lvl="1" indent="-177800" algn="l" defTabSz="914400" rtl="0">
              <a:buSzPct val="120000"/>
              <a:buFont typeface="Wingdings" charset="2"/>
              <a:buChar char="§"/>
            </a:pPr>
            <a:r>
              <a:rPr lang="en-US" sz="2000" kern="1200" dirty="0" smtClean="0">
                <a:latin typeface="Calibri" charset="0"/>
                <a:ea typeface="ＭＳ Ｐゴシック" charset="0"/>
                <a:cs typeface="Calibri" charset="0"/>
              </a:rPr>
              <a:t>Key partners (e.g. World Bank, Google, Amazon) supporting the data cube development and use </a:t>
            </a:r>
          </a:p>
        </p:txBody>
      </p:sp>
      <p:pic>
        <p:nvPicPr>
          <p:cNvPr id="2" name="Picture 1"/>
          <p:cNvPicPr>
            <a:picLocks noChangeAspect="1"/>
          </p:cNvPicPr>
          <p:nvPr/>
        </p:nvPicPr>
        <p:blipFill>
          <a:blip r:embed="rId3"/>
          <a:stretch>
            <a:fillRect/>
          </a:stretch>
        </p:blipFill>
        <p:spPr>
          <a:xfrm>
            <a:off x="6553200" y="3143511"/>
            <a:ext cx="2572871" cy="2629905"/>
          </a:xfrm>
          <a:prstGeom prst="rect">
            <a:avLst/>
          </a:prstGeom>
        </p:spPr>
      </p:pic>
    </p:spTree>
    <p:extLst>
      <p:ext uri="{BB962C8B-B14F-4D97-AF65-F5344CB8AC3E}">
        <p14:creationId xmlns:p14="http://schemas.microsoft.com/office/powerpoint/2010/main" val="16163824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304800"/>
            <a:ext cx="5486400" cy="584775"/>
          </a:xfrm>
        </p:spPr>
        <p:txBody>
          <a:bodyPr wrap="square">
            <a:spAutoFit/>
          </a:bodyPr>
          <a:lstStyle/>
          <a:p>
            <a:pPr algn="l" eaLnBrk="1" hangingPunct="1"/>
            <a:r>
              <a:rPr lang="en-US" b="1" dirty="0" smtClean="0">
                <a:latin typeface="Tahoma" charset="0"/>
                <a:ea typeface="ＭＳ Ｐゴシック" charset="0"/>
                <a:cs typeface="ＭＳ Ｐゴシック" charset="0"/>
              </a:rPr>
              <a:t>Open Data Cube Progress</a:t>
            </a:r>
            <a:endParaRPr lang="en-US" sz="3600" b="1" dirty="0">
              <a:solidFill>
                <a:srgbClr val="FFD799"/>
              </a:solidFill>
              <a:latin typeface="Tahoma" charset="0"/>
              <a:ea typeface="ＭＳ Ｐゴシック" charset="0"/>
              <a:cs typeface="ＭＳ Ｐゴシック" charset="0"/>
            </a:endParaRPr>
          </a:p>
        </p:txBody>
      </p:sp>
      <p:sp>
        <p:nvSpPr>
          <p:cNvPr id="7" name="Content Placeholder 2"/>
          <p:cNvSpPr txBox="1">
            <a:spLocks/>
          </p:cNvSpPr>
          <p:nvPr/>
        </p:nvSpPr>
        <p:spPr>
          <a:xfrm>
            <a:off x="228600" y="1332109"/>
            <a:ext cx="8657758"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The initiative is named “</a:t>
            </a:r>
            <a:r>
              <a:rPr lang="en-US" sz="2000" b="1" kern="1200" dirty="0" smtClean="0">
                <a:latin typeface="Calibri" charset="0"/>
                <a:ea typeface="ＭＳ Ｐゴシック" charset="0"/>
                <a:cs typeface="Calibri" charset="0"/>
              </a:rPr>
              <a:t>Open Data Cube</a:t>
            </a:r>
            <a:r>
              <a:rPr lang="en-US" sz="2000" kern="1200" dirty="0" smtClean="0">
                <a:latin typeface="Calibri" charset="0"/>
                <a:ea typeface="ＭＳ Ｐゴシック" charset="0"/>
                <a:cs typeface="Calibri" charset="0"/>
              </a:rPr>
              <a:t>” or ODC. Website: </a:t>
            </a:r>
            <a:r>
              <a:rPr lang="en-US" sz="2000" kern="1200" dirty="0">
                <a:latin typeface="Calibri" charset="0"/>
                <a:ea typeface="ＭＳ Ｐゴシック" charset="0"/>
                <a:cs typeface="Calibri" charset="0"/>
                <a:hlinkClick r:id="rId3"/>
              </a:rPr>
              <a:t>opendatacube.org</a:t>
            </a:r>
            <a:r>
              <a:rPr lang="en-US" sz="2000" kern="1200" dirty="0">
                <a:latin typeface="Calibri" charset="0"/>
                <a:ea typeface="ＭＳ Ｐゴシック" charset="0"/>
                <a:cs typeface="Calibri" charset="0"/>
              </a:rPr>
              <a:t> </a:t>
            </a:r>
          </a:p>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Approved </a:t>
            </a:r>
            <a:r>
              <a:rPr lang="en-US" sz="2000" u="sng" kern="1200" dirty="0" smtClean="0">
                <a:latin typeface="Calibri" charset="0"/>
                <a:ea typeface="ＭＳ Ｐゴシック" charset="0"/>
                <a:cs typeface="Calibri" charset="0"/>
              </a:rPr>
              <a:t>Open Source</a:t>
            </a:r>
            <a:r>
              <a:rPr lang="en-US" sz="2000" kern="1200" dirty="0" smtClean="0">
                <a:latin typeface="Calibri" charset="0"/>
                <a:ea typeface="ＭＳ Ｐゴシック" charset="0"/>
                <a:cs typeface="Calibri" charset="0"/>
              </a:rPr>
              <a:t> Software through the </a:t>
            </a:r>
            <a:r>
              <a:rPr lang="en-US" sz="2000" kern="1200" dirty="0" smtClean="0">
                <a:solidFill>
                  <a:srgbClr val="FF0000"/>
                </a:solidFill>
                <a:latin typeface="Calibri" charset="0"/>
                <a:ea typeface="ＭＳ Ｐゴシック" charset="0"/>
                <a:cs typeface="Calibri" charset="0"/>
              </a:rPr>
              <a:t>NASA </a:t>
            </a:r>
            <a:r>
              <a:rPr lang="en-US" sz="2000" kern="1200" dirty="0" err="1" smtClean="0">
                <a:solidFill>
                  <a:srgbClr val="FF0000"/>
                </a:solidFill>
                <a:latin typeface="Calibri" charset="0"/>
                <a:ea typeface="ＭＳ Ｐゴシック" charset="0"/>
                <a:cs typeface="Calibri" charset="0"/>
              </a:rPr>
              <a:t>LaRC</a:t>
            </a:r>
            <a:r>
              <a:rPr lang="en-US" sz="2000" kern="1200" dirty="0" smtClean="0">
                <a:solidFill>
                  <a:srgbClr val="FF0000"/>
                </a:solidFill>
                <a:latin typeface="Calibri" charset="0"/>
                <a:ea typeface="ＭＳ Ｐゴシック" charset="0"/>
                <a:cs typeface="Calibri" charset="0"/>
              </a:rPr>
              <a:t> Software Release Process</a:t>
            </a:r>
            <a:r>
              <a:rPr lang="en-US" sz="2000" kern="1200" dirty="0" smtClean="0">
                <a:latin typeface="Calibri" charset="0"/>
                <a:ea typeface="ＭＳ Ｐゴシック" charset="0"/>
                <a:cs typeface="Calibri" charset="0"/>
              </a:rPr>
              <a:t> in June 2016. Completed 12 software releases over 2 years.</a:t>
            </a:r>
          </a:p>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We established a “</a:t>
            </a:r>
            <a:r>
              <a:rPr lang="en-US" sz="2000" b="1" kern="1200" dirty="0" smtClean="0">
                <a:latin typeface="Calibri" charset="0"/>
                <a:ea typeface="ＭＳ Ｐゴシック" charset="0"/>
                <a:cs typeface="Calibri" charset="0"/>
              </a:rPr>
              <a:t>Partners</a:t>
            </a:r>
            <a:r>
              <a:rPr lang="en-US" sz="2000" kern="1200" dirty="0" smtClean="0">
                <a:latin typeface="Calibri" charset="0"/>
                <a:ea typeface="ＭＳ Ｐゴシック" charset="0"/>
                <a:cs typeface="Calibri" charset="0"/>
              </a:rPr>
              <a:t>” group and “</a:t>
            </a:r>
            <a:r>
              <a:rPr lang="en-US" sz="2000" b="1" kern="1200" dirty="0" smtClean="0">
                <a:latin typeface="Calibri" charset="0"/>
                <a:ea typeface="ＭＳ Ｐゴシック" charset="0"/>
                <a:cs typeface="Calibri" charset="0"/>
              </a:rPr>
              <a:t>Steering</a:t>
            </a:r>
            <a:r>
              <a:rPr lang="en-US" sz="2000" kern="1200" dirty="0" smtClean="0">
                <a:latin typeface="Calibri" charset="0"/>
                <a:ea typeface="ＭＳ Ｐゴシック" charset="0"/>
                <a:cs typeface="Calibri" charset="0"/>
              </a:rPr>
              <a:t>” group which includes representatives from NASA-SEO, GA, CSIRO, USGS, and UK-Catapult to manage the strategic and technical tasks. </a:t>
            </a:r>
          </a:p>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We developed strategic “</a:t>
            </a:r>
            <a:r>
              <a:rPr lang="en-US" sz="2000" b="1" kern="1200" dirty="0" smtClean="0">
                <a:latin typeface="Calibri" charset="0"/>
                <a:ea typeface="ＭＳ Ｐゴシック" charset="0"/>
                <a:cs typeface="Calibri" charset="0"/>
              </a:rPr>
              <a:t>white papers</a:t>
            </a:r>
            <a:r>
              <a:rPr lang="en-US" sz="2000" kern="1200" dirty="0" smtClean="0">
                <a:latin typeface="Calibri" charset="0"/>
                <a:ea typeface="ＭＳ Ｐゴシック" charset="0"/>
                <a:cs typeface="Calibri" charset="0"/>
              </a:rPr>
              <a:t>”, open source governance plans, and documentation for deployment and operation.</a:t>
            </a:r>
          </a:p>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We conducted the 1</a:t>
            </a:r>
            <a:r>
              <a:rPr lang="en-US" sz="2000" kern="1200" baseline="30000" dirty="0" smtClean="0">
                <a:latin typeface="Calibri" charset="0"/>
                <a:ea typeface="ＭＳ Ｐゴシック" charset="0"/>
                <a:cs typeface="Calibri" charset="0"/>
              </a:rPr>
              <a:t>st</a:t>
            </a:r>
            <a:r>
              <a:rPr lang="en-US" sz="2000" kern="1200" dirty="0" smtClean="0">
                <a:latin typeface="Calibri" charset="0"/>
                <a:ea typeface="ＭＳ Ｐゴシック" charset="0"/>
                <a:cs typeface="Calibri" charset="0"/>
              </a:rPr>
              <a:t> ODC Workshop at the 2017 IGARSS conference in Fort Worth, Texas</a:t>
            </a:r>
            <a:r>
              <a:rPr lang="en-US" sz="2000" kern="1200" dirty="0">
                <a:latin typeface="Calibri" charset="0"/>
                <a:ea typeface="ＭＳ Ｐゴシック" charset="0"/>
                <a:cs typeface="Calibri" charset="0"/>
              </a:rPr>
              <a:t> </a:t>
            </a:r>
            <a:r>
              <a:rPr lang="en-US" sz="2000" kern="1200" dirty="0" smtClean="0">
                <a:latin typeface="Calibri" charset="0"/>
                <a:ea typeface="ＭＳ Ｐゴシック" charset="0"/>
                <a:cs typeface="Calibri" charset="0"/>
              </a:rPr>
              <a:t>in July and are planning another in 2018. </a:t>
            </a:r>
          </a:p>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We are actively working with World Bank,</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Google, and Amazon.</a:t>
            </a:r>
          </a:p>
          <a:p>
            <a:pPr marL="238125" indent="-238125" algn="l" defTabSz="914400" rtl="0">
              <a:buSzPct val="120000"/>
              <a:buFont typeface="Wingdings" charset="2"/>
              <a:buChar char="§"/>
            </a:pPr>
            <a:r>
              <a:rPr lang="en-US" sz="2000" kern="1200" dirty="0" smtClean="0">
                <a:latin typeface="Calibri" charset="0"/>
                <a:ea typeface="ＭＳ Ｐゴシック" charset="0"/>
                <a:cs typeface="Calibri" charset="0"/>
              </a:rPr>
              <a:t>We are interacting with </a:t>
            </a:r>
            <a:r>
              <a:rPr lang="en-US" sz="2000" b="1" kern="1200" dirty="0" smtClean="0">
                <a:latin typeface="Calibri" charset="0"/>
                <a:ea typeface="ＭＳ Ｐゴシック" charset="0"/>
                <a:cs typeface="Calibri" charset="0"/>
              </a:rPr>
              <a:t>30 countries</a:t>
            </a:r>
            <a:r>
              <a:rPr lang="en-US" sz="2000" kern="1200" dirty="0" smtClean="0">
                <a:latin typeface="Calibri" charset="0"/>
                <a:ea typeface="ＭＳ Ｐゴシック" charset="0"/>
                <a:cs typeface="Calibri" charset="0"/>
              </a:rPr>
              <a:t>!</a:t>
            </a:r>
          </a:p>
        </p:txBody>
      </p:sp>
      <p:pic>
        <p:nvPicPr>
          <p:cNvPr id="9" name="Picture 8" descr="C:\Users\srrizvi\Downloads\IG17_LogoWebHeader.png"/>
          <p:cNvPicPr/>
          <p:nvPr/>
        </p:nvPicPr>
        <p:blipFill>
          <a:blip r:embed="rId4">
            <a:extLst>
              <a:ext uri="{28A0092B-C50C-407E-A947-70E740481C1C}">
                <a14:useLocalDpi xmlns:a14="http://schemas.microsoft.com/office/drawing/2010/main" val="0"/>
              </a:ext>
            </a:extLst>
          </a:blip>
          <a:srcRect/>
          <a:stretch>
            <a:fillRect/>
          </a:stretch>
        </p:blipFill>
        <p:spPr bwMode="auto">
          <a:xfrm>
            <a:off x="3285241" y="5881066"/>
            <a:ext cx="1972559" cy="976934"/>
          </a:xfrm>
          <a:prstGeom prst="rect">
            <a:avLst/>
          </a:prstGeom>
          <a:noFill/>
          <a:ln>
            <a:noFill/>
          </a:ln>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68909" y="4800600"/>
            <a:ext cx="3657601" cy="2057400"/>
          </a:xfrm>
          <a:prstGeom prst="rect">
            <a:avLst/>
          </a:prstGeom>
        </p:spPr>
      </p:pic>
    </p:spTree>
    <p:extLst>
      <p:ext uri="{BB962C8B-B14F-4D97-AF65-F5344CB8AC3E}">
        <p14:creationId xmlns:p14="http://schemas.microsoft.com/office/powerpoint/2010/main" val="501599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16233</TotalTime>
  <Words>799</Words>
  <Application>Microsoft Macintosh PowerPoint</Application>
  <PresentationFormat>On-screen Show (4:3)</PresentationFormat>
  <Paragraphs>125</Paragraphs>
  <Slides>13</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Arial Black</vt:lpstr>
      <vt:lpstr>Arial Bold</vt:lpstr>
      <vt:lpstr>Arial Unicode MS</vt:lpstr>
      <vt:lpstr>Avenir Roman</vt:lpstr>
      <vt:lpstr>Calibri</vt:lpstr>
      <vt:lpstr>Droid Serif</vt:lpstr>
      <vt:lpstr>Helvetica</vt:lpstr>
      <vt:lpstr>ＭＳ Ｐゴシック</vt:lpstr>
      <vt:lpstr>Proxima Nova Regular</vt:lpstr>
      <vt:lpstr>Tahoma</vt:lpstr>
      <vt:lpstr>Times New Roman</vt:lpstr>
      <vt:lpstr>Wingdings</vt:lpstr>
      <vt:lpstr>Arial</vt:lpstr>
      <vt:lpstr>Default</vt:lpstr>
      <vt:lpstr>3_Default</vt:lpstr>
      <vt:lpstr>The CEOS Open Data Cube Initiative A new open source data management architecture with global impact</vt:lpstr>
      <vt:lpstr>PowerPoint Presentation</vt:lpstr>
      <vt:lpstr>PowerPoint Presentation</vt:lpstr>
      <vt:lpstr>CEOS Systems Engineering Office  Background</vt:lpstr>
      <vt:lpstr>What has changed in 10 years? </vt:lpstr>
      <vt:lpstr>A NASA LaRC Systems Engineering Tool  addressing Global Problems</vt:lpstr>
      <vt:lpstr>Benefits of Data Cubes</vt:lpstr>
      <vt:lpstr>The Data Cube Vision</vt:lpstr>
      <vt:lpstr>Open Data Cube Progress</vt:lpstr>
      <vt:lpstr>The “Road to 20”</vt:lpstr>
      <vt:lpstr>PowerPoint Presentation</vt:lpstr>
      <vt:lpstr>The Future</vt:lpstr>
      <vt:lpstr>Team Acknowledgements</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238</cp:revision>
  <dcterms:modified xsi:type="dcterms:W3CDTF">2017-10-20T18:00:17Z</dcterms:modified>
</cp:coreProperties>
</file>