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5" r:id="rId2"/>
    <p:sldMasterId id="2147483707" r:id="rId3"/>
    <p:sldMasterId id="2147483719" r:id="rId4"/>
    <p:sldMasterId id="2147483731" r:id="rId5"/>
    <p:sldMasterId id="2147483743" r:id="rId6"/>
    <p:sldMasterId id="2147483755" r:id="rId7"/>
    <p:sldMasterId id="2147483767" r:id="rId8"/>
  </p:sldMasterIdLst>
  <p:notesMasterIdLst>
    <p:notesMasterId r:id="rId46"/>
  </p:notesMasterIdLst>
  <p:sldIdLst>
    <p:sldId id="256" r:id="rId9"/>
    <p:sldId id="541" r:id="rId10"/>
    <p:sldId id="477" r:id="rId11"/>
    <p:sldId id="538" r:id="rId12"/>
    <p:sldId id="466" r:id="rId13"/>
    <p:sldId id="539" r:id="rId14"/>
    <p:sldId id="468" r:id="rId15"/>
    <p:sldId id="469" r:id="rId16"/>
    <p:sldId id="519" r:id="rId17"/>
    <p:sldId id="471" r:id="rId18"/>
    <p:sldId id="542" r:id="rId19"/>
    <p:sldId id="543" r:id="rId20"/>
    <p:sldId id="472" r:id="rId21"/>
    <p:sldId id="556" r:id="rId22"/>
    <p:sldId id="473" r:id="rId23"/>
    <p:sldId id="474" r:id="rId24"/>
    <p:sldId id="544" r:id="rId25"/>
    <p:sldId id="545" r:id="rId26"/>
    <p:sldId id="524" r:id="rId27"/>
    <p:sldId id="525" r:id="rId28"/>
    <p:sldId id="526" r:id="rId29"/>
    <p:sldId id="527" r:id="rId30"/>
    <p:sldId id="528" r:id="rId31"/>
    <p:sldId id="529" r:id="rId32"/>
    <p:sldId id="557" r:id="rId33"/>
    <p:sldId id="558" r:id="rId34"/>
    <p:sldId id="559" r:id="rId35"/>
    <p:sldId id="546" r:id="rId36"/>
    <p:sldId id="547" r:id="rId37"/>
    <p:sldId id="548" r:id="rId38"/>
    <p:sldId id="549" r:id="rId39"/>
    <p:sldId id="550" r:id="rId40"/>
    <p:sldId id="551" r:id="rId41"/>
    <p:sldId id="552" r:id="rId42"/>
    <p:sldId id="553" r:id="rId43"/>
    <p:sldId id="554" r:id="rId44"/>
    <p:sldId id="555" r:id="rId45"/>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6666FF"/>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230"/>
    <p:restoredTop sz="86392" autoAdjust="0"/>
  </p:normalViewPr>
  <p:slideViewPr>
    <p:cSldViewPr>
      <p:cViewPr varScale="1">
        <p:scale>
          <a:sx n="94" d="100"/>
          <a:sy n="94" d="100"/>
        </p:scale>
        <p:origin x="504" y="19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9" Type="http://schemas.openxmlformats.org/officeDocument/2006/relationships/slide" Target="slides/slide1.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2</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1385444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53617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07279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0759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65875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50925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09890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76620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87449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19</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285392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20</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228081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3</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7502734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21</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1505963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22</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13782415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23</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486075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24</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11795556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25</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20310836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26</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828690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27</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3176387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237089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035122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 name="Shape 1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16716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6596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427956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 name="Shape 13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0329011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 name="Shape 1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0952058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 name="Shape 1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427385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3" name="Shape 1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057793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 name="Shape 1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78463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2" name="Shape 1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85297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1414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43029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1659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8434" name="Rectangle 3"/>
          <p:cNvSpPr>
            <a:spLocks noGrp="1"/>
          </p:cNvSpPr>
          <p:nvPr>
            <p:ph type="body" idx="1"/>
          </p:nvPr>
        </p:nvSpPr>
        <p:spPr/>
        <p:txBody>
          <a:bodyPr/>
          <a:lstStyle/>
          <a:p>
            <a:endParaRPr lang="en-AU" dirty="0" smtClean="0"/>
          </a:p>
        </p:txBody>
      </p:sp>
    </p:spTree>
    <p:extLst>
      <p:ext uri="{BB962C8B-B14F-4D97-AF65-F5344CB8AC3E}">
        <p14:creationId xmlns:p14="http://schemas.microsoft.com/office/powerpoint/2010/main" val="889545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93878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Lake Chad</a:t>
            </a:r>
            <a:r>
              <a:rPr lang="en-US" baseline="0" dirty="0"/>
              <a:t> is a source of livelihood to 30 million people. </a:t>
            </a:r>
            <a:r>
              <a:rPr lang="en-US" dirty="0"/>
              <a:t>The shrinking lake has had a substantial impact on the local populations, as entire communities have switched from a fishing-lifestyle to one of farming and agriculture. Local communities that once ringed the shores of the lake are now isolated villages — miles from water — and these populations have literally begun farming the now-dry lake bottom. As of 2015, there are plans are in the works to divert water from the Congo River to the River Chari, which flows into Lake Chad, and revitalize the lake. </a:t>
            </a:r>
          </a:p>
        </p:txBody>
      </p:sp>
    </p:spTree>
    <p:extLst>
      <p:ext uri="{BB962C8B-B14F-4D97-AF65-F5344CB8AC3E}">
        <p14:creationId xmlns:p14="http://schemas.microsoft.com/office/powerpoint/2010/main" val="1539374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Footer Placeholder 2"/>
          <p:cNvSpPr>
            <a:spLocks noGrp="1"/>
          </p:cNvSpPr>
          <p:nvPr>
            <p:ph type="ftr" sz="quarter" idx="10"/>
          </p:nvPr>
        </p:nvSpPr>
        <p:spPr/>
        <p:txBody>
          <a:bodyPr/>
          <a:lstStyle>
            <a:lvl1pPr>
              <a:defRPr/>
            </a:lvl1pPr>
          </a:lstStyle>
          <a:p>
            <a:r>
              <a:rPr lang="en-AU" dirty="0" smtClean="0">
                <a:solidFill>
                  <a:srgbClr val="FFFFFF"/>
                </a:solidFill>
              </a:rPr>
              <a:t>Datacube Training Workshop</a:t>
            </a:r>
            <a:endParaRPr lang="en-AU" dirty="0">
              <a:solidFill>
                <a:srgbClr val="FFFFFF"/>
              </a:solidFill>
            </a:endParaRPr>
          </a:p>
        </p:txBody>
      </p:sp>
    </p:spTree>
    <p:extLst>
      <p:ext uri="{BB962C8B-B14F-4D97-AF65-F5344CB8AC3E}">
        <p14:creationId xmlns:p14="http://schemas.microsoft.com/office/powerpoint/2010/main" val="1731989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AU" dirty="0" smtClean="0">
                <a:solidFill>
                  <a:srgbClr val="FFFFFF"/>
                </a:solidFill>
              </a:rPr>
              <a:t>Datacube Training Workshop</a:t>
            </a:r>
            <a:endParaRPr lang="en-AU" dirty="0">
              <a:solidFill>
                <a:srgbClr val="FFFFFF"/>
              </a:solidFill>
            </a:endParaRPr>
          </a:p>
        </p:txBody>
      </p:sp>
    </p:spTree>
    <p:extLst>
      <p:ext uri="{BB962C8B-B14F-4D97-AF65-F5344CB8AC3E}">
        <p14:creationId xmlns:p14="http://schemas.microsoft.com/office/powerpoint/2010/main" val="414031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AU" dirty="0" smtClean="0">
                <a:solidFill>
                  <a:srgbClr val="FFFFFF"/>
                </a:solidFill>
              </a:rPr>
              <a:t>Datacube Training Workshop</a:t>
            </a:r>
            <a:endParaRPr lang="en-AU" dirty="0">
              <a:solidFill>
                <a:srgbClr val="FFFFFF"/>
              </a:solidFill>
            </a:endParaRPr>
          </a:p>
        </p:txBody>
      </p:sp>
    </p:spTree>
    <p:extLst>
      <p:ext uri="{BB962C8B-B14F-4D97-AF65-F5344CB8AC3E}">
        <p14:creationId xmlns:p14="http://schemas.microsoft.com/office/powerpoint/2010/main" val="1611568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AU"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AU" dirty="0" smtClean="0">
                <a:solidFill>
                  <a:srgbClr val="FFFFFF"/>
                </a:solidFill>
              </a:rPr>
              <a:t>Datacube Project – April 15</a:t>
            </a:r>
            <a:r>
              <a:rPr lang="en-AU" baseline="30000" dirty="0" smtClean="0">
                <a:solidFill>
                  <a:srgbClr val="FFFFFF"/>
                </a:solidFill>
              </a:rPr>
              <a:t>th</a:t>
            </a:r>
            <a:r>
              <a:rPr lang="en-AU" dirty="0" smtClean="0">
                <a:solidFill>
                  <a:srgbClr val="FFFFFF"/>
                </a:solidFill>
              </a:rPr>
              <a:t>, 2013</a:t>
            </a:r>
            <a:endParaRPr lang="en-AU" dirty="0">
              <a:solidFill>
                <a:srgbClr val="FFFFFF"/>
              </a:solidFill>
            </a:endParaRPr>
          </a:p>
        </p:txBody>
      </p:sp>
    </p:spTree>
    <p:extLst>
      <p:ext uri="{BB962C8B-B14F-4D97-AF65-F5344CB8AC3E}">
        <p14:creationId xmlns:p14="http://schemas.microsoft.com/office/powerpoint/2010/main" val="3138620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r>
              <a:rPr lang="en-AU" dirty="0" smtClean="0">
                <a:solidFill>
                  <a:srgbClr val="FFFFFF"/>
                </a:solidFill>
              </a:rPr>
              <a:t>Datacube Project – April 15</a:t>
            </a:r>
            <a:r>
              <a:rPr lang="en-AU" baseline="30000" dirty="0" smtClean="0">
                <a:solidFill>
                  <a:srgbClr val="FFFFFF"/>
                </a:solidFill>
              </a:rPr>
              <a:t>th</a:t>
            </a:r>
            <a:r>
              <a:rPr lang="en-AU" dirty="0" smtClean="0">
                <a:solidFill>
                  <a:srgbClr val="FFFFFF"/>
                </a:solidFill>
              </a:rPr>
              <a:t>, 2013</a:t>
            </a:r>
            <a:endParaRPr lang="en-AU" dirty="0">
              <a:solidFill>
                <a:srgbClr val="FFFFFF"/>
              </a:solidFill>
            </a:endParaRPr>
          </a:p>
        </p:txBody>
      </p:sp>
    </p:spTree>
    <p:extLst>
      <p:ext uri="{BB962C8B-B14F-4D97-AF65-F5344CB8AC3E}">
        <p14:creationId xmlns:p14="http://schemas.microsoft.com/office/powerpoint/2010/main" val="322051716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15925"/>
            <a:ext cx="2057400" cy="5821363"/>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415925"/>
            <a:ext cx="60198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r>
              <a:rPr lang="en-AU" dirty="0" smtClean="0">
                <a:solidFill>
                  <a:srgbClr val="FFFFFF"/>
                </a:solidFill>
              </a:rPr>
              <a:t>Datacube Project – April 15</a:t>
            </a:r>
            <a:r>
              <a:rPr lang="en-AU" baseline="30000" dirty="0" smtClean="0">
                <a:solidFill>
                  <a:srgbClr val="FFFFFF"/>
                </a:solidFill>
              </a:rPr>
              <a:t>th</a:t>
            </a:r>
            <a:r>
              <a:rPr lang="en-AU" dirty="0" smtClean="0">
                <a:solidFill>
                  <a:srgbClr val="FFFFFF"/>
                </a:solidFill>
              </a:rPr>
              <a:t>, 2013</a:t>
            </a:r>
            <a:endParaRPr lang="en-AU" dirty="0">
              <a:solidFill>
                <a:srgbClr val="FFFFFF"/>
              </a:solidFill>
            </a:endParaRPr>
          </a:p>
        </p:txBody>
      </p:sp>
    </p:spTree>
    <p:extLst>
      <p:ext uri="{BB962C8B-B14F-4D97-AF65-F5344CB8AC3E}">
        <p14:creationId xmlns:p14="http://schemas.microsoft.com/office/powerpoint/2010/main" val="182820228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2009" y="89224"/>
            <a:ext cx="6004205" cy="698785"/>
          </a:xfrm>
          <a:prstGeom prst="rect">
            <a:avLst/>
          </a:prstGeom>
        </p:spPr>
        <p:txBody>
          <a:bodyPr>
            <a:noAutofit/>
          </a:bodyPr>
          <a:lstStyle>
            <a:lvl1pPr algn="l">
              <a:defRPr sz="3600" b="1">
                <a:solidFill>
                  <a:schemeClr val="bg1"/>
                </a:solidFill>
              </a:defRPr>
            </a:lvl1pPr>
          </a:lstStyle>
          <a:p>
            <a:r>
              <a:rPr lang="en-AU" dirty="0" smtClean="0"/>
              <a:t>Click to edit Master title style</a:t>
            </a:r>
            <a:endParaRPr lang="en-US" dirty="0"/>
          </a:p>
        </p:txBody>
      </p:sp>
      <p:sp>
        <p:nvSpPr>
          <p:cNvPr id="5" name="Footer Placeholder 4"/>
          <p:cNvSpPr>
            <a:spLocks noGrp="1"/>
          </p:cNvSpPr>
          <p:nvPr>
            <p:ph type="ftr" sz="quarter" idx="11"/>
          </p:nvPr>
        </p:nvSpPr>
        <p:spPr>
          <a:xfrm>
            <a:off x="3921447" y="6226899"/>
            <a:ext cx="1759106" cy="569336"/>
          </a:xfrm>
          <a:prstGeom prst="rect">
            <a:avLst/>
          </a:prstGeom>
        </p:spPr>
        <p:txBody>
          <a:bodyPr/>
          <a:lstStyle>
            <a:lvl1pPr>
              <a:defRPr sz="1050">
                <a:solidFill>
                  <a:srgbClr val="FFFFFF"/>
                </a:solidFill>
              </a:defRPr>
            </a:lvl1pPr>
          </a:lstStyle>
          <a:p>
            <a:pPr algn="l" rtl="0">
              <a:defRPr/>
            </a:pPr>
            <a:r>
              <a:rPr lang="en-US" b="1" dirty="0" smtClean="0">
                <a:latin typeface="Avenir Roman"/>
                <a:ea typeface="Avenir Roman"/>
                <a:cs typeface="Avenir Roman"/>
              </a:rPr>
              <a:t>SDCG-8</a:t>
            </a:r>
          </a:p>
          <a:p>
            <a:pPr algn="l" rtl="0">
              <a:defRPr/>
            </a:pPr>
            <a:r>
              <a:rPr lang="en-US" b="1" dirty="0" smtClean="0">
                <a:latin typeface="Avenir Roman"/>
                <a:ea typeface="Avenir Roman"/>
                <a:cs typeface="Avenir Roman"/>
              </a:rPr>
              <a:t>DLR, Bonn, Germany</a:t>
            </a:r>
            <a:endParaRPr lang="en-US" sz="1000" b="1" dirty="0" smtClean="0">
              <a:latin typeface="Avenir Roman"/>
              <a:ea typeface="Avenir Roman"/>
              <a:cs typeface="Avenir Roman"/>
            </a:endParaRPr>
          </a:p>
          <a:p>
            <a:pPr algn="l" rtl="0">
              <a:defRPr/>
            </a:pPr>
            <a:r>
              <a:rPr lang="en-US" sz="1000" b="1" dirty="0" smtClean="0">
                <a:latin typeface="Avenir Roman"/>
                <a:ea typeface="Avenir Roman"/>
                <a:cs typeface="Avenir Roman"/>
              </a:rPr>
              <a:t>September 23</a:t>
            </a:r>
            <a:r>
              <a:rPr lang="en-US" sz="1000" b="1" baseline="30000" dirty="0" smtClean="0">
                <a:latin typeface="Avenir Roman"/>
                <a:ea typeface="Avenir Roman"/>
                <a:cs typeface="Avenir Roman"/>
              </a:rPr>
              <a:t>rd</a:t>
            </a:r>
            <a:r>
              <a:rPr lang="en-US" sz="1000" b="1" dirty="0" smtClean="0">
                <a:latin typeface="Avenir Roman"/>
                <a:ea typeface="Avenir Roman"/>
                <a:cs typeface="Avenir Roman"/>
              </a:rPr>
              <a:t>-25</a:t>
            </a:r>
            <a:r>
              <a:rPr lang="en-US" sz="1000" b="1" baseline="30000" dirty="0" smtClean="0">
                <a:latin typeface="Avenir Roman"/>
                <a:ea typeface="Avenir Roman"/>
                <a:cs typeface="Avenir Roman"/>
              </a:rPr>
              <a:t>th</a:t>
            </a:r>
            <a:r>
              <a:rPr lang="en-US" sz="1000" b="1" dirty="0" smtClean="0">
                <a:latin typeface="Avenir Roman"/>
                <a:ea typeface="Avenir Roman"/>
                <a:cs typeface="Avenir Roman"/>
              </a:rPr>
              <a:t> 2015</a:t>
            </a:r>
            <a:endParaRPr lang="en-US" sz="1000" dirty="0" smtClean="0">
              <a:latin typeface="Avenir Roman"/>
              <a:ea typeface="Avenir Roman"/>
              <a:cs typeface="Avenir Roman"/>
            </a:endParaRPr>
          </a:p>
          <a:p>
            <a:pPr algn="l" rtl="0"/>
            <a:endParaRPr lang="en-US" dirty="0">
              <a:latin typeface="Avenir Roman"/>
              <a:ea typeface="Avenir Roman"/>
              <a:cs typeface="Avenir Roman"/>
            </a:endParaRPr>
          </a:p>
        </p:txBody>
      </p:sp>
      <p:sp>
        <p:nvSpPr>
          <p:cNvPr id="6" name="Slide Number Placeholder 5"/>
          <p:cNvSpPr>
            <a:spLocks noGrp="1"/>
          </p:cNvSpPr>
          <p:nvPr>
            <p:ph type="sldNum" sz="quarter" idx="12"/>
          </p:nvPr>
        </p:nvSpPr>
        <p:spPr>
          <a:xfrm>
            <a:off x="8491601" y="6322870"/>
            <a:ext cx="510387" cy="365125"/>
          </a:xfrm>
          <a:prstGeom prst="rect">
            <a:avLst/>
          </a:prstGeom>
        </p:spPr>
        <p:txBody>
          <a:bodyPr/>
          <a:lstStyle>
            <a:lvl1pPr>
              <a:defRPr sz="1200">
                <a:solidFill>
                  <a:srgbClr val="FFFFFF"/>
                </a:solidFill>
              </a:defRPr>
            </a:lvl1pPr>
          </a:lstStyle>
          <a:p>
            <a:pPr algn="ctr" rtl="0"/>
            <a:fld id="{82D36AB3-2316-484A-8EF9-67EFC1B9B32B}" type="slidenum">
              <a:rPr lang="en-US" smtClean="0">
                <a:latin typeface="Avenir Roman"/>
                <a:ea typeface="Avenir Roman"/>
                <a:cs typeface="Avenir Roman"/>
              </a:rPr>
              <a:pPr algn="ctr" rtl="0"/>
              <a:t>‹#›</a:t>
            </a:fld>
            <a:endParaRPr lang="en-US" dirty="0">
              <a:latin typeface="Avenir Roman"/>
              <a:ea typeface="Avenir Roman"/>
              <a:cs typeface="Avenir Roman"/>
            </a:endParaRPr>
          </a:p>
        </p:txBody>
      </p:sp>
      <p:sp>
        <p:nvSpPr>
          <p:cNvPr id="8" name="Rectangle 7"/>
          <p:cNvSpPr/>
          <p:nvPr userDrawn="1"/>
        </p:nvSpPr>
        <p:spPr>
          <a:xfrm>
            <a:off x="1308" y="895405"/>
            <a:ext cx="9144000" cy="528303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solidFill>
                <a:srgbClr val="696969"/>
              </a:solidFill>
            </a:endParaRPr>
          </a:p>
        </p:txBody>
      </p:sp>
    </p:spTree>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15925"/>
            <a:ext cx="8229600" cy="488950"/>
          </a:xfrm>
          <a:prstGeom prst="rect">
            <a:avLst/>
          </a:prstGeom>
        </p:spPr>
        <p:txBody>
          <a:bodyPr/>
          <a:lstStyle/>
          <a:p>
            <a:r>
              <a:rPr lang="en-US" smtClean="0"/>
              <a:t>Click to edit Master title style</a:t>
            </a:r>
            <a:endParaRPr lang="en-AU"/>
          </a:p>
        </p:txBody>
      </p:sp>
      <p:sp>
        <p:nvSpPr>
          <p:cNvPr id="3" name="Content Placeholder 2"/>
          <p:cNvSpPr>
            <a:spLocks noGrp="1"/>
          </p:cNvSpPr>
          <p:nvPr>
            <p:ph idx="1"/>
          </p:nvPr>
        </p:nvSpPr>
        <p:spPr>
          <a:xfrm>
            <a:off x="457200" y="981075"/>
            <a:ext cx="8229600" cy="525621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a:xfrm>
            <a:off x="4284663" y="6459538"/>
            <a:ext cx="4751387" cy="414337"/>
          </a:xfrm>
          <a:prstGeom prst="rect">
            <a:avLst/>
          </a:prstGeom>
        </p:spPr>
        <p:txBody>
          <a:bodyPr/>
          <a:lstStyle>
            <a:lvl1pPr>
              <a:defRPr/>
            </a:lvl1pPr>
          </a:lstStyle>
          <a:p>
            <a:pPr algn="l" rtl="0"/>
            <a:r>
              <a:rPr lang="en-AU" dirty="0" smtClean="0">
                <a:latin typeface="Avenir Roman"/>
                <a:ea typeface="Avenir Roman"/>
                <a:cs typeface="Avenir Roman"/>
              </a:rPr>
              <a:t>Datacube Training Workshop</a:t>
            </a:r>
            <a:endParaRPr lang="en-AU" dirty="0">
              <a:latin typeface="Avenir Roman"/>
              <a:ea typeface="Avenir Roman"/>
              <a:cs typeface="Avenir Roman"/>
            </a:endParaRPr>
          </a:p>
        </p:txBody>
      </p:sp>
    </p:spTree>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grpSp>
        <p:nvGrpSpPr>
          <p:cNvPr id="10" name="Shape 10"/>
          <p:cNvGrpSpPr/>
          <p:nvPr/>
        </p:nvGrpSpPr>
        <p:grpSpPr>
          <a:xfrm>
            <a:off x="4350278" y="3807169"/>
            <a:ext cx="443588" cy="140843"/>
            <a:chOff x="4137525" y="2915950"/>
            <a:chExt cx="869100" cy="207000"/>
          </a:xfrm>
        </p:grpSpPr>
        <p:sp>
          <p:nvSpPr>
            <p:cNvPr id="11" name="Shape 11"/>
            <p:cNvSpPr/>
            <p:nvPr/>
          </p:nvSpPr>
          <p:spPr>
            <a:xfrm>
              <a:off x="4468575" y="2915950"/>
              <a:ext cx="207000" cy="207000"/>
            </a:xfrm>
            <a:prstGeom prst="ellipse">
              <a:avLst/>
            </a:prstGeom>
            <a:solidFill>
              <a:schemeClr val="dk1"/>
            </a:solidFill>
            <a:ln>
              <a:noFill/>
            </a:ln>
          </p:spPr>
          <p:txBody>
            <a:bodyPr lIns="91425" tIns="91425" rIns="91425" bIns="91425" anchor="ctr" anchorCtr="0">
              <a:noAutofit/>
            </a:bodyPr>
            <a:lstStyle/>
            <a:p>
              <a:pPr algn="l" defTabSz="914400" rtl="0"/>
              <a:endParaRPr sz="1400">
                <a:solidFill>
                  <a:srgbClr val="000000"/>
                </a:solidFill>
                <a:latin typeface="Arial"/>
                <a:ea typeface="Arial"/>
                <a:cs typeface="Arial"/>
                <a:sym typeface="Arial"/>
              </a:endParaRPr>
            </a:p>
          </p:txBody>
        </p:sp>
        <p:sp>
          <p:nvSpPr>
            <p:cNvPr id="12" name="Shape 12"/>
            <p:cNvSpPr/>
            <p:nvPr/>
          </p:nvSpPr>
          <p:spPr>
            <a:xfrm>
              <a:off x="4799625" y="2915950"/>
              <a:ext cx="207000" cy="207000"/>
            </a:xfrm>
            <a:prstGeom prst="ellipse">
              <a:avLst/>
            </a:prstGeom>
            <a:solidFill>
              <a:schemeClr val="dk1"/>
            </a:solidFill>
            <a:ln>
              <a:noFill/>
            </a:ln>
          </p:spPr>
          <p:txBody>
            <a:bodyPr lIns="91425" tIns="91425" rIns="91425" bIns="91425" anchor="ctr" anchorCtr="0">
              <a:noAutofit/>
            </a:bodyPr>
            <a:lstStyle/>
            <a:p>
              <a:pPr algn="l" defTabSz="914400" rtl="0"/>
              <a:endParaRPr sz="1400">
                <a:solidFill>
                  <a:srgbClr val="000000"/>
                </a:solidFill>
                <a:latin typeface="Arial"/>
                <a:ea typeface="Arial"/>
                <a:cs typeface="Arial"/>
                <a:sym typeface="Arial"/>
              </a:endParaRPr>
            </a:p>
          </p:txBody>
        </p:sp>
        <p:sp>
          <p:nvSpPr>
            <p:cNvPr id="13" name="Shape 13"/>
            <p:cNvSpPr/>
            <p:nvPr/>
          </p:nvSpPr>
          <p:spPr>
            <a:xfrm>
              <a:off x="4137525" y="2915950"/>
              <a:ext cx="207000" cy="207000"/>
            </a:xfrm>
            <a:prstGeom prst="ellipse">
              <a:avLst/>
            </a:prstGeom>
            <a:solidFill>
              <a:schemeClr val="dk1"/>
            </a:solidFill>
            <a:ln>
              <a:noFill/>
            </a:ln>
          </p:spPr>
          <p:txBody>
            <a:bodyPr lIns="91425" tIns="91425" rIns="91425" bIns="91425" anchor="ctr" anchorCtr="0">
              <a:noAutofit/>
            </a:bodyPr>
            <a:lstStyle/>
            <a:p>
              <a:pPr algn="l" defTabSz="914400" rtl="0"/>
              <a:endParaRPr sz="1400">
                <a:solidFill>
                  <a:srgbClr val="000000"/>
                </a:solidFill>
                <a:latin typeface="Arial"/>
                <a:ea typeface="Arial"/>
                <a:cs typeface="Arial"/>
                <a:sym typeface="Arial"/>
              </a:endParaRPr>
            </a:p>
          </p:txBody>
        </p:sp>
      </p:grpSp>
      <p:sp>
        <p:nvSpPr>
          <p:cNvPr id="14" name="Shape 14"/>
          <p:cNvSpPr txBox="1">
            <a:spLocks noGrp="1"/>
          </p:cNvSpPr>
          <p:nvPr>
            <p:ph type="ctrTitle"/>
          </p:nvPr>
        </p:nvSpPr>
        <p:spPr>
          <a:xfrm>
            <a:off x="671257" y="1321067"/>
            <a:ext cx="7801500" cy="2306800"/>
          </a:xfrm>
          <a:prstGeom prst="rect">
            <a:avLst/>
          </a:prstGeom>
        </p:spPr>
        <p:txBody>
          <a:bodyPr lIns="91425" tIns="91425" rIns="91425" bIns="91425" anchor="b" anchorCtr="0"/>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a:endParaRPr/>
          </a:p>
        </p:txBody>
      </p:sp>
      <p:sp>
        <p:nvSpPr>
          <p:cNvPr id="15" name="Shape 15"/>
          <p:cNvSpPr txBox="1">
            <a:spLocks noGrp="1"/>
          </p:cNvSpPr>
          <p:nvPr>
            <p:ph type="subTitle" idx="1"/>
          </p:nvPr>
        </p:nvSpPr>
        <p:spPr>
          <a:xfrm>
            <a:off x="671250" y="4233167"/>
            <a:ext cx="7801500" cy="10568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16" name="Shape 16"/>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9205746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671250" y="2855000"/>
            <a:ext cx="7852200" cy="11480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9" name="Shape 19"/>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txBox="1">
            <a:spLocks noGrp="1"/>
          </p:cNvSpPr>
          <p:nvPr>
            <p:ph type="body" idx="1"/>
          </p:nvPr>
        </p:nvSpPr>
        <p:spPr>
          <a:xfrm>
            <a:off x="3117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7" name="Shape 27"/>
          <p:cNvSpPr txBox="1">
            <a:spLocks noGrp="1"/>
          </p:cNvSpPr>
          <p:nvPr>
            <p:ph type="body" idx="2"/>
          </p:nvPr>
        </p:nvSpPr>
        <p:spPr>
          <a:xfrm>
            <a:off x="48324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8" name="Shape 28"/>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1" name="Shape 31"/>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311700" y="740800"/>
            <a:ext cx="2808000" cy="10076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4" name="Shape 34"/>
          <p:cNvSpPr txBox="1">
            <a:spLocks noGrp="1"/>
          </p:cNvSpPr>
          <p:nvPr>
            <p:ph type="body" idx="1"/>
          </p:nvPr>
        </p:nvSpPr>
        <p:spPr>
          <a:xfrm>
            <a:off x="311700" y="1852800"/>
            <a:ext cx="2808000" cy="42392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5" name="Shape 35"/>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Main point">
    <p:bg>
      <p:bgPr>
        <a:solidFill>
          <a:schemeClr val="lt2"/>
        </a:solidFill>
        <a:effectLst/>
      </p:bgPr>
    </p:bg>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90250" y="701800"/>
            <a:ext cx="6227100" cy="5454400"/>
          </a:xfrm>
          <a:prstGeom prst="rect">
            <a:avLst/>
          </a:prstGeom>
        </p:spPr>
        <p:txBody>
          <a:bodyPr lIns="91425" tIns="91425" rIns="91425" bIns="91425" anchor="ctr" anchorCtr="0"/>
          <a:lstStyle>
            <a:lvl1pPr lvl="0">
              <a:spcBef>
                <a:spcPts val="0"/>
              </a:spcBef>
              <a:buClr>
                <a:schemeClr val="lt1"/>
              </a:buClr>
              <a:buSzPct val="100000"/>
              <a:defRPr sz="48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a:endParaRPr/>
          </a:p>
        </p:txBody>
      </p:sp>
      <p:sp>
        <p:nvSpPr>
          <p:cNvPr id="38" name="Shape 38"/>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solidFill>
                  <a:srgbClr val="37474F"/>
                </a:solidFill>
              </a:rPr>
              <a:pPr/>
              <a:t>‹#›</a:t>
            </a:fld>
            <a:endParaRPr lang="en">
              <a:solidFill>
                <a:srgbClr val="37474F"/>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9"/>
        <p:cNvGrpSpPr/>
        <p:nvPr/>
      </p:nvGrpSpPr>
      <p:grpSpPr>
        <a:xfrm>
          <a:off x="0" y="0"/>
          <a:ext cx="0" cy="0"/>
          <a:chOff x="0" y="0"/>
          <a:chExt cx="0" cy="0"/>
        </a:xfrm>
      </p:grpSpPr>
      <p:sp>
        <p:nvSpPr>
          <p:cNvPr id="40" name="Shape 40"/>
          <p:cNvSpPr/>
          <p:nvPr/>
        </p:nvSpPr>
        <p:spPr>
          <a:xfrm>
            <a:off x="4572000" y="0"/>
            <a:ext cx="4572000" cy="6858000"/>
          </a:xfrm>
          <a:prstGeom prst="rect">
            <a:avLst/>
          </a:prstGeom>
          <a:solidFill>
            <a:schemeClr val="dk1"/>
          </a:solidFill>
          <a:ln>
            <a:noFill/>
          </a:ln>
        </p:spPr>
        <p:txBody>
          <a:bodyPr lIns="91425" tIns="91425" rIns="91425" bIns="91425" anchor="ctr" anchorCtr="0">
            <a:noAutofit/>
          </a:bodyPr>
          <a:lstStyle/>
          <a:p>
            <a:pPr algn="l" defTabSz="914400" rtl="0"/>
            <a:endParaRPr sz="1400">
              <a:solidFill>
                <a:srgbClr val="000000"/>
              </a:solidFill>
              <a:latin typeface="Arial"/>
              <a:ea typeface="Arial"/>
              <a:cs typeface="Arial"/>
              <a:sym typeface="Arial"/>
            </a:endParaRPr>
          </a:p>
        </p:txBody>
      </p:sp>
      <p:cxnSp>
        <p:nvCxnSpPr>
          <p:cNvPr id="41" name="Shape 41"/>
          <p:cNvCxnSpPr/>
          <p:nvPr/>
        </p:nvCxnSpPr>
        <p:spPr>
          <a:xfrm>
            <a:off x="5029675" y="5994000"/>
            <a:ext cx="468300" cy="0"/>
          </a:xfrm>
          <a:prstGeom prst="straightConnector1">
            <a:avLst/>
          </a:prstGeom>
          <a:noFill/>
          <a:ln w="19050" cap="flat" cmpd="sng">
            <a:solidFill>
              <a:schemeClr val="lt1"/>
            </a:solidFill>
            <a:prstDash val="solid"/>
            <a:round/>
            <a:headEnd type="none" w="med" len="med"/>
            <a:tailEnd type="none" w="med" len="med"/>
          </a:ln>
        </p:spPr>
      </p:cxnSp>
      <p:sp>
        <p:nvSpPr>
          <p:cNvPr id="42" name="Shape 42"/>
          <p:cNvSpPr txBox="1">
            <a:spLocks noGrp="1"/>
          </p:cNvSpPr>
          <p:nvPr>
            <p:ph type="title"/>
          </p:nvPr>
        </p:nvSpPr>
        <p:spPr>
          <a:xfrm>
            <a:off x="265500" y="1441867"/>
            <a:ext cx="4045200" cy="22804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43" name="Shape 43"/>
          <p:cNvSpPr txBox="1">
            <a:spLocks noGrp="1"/>
          </p:cNvSpPr>
          <p:nvPr>
            <p:ph type="subTitle" idx="1"/>
          </p:nvPr>
        </p:nvSpPr>
        <p:spPr>
          <a:xfrm>
            <a:off x="265500" y="3793600"/>
            <a:ext cx="4045200" cy="1794000"/>
          </a:xfrm>
          <a:prstGeom prst="rect">
            <a:avLst/>
          </a:prstGeom>
        </p:spPr>
        <p:txBody>
          <a:bodyPr lIns="91425" tIns="91425" rIns="91425" bIns="91425" anchor="t" anchorCtr="0"/>
          <a:lstStyle>
            <a:lvl1pPr lvl="0" algn="ctr">
              <a:lnSpc>
                <a:spcPct val="100000"/>
              </a:lnSpc>
              <a:spcBef>
                <a:spcPts val="0"/>
              </a:spcBef>
              <a:spcAft>
                <a:spcPts val="0"/>
              </a:spcAft>
              <a:buClr>
                <a:schemeClr val="dk1"/>
              </a:buClr>
              <a:buSzPct val="100000"/>
              <a:buNone/>
              <a:defRPr sz="2100">
                <a:solidFill>
                  <a:schemeClr val="dk1"/>
                </a:solidFill>
              </a:defRPr>
            </a:lvl1pPr>
            <a:lvl2pPr lvl="1" algn="ctr">
              <a:lnSpc>
                <a:spcPct val="100000"/>
              </a:lnSpc>
              <a:spcBef>
                <a:spcPts val="0"/>
              </a:spcBef>
              <a:spcAft>
                <a:spcPts val="0"/>
              </a:spcAft>
              <a:buClr>
                <a:schemeClr val="dk1"/>
              </a:buClr>
              <a:buSzPct val="100000"/>
              <a:buNone/>
              <a:defRPr sz="2100">
                <a:solidFill>
                  <a:schemeClr val="dk1"/>
                </a:solidFill>
              </a:defRPr>
            </a:lvl2pPr>
            <a:lvl3pPr lvl="2" algn="ctr">
              <a:lnSpc>
                <a:spcPct val="100000"/>
              </a:lnSpc>
              <a:spcBef>
                <a:spcPts val="0"/>
              </a:spcBef>
              <a:spcAft>
                <a:spcPts val="0"/>
              </a:spcAft>
              <a:buClr>
                <a:schemeClr val="dk1"/>
              </a:buClr>
              <a:buSzPct val="100000"/>
              <a:buNone/>
              <a:defRPr sz="2100">
                <a:solidFill>
                  <a:schemeClr val="dk1"/>
                </a:solidFill>
              </a:defRPr>
            </a:lvl3pPr>
            <a:lvl4pPr lvl="3" algn="ctr">
              <a:lnSpc>
                <a:spcPct val="100000"/>
              </a:lnSpc>
              <a:spcBef>
                <a:spcPts val="0"/>
              </a:spcBef>
              <a:spcAft>
                <a:spcPts val="0"/>
              </a:spcAft>
              <a:buClr>
                <a:schemeClr val="dk1"/>
              </a:buClr>
              <a:buSzPct val="100000"/>
              <a:buNone/>
              <a:defRPr sz="2100">
                <a:solidFill>
                  <a:schemeClr val="dk1"/>
                </a:solidFill>
              </a:defRPr>
            </a:lvl4pPr>
            <a:lvl5pPr lvl="4" algn="ctr">
              <a:lnSpc>
                <a:spcPct val="100000"/>
              </a:lnSpc>
              <a:spcBef>
                <a:spcPts val="0"/>
              </a:spcBef>
              <a:spcAft>
                <a:spcPts val="0"/>
              </a:spcAft>
              <a:buClr>
                <a:schemeClr val="dk1"/>
              </a:buClr>
              <a:buSzPct val="100000"/>
              <a:buNone/>
              <a:defRPr sz="2100">
                <a:solidFill>
                  <a:schemeClr val="dk1"/>
                </a:solidFill>
              </a:defRPr>
            </a:lvl5pPr>
            <a:lvl6pPr lvl="5" algn="ctr">
              <a:lnSpc>
                <a:spcPct val="100000"/>
              </a:lnSpc>
              <a:spcBef>
                <a:spcPts val="0"/>
              </a:spcBef>
              <a:spcAft>
                <a:spcPts val="0"/>
              </a:spcAft>
              <a:buClr>
                <a:schemeClr val="dk1"/>
              </a:buClr>
              <a:buSzPct val="100000"/>
              <a:buNone/>
              <a:defRPr sz="2100">
                <a:solidFill>
                  <a:schemeClr val="dk1"/>
                </a:solidFill>
              </a:defRPr>
            </a:lvl6pPr>
            <a:lvl7pPr lvl="6" algn="ctr">
              <a:lnSpc>
                <a:spcPct val="100000"/>
              </a:lnSpc>
              <a:spcBef>
                <a:spcPts val="0"/>
              </a:spcBef>
              <a:spcAft>
                <a:spcPts val="0"/>
              </a:spcAft>
              <a:buClr>
                <a:schemeClr val="dk1"/>
              </a:buClr>
              <a:buSzPct val="100000"/>
              <a:buNone/>
              <a:defRPr sz="2100">
                <a:solidFill>
                  <a:schemeClr val="dk1"/>
                </a:solidFill>
              </a:defRPr>
            </a:lvl7pPr>
            <a:lvl8pPr lvl="7" algn="ctr">
              <a:lnSpc>
                <a:spcPct val="100000"/>
              </a:lnSpc>
              <a:spcBef>
                <a:spcPts val="0"/>
              </a:spcBef>
              <a:spcAft>
                <a:spcPts val="0"/>
              </a:spcAft>
              <a:buClr>
                <a:schemeClr val="dk1"/>
              </a:buClr>
              <a:buSzPct val="100000"/>
              <a:buNone/>
              <a:defRPr sz="2100">
                <a:solidFill>
                  <a:schemeClr val="dk1"/>
                </a:solidFill>
              </a:defRPr>
            </a:lvl8pPr>
            <a:lvl9pPr lvl="8" algn="ctr">
              <a:lnSpc>
                <a:spcPct val="100000"/>
              </a:lnSpc>
              <a:spcBef>
                <a:spcPts val="0"/>
              </a:spcBef>
              <a:spcAft>
                <a:spcPts val="0"/>
              </a:spcAft>
              <a:buClr>
                <a:schemeClr val="dk1"/>
              </a:buClr>
              <a:buSzPct val="100000"/>
              <a:buNone/>
              <a:defRPr sz="2100">
                <a:solidFill>
                  <a:schemeClr val="dk1"/>
                </a:solidFill>
              </a:defRPr>
            </a:lvl9pPr>
          </a:lstStyle>
          <a:p>
            <a:endParaRPr/>
          </a:p>
        </p:txBody>
      </p:sp>
      <p:sp>
        <p:nvSpPr>
          <p:cNvPr id="44" name="Shape 44"/>
          <p:cNvSpPr txBox="1">
            <a:spLocks noGrp="1"/>
          </p:cNvSpPr>
          <p:nvPr>
            <p:ph type="body" idx="2"/>
          </p:nvPr>
        </p:nvSpPr>
        <p:spPr>
          <a:xfrm>
            <a:off x="4939500" y="965600"/>
            <a:ext cx="3837000" cy="4926800"/>
          </a:xfrm>
          <a:prstGeom prst="rect">
            <a:avLst/>
          </a:prstGeom>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45" name="Shape 45"/>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solidFill>
                  <a:srgbClr val="37474F"/>
                </a:solidFill>
              </a:rPr>
              <a:pPr/>
              <a:t>‹#›</a:t>
            </a:fld>
            <a:endParaRPr lang="en">
              <a:solidFill>
                <a:srgbClr val="37474F"/>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Caption">
    <p:spTree>
      <p:nvGrpSpPr>
        <p:cNvPr id="1" name="Shape 46"/>
        <p:cNvGrpSpPr/>
        <p:nvPr/>
      </p:nvGrpSpPr>
      <p:grpSpPr>
        <a:xfrm>
          <a:off x="0" y="0"/>
          <a:ext cx="0" cy="0"/>
          <a:chOff x="0" y="0"/>
          <a:chExt cx="0" cy="0"/>
        </a:xfrm>
      </p:grpSpPr>
      <p:sp>
        <p:nvSpPr>
          <p:cNvPr id="47" name="Shape 47"/>
          <p:cNvSpPr txBox="1">
            <a:spLocks noGrp="1"/>
          </p:cNvSpPr>
          <p:nvPr>
            <p:ph type="body" idx="1"/>
          </p:nvPr>
        </p:nvSpPr>
        <p:spPr>
          <a:xfrm>
            <a:off x="311700" y="5640767"/>
            <a:ext cx="5998800" cy="806800"/>
          </a:xfrm>
          <a:prstGeom prst="rect">
            <a:avLst/>
          </a:prstGeom>
        </p:spPr>
        <p:txBody>
          <a:bodyPr lIns="91425" tIns="91425" rIns="91425" bIns="91425" anchor="ctr" anchorCtr="0"/>
          <a:lstStyle>
            <a:lvl1pPr lvl="0">
              <a:lnSpc>
                <a:spcPct val="100000"/>
              </a:lnSpc>
              <a:spcBef>
                <a:spcPts val="0"/>
              </a:spcBef>
              <a:spcAft>
                <a:spcPts val="0"/>
              </a:spcAft>
              <a:buClr>
                <a:schemeClr val="dk1"/>
              </a:buClr>
              <a:buSzPct val="100000"/>
              <a:buFont typeface="Oswald"/>
              <a:buNone/>
              <a:defRPr sz="2100">
                <a:solidFill>
                  <a:schemeClr val="dk1"/>
                </a:solidFill>
                <a:latin typeface="Oswald"/>
                <a:ea typeface="Oswald"/>
                <a:cs typeface="Oswald"/>
                <a:sym typeface="Oswald"/>
              </a:defRPr>
            </a:lvl1pPr>
          </a:lstStyle>
          <a:p>
            <a:endParaRPr/>
          </a:p>
        </p:txBody>
      </p:sp>
      <p:sp>
        <p:nvSpPr>
          <p:cNvPr id="48" name="Shape 48"/>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Big number">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311700" y="1673700"/>
            <a:ext cx="8520600" cy="25208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51" name="Shape 51"/>
          <p:cNvSpPr txBox="1">
            <a:spLocks noGrp="1"/>
          </p:cNvSpPr>
          <p:nvPr>
            <p:ph type="body" idx="1"/>
          </p:nvPr>
        </p:nvSpPr>
        <p:spPr>
          <a:xfrm>
            <a:off x="311700" y="4304567"/>
            <a:ext cx="8520600" cy="17344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2" name="Shape 52"/>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3"/>
        <p:cNvGrpSpPr/>
        <p:nvPr/>
      </p:nvGrpSpPr>
      <p:grpSpPr>
        <a:xfrm>
          <a:off x="0" y="0"/>
          <a:ext cx="0" cy="0"/>
          <a:chOff x="0" y="0"/>
          <a:chExt cx="0" cy="0"/>
        </a:xfrm>
      </p:grpSpPr>
      <p:sp>
        <p:nvSpPr>
          <p:cNvPr id="54" name="Shape 54"/>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15925"/>
            <a:ext cx="8229600" cy="488950"/>
          </a:xfrm>
          <a:prstGeom prst="rect">
            <a:avLst/>
          </a:prstGeom>
        </p:spPr>
        <p:txBody>
          <a:bodyPr/>
          <a:lstStyle/>
          <a:p>
            <a:r>
              <a:rPr lang="en-US" smtClean="0"/>
              <a:t>Click to edit Master title style</a:t>
            </a:r>
            <a:endParaRPr lang="en-AU"/>
          </a:p>
        </p:txBody>
      </p:sp>
      <p:sp>
        <p:nvSpPr>
          <p:cNvPr id="3" name="Content Placeholder 2"/>
          <p:cNvSpPr>
            <a:spLocks noGrp="1"/>
          </p:cNvSpPr>
          <p:nvPr>
            <p:ph idx="1"/>
          </p:nvPr>
        </p:nvSpPr>
        <p:spPr>
          <a:xfrm>
            <a:off x="457200" y="981075"/>
            <a:ext cx="8229600" cy="525621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a:xfrm>
            <a:off x="4284663" y="6459538"/>
            <a:ext cx="4751387" cy="414337"/>
          </a:xfrm>
          <a:prstGeom prst="rect">
            <a:avLst/>
          </a:prstGeom>
        </p:spPr>
        <p:txBody>
          <a:bodyPr/>
          <a:lstStyle>
            <a:lvl1pPr>
              <a:defRPr/>
            </a:lvl1pPr>
          </a:lstStyle>
          <a:p>
            <a:r>
              <a:rPr lang="en-AU" dirty="0" smtClean="0"/>
              <a:t>Datacube Training Workshop</a:t>
            </a:r>
            <a:endParaRPr lang="en-AU" dirty="0"/>
          </a:p>
        </p:txBody>
      </p:sp>
    </p:spTree>
    <p:extLst>
      <p:ext uri="{BB962C8B-B14F-4D97-AF65-F5344CB8AC3E}">
        <p14:creationId xmlns:p14="http://schemas.microsoft.com/office/powerpoint/2010/main" val="269471071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grpSp>
        <p:nvGrpSpPr>
          <p:cNvPr id="10" name="Shape 10"/>
          <p:cNvGrpSpPr/>
          <p:nvPr/>
        </p:nvGrpSpPr>
        <p:grpSpPr>
          <a:xfrm>
            <a:off x="4350278" y="3807169"/>
            <a:ext cx="443588" cy="140843"/>
            <a:chOff x="4137525" y="2915950"/>
            <a:chExt cx="869100" cy="207000"/>
          </a:xfrm>
        </p:grpSpPr>
        <p:sp>
          <p:nvSpPr>
            <p:cNvPr id="11" name="Shape 11"/>
            <p:cNvSpPr/>
            <p:nvPr/>
          </p:nvSpPr>
          <p:spPr>
            <a:xfrm>
              <a:off x="4468575" y="2915950"/>
              <a:ext cx="207000" cy="207000"/>
            </a:xfrm>
            <a:prstGeom prst="ellipse">
              <a:avLst/>
            </a:prstGeom>
            <a:solidFill>
              <a:schemeClr val="dk1"/>
            </a:solidFill>
            <a:ln>
              <a:noFill/>
            </a:ln>
          </p:spPr>
          <p:txBody>
            <a:bodyPr lIns="91425" tIns="91425" rIns="91425" bIns="91425" anchor="ctr" anchorCtr="0">
              <a:noAutofit/>
            </a:bodyPr>
            <a:lstStyle/>
            <a:p>
              <a:pPr algn="l" defTabSz="914400" rtl="0"/>
              <a:endParaRPr sz="1400">
                <a:solidFill>
                  <a:srgbClr val="000000"/>
                </a:solidFill>
                <a:latin typeface="Arial"/>
                <a:ea typeface="Arial"/>
                <a:cs typeface="Arial"/>
                <a:sym typeface="Arial"/>
              </a:endParaRPr>
            </a:p>
          </p:txBody>
        </p:sp>
        <p:sp>
          <p:nvSpPr>
            <p:cNvPr id="12" name="Shape 12"/>
            <p:cNvSpPr/>
            <p:nvPr/>
          </p:nvSpPr>
          <p:spPr>
            <a:xfrm>
              <a:off x="4799625" y="2915950"/>
              <a:ext cx="207000" cy="207000"/>
            </a:xfrm>
            <a:prstGeom prst="ellipse">
              <a:avLst/>
            </a:prstGeom>
            <a:solidFill>
              <a:schemeClr val="dk1"/>
            </a:solidFill>
            <a:ln>
              <a:noFill/>
            </a:ln>
          </p:spPr>
          <p:txBody>
            <a:bodyPr lIns="91425" tIns="91425" rIns="91425" bIns="91425" anchor="ctr" anchorCtr="0">
              <a:noAutofit/>
            </a:bodyPr>
            <a:lstStyle/>
            <a:p>
              <a:pPr algn="l" defTabSz="914400" rtl="0"/>
              <a:endParaRPr sz="1400">
                <a:solidFill>
                  <a:srgbClr val="000000"/>
                </a:solidFill>
                <a:latin typeface="Arial"/>
                <a:ea typeface="Arial"/>
                <a:cs typeface="Arial"/>
                <a:sym typeface="Arial"/>
              </a:endParaRPr>
            </a:p>
          </p:txBody>
        </p:sp>
        <p:sp>
          <p:nvSpPr>
            <p:cNvPr id="13" name="Shape 13"/>
            <p:cNvSpPr/>
            <p:nvPr/>
          </p:nvSpPr>
          <p:spPr>
            <a:xfrm>
              <a:off x="4137525" y="2915950"/>
              <a:ext cx="207000" cy="207000"/>
            </a:xfrm>
            <a:prstGeom prst="ellipse">
              <a:avLst/>
            </a:prstGeom>
            <a:solidFill>
              <a:schemeClr val="dk1"/>
            </a:solidFill>
            <a:ln>
              <a:noFill/>
            </a:ln>
          </p:spPr>
          <p:txBody>
            <a:bodyPr lIns="91425" tIns="91425" rIns="91425" bIns="91425" anchor="ctr" anchorCtr="0">
              <a:noAutofit/>
            </a:bodyPr>
            <a:lstStyle/>
            <a:p>
              <a:pPr algn="l" defTabSz="914400" rtl="0"/>
              <a:endParaRPr sz="1400">
                <a:solidFill>
                  <a:srgbClr val="000000"/>
                </a:solidFill>
                <a:latin typeface="Arial"/>
                <a:ea typeface="Arial"/>
                <a:cs typeface="Arial"/>
                <a:sym typeface="Arial"/>
              </a:endParaRPr>
            </a:p>
          </p:txBody>
        </p:sp>
      </p:grpSp>
      <p:sp>
        <p:nvSpPr>
          <p:cNvPr id="14" name="Shape 14"/>
          <p:cNvSpPr txBox="1">
            <a:spLocks noGrp="1"/>
          </p:cNvSpPr>
          <p:nvPr>
            <p:ph type="ctrTitle"/>
          </p:nvPr>
        </p:nvSpPr>
        <p:spPr>
          <a:xfrm>
            <a:off x="671257" y="1321067"/>
            <a:ext cx="7801500" cy="2306800"/>
          </a:xfrm>
          <a:prstGeom prst="rect">
            <a:avLst/>
          </a:prstGeom>
        </p:spPr>
        <p:txBody>
          <a:bodyPr lIns="91425" tIns="91425" rIns="91425" bIns="91425" anchor="b" anchorCtr="0"/>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a:endParaRPr/>
          </a:p>
        </p:txBody>
      </p:sp>
      <p:sp>
        <p:nvSpPr>
          <p:cNvPr id="15" name="Shape 15"/>
          <p:cNvSpPr txBox="1">
            <a:spLocks noGrp="1"/>
          </p:cNvSpPr>
          <p:nvPr>
            <p:ph type="subTitle" idx="1"/>
          </p:nvPr>
        </p:nvSpPr>
        <p:spPr>
          <a:xfrm>
            <a:off x="671250" y="4233167"/>
            <a:ext cx="7801500" cy="10568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16" name="Shape 16"/>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671250" y="2855000"/>
            <a:ext cx="7852200" cy="11480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9" name="Shape 19"/>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txBox="1">
            <a:spLocks noGrp="1"/>
          </p:cNvSpPr>
          <p:nvPr>
            <p:ph type="body" idx="1"/>
          </p:nvPr>
        </p:nvSpPr>
        <p:spPr>
          <a:xfrm>
            <a:off x="3117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7" name="Shape 27"/>
          <p:cNvSpPr txBox="1">
            <a:spLocks noGrp="1"/>
          </p:cNvSpPr>
          <p:nvPr>
            <p:ph type="body" idx="2"/>
          </p:nvPr>
        </p:nvSpPr>
        <p:spPr>
          <a:xfrm>
            <a:off x="48324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8" name="Shape 28"/>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1" name="Shape 31"/>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311700" y="740800"/>
            <a:ext cx="2808000" cy="10076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4" name="Shape 34"/>
          <p:cNvSpPr txBox="1">
            <a:spLocks noGrp="1"/>
          </p:cNvSpPr>
          <p:nvPr>
            <p:ph type="body" idx="1"/>
          </p:nvPr>
        </p:nvSpPr>
        <p:spPr>
          <a:xfrm>
            <a:off x="311700" y="1852800"/>
            <a:ext cx="2808000" cy="42392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5" name="Shape 35"/>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Main point">
    <p:bg>
      <p:bgPr>
        <a:solidFill>
          <a:schemeClr val="lt2"/>
        </a:solidFill>
        <a:effectLst/>
      </p:bgPr>
    </p:bg>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90250" y="701800"/>
            <a:ext cx="6227100" cy="5454400"/>
          </a:xfrm>
          <a:prstGeom prst="rect">
            <a:avLst/>
          </a:prstGeom>
        </p:spPr>
        <p:txBody>
          <a:bodyPr lIns="91425" tIns="91425" rIns="91425" bIns="91425" anchor="ctr" anchorCtr="0"/>
          <a:lstStyle>
            <a:lvl1pPr lvl="0">
              <a:spcBef>
                <a:spcPts val="0"/>
              </a:spcBef>
              <a:buClr>
                <a:schemeClr val="lt1"/>
              </a:buClr>
              <a:buSzPct val="100000"/>
              <a:defRPr sz="48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a:endParaRPr/>
          </a:p>
        </p:txBody>
      </p:sp>
      <p:sp>
        <p:nvSpPr>
          <p:cNvPr id="38" name="Shape 38"/>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solidFill>
                  <a:srgbClr val="37474F"/>
                </a:solidFill>
              </a:rPr>
              <a:pPr/>
              <a:t>‹#›</a:t>
            </a:fld>
            <a:endParaRPr lang="en">
              <a:solidFill>
                <a:srgbClr val="37474F"/>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9"/>
        <p:cNvGrpSpPr/>
        <p:nvPr/>
      </p:nvGrpSpPr>
      <p:grpSpPr>
        <a:xfrm>
          <a:off x="0" y="0"/>
          <a:ext cx="0" cy="0"/>
          <a:chOff x="0" y="0"/>
          <a:chExt cx="0" cy="0"/>
        </a:xfrm>
      </p:grpSpPr>
      <p:sp>
        <p:nvSpPr>
          <p:cNvPr id="40" name="Shape 40"/>
          <p:cNvSpPr/>
          <p:nvPr/>
        </p:nvSpPr>
        <p:spPr>
          <a:xfrm>
            <a:off x="4572000" y="0"/>
            <a:ext cx="4572000" cy="6858000"/>
          </a:xfrm>
          <a:prstGeom prst="rect">
            <a:avLst/>
          </a:prstGeom>
          <a:solidFill>
            <a:schemeClr val="dk1"/>
          </a:solidFill>
          <a:ln>
            <a:noFill/>
          </a:ln>
        </p:spPr>
        <p:txBody>
          <a:bodyPr lIns="91425" tIns="91425" rIns="91425" bIns="91425" anchor="ctr" anchorCtr="0">
            <a:noAutofit/>
          </a:bodyPr>
          <a:lstStyle/>
          <a:p>
            <a:pPr algn="l" defTabSz="914400" rtl="0"/>
            <a:endParaRPr sz="1400">
              <a:solidFill>
                <a:srgbClr val="000000"/>
              </a:solidFill>
              <a:latin typeface="Arial"/>
              <a:ea typeface="Arial"/>
              <a:cs typeface="Arial"/>
              <a:sym typeface="Arial"/>
            </a:endParaRPr>
          </a:p>
        </p:txBody>
      </p:sp>
      <p:cxnSp>
        <p:nvCxnSpPr>
          <p:cNvPr id="41" name="Shape 41"/>
          <p:cNvCxnSpPr/>
          <p:nvPr/>
        </p:nvCxnSpPr>
        <p:spPr>
          <a:xfrm>
            <a:off x="5029675" y="5994000"/>
            <a:ext cx="468300" cy="0"/>
          </a:xfrm>
          <a:prstGeom prst="straightConnector1">
            <a:avLst/>
          </a:prstGeom>
          <a:noFill/>
          <a:ln w="19050" cap="flat" cmpd="sng">
            <a:solidFill>
              <a:schemeClr val="lt1"/>
            </a:solidFill>
            <a:prstDash val="solid"/>
            <a:round/>
            <a:headEnd type="none" w="med" len="med"/>
            <a:tailEnd type="none" w="med" len="med"/>
          </a:ln>
        </p:spPr>
      </p:cxnSp>
      <p:sp>
        <p:nvSpPr>
          <p:cNvPr id="42" name="Shape 42"/>
          <p:cNvSpPr txBox="1">
            <a:spLocks noGrp="1"/>
          </p:cNvSpPr>
          <p:nvPr>
            <p:ph type="title"/>
          </p:nvPr>
        </p:nvSpPr>
        <p:spPr>
          <a:xfrm>
            <a:off x="265500" y="1441867"/>
            <a:ext cx="4045200" cy="22804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43" name="Shape 43"/>
          <p:cNvSpPr txBox="1">
            <a:spLocks noGrp="1"/>
          </p:cNvSpPr>
          <p:nvPr>
            <p:ph type="subTitle" idx="1"/>
          </p:nvPr>
        </p:nvSpPr>
        <p:spPr>
          <a:xfrm>
            <a:off x="265500" y="3793600"/>
            <a:ext cx="4045200" cy="1794000"/>
          </a:xfrm>
          <a:prstGeom prst="rect">
            <a:avLst/>
          </a:prstGeom>
        </p:spPr>
        <p:txBody>
          <a:bodyPr lIns="91425" tIns="91425" rIns="91425" bIns="91425" anchor="t" anchorCtr="0"/>
          <a:lstStyle>
            <a:lvl1pPr lvl="0" algn="ctr">
              <a:lnSpc>
                <a:spcPct val="100000"/>
              </a:lnSpc>
              <a:spcBef>
                <a:spcPts val="0"/>
              </a:spcBef>
              <a:spcAft>
                <a:spcPts val="0"/>
              </a:spcAft>
              <a:buClr>
                <a:schemeClr val="dk1"/>
              </a:buClr>
              <a:buSzPct val="100000"/>
              <a:buNone/>
              <a:defRPr sz="2100">
                <a:solidFill>
                  <a:schemeClr val="dk1"/>
                </a:solidFill>
              </a:defRPr>
            </a:lvl1pPr>
            <a:lvl2pPr lvl="1" algn="ctr">
              <a:lnSpc>
                <a:spcPct val="100000"/>
              </a:lnSpc>
              <a:spcBef>
                <a:spcPts val="0"/>
              </a:spcBef>
              <a:spcAft>
                <a:spcPts val="0"/>
              </a:spcAft>
              <a:buClr>
                <a:schemeClr val="dk1"/>
              </a:buClr>
              <a:buSzPct val="100000"/>
              <a:buNone/>
              <a:defRPr sz="2100">
                <a:solidFill>
                  <a:schemeClr val="dk1"/>
                </a:solidFill>
              </a:defRPr>
            </a:lvl2pPr>
            <a:lvl3pPr lvl="2" algn="ctr">
              <a:lnSpc>
                <a:spcPct val="100000"/>
              </a:lnSpc>
              <a:spcBef>
                <a:spcPts val="0"/>
              </a:spcBef>
              <a:spcAft>
                <a:spcPts val="0"/>
              </a:spcAft>
              <a:buClr>
                <a:schemeClr val="dk1"/>
              </a:buClr>
              <a:buSzPct val="100000"/>
              <a:buNone/>
              <a:defRPr sz="2100">
                <a:solidFill>
                  <a:schemeClr val="dk1"/>
                </a:solidFill>
              </a:defRPr>
            </a:lvl3pPr>
            <a:lvl4pPr lvl="3" algn="ctr">
              <a:lnSpc>
                <a:spcPct val="100000"/>
              </a:lnSpc>
              <a:spcBef>
                <a:spcPts val="0"/>
              </a:spcBef>
              <a:spcAft>
                <a:spcPts val="0"/>
              </a:spcAft>
              <a:buClr>
                <a:schemeClr val="dk1"/>
              </a:buClr>
              <a:buSzPct val="100000"/>
              <a:buNone/>
              <a:defRPr sz="2100">
                <a:solidFill>
                  <a:schemeClr val="dk1"/>
                </a:solidFill>
              </a:defRPr>
            </a:lvl4pPr>
            <a:lvl5pPr lvl="4" algn="ctr">
              <a:lnSpc>
                <a:spcPct val="100000"/>
              </a:lnSpc>
              <a:spcBef>
                <a:spcPts val="0"/>
              </a:spcBef>
              <a:spcAft>
                <a:spcPts val="0"/>
              </a:spcAft>
              <a:buClr>
                <a:schemeClr val="dk1"/>
              </a:buClr>
              <a:buSzPct val="100000"/>
              <a:buNone/>
              <a:defRPr sz="2100">
                <a:solidFill>
                  <a:schemeClr val="dk1"/>
                </a:solidFill>
              </a:defRPr>
            </a:lvl5pPr>
            <a:lvl6pPr lvl="5" algn="ctr">
              <a:lnSpc>
                <a:spcPct val="100000"/>
              </a:lnSpc>
              <a:spcBef>
                <a:spcPts val="0"/>
              </a:spcBef>
              <a:spcAft>
                <a:spcPts val="0"/>
              </a:spcAft>
              <a:buClr>
                <a:schemeClr val="dk1"/>
              </a:buClr>
              <a:buSzPct val="100000"/>
              <a:buNone/>
              <a:defRPr sz="2100">
                <a:solidFill>
                  <a:schemeClr val="dk1"/>
                </a:solidFill>
              </a:defRPr>
            </a:lvl6pPr>
            <a:lvl7pPr lvl="6" algn="ctr">
              <a:lnSpc>
                <a:spcPct val="100000"/>
              </a:lnSpc>
              <a:spcBef>
                <a:spcPts val="0"/>
              </a:spcBef>
              <a:spcAft>
                <a:spcPts val="0"/>
              </a:spcAft>
              <a:buClr>
                <a:schemeClr val="dk1"/>
              </a:buClr>
              <a:buSzPct val="100000"/>
              <a:buNone/>
              <a:defRPr sz="2100">
                <a:solidFill>
                  <a:schemeClr val="dk1"/>
                </a:solidFill>
              </a:defRPr>
            </a:lvl7pPr>
            <a:lvl8pPr lvl="7" algn="ctr">
              <a:lnSpc>
                <a:spcPct val="100000"/>
              </a:lnSpc>
              <a:spcBef>
                <a:spcPts val="0"/>
              </a:spcBef>
              <a:spcAft>
                <a:spcPts val="0"/>
              </a:spcAft>
              <a:buClr>
                <a:schemeClr val="dk1"/>
              </a:buClr>
              <a:buSzPct val="100000"/>
              <a:buNone/>
              <a:defRPr sz="2100">
                <a:solidFill>
                  <a:schemeClr val="dk1"/>
                </a:solidFill>
              </a:defRPr>
            </a:lvl8pPr>
            <a:lvl9pPr lvl="8" algn="ctr">
              <a:lnSpc>
                <a:spcPct val="100000"/>
              </a:lnSpc>
              <a:spcBef>
                <a:spcPts val="0"/>
              </a:spcBef>
              <a:spcAft>
                <a:spcPts val="0"/>
              </a:spcAft>
              <a:buClr>
                <a:schemeClr val="dk1"/>
              </a:buClr>
              <a:buSzPct val="100000"/>
              <a:buNone/>
              <a:defRPr sz="2100">
                <a:solidFill>
                  <a:schemeClr val="dk1"/>
                </a:solidFill>
              </a:defRPr>
            </a:lvl9pPr>
          </a:lstStyle>
          <a:p>
            <a:endParaRPr/>
          </a:p>
        </p:txBody>
      </p:sp>
      <p:sp>
        <p:nvSpPr>
          <p:cNvPr id="44" name="Shape 44"/>
          <p:cNvSpPr txBox="1">
            <a:spLocks noGrp="1"/>
          </p:cNvSpPr>
          <p:nvPr>
            <p:ph type="body" idx="2"/>
          </p:nvPr>
        </p:nvSpPr>
        <p:spPr>
          <a:xfrm>
            <a:off x="4939500" y="965600"/>
            <a:ext cx="3837000" cy="4926800"/>
          </a:xfrm>
          <a:prstGeom prst="rect">
            <a:avLst/>
          </a:prstGeom>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45" name="Shape 45"/>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solidFill>
                  <a:srgbClr val="37474F"/>
                </a:solidFill>
              </a:rPr>
              <a:pPr/>
              <a:t>‹#›</a:t>
            </a:fld>
            <a:endParaRPr lang="en">
              <a:solidFill>
                <a:srgbClr val="37474F"/>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Caption">
    <p:spTree>
      <p:nvGrpSpPr>
        <p:cNvPr id="1" name="Shape 46"/>
        <p:cNvGrpSpPr/>
        <p:nvPr/>
      </p:nvGrpSpPr>
      <p:grpSpPr>
        <a:xfrm>
          <a:off x="0" y="0"/>
          <a:ext cx="0" cy="0"/>
          <a:chOff x="0" y="0"/>
          <a:chExt cx="0" cy="0"/>
        </a:xfrm>
      </p:grpSpPr>
      <p:sp>
        <p:nvSpPr>
          <p:cNvPr id="47" name="Shape 47"/>
          <p:cNvSpPr txBox="1">
            <a:spLocks noGrp="1"/>
          </p:cNvSpPr>
          <p:nvPr>
            <p:ph type="body" idx="1"/>
          </p:nvPr>
        </p:nvSpPr>
        <p:spPr>
          <a:xfrm>
            <a:off x="311700" y="5640767"/>
            <a:ext cx="5998800" cy="806800"/>
          </a:xfrm>
          <a:prstGeom prst="rect">
            <a:avLst/>
          </a:prstGeom>
        </p:spPr>
        <p:txBody>
          <a:bodyPr lIns="91425" tIns="91425" rIns="91425" bIns="91425" anchor="ctr" anchorCtr="0"/>
          <a:lstStyle>
            <a:lvl1pPr lvl="0">
              <a:lnSpc>
                <a:spcPct val="100000"/>
              </a:lnSpc>
              <a:spcBef>
                <a:spcPts val="0"/>
              </a:spcBef>
              <a:spcAft>
                <a:spcPts val="0"/>
              </a:spcAft>
              <a:buClr>
                <a:schemeClr val="dk1"/>
              </a:buClr>
              <a:buSzPct val="100000"/>
              <a:buFont typeface="Oswald"/>
              <a:buNone/>
              <a:defRPr sz="2100">
                <a:solidFill>
                  <a:schemeClr val="dk1"/>
                </a:solidFill>
                <a:latin typeface="Oswald"/>
                <a:ea typeface="Oswald"/>
                <a:cs typeface="Oswald"/>
                <a:sym typeface="Oswald"/>
              </a:defRPr>
            </a:lvl1pPr>
          </a:lstStyle>
          <a:p>
            <a:endParaRPr/>
          </a:p>
        </p:txBody>
      </p:sp>
      <p:sp>
        <p:nvSpPr>
          <p:cNvPr id="48" name="Shape 48"/>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Big number">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311700" y="1673700"/>
            <a:ext cx="8520600" cy="25208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51" name="Shape 51"/>
          <p:cNvSpPr txBox="1">
            <a:spLocks noGrp="1"/>
          </p:cNvSpPr>
          <p:nvPr>
            <p:ph type="body" idx="1"/>
          </p:nvPr>
        </p:nvSpPr>
        <p:spPr>
          <a:xfrm>
            <a:off x="311700" y="4304567"/>
            <a:ext cx="8520600" cy="17344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2" name="Shape 52"/>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2009" y="89224"/>
            <a:ext cx="6004205" cy="698785"/>
          </a:xfrm>
          <a:prstGeom prst="rect">
            <a:avLst/>
          </a:prstGeom>
        </p:spPr>
        <p:txBody>
          <a:bodyPr>
            <a:noAutofit/>
          </a:bodyPr>
          <a:lstStyle>
            <a:lvl1pPr algn="l">
              <a:defRPr sz="3600" b="1">
                <a:solidFill>
                  <a:schemeClr val="bg1"/>
                </a:solidFill>
              </a:defRPr>
            </a:lvl1pPr>
          </a:lstStyle>
          <a:p>
            <a:r>
              <a:rPr lang="en-AU" dirty="0" smtClean="0"/>
              <a:t>Click to edit Master title style</a:t>
            </a:r>
            <a:endParaRPr lang="en-US" dirty="0"/>
          </a:p>
        </p:txBody>
      </p:sp>
      <p:sp>
        <p:nvSpPr>
          <p:cNvPr id="5" name="Footer Placeholder 4"/>
          <p:cNvSpPr>
            <a:spLocks noGrp="1"/>
          </p:cNvSpPr>
          <p:nvPr>
            <p:ph type="ftr" sz="quarter" idx="11"/>
          </p:nvPr>
        </p:nvSpPr>
        <p:spPr>
          <a:xfrm>
            <a:off x="3921447" y="6226899"/>
            <a:ext cx="1759106" cy="569336"/>
          </a:xfrm>
          <a:prstGeom prst="rect">
            <a:avLst/>
          </a:prstGeom>
        </p:spPr>
        <p:txBody>
          <a:bodyPr/>
          <a:lstStyle>
            <a:lvl1pPr>
              <a:defRPr sz="1050">
                <a:solidFill>
                  <a:srgbClr val="FFFFFF"/>
                </a:solidFill>
              </a:defRPr>
            </a:lvl1pPr>
          </a:lstStyle>
          <a:p>
            <a:pPr>
              <a:defRPr/>
            </a:pPr>
            <a:r>
              <a:rPr lang="en-US" b="1" dirty="0" smtClean="0"/>
              <a:t>SDCG-8</a:t>
            </a:r>
          </a:p>
          <a:p>
            <a:pPr>
              <a:defRPr/>
            </a:pPr>
            <a:r>
              <a:rPr lang="en-US" b="1" dirty="0" smtClean="0"/>
              <a:t>DLR, Bonn, Germany</a:t>
            </a:r>
            <a:endParaRPr lang="en-US" sz="1000" b="1" dirty="0" smtClean="0"/>
          </a:p>
          <a:p>
            <a:pPr>
              <a:defRPr/>
            </a:pPr>
            <a:r>
              <a:rPr lang="en-US" sz="1000" b="1" dirty="0" smtClean="0"/>
              <a:t>September 23</a:t>
            </a:r>
            <a:r>
              <a:rPr lang="en-US" sz="1000" b="1" baseline="30000" dirty="0" smtClean="0"/>
              <a:t>rd</a:t>
            </a:r>
            <a:r>
              <a:rPr lang="en-US" sz="1000" b="1" dirty="0" smtClean="0"/>
              <a:t>-25</a:t>
            </a:r>
            <a:r>
              <a:rPr lang="en-US" sz="1000" b="1" baseline="30000" dirty="0" smtClean="0"/>
              <a:t>th</a:t>
            </a:r>
            <a:r>
              <a:rPr lang="en-US" sz="1000" b="1" dirty="0" smtClean="0"/>
              <a:t> 2015</a:t>
            </a:r>
            <a:endParaRPr lang="en-US" sz="1000" dirty="0" smtClean="0"/>
          </a:p>
          <a:p>
            <a:endParaRPr lang="en-US" dirty="0"/>
          </a:p>
        </p:txBody>
      </p:sp>
      <p:sp>
        <p:nvSpPr>
          <p:cNvPr id="6" name="Slide Number Placeholder 5"/>
          <p:cNvSpPr>
            <a:spLocks noGrp="1"/>
          </p:cNvSpPr>
          <p:nvPr>
            <p:ph type="sldNum" sz="quarter" idx="12"/>
          </p:nvPr>
        </p:nvSpPr>
        <p:spPr>
          <a:xfrm>
            <a:off x="8491601" y="6322870"/>
            <a:ext cx="510387" cy="365125"/>
          </a:xfrm>
          <a:prstGeom prst="rect">
            <a:avLst/>
          </a:prstGeom>
        </p:spPr>
        <p:txBody>
          <a:bodyPr/>
          <a:lstStyle>
            <a:lvl1pPr>
              <a:defRPr sz="1200">
                <a:solidFill>
                  <a:srgbClr val="FFFFFF"/>
                </a:solidFill>
              </a:defRPr>
            </a:lvl1pPr>
          </a:lstStyle>
          <a:p>
            <a:pPr algn="ctr"/>
            <a:fld id="{82D36AB3-2316-484A-8EF9-67EFC1B9B32B}" type="slidenum">
              <a:rPr lang="en-US" smtClean="0"/>
              <a:pPr algn="ctr"/>
              <a:t>‹#›</a:t>
            </a:fld>
            <a:endParaRPr lang="en-US" dirty="0"/>
          </a:p>
        </p:txBody>
      </p:sp>
      <p:sp>
        <p:nvSpPr>
          <p:cNvPr id="8" name="Rectangle 7"/>
          <p:cNvSpPr/>
          <p:nvPr userDrawn="1"/>
        </p:nvSpPr>
        <p:spPr>
          <a:xfrm>
            <a:off x="1308" y="895405"/>
            <a:ext cx="9144000" cy="528303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696969"/>
              </a:solidFill>
            </a:endParaRPr>
          </a:p>
        </p:txBody>
      </p:sp>
    </p:spTree>
    <p:extLst>
      <p:ext uri="{BB962C8B-B14F-4D97-AF65-F5344CB8AC3E}">
        <p14:creationId xmlns:p14="http://schemas.microsoft.com/office/powerpoint/2010/main" val="1737651793"/>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3"/>
        <p:cNvGrpSpPr/>
        <p:nvPr/>
      </p:nvGrpSpPr>
      <p:grpSpPr>
        <a:xfrm>
          <a:off x="0" y="0"/>
          <a:ext cx="0" cy="0"/>
          <a:chOff x="0" y="0"/>
          <a:chExt cx="0" cy="0"/>
        </a:xfrm>
      </p:grpSpPr>
      <p:sp>
        <p:nvSpPr>
          <p:cNvPr id="54" name="Shape 54"/>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grpSp>
        <p:nvGrpSpPr>
          <p:cNvPr id="10" name="Shape 10"/>
          <p:cNvGrpSpPr/>
          <p:nvPr/>
        </p:nvGrpSpPr>
        <p:grpSpPr>
          <a:xfrm>
            <a:off x="4350278" y="3807169"/>
            <a:ext cx="443588" cy="140843"/>
            <a:chOff x="4137525" y="2915950"/>
            <a:chExt cx="869100" cy="207000"/>
          </a:xfrm>
        </p:grpSpPr>
        <p:sp>
          <p:nvSpPr>
            <p:cNvPr id="11" name="Shape 11"/>
            <p:cNvSpPr/>
            <p:nvPr/>
          </p:nvSpPr>
          <p:spPr>
            <a:xfrm>
              <a:off x="4468575" y="2915950"/>
              <a:ext cx="207000" cy="207000"/>
            </a:xfrm>
            <a:prstGeom prst="ellipse">
              <a:avLst/>
            </a:prstGeom>
            <a:solidFill>
              <a:schemeClr val="dk1"/>
            </a:solidFill>
            <a:ln>
              <a:noFill/>
            </a:ln>
          </p:spPr>
          <p:txBody>
            <a:bodyPr lIns="91425" tIns="91425" rIns="91425" bIns="91425" anchor="ctr" anchorCtr="0">
              <a:noAutofit/>
            </a:bodyPr>
            <a:lstStyle/>
            <a:p>
              <a:pPr algn="l" defTabSz="914400" rtl="0"/>
              <a:endParaRPr sz="1400">
                <a:solidFill>
                  <a:srgbClr val="000000"/>
                </a:solidFill>
                <a:latin typeface="Arial"/>
                <a:ea typeface="Arial"/>
                <a:cs typeface="Arial"/>
                <a:sym typeface="Arial"/>
              </a:endParaRPr>
            </a:p>
          </p:txBody>
        </p:sp>
        <p:sp>
          <p:nvSpPr>
            <p:cNvPr id="12" name="Shape 12"/>
            <p:cNvSpPr/>
            <p:nvPr/>
          </p:nvSpPr>
          <p:spPr>
            <a:xfrm>
              <a:off x="4799625" y="2915950"/>
              <a:ext cx="207000" cy="207000"/>
            </a:xfrm>
            <a:prstGeom prst="ellipse">
              <a:avLst/>
            </a:prstGeom>
            <a:solidFill>
              <a:schemeClr val="dk1"/>
            </a:solidFill>
            <a:ln>
              <a:noFill/>
            </a:ln>
          </p:spPr>
          <p:txBody>
            <a:bodyPr lIns="91425" tIns="91425" rIns="91425" bIns="91425" anchor="ctr" anchorCtr="0">
              <a:noAutofit/>
            </a:bodyPr>
            <a:lstStyle/>
            <a:p>
              <a:pPr algn="l" defTabSz="914400" rtl="0"/>
              <a:endParaRPr sz="1400">
                <a:solidFill>
                  <a:srgbClr val="000000"/>
                </a:solidFill>
                <a:latin typeface="Arial"/>
                <a:ea typeface="Arial"/>
                <a:cs typeface="Arial"/>
                <a:sym typeface="Arial"/>
              </a:endParaRPr>
            </a:p>
          </p:txBody>
        </p:sp>
        <p:sp>
          <p:nvSpPr>
            <p:cNvPr id="13" name="Shape 13"/>
            <p:cNvSpPr/>
            <p:nvPr/>
          </p:nvSpPr>
          <p:spPr>
            <a:xfrm>
              <a:off x="4137525" y="2915950"/>
              <a:ext cx="207000" cy="207000"/>
            </a:xfrm>
            <a:prstGeom prst="ellipse">
              <a:avLst/>
            </a:prstGeom>
            <a:solidFill>
              <a:schemeClr val="dk1"/>
            </a:solidFill>
            <a:ln>
              <a:noFill/>
            </a:ln>
          </p:spPr>
          <p:txBody>
            <a:bodyPr lIns="91425" tIns="91425" rIns="91425" bIns="91425" anchor="ctr" anchorCtr="0">
              <a:noAutofit/>
            </a:bodyPr>
            <a:lstStyle/>
            <a:p>
              <a:pPr algn="l" defTabSz="914400" rtl="0"/>
              <a:endParaRPr sz="1400">
                <a:solidFill>
                  <a:srgbClr val="000000"/>
                </a:solidFill>
                <a:latin typeface="Arial"/>
                <a:ea typeface="Arial"/>
                <a:cs typeface="Arial"/>
                <a:sym typeface="Arial"/>
              </a:endParaRPr>
            </a:p>
          </p:txBody>
        </p:sp>
      </p:grpSp>
      <p:sp>
        <p:nvSpPr>
          <p:cNvPr id="14" name="Shape 14"/>
          <p:cNvSpPr txBox="1">
            <a:spLocks noGrp="1"/>
          </p:cNvSpPr>
          <p:nvPr>
            <p:ph type="ctrTitle"/>
          </p:nvPr>
        </p:nvSpPr>
        <p:spPr>
          <a:xfrm>
            <a:off x="671257" y="1321067"/>
            <a:ext cx="7801500" cy="2306800"/>
          </a:xfrm>
          <a:prstGeom prst="rect">
            <a:avLst/>
          </a:prstGeom>
        </p:spPr>
        <p:txBody>
          <a:bodyPr lIns="91425" tIns="91425" rIns="91425" bIns="91425" anchor="b" anchorCtr="0"/>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a:endParaRPr/>
          </a:p>
        </p:txBody>
      </p:sp>
      <p:sp>
        <p:nvSpPr>
          <p:cNvPr id="15" name="Shape 15"/>
          <p:cNvSpPr txBox="1">
            <a:spLocks noGrp="1"/>
          </p:cNvSpPr>
          <p:nvPr>
            <p:ph type="subTitle" idx="1"/>
          </p:nvPr>
        </p:nvSpPr>
        <p:spPr>
          <a:xfrm>
            <a:off x="671250" y="4233167"/>
            <a:ext cx="7801500" cy="10568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16" name="Shape 16"/>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671250" y="2855000"/>
            <a:ext cx="7852200" cy="11480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9" name="Shape 19"/>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txBox="1">
            <a:spLocks noGrp="1"/>
          </p:cNvSpPr>
          <p:nvPr>
            <p:ph type="body" idx="1"/>
          </p:nvPr>
        </p:nvSpPr>
        <p:spPr>
          <a:xfrm>
            <a:off x="3117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7" name="Shape 27"/>
          <p:cNvSpPr txBox="1">
            <a:spLocks noGrp="1"/>
          </p:cNvSpPr>
          <p:nvPr>
            <p:ph type="body" idx="2"/>
          </p:nvPr>
        </p:nvSpPr>
        <p:spPr>
          <a:xfrm>
            <a:off x="48324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8" name="Shape 28"/>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1" name="Shape 31"/>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311700" y="740800"/>
            <a:ext cx="2808000" cy="10076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4" name="Shape 34"/>
          <p:cNvSpPr txBox="1">
            <a:spLocks noGrp="1"/>
          </p:cNvSpPr>
          <p:nvPr>
            <p:ph type="body" idx="1"/>
          </p:nvPr>
        </p:nvSpPr>
        <p:spPr>
          <a:xfrm>
            <a:off x="311700" y="1852800"/>
            <a:ext cx="2808000" cy="42392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5" name="Shape 35"/>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Main point">
    <p:bg>
      <p:bgPr>
        <a:solidFill>
          <a:schemeClr val="lt2"/>
        </a:solidFill>
        <a:effectLst/>
      </p:bgPr>
    </p:bg>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90250" y="701800"/>
            <a:ext cx="6227100" cy="5454400"/>
          </a:xfrm>
          <a:prstGeom prst="rect">
            <a:avLst/>
          </a:prstGeom>
        </p:spPr>
        <p:txBody>
          <a:bodyPr lIns="91425" tIns="91425" rIns="91425" bIns="91425" anchor="ctr" anchorCtr="0"/>
          <a:lstStyle>
            <a:lvl1pPr lvl="0">
              <a:spcBef>
                <a:spcPts val="0"/>
              </a:spcBef>
              <a:buClr>
                <a:schemeClr val="lt1"/>
              </a:buClr>
              <a:buSzPct val="100000"/>
              <a:defRPr sz="48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a:endParaRPr/>
          </a:p>
        </p:txBody>
      </p:sp>
      <p:sp>
        <p:nvSpPr>
          <p:cNvPr id="38" name="Shape 38"/>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solidFill>
                  <a:srgbClr val="37474F"/>
                </a:solidFill>
              </a:rPr>
              <a:pPr/>
              <a:t>‹#›</a:t>
            </a:fld>
            <a:endParaRPr lang="en">
              <a:solidFill>
                <a:srgbClr val="37474F"/>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9"/>
        <p:cNvGrpSpPr/>
        <p:nvPr/>
      </p:nvGrpSpPr>
      <p:grpSpPr>
        <a:xfrm>
          <a:off x="0" y="0"/>
          <a:ext cx="0" cy="0"/>
          <a:chOff x="0" y="0"/>
          <a:chExt cx="0" cy="0"/>
        </a:xfrm>
      </p:grpSpPr>
      <p:sp>
        <p:nvSpPr>
          <p:cNvPr id="40" name="Shape 40"/>
          <p:cNvSpPr/>
          <p:nvPr/>
        </p:nvSpPr>
        <p:spPr>
          <a:xfrm>
            <a:off x="4572000" y="0"/>
            <a:ext cx="4572000" cy="6858000"/>
          </a:xfrm>
          <a:prstGeom prst="rect">
            <a:avLst/>
          </a:prstGeom>
          <a:solidFill>
            <a:schemeClr val="dk1"/>
          </a:solidFill>
          <a:ln>
            <a:noFill/>
          </a:ln>
        </p:spPr>
        <p:txBody>
          <a:bodyPr lIns="91425" tIns="91425" rIns="91425" bIns="91425" anchor="ctr" anchorCtr="0">
            <a:noAutofit/>
          </a:bodyPr>
          <a:lstStyle/>
          <a:p>
            <a:pPr algn="l" defTabSz="914400" rtl="0"/>
            <a:endParaRPr sz="1400">
              <a:solidFill>
                <a:srgbClr val="000000"/>
              </a:solidFill>
              <a:latin typeface="Arial"/>
              <a:ea typeface="Arial"/>
              <a:cs typeface="Arial"/>
              <a:sym typeface="Arial"/>
            </a:endParaRPr>
          </a:p>
        </p:txBody>
      </p:sp>
      <p:cxnSp>
        <p:nvCxnSpPr>
          <p:cNvPr id="41" name="Shape 41"/>
          <p:cNvCxnSpPr/>
          <p:nvPr/>
        </p:nvCxnSpPr>
        <p:spPr>
          <a:xfrm>
            <a:off x="5029675" y="5994000"/>
            <a:ext cx="468300" cy="0"/>
          </a:xfrm>
          <a:prstGeom prst="straightConnector1">
            <a:avLst/>
          </a:prstGeom>
          <a:noFill/>
          <a:ln w="19050" cap="flat" cmpd="sng">
            <a:solidFill>
              <a:schemeClr val="lt1"/>
            </a:solidFill>
            <a:prstDash val="solid"/>
            <a:round/>
            <a:headEnd type="none" w="med" len="med"/>
            <a:tailEnd type="none" w="med" len="med"/>
          </a:ln>
        </p:spPr>
      </p:cxnSp>
      <p:sp>
        <p:nvSpPr>
          <p:cNvPr id="42" name="Shape 42"/>
          <p:cNvSpPr txBox="1">
            <a:spLocks noGrp="1"/>
          </p:cNvSpPr>
          <p:nvPr>
            <p:ph type="title"/>
          </p:nvPr>
        </p:nvSpPr>
        <p:spPr>
          <a:xfrm>
            <a:off x="265500" y="1441867"/>
            <a:ext cx="4045200" cy="22804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43" name="Shape 43"/>
          <p:cNvSpPr txBox="1">
            <a:spLocks noGrp="1"/>
          </p:cNvSpPr>
          <p:nvPr>
            <p:ph type="subTitle" idx="1"/>
          </p:nvPr>
        </p:nvSpPr>
        <p:spPr>
          <a:xfrm>
            <a:off x="265500" y="3793600"/>
            <a:ext cx="4045200" cy="1794000"/>
          </a:xfrm>
          <a:prstGeom prst="rect">
            <a:avLst/>
          </a:prstGeom>
        </p:spPr>
        <p:txBody>
          <a:bodyPr lIns="91425" tIns="91425" rIns="91425" bIns="91425" anchor="t" anchorCtr="0"/>
          <a:lstStyle>
            <a:lvl1pPr lvl="0" algn="ctr">
              <a:lnSpc>
                <a:spcPct val="100000"/>
              </a:lnSpc>
              <a:spcBef>
                <a:spcPts val="0"/>
              </a:spcBef>
              <a:spcAft>
                <a:spcPts val="0"/>
              </a:spcAft>
              <a:buClr>
                <a:schemeClr val="dk1"/>
              </a:buClr>
              <a:buSzPct val="100000"/>
              <a:buNone/>
              <a:defRPr sz="2100">
                <a:solidFill>
                  <a:schemeClr val="dk1"/>
                </a:solidFill>
              </a:defRPr>
            </a:lvl1pPr>
            <a:lvl2pPr lvl="1" algn="ctr">
              <a:lnSpc>
                <a:spcPct val="100000"/>
              </a:lnSpc>
              <a:spcBef>
                <a:spcPts val="0"/>
              </a:spcBef>
              <a:spcAft>
                <a:spcPts val="0"/>
              </a:spcAft>
              <a:buClr>
                <a:schemeClr val="dk1"/>
              </a:buClr>
              <a:buSzPct val="100000"/>
              <a:buNone/>
              <a:defRPr sz="2100">
                <a:solidFill>
                  <a:schemeClr val="dk1"/>
                </a:solidFill>
              </a:defRPr>
            </a:lvl2pPr>
            <a:lvl3pPr lvl="2" algn="ctr">
              <a:lnSpc>
                <a:spcPct val="100000"/>
              </a:lnSpc>
              <a:spcBef>
                <a:spcPts val="0"/>
              </a:spcBef>
              <a:spcAft>
                <a:spcPts val="0"/>
              </a:spcAft>
              <a:buClr>
                <a:schemeClr val="dk1"/>
              </a:buClr>
              <a:buSzPct val="100000"/>
              <a:buNone/>
              <a:defRPr sz="2100">
                <a:solidFill>
                  <a:schemeClr val="dk1"/>
                </a:solidFill>
              </a:defRPr>
            </a:lvl3pPr>
            <a:lvl4pPr lvl="3" algn="ctr">
              <a:lnSpc>
                <a:spcPct val="100000"/>
              </a:lnSpc>
              <a:spcBef>
                <a:spcPts val="0"/>
              </a:spcBef>
              <a:spcAft>
                <a:spcPts val="0"/>
              </a:spcAft>
              <a:buClr>
                <a:schemeClr val="dk1"/>
              </a:buClr>
              <a:buSzPct val="100000"/>
              <a:buNone/>
              <a:defRPr sz="2100">
                <a:solidFill>
                  <a:schemeClr val="dk1"/>
                </a:solidFill>
              </a:defRPr>
            </a:lvl4pPr>
            <a:lvl5pPr lvl="4" algn="ctr">
              <a:lnSpc>
                <a:spcPct val="100000"/>
              </a:lnSpc>
              <a:spcBef>
                <a:spcPts val="0"/>
              </a:spcBef>
              <a:spcAft>
                <a:spcPts val="0"/>
              </a:spcAft>
              <a:buClr>
                <a:schemeClr val="dk1"/>
              </a:buClr>
              <a:buSzPct val="100000"/>
              <a:buNone/>
              <a:defRPr sz="2100">
                <a:solidFill>
                  <a:schemeClr val="dk1"/>
                </a:solidFill>
              </a:defRPr>
            </a:lvl5pPr>
            <a:lvl6pPr lvl="5" algn="ctr">
              <a:lnSpc>
                <a:spcPct val="100000"/>
              </a:lnSpc>
              <a:spcBef>
                <a:spcPts val="0"/>
              </a:spcBef>
              <a:spcAft>
                <a:spcPts val="0"/>
              </a:spcAft>
              <a:buClr>
                <a:schemeClr val="dk1"/>
              </a:buClr>
              <a:buSzPct val="100000"/>
              <a:buNone/>
              <a:defRPr sz="2100">
                <a:solidFill>
                  <a:schemeClr val="dk1"/>
                </a:solidFill>
              </a:defRPr>
            </a:lvl6pPr>
            <a:lvl7pPr lvl="6" algn="ctr">
              <a:lnSpc>
                <a:spcPct val="100000"/>
              </a:lnSpc>
              <a:spcBef>
                <a:spcPts val="0"/>
              </a:spcBef>
              <a:spcAft>
                <a:spcPts val="0"/>
              </a:spcAft>
              <a:buClr>
                <a:schemeClr val="dk1"/>
              </a:buClr>
              <a:buSzPct val="100000"/>
              <a:buNone/>
              <a:defRPr sz="2100">
                <a:solidFill>
                  <a:schemeClr val="dk1"/>
                </a:solidFill>
              </a:defRPr>
            </a:lvl7pPr>
            <a:lvl8pPr lvl="7" algn="ctr">
              <a:lnSpc>
                <a:spcPct val="100000"/>
              </a:lnSpc>
              <a:spcBef>
                <a:spcPts val="0"/>
              </a:spcBef>
              <a:spcAft>
                <a:spcPts val="0"/>
              </a:spcAft>
              <a:buClr>
                <a:schemeClr val="dk1"/>
              </a:buClr>
              <a:buSzPct val="100000"/>
              <a:buNone/>
              <a:defRPr sz="2100">
                <a:solidFill>
                  <a:schemeClr val="dk1"/>
                </a:solidFill>
              </a:defRPr>
            </a:lvl8pPr>
            <a:lvl9pPr lvl="8" algn="ctr">
              <a:lnSpc>
                <a:spcPct val="100000"/>
              </a:lnSpc>
              <a:spcBef>
                <a:spcPts val="0"/>
              </a:spcBef>
              <a:spcAft>
                <a:spcPts val="0"/>
              </a:spcAft>
              <a:buClr>
                <a:schemeClr val="dk1"/>
              </a:buClr>
              <a:buSzPct val="100000"/>
              <a:buNone/>
              <a:defRPr sz="2100">
                <a:solidFill>
                  <a:schemeClr val="dk1"/>
                </a:solidFill>
              </a:defRPr>
            </a:lvl9pPr>
          </a:lstStyle>
          <a:p>
            <a:endParaRPr/>
          </a:p>
        </p:txBody>
      </p:sp>
      <p:sp>
        <p:nvSpPr>
          <p:cNvPr id="44" name="Shape 44"/>
          <p:cNvSpPr txBox="1">
            <a:spLocks noGrp="1"/>
          </p:cNvSpPr>
          <p:nvPr>
            <p:ph type="body" idx="2"/>
          </p:nvPr>
        </p:nvSpPr>
        <p:spPr>
          <a:xfrm>
            <a:off x="4939500" y="965600"/>
            <a:ext cx="3837000" cy="4926800"/>
          </a:xfrm>
          <a:prstGeom prst="rect">
            <a:avLst/>
          </a:prstGeom>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45" name="Shape 45"/>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solidFill>
                  <a:srgbClr val="37474F"/>
                </a:solidFill>
              </a:rPr>
              <a:pPr/>
              <a:t>‹#›</a:t>
            </a:fld>
            <a:endParaRPr lang="en">
              <a:solidFill>
                <a:srgbClr val="37474F"/>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Caption">
    <p:spTree>
      <p:nvGrpSpPr>
        <p:cNvPr id="1" name="Shape 46"/>
        <p:cNvGrpSpPr/>
        <p:nvPr/>
      </p:nvGrpSpPr>
      <p:grpSpPr>
        <a:xfrm>
          <a:off x="0" y="0"/>
          <a:ext cx="0" cy="0"/>
          <a:chOff x="0" y="0"/>
          <a:chExt cx="0" cy="0"/>
        </a:xfrm>
      </p:grpSpPr>
      <p:sp>
        <p:nvSpPr>
          <p:cNvPr id="47" name="Shape 47"/>
          <p:cNvSpPr txBox="1">
            <a:spLocks noGrp="1"/>
          </p:cNvSpPr>
          <p:nvPr>
            <p:ph type="body" idx="1"/>
          </p:nvPr>
        </p:nvSpPr>
        <p:spPr>
          <a:xfrm>
            <a:off x="311700" y="5640767"/>
            <a:ext cx="5998800" cy="806800"/>
          </a:xfrm>
          <a:prstGeom prst="rect">
            <a:avLst/>
          </a:prstGeom>
        </p:spPr>
        <p:txBody>
          <a:bodyPr lIns="91425" tIns="91425" rIns="91425" bIns="91425" anchor="ctr" anchorCtr="0"/>
          <a:lstStyle>
            <a:lvl1pPr lvl="0">
              <a:lnSpc>
                <a:spcPct val="100000"/>
              </a:lnSpc>
              <a:spcBef>
                <a:spcPts val="0"/>
              </a:spcBef>
              <a:spcAft>
                <a:spcPts val="0"/>
              </a:spcAft>
              <a:buClr>
                <a:schemeClr val="dk1"/>
              </a:buClr>
              <a:buSzPct val="100000"/>
              <a:buFont typeface="Oswald"/>
              <a:buNone/>
              <a:defRPr sz="2100">
                <a:solidFill>
                  <a:schemeClr val="dk1"/>
                </a:solidFill>
                <a:latin typeface="Oswald"/>
                <a:ea typeface="Oswald"/>
                <a:cs typeface="Oswald"/>
                <a:sym typeface="Oswald"/>
              </a:defRPr>
            </a:lvl1pPr>
          </a:lstStyle>
          <a:p>
            <a:endParaRPr/>
          </a:p>
        </p:txBody>
      </p:sp>
      <p:sp>
        <p:nvSpPr>
          <p:cNvPr id="48" name="Shape 48"/>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386050" name="Rectangle 2"/>
          <p:cNvSpPr>
            <a:spLocks noGrp="1" noChangeArrowheads="1"/>
          </p:cNvSpPr>
          <p:nvPr>
            <p:ph type="ctrTitle"/>
          </p:nvPr>
        </p:nvSpPr>
        <p:spPr>
          <a:xfrm>
            <a:off x="614363" y="1860550"/>
            <a:ext cx="7916862" cy="549275"/>
          </a:xfrm>
        </p:spPr>
        <p:txBody>
          <a:bodyPr lIns="90000" tIns="46800" rIns="90000" bIns="46800"/>
          <a:lstStyle>
            <a:lvl1pPr>
              <a:defRPr sz="3000">
                <a:solidFill>
                  <a:srgbClr val="4D4D4D"/>
                </a:solidFill>
              </a:defRPr>
            </a:lvl1pPr>
          </a:lstStyle>
          <a:p>
            <a:pPr lvl="0"/>
            <a:r>
              <a:rPr lang="en-US" noProof="0" smtClean="0"/>
              <a:t>Click to edit Master title style</a:t>
            </a:r>
            <a:endParaRPr lang="en-AU" noProof="0" smtClean="0"/>
          </a:p>
        </p:txBody>
      </p:sp>
      <p:sp>
        <p:nvSpPr>
          <p:cNvPr id="386051" name="Rectangle 3"/>
          <p:cNvSpPr>
            <a:spLocks noGrp="1" noChangeArrowheads="1"/>
          </p:cNvSpPr>
          <p:nvPr>
            <p:ph type="subTitle" idx="1"/>
          </p:nvPr>
        </p:nvSpPr>
        <p:spPr>
          <a:xfrm>
            <a:off x="611188" y="2482850"/>
            <a:ext cx="7916862" cy="396875"/>
          </a:xfrm>
        </p:spPr>
        <p:txBody>
          <a:bodyPr lIns="90000" tIns="46800" rIns="90000" bIns="46800">
            <a:spAutoFit/>
          </a:bodyPr>
          <a:lstStyle>
            <a:lvl1pPr>
              <a:defRPr sz="2000"/>
            </a:lvl1pPr>
          </a:lstStyle>
          <a:p>
            <a:pPr lvl="0"/>
            <a:r>
              <a:rPr lang="en-US" noProof="0" smtClean="0"/>
              <a:t>Click to edit Master subtitle style</a:t>
            </a:r>
            <a:endParaRPr lang="en-AU" noProof="0" smtClean="0"/>
          </a:p>
        </p:txBody>
      </p:sp>
    </p:spTree>
    <p:extLst>
      <p:ext uri="{BB962C8B-B14F-4D97-AF65-F5344CB8AC3E}">
        <p14:creationId xmlns:p14="http://schemas.microsoft.com/office/powerpoint/2010/main" val="245248091"/>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Big number">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311700" y="1673700"/>
            <a:ext cx="8520600" cy="25208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51" name="Shape 51"/>
          <p:cNvSpPr txBox="1">
            <a:spLocks noGrp="1"/>
          </p:cNvSpPr>
          <p:nvPr>
            <p:ph type="body" idx="1"/>
          </p:nvPr>
        </p:nvSpPr>
        <p:spPr>
          <a:xfrm>
            <a:off x="311700" y="4304567"/>
            <a:ext cx="8520600" cy="17344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2" name="Shape 52"/>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3"/>
        <p:cNvGrpSpPr/>
        <p:nvPr/>
      </p:nvGrpSpPr>
      <p:grpSpPr>
        <a:xfrm>
          <a:off x="0" y="0"/>
          <a:ext cx="0" cy="0"/>
          <a:chOff x="0" y="0"/>
          <a:chExt cx="0" cy="0"/>
        </a:xfrm>
      </p:grpSpPr>
      <p:sp>
        <p:nvSpPr>
          <p:cNvPr id="54" name="Shape 54"/>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grpSp>
        <p:nvGrpSpPr>
          <p:cNvPr id="10" name="Shape 10"/>
          <p:cNvGrpSpPr/>
          <p:nvPr/>
        </p:nvGrpSpPr>
        <p:grpSpPr>
          <a:xfrm>
            <a:off x="4350278" y="3807169"/>
            <a:ext cx="443588" cy="140843"/>
            <a:chOff x="4137525" y="2915950"/>
            <a:chExt cx="869100" cy="207000"/>
          </a:xfrm>
        </p:grpSpPr>
        <p:sp>
          <p:nvSpPr>
            <p:cNvPr id="11" name="Shape 11"/>
            <p:cNvSpPr/>
            <p:nvPr/>
          </p:nvSpPr>
          <p:spPr>
            <a:xfrm>
              <a:off x="4468575" y="2915950"/>
              <a:ext cx="207000" cy="207000"/>
            </a:xfrm>
            <a:prstGeom prst="ellipse">
              <a:avLst/>
            </a:prstGeom>
            <a:solidFill>
              <a:schemeClr val="dk1"/>
            </a:solidFill>
            <a:ln>
              <a:noFill/>
            </a:ln>
          </p:spPr>
          <p:txBody>
            <a:bodyPr lIns="91425" tIns="91425" rIns="91425" bIns="91425" anchor="ctr" anchorCtr="0">
              <a:noAutofit/>
            </a:bodyPr>
            <a:lstStyle/>
            <a:p>
              <a:pPr algn="l" defTabSz="914400" rtl="0"/>
              <a:endParaRPr sz="1400">
                <a:solidFill>
                  <a:srgbClr val="000000"/>
                </a:solidFill>
                <a:latin typeface="Arial"/>
                <a:ea typeface="Arial"/>
                <a:cs typeface="Arial"/>
                <a:sym typeface="Arial"/>
              </a:endParaRPr>
            </a:p>
          </p:txBody>
        </p:sp>
        <p:sp>
          <p:nvSpPr>
            <p:cNvPr id="12" name="Shape 12"/>
            <p:cNvSpPr/>
            <p:nvPr/>
          </p:nvSpPr>
          <p:spPr>
            <a:xfrm>
              <a:off x="4799625" y="2915950"/>
              <a:ext cx="207000" cy="207000"/>
            </a:xfrm>
            <a:prstGeom prst="ellipse">
              <a:avLst/>
            </a:prstGeom>
            <a:solidFill>
              <a:schemeClr val="dk1"/>
            </a:solidFill>
            <a:ln>
              <a:noFill/>
            </a:ln>
          </p:spPr>
          <p:txBody>
            <a:bodyPr lIns="91425" tIns="91425" rIns="91425" bIns="91425" anchor="ctr" anchorCtr="0">
              <a:noAutofit/>
            </a:bodyPr>
            <a:lstStyle/>
            <a:p>
              <a:pPr algn="l" defTabSz="914400" rtl="0"/>
              <a:endParaRPr sz="1400">
                <a:solidFill>
                  <a:srgbClr val="000000"/>
                </a:solidFill>
                <a:latin typeface="Arial"/>
                <a:ea typeface="Arial"/>
                <a:cs typeface="Arial"/>
                <a:sym typeface="Arial"/>
              </a:endParaRPr>
            </a:p>
          </p:txBody>
        </p:sp>
        <p:sp>
          <p:nvSpPr>
            <p:cNvPr id="13" name="Shape 13"/>
            <p:cNvSpPr/>
            <p:nvPr/>
          </p:nvSpPr>
          <p:spPr>
            <a:xfrm>
              <a:off x="4137525" y="2915950"/>
              <a:ext cx="207000" cy="207000"/>
            </a:xfrm>
            <a:prstGeom prst="ellipse">
              <a:avLst/>
            </a:prstGeom>
            <a:solidFill>
              <a:schemeClr val="dk1"/>
            </a:solidFill>
            <a:ln>
              <a:noFill/>
            </a:ln>
          </p:spPr>
          <p:txBody>
            <a:bodyPr lIns="91425" tIns="91425" rIns="91425" bIns="91425" anchor="ctr" anchorCtr="0">
              <a:noAutofit/>
            </a:bodyPr>
            <a:lstStyle/>
            <a:p>
              <a:pPr algn="l" defTabSz="914400" rtl="0"/>
              <a:endParaRPr sz="1400">
                <a:solidFill>
                  <a:srgbClr val="000000"/>
                </a:solidFill>
                <a:latin typeface="Arial"/>
                <a:ea typeface="Arial"/>
                <a:cs typeface="Arial"/>
                <a:sym typeface="Arial"/>
              </a:endParaRPr>
            </a:p>
          </p:txBody>
        </p:sp>
      </p:grpSp>
      <p:sp>
        <p:nvSpPr>
          <p:cNvPr id="14" name="Shape 14"/>
          <p:cNvSpPr txBox="1">
            <a:spLocks noGrp="1"/>
          </p:cNvSpPr>
          <p:nvPr>
            <p:ph type="ctrTitle"/>
          </p:nvPr>
        </p:nvSpPr>
        <p:spPr>
          <a:xfrm>
            <a:off x="671257" y="1321067"/>
            <a:ext cx="7801500" cy="2306800"/>
          </a:xfrm>
          <a:prstGeom prst="rect">
            <a:avLst/>
          </a:prstGeom>
        </p:spPr>
        <p:txBody>
          <a:bodyPr lIns="91425" tIns="91425" rIns="91425" bIns="91425" anchor="b" anchorCtr="0"/>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a:endParaRPr/>
          </a:p>
        </p:txBody>
      </p:sp>
      <p:sp>
        <p:nvSpPr>
          <p:cNvPr id="15" name="Shape 15"/>
          <p:cNvSpPr txBox="1">
            <a:spLocks noGrp="1"/>
          </p:cNvSpPr>
          <p:nvPr>
            <p:ph type="subTitle" idx="1"/>
          </p:nvPr>
        </p:nvSpPr>
        <p:spPr>
          <a:xfrm>
            <a:off x="671250" y="4233167"/>
            <a:ext cx="7801500" cy="10568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16" name="Shape 16"/>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671250" y="2855000"/>
            <a:ext cx="7852200" cy="11480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9" name="Shape 19"/>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txBox="1">
            <a:spLocks noGrp="1"/>
          </p:cNvSpPr>
          <p:nvPr>
            <p:ph type="body" idx="1"/>
          </p:nvPr>
        </p:nvSpPr>
        <p:spPr>
          <a:xfrm>
            <a:off x="3117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7" name="Shape 27"/>
          <p:cNvSpPr txBox="1">
            <a:spLocks noGrp="1"/>
          </p:cNvSpPr>
          <p:nvPr>
            <p:ph type="body" idx="2"/>
          </p:nvPr>
        </p:nvSpPr>
        <p:spPr>
          <a:xfrm>
            <a:off x="48324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8" name="Shape 28"/>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1" name="Shape 31"/>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311700" y="740800"/>
            <a:ext cx="2808000" cy="10076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4" name="Shape 34"/>
          <p:cNvSpPr txBox="1">
            <a:spLocks noGrp="1"/>
          </p:cNvSpPr>
          <p:nvPr>
            <p:ph type="body" idx="1"/>
          </p:nvPr>
        </p:nvSpPr>
        <p:spPr>
          <a:xfrm>
            <a:off x="311700" y="1852800"/>
            <a:ext cx="2808000" cy="42392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5" name="Shape 35"/>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Main point">
    <p:bg>
      <p:bgPr>
        <a:solidFill>
          <a:schemeClr val="lt2"/>
        </a:solidFill>
        <a:effectLst/>
      </p:bgPr>
    </p:bg>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90250" y="701800"/>
            <a:ext cx="6227100" cy="5454400"/>
          </a:xfrm>
          <a:prstGeom prst="rect">
            <a:avLst/>
          </a:prstGeom>
        </p:spPr>
        <p:txBody>
          <a:bodyPr lIns="91425" tIns="91425" rIns="91425" bIns="91425" anchor="ctr" anchorCtr="0"/>
          <a:lstStyle>
            <a:lvl1pPr lvl="0">
              <a:spcBef>
                <a:spcPts val="0"/>
              </a:spcBef>
              <a:buClr>
                <a:schemeClr val="lt1"/>
              </a:buClr>
              <a:buSzPct val="100000"/>
              <a:defRPr sz="48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a:endParaRPr/>
          </a:p>
        </p:txBody>
      </p:sp>
      <p:sp>
        <p:nvSpPr>
          <p:cNvPr id="38" name="Shape 38"/>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solidFill>
                  <a:srgbClr val="37474F"/>
                </a:solidFill>
              </a:rPr>
              <a:pPr/>
              <a:t>‹#›</a:t>
            </a:fld>
            <a:endParaRPr lang="en">
              <a:solidFill>
                <a:srgbClr val="37474F"/>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9"/>
        <p:cNvGrpSpPr/>
        <p:nvPr/>
      </p:nvGrpSpPr>
      <p:grpSpPr>
        <a:xfrm>
          <a:off x="0" y="0"/>
          <a:ext cx="0" cy="0"/>
          <a:chOff x="0" y="0"/>
          <a:chExt cx="0" cy="0"/>
        </a:xfrm>
      </p:grpSpPr>
      <p:sp>
        <p:nvSpPr>
          <p:cNvPr id="40" name="Shape 40"/>
          <p:cNvSpPr/>
          <p:nvPr/>
        </p:nvSpPr>
        <p:spPr>
          <a:xfrm>
            <a:off x="4572000" y="0"/>
            <a:ext cx="4572000" cy="6858000"/>
          </a:xfrm>
          <a:prstGeom prst="rect">
            <a:avLst/>
          </a:prstGeom>
          <a:solidFill>
            <a:schemeClr val="dk1"/>
          </a:solidFill>
          <a:ln>
            <a:noFill/>
          </a:ln>
        </p:spPr>
        <p:txBody>
          <a:bodyPr lIns="91425" tIns="91425" rIns="91425" bIns="91425" anchor="ctr" anchorCtr="0">
            <a:noAutofit/>
          </a:bodyPr>
          <a:lstStyle/>
          <a:p>
            <a:pPr algn="l" defTabSz="914400" rtl="0"/>
            <a:endParaRPr sz="1400">
              <a:solidFill>
                <a:srgbClr val="000000"/>
              </a:solidFill>
              <a:latin typeface="Arial"/>
              <a:ea typeface="Arial"/>
              <a:cs typeface="Arial"/>
              <a:sym typeface="Arial"/>
            </a:endParaRPr>
          </a:p>
        </p:txBody>
      </p:sp>
      <p:cxnSp>
        <p:nvCxnSpPr>
          <p:cNvPr id="41" name="Shape 41"/>
          <p:cNvCxnSpPr/>
          <p:nvPr/>
        </p:nvCxnSpPr>
        <p:spPr>
          <a:xfrm>
            <a:off x="5029675" y="5994000"/>
            <a:ext cx="468300" cy="0"/>
          </a:xfrm>
          <a:prstGeom prst="straightConnector1">
            <a:avLst/>
          </a:prstGeom>
          <a:noFill/>
          <a:ln w="19050" cap="flat" cmpd="sng">
            <a:solidFill>
              <a:schemeClr val="lt1"/>
            </a:solidFill>
            <a:prstDash val="solid"/>
            <a:round/>
            <a:headEnd type="none" w="med" len="med"/>
            <a:tailEnd type="none" w="med" len="med"/>
          </a:ln>
        </p:spPr>
      </p:cxnSp>
      <p:sp>
        <p:nvSpPr>
          <p:cNvPr id="42" name="Shape 42"/>
          <p:cNvSpPr txBox="1">
            <a:spLocks noGrp="1"/>
          </p:cNvSpPr>
          <p:nvPr>
            <p:ph type="title"/>
          </p:nvPr>
        </p:nvSpPr>
        <p:spPr>
          <a:xfrm>
            <a:off x="265500" y="1441867"/>
            <a:ext cx="4045200" cy="22804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43" name="Shape 43"/>
          <p:cNvSpPr txBox="1">
            <a:spLocks noGrp="1"/>
          </p:cNvSpPr>
          <p:nvPr>
            <p:ph type="subTitle" idx="1"/>
          </p:nvPr>
        </p:nvSpPr>
        <p:spPr>
          <a:xfrm>
            <a:off x="265500" y="3793600"/>
            <a:ext cx="4045200" cy="1794000"/>
          </a:xfrm>
          <a:prstGeom prst="rect">
            <a:avLst/>
          </a:prstGeom>
        </p:spPr>
        <p:txBody>
          <a:bodyPr lIns="91425" tIns="91425" rIns="91425" bIns="91425" anchor="t" anchorCtr="0"/>
          <a:lstStyle>
            <a:lvl1pPr lvl="0" algn="ctr">
              <a:lnSpc>
                <a:spcPct val="100000"/>
              </a:lnSpc>
              <a:spcBef>
                <a:spcPts val="0"/>
              </a:spcBef>
              <a:spcAft>
                <a:spcPts val="0"/>
              </a:spcAft>
              <a:buClr>
                <a:schemeClr val="dk1"/>
              </a:buClr>
              <a:buSzPct val="100000"/>
              <a:buNone/>
              <a:defRPr sz="2100">
                <a:solidFill>
                  <a:schemeClr val="dk1"/>
                </a:solidFill>
              </a:defRPr>
            </a:lvl1pPr>
            <a:lvl2pPr lvl="1" algn="ctr">
              <a:lnSpc>
                <a:spcPct val="100000"/>
              </a:lnSpc>
              <a:spcBef>
                <a:spcPts val="0"/>
              </a:spcBef>
              <a:spcAft>
                <a:spcPts val="0"/>
              </a:spcAft>
              <a:buClr>
                <a:schemeClr val="dk1"/>
              </a:buClr>
              <a:buSzPct val="100000"/>
              <a:buNone/>
              <a:defRPr sz="2100">
                <a:solidFill>
                  <a:schemeClr val="dk1"/>
                </a:solidFill>
              </a:defRPr>
            </a:lvl2pPr>
            <a:lvl3pPr lvl="2" algn="ctr">
              <a:lnSpc>
                <a:spcPct val="100000"/>
              </a:lnSpc>
              <a:spcBef>
                <a:spcPts val="0"/>
              </a:spcBef>
              <a:spcAft>
                <a:spcPts val="0"/>
              </a:spcAft>
              <a:buClr>
                <a:schemeClr val="dk1"/>
              </a:buClr>
              <a:buSzPct val="100000"/>
              <a:buNone/>
              <a:defRPr sz="2100">
                <a:solidFill>
                  <a:schemeClr val="dk1"/>
                </a:solidFill>
              </a:defRPr>
            </a:lvl3pPr>
            <a:lvl4pPr lvl="3" algn="ctr">
              <a:lnSpc>
                <a:spcPct val="100000"/>
              </a:lnSpc>
              <a:spcBef>
                <a:spcPts val="0"/>
              </a:spcBef>
              <a:spcAft>
                <a:spcPts val="0"/>
              </a:spcAft>
              <a:buClr>
                <a:schemeClr val="dk1"/>
              </a:buClr>
              <a:buSzPct val="100000"/>
              <a:buNone/>
              <a:defRPr sz="2100">
                <a:solidFill>
                  <a:schemeClr val="dk1"/>
                </a:solidFill>
              </a:defRPr>
            </a:lvl4pPr>
            <a:lvl5pPr lvl="4" algn="ctr">
              <a:lnSpc>
                <a:spcPct val="100000"/>
              </a:lnSpc>
              <a:spcBef>
                <a:spcPts val="0"/>
              </a:spcBef>
              <a:spcAft>
                <a:spcPts val="0"/>
              </a:spcAft>
              <a:buClr>
                <a:schemeClr val="dk1"/>
              </a:buClr>
              <a:buSzPct val="100000"/>
              <a:buNone/>
              <a:defRPr sz="2100">
                <a:solidFill>
                  <a:schemeClr val="dk1"/>
                </a:solidFill>
              </a:defRPr>
            </a:lvl5pPr>
            <a:lvl6pPr lvl="5" algn="ctr">
              <a:lnSpc>
                <a:spcPct val="100000"/>
              </a:lnSpc>
              <a:spcBef>
                <a:spcPts val="0"/>
              </a:spcBef>
              <a:spcAft>
                <a:spcPts val="0"/>
              </a:spcAft>
              <a:buClr>
                <a:schemeClr val="dk1"/>
              </a:buClr>
              <a:buSzPct val="100000"/>
              <a:buNone/>
              <a:defRPr sz="2100">
                <a:solidFill>
                  <a:schemeClr val="dk1"/>
                </a:solidFill>
              </a:defRPr>
            </a:lvl6pPr>
            <a:lvl7pPr lvl="6" algn="ctr">
              <a:lnSpc>
                <a:spcPct val="100000"/>
              </a:lnSpc>
              <a:spcBef>
                <a:spcPts val="0"/>
              </a:spcBef>
              <a:spcAft>
                <a:spcPts val="0"/>
              </a:spcAft>
              <a:buClr>
                <a:schemeClr val="dk1"/>
              </a:buClr>
              <a:buSzPct val="100000"/>
              <a:buNone/>
              <a:defRPr sz="2100">
                <a:solidFill>
                  <a:schemeClr val="dk1"/>
                </a:solidFill>
              </a:defRPr>
            </a:lvl7pPr>
            <a:lvl8pPr lvl="7" algn="ctr">
              <a:lnSpc>
                <a:spcPct val="100000"/>
              </a:lnSpc>
              <a:spcBef>
                <a:spcPts val="0"/>
              </a:spcBef>
              <a:spcAft>
                <a:spcPts val="0"/>
              </a:spcAft>
              <a:buClr>
                <a:schemeClr val="dk1"/>
              </a:buClr>
              <a:buSzPct val="100000"/>
              <a:buNone/>
              <a:defRPr sz="2100">
                <a:solidFill>
                  <a:schemeClr val="dk1"/>
                </a:solidFill>
              </a:defRPr>
            </a:lvl8pPr>
            <a:lvl9pPr lvl="8" algn="ctr">
              <a:lnSpc>
                <a:spcPct val="100000"/>
              </a:lnSpc>
              <a:spcBef>
                <a:spcPts val="0"/>
              </a:spcBef>
              <a:spcAft>
                <a:spcPts val="0"/>
              </a:spcAft>
              <a:buClr>
                <a:schemeClr val="dk1"/>
              </a:buClr>
              <a:buSzPct val="100000"/>
              <a:buNone/>
              <a:defRPr sz="2100">
                <a:solidFill>
                  <a:schemeClr val="dk1"/>
                </a:solidFill>
              </a:defRPr>
            </a:lvl9pPr>
          </a:lstStyle>
          <a:p>
            <a:endParaRPr/>
          </a:p>
        </p:txBody>
      </p:sp>
      <p:sp>
        <p:nvSpPr>
          <p:cNvPr id="44" name="Shape 44"/>
          <p:cNvSpPr txBox="1">
            <a:spLocks noGrp="1"/>
          </p:cNvSpPr>
          <p:nvPr>
            <p:ph type="body" idx="2"/>
          </p:nvPr>
        </p:nvSpPr>
        <p:spPr>
          <a:xfrm>
            <a:off x="4939500" y="965600"/>
            <a:ext cx="3837000" cy="4926800"/>
          </a:xfrm>
          <a:prstGeom prst="rect">
            <a:avLst/>
          </a:prstGeom>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45" name="Shape 45"/>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solidFill>
                  <a:srgbClr val="37474F"/>
                </a:solidFill>
              </a:rPr>
              <a:pPr/>
              <a:t>‹#›</a:t>
            </a:fld>
            <a:endParaRPr lang="en">
              <a:solidFill>
                <a:srgbClr val="37474F"/>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r>
              <a:rPr lang="en-AU" dirty="0" smtClean="0">
                <a:solidFill>
                  <a:srgbClr val="FFFFFF"/>
                </a:solidFill>
              </a:rPr>
              <a:t>Datacube Training Workshop</a:t>
            </a:r>
            <a:endParaRPr lang="en-AU" dirty="0">
              <a:solidFill>
                <a:srgbClr val="FFFFFF"/>
              </a:solidFill>
            </a:endParaRPr>
          </a:p>
        </p:txBody>
      </p:sp>
    </p:spTree>
    <p:extLst>
      <p:ext uri="{BB962C8B-B14F-4D97-AF65-F5344CB8AC3E}">
        <p14:creationId xmlns:p14="http://schemas.microsoft.com/office/powerpoint/2010/main" val="703041239"/>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Caption">
    <p:spTree>
      <p:nvGrpSpPr>
        <p:cNvPr id="1" name="Shape 46"/>
        <p:cNvGrpSpPr/>
        <p:nvPr/>
      </p:nvGrpSpPr>
      <p:grpSpPr>
        <a:xfrm>
          <a:off x="0" y="0"/>
          <a:ext cx="0" cy="0"/>
          <a:chOff x="0" y="0"/>
          <a:chExt cx="0" cy="0"/>
        </a:xfrm>
      </p:grpSpPr>
      <p:sp>
        <p:nvSpPr>
          <p:cNvPr id="47" name="Shape 47"/>
          <p:cNvSpPr txBox="1">
            <a:spLocks noGrp="1"/>
          </p:cNvSpPr>
          <p:nvPr>
            <p:ph type="body" idx="1"/>
          </p:nvPr>
        </p:nvSpPr>
        <p:spPr>
          <a:xfrm>
            <a:off x="311700" y="5640767"/>
            <a:ext cx="5998800" cy="806800"/>
          </a:xfrm>
          <a:prstGeom prst="rect">
            <a:avLst/>
          </a:prstGeom>
        </p:spPr>
        <p:txBody>
          <a:bodyPr lIns="91425" tIns="91425" rIns="91425" bIns="91425" anchor="ctr" anchorCtr="0"/>
          <a:lstStyle>
            <a:lvl1pPr lvl="0">
              <a:lnSpc>
                <a:spcPct val="100000"/>
              </a:lnSpc>
              <a:spcBef>
                <a:spcPts val="0"/>
              </a:spcBef>
              <a:spcAft>
                <a:spcPts val="0"/>
              </a:spcAft>
              <a:buClr>
                <a:schemeClr val="dk1"/>
              </a:buClr>
              <a:buSzPct val="100000"/>
              <a:buFont typeface="Oswald"/>
              <a:buNone/>
              <a:defRPr sz="2100">
                <a:solidFill>
                  <a:schemeClr val="dk1"/>
                </a:solidFill>
                <a:latin typeface="Oswald"/>
                <a:ea typeface="Oswald"/>
                <a:cs typeface="Oswald"/>
                <a:sym typeface="Oswald"/>
              </a:defRPr>
            </a:lvl1pPr>
          </a:lstStyle>
          <a:p>
            <a:endParaRPr/>
          </a:p>
        </p:txBody>
      </p:sp>
      <p:sp>
        <p:nvSpPr>
          <p:cNvPr id="48" name="Shape 48"/>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Big number">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311700" y="1673700"/>
            <a:ext cx="8520600" cy="25208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51" name="Shape 51"/>
          <p:cNvSpPr txBox="1">
            <a:spLocks noGrp="1"/>
          </p:cNvSpPr>
          <p:nvPr>
            <p:ph type="body" idx="1"/>
          </p:nvPr>
        </p:nvSpPr>
        <p:spPr>
          <a:xfrm>
            <a:off x="311700" y="4304567"/>
            <a:ext cx="8520600" cy="17344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2" name="Shape 52"/>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3"/>
        <p:cNvGrpSpPr/>
        <p:nvPr/>
      </p:nvGrpSpPr>
      <p:grpSpPr>
        <a:xfrm>
          <a:off x="0" y="0"/>
          <a:ext cx="0" cy="0"/>
          <a:chOff x="0" y="0"/>
          <a:chExt cx="0" cy="0"/>
        </a:xfrm>
      </p:grpSpPr>
      <p:sp>
        <p:nvSpPr>
          <p:cNvPr id="54" name="Shape 54"/>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grpSp>
        <p:nvGrpSpPr>
          <p:cNvPr id="10" name="Shape 10"/>
          <p:cNvGrpSpPr/>
          <p:nvPr/>
        </p:nvGrpSpPr>
        <p:grpSpPr>
          <a:xfrm>
            <a:off x="4350278" y="3807169"/>
            <a:ext cx="443588" cy="140843"/>
            <a:chOff x="4137525" y="2915950"/>
            <a:chExt cx="869100" cy="207000"/>
          </a:xfrm>
        </p:grpSpPr>
        <p:sp>
          <p:nvSpPr>
            <p:cNvPr id="11" name="Shape 11"/>
            <p:cNvSpPr/>
            <p:nvPr/>
          </p:nvSpPr>
          <p:spPr>
            <a:xfrm>
              <a:off x="4468575" y="2915950"/>
              <a:ext cx="207000" cy="207000"/>
            </a:xfrm>
            <a:prstGeom prst="ellipse">
              <a:avLst/>
            </a:prstGeom>
            <a:solidFill>
              <a:schemeClr val="dk1"/>
            </a:solidFill>
            <a:ln>
              <a:noFill/>
            </a:ln>
          </p:spPr>
          <p:txBody>
            <a:bodyPr lIns="91425" tIns="91425" rIns="91425" bIns="91425" anchor="ctr" anchorCtr="0">
              <a:noAutofit/>
            </a:bodyPr>
            <a:lstStyle/>
            <a:p>
              <a:pPr algn="l" defTabSz="914400" rtl="0"/>
              <a:endParaRPr sz="1400">
                <a:solidFill>
                  <a:srgbClr val="000000"/>
                </a:solidFill>
                <a:latin typeface="Arial"/>
                <a:ea typeface="Arial"/>
                <a:cs typeface="Arial"/>
                <a:sym typeface="Arial"/>
              </a:endParaRPr>
            </a:p>
          </p:txBody>
        </p:sp>
        <p:sp>
          <p:nvSpPr>
            <p:cNvPr id="12" name="Shape 12"/>
            <p:cNvSpPr/>
            <p:nvPr/>
          </p:nvSpPr>
          <p:spPr>
            <a:xfrm>
              <a:off x="4799625" y="2915950"/>
              <a:ext cx="207000" cy="207000"/>
            </a:xfrm>
            <a:prstGeom prst="ellipse">
              <a:avLst/>
            </a:prstGeom>
            <a:solidFill>
              <a:schemeClr val="dk1"/>
            </a:solidFill>
            <a:ln>
              <a:noFill/>
            </a:ln>
          </p:spPr>
          <p:txBody>
            <a:bodyPr lIns="91425" tIns="91425" rIns="91425" bIns="91425" anchor="ctr" anchorCtr="0">
              <a:noAutofit/>
            </a:bodyPr>
            <a:lstStyle/>
            <a:p>
              <a:pPr algn="l" defTabSz="914400" rtl="0"/>
              <a:endParaRPr sz="1400">
                <a:solidFill>
                  <a:srgbClr val="000000"/>
                </a:solidFill>
                <a:latin typeface="Arial"/>
                <a:ea typeface="Arial"/>
                <a:cs typeface="Arial"/>
                <a:sym typeface="Arial"/>
              </a:endParaRPr>
            </a:p>
          </p:txBody>
        </p:sp>
        <p:sp>
          <p:nvSpPr>
            <p:cNvPr id="13" name="Shape 13"/>
            <p:cNvSpPr/>
            <p:nvPr/>
          </p:nvSpPr>
          <p:spPr>
            <a:xfrm>
              <a:off x="4137525" y="2915950"/>
              <a:ext cx="207000" cy="207000"/>
            </a:xfrm>
            <a:prstGeom prst="ellipse">
              <a:avLst/>
            </a:prstGeom>
            <a:solidFill>
              <a:schemeClr val="dk1"/>
            </a:solidFill>
            <a:ln>
              <a:noFill/>
            </a:ln>
          </p:spPr>
          <p:txBody>
            <a:bodyPr lIns="91425" tIns="91425" rIns="91425" bIns="91425" anchor="ctr" anchorCtr="0">
              <a:noAutofit/>
            </a:bodyPr>
            <a:lstStyle/>
            <a:p>
              <a:pPr algn="l" defTabSz="914400" rtl="0"/>
              <a:endParaRPr sz="1400">
                <a:solidFill>
                  <a:srgbClr val="000000"/>
                </a:solidFill>
                <a:latin typeface="Arial"/>
                <a:ea typeface="Arial"/>
                <a:cs typeface="Arial"/>
                <a:sym typeface="Arial"/>
              </a:endParaRPr>
            </a:p>
          </p:txBody>
        </p:sp>
      </p:grpSp>
      <p:sp>
        <p:nvSpPr>
          <p:cNvPr id="14" name="Shape 14"/>
          <p:cNvSpPr txBox="1">
            <a:spLocks noGrp="1"/>
          </p:cNvSpPr>
          <p:nvPr>
            <p:ph type="ctrTitle"/>
          </p:nvPr>
        </p:nvSpPr>
        <p:spPr>
          <a:xfrm>
            <a:off x="671257" y="1321067"/>
            <a:ext cx="7801500" cy="2306800"/>
          </a:xfrm>
          <a:prstGeom prst="rect">
            <a:avLst/>
          </a:prstGeom>
        </p:spPr>
        <p:txBody>
          <a:bodyPr lIns="91425" tIns="91425" rIns="91425" bIns="91425" anchor="b" anchorCtr="0"/>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a:endParaRPr/>
          </a:p>
        </p:txBody>
      </p:sp>
      <p:sp>
        <p:nvSpPr>
          <p:cNvPr id="15" name="Shape 15"/>
          <p:cNvSpPr txBox="1">
            <a:spLocks noGrp="1"/>
          </p:cNvSpPr>
          <p:nvPr>
            <p:ph type="subTitle" idx="1"/>
          </p:nvPr>
        </p:nvSpPr>
        <p:spPr>
          <a:xfrm>
            <a:off x="671250" y="4233167"/>
            <a:ext cx="7801500" cy="10568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16" name="Shape 16"/>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671250" y="2855000"/>
            <a:ext cx="7852200" cy="11480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9" name="Shape 19"/>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txBox="1">
            <a:spLocks noGrp="1"/>
          </p:cNvSpPr>
          <p:nvPr>
            <p:ph type="body" idx="1"/>
          </p:nvPr>
        </p:nvSpPr>
        <p:spPr>
          <a:xfrm>
            <a:off x="3117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7" name="Shape 27"/>
          <p:cNvSpPr txBox="1">
            <a:spLocks noGrp="1"/>
          </p:cNvSpPr>
          <p:nvPr>
            <p:ph type="body" idx="2"/>
          </p:nvPr>
        </p:nvSpPr>
        <p:spPr>
          <a:xfrm>
            <a:off x="48324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8" name="Shape 28"/>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1" name="Shape 31"/>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311700" y="740800"/>
            <a:ext cx="2808000" cy="10076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4" name="Shape 34"/>
          <p:cNvSpPr txBox="1">
            <a:spLocks noGrp="1"/>
          </p:cNvSpPr>
          <p:nvPr>
            <p:ph type="body" idx="1"/>
          </p:nvPr>
        </p:nvSpPr>
        <p:spPr>
          <a:xfrm>
            <a:off x="311700" y="1852800"/>
            <a:ext cx="2808000" cy="42392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5" name="Shape 35"/>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Main point">
    <p:bg>
      <p:bgPr>
        <a:solidFill>
          <a:schemeClr val="lt2"/>
        </a:solidFill>
        <a:effectLst/>
      </p:bgPr>
    </p:bg>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90250" y="701800"/>
            <a:ext cx="6227100" cy="5454400"/>
          </a:xfrm>
          <a:prstGeom prst="rect">
            <a:avLst/>
          </a:prstGeom>
        </p:spPr>
        <p:txBody>
          <a:bodyPr lIns="91425" tIns="91425" rIns="91425" bIns="91425" anchor="ctr" anchorCtr="0"/>
          <a:lstStyle>
            <a:lvl1pPr lvl="0">
              <a:spcBef>
                <a:spcPts val="0"/>
              </a:spcBef>
              <a:buClr>
                <a:schemeClr val="lt1"/>
              </a:buClr>
              <a:buSzPct val="100000"/>
              <a:defRPr sz="48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a:endParaRPr/>
          </a:p>
        </p:txBody>
      </p:sp>
      <p:sp>
        <p:nvSpPr>
          <p:cNvPr id="38" name="Shape 38"/>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solidFill>
                  <a:srgbClr val="37474F"/>
                </a:solidFill>
              </a:rPr>
              <a:pPr/>
              <a:t>‹#›</a:t>
            </a:fld>
            <a:endParaRPr lang="en">
              <a:solidFill>
                <a:srgbClr val="37474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AU" dirty="0" smtClean="0">
                <a:solidFill>
                  <a:srgbClr val="FFFFFF"/>
                </a:solidFill>
              </a:rPr>
              <a:t>Datacube Training Workshop</a:t>
            </a:r>
            <a:endParaRPr lang="en-AU" dirty="0">
              <a:solidFill>
                <a:srgbClr val="FFFFFF"/>
              </a:solidFill>
            </a:endParaRPr>
          </a:p>
        </p:txBody>
      </p:sp>
    </p:spTree>
    <p:extLst>
      <p:ext uri="{BB962C8B-B14F-4D97-AF65-F5344CB8AC3E}">
        <p14:creationId xmlns:p14="http://schemas.microsoft.com/office/powerpoint/2010/main" val="11522785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9"/>
        <p:cNvGrpSpPr/>
        <p:nvPr/>
      </p:nvGrpSpPr>
      <p:grpSpPr>
        <a:xfrm>
          <a:off x="0" y="0"/>
          <a:ext cx="0" cy="0"/>
          <a:chOff x="0" y="0"/>
          <a:chExt cx="0" cy="0"/>
        </a:xfrm>
      </p:grpSpPr>
      <p:sp>
        <p:nvSpPr>
          <p:cNvPr id="40" name="Shape 40"/>
          <p:cNvSpPr/>
          <p:nvPr/>
        </p:nvSpPr>
        <p:spPr>
          <a:xfrm>
            <a:off x="4572000" y="0"/>
            <a:ext cx="4572000" cy="6858000"/>
          </a:xfrm>
          <a:prstGeom prst="rect">
            <a:avLst/>
          </a:prstGeom>
          <a:solidFill>
            <a:schemeClr val="dk1"/>
          </a:solidFill>
          <a:ln>
            <a:noFill/>
          </a:ln>
        </p:spPr>
        <p:txBody>
          <a:bodyPr lIns="91425" tIns="91425" rIns="91425" bIns="91425" anchor="ctr" anchorCtr="0">
            <a:noAutofit/>
          </a:bodyPr>
          <a:lstStyle/>
          <a:p>
            <a:pPr algn="l" defTabSz="914400" rtl="0"/>
            <a:endParaRPr sz="1400">
              <a:solidFill>
                <a:srgbClr val="000000"/>
              </a:solidFill>
              <a:latin typeface="Arial"/>
              <a:ea typeface="Arial"/>
              <a:cs typeface="Arial"/>
              <a:sym typeface="Arial"/>
            </a:endParaRPr>
          </a:p>
        </p:txBody>
      </p:sp>
      <p:cxnSp>
        <p:nvCxnSpPr>
          <p:cNvPr id="41" name="Shape 41"/>
          <p:cNvCxnSpPr/>
          <p:nvPr/>
        </p:nvCxnSpPr>
        <p:spPr>
          <a:xfrm>
            <a:off x="5029675" y="5994000"/>
            <a:ext cx="468300" cy="0"/>
          </a:xfrm>
          <a:prstGeom prst="straightConnector1">
            <a:avLst/>
          </a:prstGeom>
          <a:noFill/>
          <a:ln w="19050" cap="flat" cmpd="sng">
            <a:solidFill>
              <a:schemeClr val="lt1"/>
            </a:solidFill>
            <a:prstDash val="solid"/>
            <a:round/>
            <a:headEnd type="none" w="med" len="med"/>
            <a:tailEnd type="none" w="med" len="med"/>
          </a:ln>
        </p:spPr>
      </p:cxnSp>
      <p:sp>
        <p:nvSpPr>
          <p:cNvPr id="42" name="Shape 42"/>
          <p:cNvSpPr txBox="1">
            <a:spLocks noGrp="1"/>
          </p:cNvSpPr>
          <p:nvPr>
            <p:ph type="title"/>
          </p:nvPr>
        </p:nvSpPr>
        <p:spPr>
          <a:xfrm>
            <a:off x="265500" y="1441867"/>
            <a:ext cx="4045200" cy="22804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43" name="Shape 43"/>
          <p:cNvSpPr txBox="1">
            <a:spLocks noGrp="1"/>
          </p:cNvSpPr>
          <p:nvPr>
            <p:ph type="subTitle" idx="1"/>
          </p:nvPr>
        </p:nvSpPr>
        <p:spPr>
          <a:xfrm>
            <a:off x="265500" y="3793600"/>
            <a:ext cx="4045200" cy="1794000"/>
          </a:xfrm>
          <a:prstGeom prst="rect">
            <a:avLst/>
          </a:prstGeom>
        </p:spPr>
        <p:txBody>
          <a:bodyPr lIns="91425" tIns="91425" rIns="91425" bIns="91425" anchor="t" anchorCtr="0"/>
          <a:lstStyle>
            <a:lvl1pPr lvl="0" algn="ctr">
              <a:lnSpc>
                <a:spcPct val="100000"/>
              </a:lnSpc>
              <a:spcBef>
                <a:spcPts val="0"/>
              </a:spcBef>
              <a:spcAft>
                <a:spcPts val="0"/>
              </a:spcAft>
              <a:buClr>
                <a:schemeClr val="dk1"/>
              </a:buClr>
              <a:buSzPct val="100000"/>
              <a:buNone/>
              <a:defRPr sz="2100">
                <a:solidFill>
                  <a:schemeClr val="dk1"/>
                </a:solidFill>
              </a:defRPr>
            </a:lvl1pPr>
            <a:lvl2pPr lvl="1" algn="ctr">
              <a:lnSpc>
                <a:spcPct val="100000"/>
              </a:lnSpc>
              <a:spcBef>
                <a:spcPts val="0"/>
              </a:spcBef>
              <a:spcAft>
                <a:spcPts val="0"/>
              </a:spcAft>
              <a:buClr>
                <a:schemeClr val="dk1"/>
              </a:buClr>
              <a:buSzPct val="100000"/>
              <a:buNone/>
              <a:defRPr sz="2100">
                <a:solidFill>
                  <a:schemeClr val="dk1"/>
                </a:solidFill>
              </a:defRPr>
            </a:lvl2pPr>
            <a:lvl3pPr lvl="2" algn="ctr">
              <a:lnSpc>
                <a:spcPct val="100000"/>
              </a:lnSpc>
              <a:spcBef>
                <a:spcPts val="0"/>
              </a:spcBef>
              <a:spcAft>
                <a:spcPts val="0"/>
              </a:spcAft>
              <a:buClr>
                <a:schemeClr val="dk1"/>
              </a:buClr>
              <a:buSzPct val="100000"/>
              <a:buNone/>
              <a:defRPr sz="2100">
                <a:solidFill>
                  <a:schemeClr val="dk1"/>
                </a:solidFill>
              </a:defRPr>
            </a:lvl3pPr>
            <a:lvl4pPr lvl="3" algn="ctr">
              <a:lnSpc>
                <a:spcPct val="100000"/>
              </a:lnSpc>
              <a:spcBef>
                <a:spcPts val="0"/>
              </a:spcBef>
              <a:spcAft>
                <a:spcPts val="0"/>
              </a:spcAft>
              <a:buClr>
                <a:schemeClr val="dk1"/>
              </a:buClr>
              <a:buSzPct val="100000"/>
              <a:buNone/>
              <a:defRPr sz="2100">
                <a:solidFill>
                  <a:schemeClr val="dk1"/>
                </a:solidFill>
              </a:defRPr>
            </a:lvl4pPr>
            <a:lvl5pPr lvl="4" algn="ctr">
              <a:lnSpc>
                <a:spcPct val="100000"/>
              </a:lnSpc>
              <a:spcBef>
                <a:spcPts val="0"/>
              </a:spcBef>
              <a:spcAft>
                <a:spcPts val="0"/>
              </a:spcAft>
              <a:buClr>
                <a:schemeClr val="dk1"/>
              </a:buClr>
              <a:buSzPct val="100000"/>
              <a:buNone/>
              <a:defRPr sz="2100">
                <a:solidFill>
                  <a:schemeClr val="dk1"/>
                </a:solidFill>
              </a:defRPr>
            </a:lvl5pPr>
            <a:lvl6pPr lvl="5" algn="ctr">
              <a:lnSpc>
                <a:spcPct val="100000"/>
              </a:lnSpc>
              <a:spcBef>
                <a:spcPts val="0"/>
              </a:spcBef>
              <a:spcAft>
                <a:spcPts val="0"/>
              </a:spcAft>
              <a:buClr>
                <a:schemeClr val="dk1"/>
              </a:buClr>
              <a:buSzPct val="100000"/>
              <a:buNone/>
              <a:defRPr sz="2100">
                <a:solidFill>
                  <a:schemeClr val="dk1"/>
                </a:solidFill>
              </a:defRPr>
            </a:lvl6pPr>
            <a:lvl7pPr lvl="6" algn="ctr">
              <a:lnSpc>
                <a:spcPct val="100000"/>
              </a:lnSpc>
              <a:spcBef>
                <a:spcPts val="0"/>
              </a:spcBef>
              <a:spcAft>
                <a:spcPts val="0"/>
              </a:spcAft>
              <a:buClr>
                <a:schemeClr val="dk1"/>
              </a:buClr>
              <a:buSzPct val="100000"/>
              <a:buNone/>
              <a:defRPr sz="2100">
                <a:solidFill>
                  <a:schemeClr val="dk1"/>
                </a:solidFill>
              </a:defRPr>
            </a:lvl7pPr>
            <a:lvl8pPr lvl="7" algn="ctr">
              <a:lnSpc>
                <a:spcPct val="100000"/>
              </a:lnSpc>
              <a:spcBef>
                <a:spcPts val="0"/>
              </a:spcBef>
              <a:spcAft>
                <a:spcPts val="0"/>
              </a:spcAft>
              <a:buClr>
                <a:schemeClr val="dk1"/>
              </a:buClr>
              <a:buSzPct val="100000"/>
              <a:buNone/>
              <a:defRPr sz="2100">
                <a:solidFill>
                  <a:schemeClr val="dk1"/>
                </a:solidFill>
              </a:defRPr>
            </a:lvl8pPr>
            <a:lvl9pPr lvl="8" algn="ctr">
              <a:lnSpc>
                <a:spcPct val="100000"/>
              </a:lnSpc>
              <a:spcBef>
                <a:spcPts val="0"/>
              </a:spcBef>
              <a:spcAft>
                <a:spcPts val="0"/>
              </a:spcAft>
              <a:buClr>
                <a:schemeClr val="dk1"/>
              </a:buClr>
              <a:buSzPct val="100000"/>
              <a:buNone/>
              <a:defRPr sz="2100">
                <a:solidFill>
                  <a:schemeClr val="dk1"/>
                </a:solidFill>
              </a:defRPr>
            </a:lvl9pPr>
          </a:lstStyle>
          <a:p>
            <a:endParaRPr/>
          </a:p>
        </p:txBody>
      </p:sp>
      <p:sp>
        <p:nvSpPr>
          <p:cNvPr id="44" name="Shape 44"/>
          <p:cNvSpPr txBox="1">
            <a:spLocks noGrp="1"/>
          </p:cNvSpPr>
          <p:nvPr>
            <p:ph type="body" idx="2"/>
          </p:nvPr>
        </p:nvSpPr>
        <p:spPr>
          <a:xfrm>
            <a:off x="4939500" y="965600"/>
            <a:ext cx="3837000" cy="4926800"/>
          </a:xfrm>
          <a:prstGeom prst="rect">
            <a:avLst/>
          </a:prstGeom>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45" name="Shape 45"/>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solidFill>
                  <a:srgbClr val="37474F"/>
                </a:solidFill>
              </a:rPr>
              <a:pPr/>
              <a:t>‹#›</a:t>
            </a:fld>
            <a:endParaRPr lang="en">
              <a:solidFill>
                <a:srgbClr val="37474F"/>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Caption">
    <p:spTree>
      <p:nvGrpSpPr>
        <p:cNvPr id="1" name="Shape 46"/>
        <p:cNvGrpSpPr/>
        <p:nvPr/>
      </p:nvGrpSpPr>
      <p:grpSpPr>
        <a:xfrm>
          <a:off x="0" y="0"/>
          <a:ext cx="0" cy="0"/>
          <a:chOff x="0" y="0"/>
          <a:chExt cx="0" cy="0"/>
        </a:xfrm>
      </p:grpSpPr>
      <p:sp>
        <p:nvSpPr>
          <p:cNvPr id="47" name="Shape 47"/>
          <p:cNvSpPr txBox="1">
            <a:spLocks noGrp="1"/>
          </p:cNvSpPr>
          <p:nvPr>
            <p:ph type="body" idx="1"/>
          </p:nvPr>
        </p:nvSpPr>
        <p:spPr>
          <a:xfrm>
            <a:off x="311700" y="5640767"/>
            <a:ext cx="5998800" cy="806800"/>
          </a:xfrm>
          <a:prstGeom prst="rect">
            <a:avLst/>
          </a:prstGeom>
        </p:spPr>
        <p:txBody>
          <a:bodyPr lIns="91425" tIns="91425" rIns="91425" bIns="91425" anchor="ctr" anchorCtr="0"/>
          <a:lstStyle>
            <a:lvl1pPr lvl="0">
              <a:lnSpc>
                <a:spcPct val="100000"/>
              </a:lnSpc>
              <a:spcBef>
                <a:spcPts val="0"/>
              </a:spcBef>
              <a:spcAft>
                <a:spcPts val="0"/>
              </a:spcAft>
              <a:buClr>
                <a:schemeClr val="dk1"/>
              </a:buClr>
              <a:buSzPct val="100000"/>
              <a:buFont typeface="Oswald"/>
              <a:buNone/>
              <a:defRPr sz="2100">
                <a:solidFill>
                  <a:schemeClr val="dk1"/>
                </a:solidFill>
                <a:latin typeface="Oswald"/>
                <a:ea typeface="Oswald"/>
                <a:cs typeface="Oswald"/>
                <a:sym typeface="Oswald"/>
              </a:defRPr>
            </a:lvl1pPr>
          </a:lstStyle>
          <a:p>
            <a:endParaRPr/>
          </a:p>
        </p:txBody>
      </p:sp>
      <p:sp>
        <p:nvSpPr>
          <p:cNvPr id="48" name="Shape 48"/>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Big number">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311700" y="1673700"/>
            <a:ext cx="8520600" cy="25208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51" name="Shape 51"/>
          <p:cNvSpPr txBox="1">
            <a:spLocks noGrp="1"/>
          </p:cNvSpPr>
          <p:nvPr>
            <p:ph type="body" idx="1"/>
          </p:nvPr>
        </p:nvSpPr>
        <p:spPr>
          <a:xfrm>
            <a:off x="311700" y="4304567"/>
            <a:ext cx="8520600" cy="17344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2" name="Shape 52"/>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3"/>
        <p:cNvGrpSpPr/>
        <p:nvPr/>
      </p:nvGrpSpPr>
      <p:grpSpPr>
        <a:xfrm>
          <a:off x="0" y="0"/>
          <a:ext cx="0" cy="0"/>
          <a:chOff x="0" y="0"/>
          <a:chExt cx="0" cy="0"/>
        </a:xfrm>
      </p:grpSpPr>
      <p:sp>
        <p:nvSpPr>
          <p:cNvPr id="54" name="Shape 54"/>
          <p:cNvSpPr txBox="1">
            <a:spLocks noGrp="1"/>
          </p:cNvSpPr>
          <p:nvPr>
            <p:ph type="sldNum" idx="12"/>
          </p:nvPr>
        </p:nvSpPr>
        <p:spPr>
          <a:xfrm>
            <a:off x="8490250" y="6241345"/>
            <a:ext cx="5487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981075"/>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981075"/>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Footer Placeholder 4"/>
          <p:cNvSpPr>
            <a:spLocks noGrp="1"/>
          </p:cNvSpPr>
          <p:nvPr>
            <p:ph type="ftr" sz="quarter" idx="10"/>
          </p:nvPr>
        </p:nvSpPr>
        <p:spPr/>
        <p:txBody>
          <a:bodyPr/>
          <a:lstStyle>
            <a:lvl1pPr>
              <a:defRPr/>
            </a:lvl1pPr>
          </a:lstStyle>
          <a:p>
            <a:r>
              <a:rPr lang="en-AU" dirty="0" smtClean="0">
                <a:solidFill>
                  <a:srgbClr val="FFFFFF"/>
                </a:solidFill>
              </a:rPr>
              <a:t>Datacube Training Workshop</a:t>
            </a:r>
            <a:endParaRPr lang="en-AU" dirty="0">
              <a:solidFill>
                <a:srgbClr val="FFFFFF"/>
              </a:solidFill>
            </a:endParaRPr>
          </a:p>
        </p:txBody>
      </p:sp>
    </p:spTree>
    <p:extLst>
      <p:ext uri="{BB962C8B-B14F-4D97-AF65-F5344CB8AC3E}">
        <p14:creationId xmlns:p14="http://schemas.microsoft.com/office/powerpoint/2010/main" val="604822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Footer Placeholder 6"/>
          <p:cNvSpPr>
            <a:spLocks noGrp="1"/>
          </p:cNvSpPr>
          <p:nvPr>
            <p:ph type="ftr" sz="quarter" idx="10"/>
          </p:nvPr>
        </p:nvSpPr>
        <p:spPr/>
        <p:txBody>
          <a:bodyPr/>
          <a:lstStyle>
            <a:lvl1pPr>
              <a:defRPr/>
            </a:lvl1pPr>
          </a:lstStyle>
          <a:p>
            <a:r>
              <a:rPr lang="en-AU" dirty="0" smtClean="0">
                <a:solidFill>
                  <a:srgbClr val="FFFFFF"/>
                </a:solidFill>
              </a:rPr>
              <a:t>Datacube Training Workshop</a:t>
            </a:r>
            <a:endParaRPr lang="en-AU" dirty="0">
              <a:solidFill>
                <a:srgbClr val="FFFFFF"/>
              </a:solidFill>
            </a:endParaRPr>
          </a:p>
        </p:txBody>
      </p:sp>
    </p:spTree>
    <p:extLst>
      <p:ext uri="{BB962C8B-B14F-4D97-AF65-F5344CB8AC3E}">
        <p14:creationId xmlns:p14="http://schemas.microsoft.com/office/powerpoint/2010/main" val="38973131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5.xml"/><Relationship Id="rId12" Type="http://schemas.openxmlformats.org/officeDocument/2006/relationships/theme" Target="../theme/theme2.xml"/><Relationship Id="rId13" Type="http://schemas.openxmlformats.org/officeDocument/2006/relationships/image" Target="../media/image3.jpeg"/><Relationship Id="rId1" Type="http://schemas.openxmlformats.org/officeDocument/2006/relationships/slideLayout" Target="../slideLayouts/slideLayout5.xml"/><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slideLayout" Target="../slideLayouts/slideLayout9.xml"/><Relationship Id="rId6" Type="http://schemas.openxmlformats.org/officeDocument/2006/relationships/slideLayout" Target="../slideLayouts/slideLayout10.xml"/><Relationship Id="rId7" Type="http://schemas.openxmlformats.org/officeDocument/2006/relationships/slideLayout" Target="../slideLayouts/slideLayout11.xml"/><Relationship Id="rId8" Type="http://schemas.openxmlformats.org/officeDocument/2006/relationships/slideLayout" Target="../slideLayouts/slideLayout12.xml"/><Relationship Id="rId9" Type="http://schemas.openxmlformats.org/officeDocument/2006/relationships/slideLayout" Target="../slideLayouts/slideLayout13.xml"/><Relationship Id="rId10"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theme" Target="../theme/theme3.xml"/><Relationship Id="rId5" Type="http://schemas.openxmlformats.org/officeDocument/2006/relationships/image" Target="../media/image1.jpeg"/><Relationship Id="rId1" Type="http://schemas.openxmlformats.org/officeDocument/2006/relationships/slideLayout" Target="../slideLayouts/slideLayout16.xml"/><Relationship Id="rId2"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29.xml"/><Relationship Id="rId12" Type="http://schemas.openxmlformats.org/officeDocument/2006/relationships/theme" Target="../theme/theme4.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 Id="rId9" Type="http://schemas.openxmlformats.org/officeDocument/2006/relationships/slideLayout" Target="../slideLayouts/slideLayout27.xml"/><Relationship Id="rId10"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0.xml"/><Relationship Id="rId12" Type="http://schemas.openxmlformats.org/officeDocument/2006/relationships/theme" Target="../theme/theme5.xml"/><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 Id="rId9" Type="http://schemas.openxmlformats.org/officeDocument/2006/relationships/slideLayout" Target="../slideLayouts/slideLayout38.xml"/><Relationship Id="rId10"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1.xml"/><Relationship Id="rId12" Type="http://schemas.openxmlformats.org/officeDocument/2006/relationships/theme" Target="../theme/theme6.xml"/><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 Id="rId9" Type="http://schemas.openxmlformats.org/officeDocument/2006/relationships/slideLayout" Target="../slideLayouts/slideLayout49.xml"/><Relationship Id="rId10"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2.xml"/><Relationship Id="rId12" Type="http://schemas.openxmlformats.org/officeDocument/2006/relationships/theme" Target="../theme/theme7.xml"/><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 Id="rId9" Type="http://schemas.openxmlformats.org/officeDocument/2006/relationships/slideLayout" Target="../slideLayouts/slideLayout60.xml"/><Relationship Id="rId10"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3.xml"/><Relationship Id="rId12" Type="http://schemas.openxmlformats.org/officeDocument/2006/relationships/theme" Target="../theme/theme8.xml"/><Relationship Id="rId1" Type="http://schemas.openxmlformats.org/officeDocument/2006/relationships/slideLayout" Target="../slideLayouts/slideLayout63.xml"/><Relationship Id="rId2" Type="http://schemas.openxmlformats.org/officeDocument/2006/relationships/slideLayout" Target="../slideLayouts/slideLayout64.xml"/><Relationship Id="rId3" Type="http://schemas.openxmlformats.org/officeDocument/2006/relationships/slideLayout" Target="../slideLayouts/slideLayout65.xml"/><Relationship Id="rId4" Type="http://schemas.openxmlformats.org/officeDocument/2006/relationships/slideLayout" Target="../slideLayouts/slideLayout66.xml"/><Relationship Id="rId5" Type="http://schemas.openxmlformats.org/officeDocument/2006/relationships/slideLayout" Target="../slideLayouts/slideLayout67.xml"/><Relationship Id="rId6" Type="http://schemas.openxmlformats.org/officeDocument/2006/relationships/slideLayout" Target="../slideLayouts/slideLayout68.xml"/><Relationship Id="rId7" Type="http://schemas.openxmlformats.org/officeDocument/2006/relationships/slideLayout" Target="../slideLayouts/slideLayout69.xml"/><Relationship Id="rId8" Type="http://schemas.openxmlformats.org/officeDocument/2006/relationships/slideLayout" Target="../slideLayouts/slideLayout70.xml"/><Relationship Id="rId9" Type="http://schemas.openxmlformats.org/officeDocument/2006/relationships/slideLayout" Target="../slideLayouts/slideLayout71.xml"/><Relationship Id="rId10"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6"/>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5374" y="1188720"/>
            <a:ext cx="9144000" cy="566928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2569"/>
              </a:solidFill>
              <a:effectLst/>
              <a:uFillTx/>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82" r:id="rId3"/>
    <p:sldLayoutId id="2147483718" r:id="rId4"/>
  </p:sldLayoutIdLst>
  <p:transition spd="med"/>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lum/>
          </a:blip>
          <a:srcRect/>
          <a:stretch>
            <a:fillRect/>
          </a:stretch>
        </a:blipFill>
        <a:effectLst/>
      </p:bgPr>
    </p:bg>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bwMode="auto">
          <a:xfrm>
            <a:off x="457200" y="415925"/>
            <a:ext cx="8229600" cy="488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endParaRPr lang="en-AU" smtClean="0"/>
          </a:p>
        </p:txBody>
      </p:sp>
      <p:sp>
        <p:nvSpPr>
          <p:cNvPr id="385027" name="Rectangle 3"/>
          <p:cNvSpPr>
            <a:spLocks noGrp="1" noChangeArrowheads="1"/>
          </p:cNvSpPr>
          <p:nvPr>
            <p:ph type="body" idx="1"/>
          </p:nvPr>
        </p:nvSpPr>
        <p:spPr bwMode="auto">
          <a:xfrm>
            <a:off x="457200" y="981075"/>
            <a:ext cx="8229600" cy="52562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smtClean="0"/>
          </a:p>
        </p:txBody>
      </p:sp>
      <p:sp>
        <p:nvSpPr>
          <p:cNvPr id="385028" name="Rectangle 4"/>
          <p:cNvSpPr>
            <a:spLocks noGrp="1" noChangeArrowheads="1"/>
          </p:cNvSpPr>
          <p:nvPr>
            <p:ph type="ftr" sz="quarter" idx="3"/>
          </p:nvPr>
        </p:nvSpPr>
        <p:spPr bwMode="auto">
          <a:xfrm>
            <a:off x="4284663" y="6459538"/>
            <a:ext cx="4751387" cy="4143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eaLnBrk="1" hangingPunct="1">
              <a:spcBef>
                <a:spcPct val="50000"/>
              </a:spcBef>
              <a:defRPr sz="1000">
                <a:solidFill>
                  <a:schemeClr val="bg1"/>
                </a:solidFill>
              </a:defRPr>
            </a:lvl1pPr>
          </a:lstStyle>
          <a:p>
            <a:pPr defTabSz="914400" rtl="0" fontAlgn="base">
              <a:spcAft>
                <a:spcPct val="0"/>
              </a:spcAft>
            </a:pPr>
            <a:r>
              <a:rPr lang="en-AU" kern="1200" dirty="0" smtClean="0">
                <a:solidFill>
                  <a:srgbClr val="FFFFFF"/>
                </a:solidFill>
                <a:latin typeface="Arial" charset="0"/>
                <a:ea typeface="+mn-ea"/>
                <a:cs typeface="+mn-cs"/>
              </a:rPr>
              <a:t>Phone: +61 2 6249 9111</a:t>
            </a:r>
          </a:p>
          <a:p>
            <a:pPr defTabSz="914400" rtl="0" fontAlgn="base">
              <a:spcAft>
                <a:spcPct val="0"/>
              </a:spcAft>
            </a:pPr>
            <a:r>
              <a:rPr lang="en-AU" kern="1200" dirty="0" smtClean="0">
                <a:solidFill>
                  <a:srgbClr val="FFFFFF"/>
                </a:solidFill>
                <a:latin typeface="Arial" charset="0"/>
                <a:ea typeface="+mn-ea"/>
                <a:cs typeface="+mn-cs"/>
              </a:rPr>
              <a:t>Web: www.ga.gov.au</a:t>
            </a:r>
          </a:p>
          <a:p>
            <a:pPr defTabSz="914400" rtl="0" fontAlgn="base">
              <a:spcAft>
                <a:spcPct val="0"/>
              </a:spcAft>
            </a:pPr>
            <a:r>
              <a:rPr lang="en-AU" kern="1200" dirty="0" smtClean="0">
                <a:solidFill>
                  <a:srgbClr val="FFFFFF"/>
                </a:solidFill>
                <a:latin typeface="Arial" charset="0"/>
                <a:ea typeface="+mn-ea"/>
                <a:cs typeface="+mn-cs"/>
              </a:rPr>
              <a:t>Email: feedback@ga.gov.au</a:t>
            </a:r>
          </a:p>
          <a:p>
            <a:pPr defTabSz="914400" rtl="0" fontAlgn="base">
              <a:spcAft>
                <a:spcPct val="0"/>
              </a:spcAft>
            </a:pPr>
            <a:r>
              <a:rPr lang="en-AU" kern="1200" dirty="0" smtClean="0">
                <a:solidFill>
                  <a:srgbClr val="FFFFFF"/>
                </a:solidFill>
                <a:latin typeface="Arial" charset="0"/>
                <a:ea typeface="+mn-ea"/>
                <a:cs typeface="+mn-cs"/>
              </a:rPr>
              <a:t>Address: Cnr Jerrabomberra Avenue and Hindmarsh Drive, Symonston ACT 2609</a:t>
            </a:r>
          </a:p>
          <a:p>
            <a:pPr defTabSz="914400" rtl="0" fontAlgn="base">
              <a:spcAft>
                <a:spcPct val="0"/>
              </a:spcAft>
            </a:pPr>
            <a:r>
              <a:rPr lang="en-AU" kern="1200" dirty="0" smtClean="0">
                <a:solidFill>
                  <a:srgbClr val="FFFFFF"/>
                </a:solidFill>
                <a:latin typeface="Arial" charset="0"/>
                <a:ea typeface="+mn-ea"/>
                <a:cs typeface="+mn-cs"/>
              </a:rPr>
              <a:t>Postal Address: GPO Box 378, Canberra ACT 2601</a:t>
            </a:r>
            <a:endParaRPr lang="en-AU" kern="1200" dirty="0">
              <a:solidFill>
                <a:srgbClr val="FFFFFF"/>
              </a:solidFill>
              <a:latin typeface="Arial" charset="0"/>
              <a:ea typeface="+mn-ea"/>
              <a:cs typeface="+mn-cs"/>
            </a:endParaRPr>
          </a:p>
        </p:txBody>
      </p:sp>
    </p:spTree>
    <p:extLst>
      <p:ext uri="{BB962C8B-B14F-4D97-AF65-F5344CB8AC3E}">
        <p14:creationId xmlns:p14="http://schemas.microsoft.com/office/powerpoint/2010/main" val="3268803786"/>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iming>
    <p:tnLst>
      <p:par>
        <p:cTn id="1" dur="indefinite" restart="never" nodeType="tmRoot"/>
      </p:par>
    </p:tnLst>
  </p:timing>
  <p:hf sldNum="0" hdr="0" dt="0"/>
  <p:txStyles>
    <p:titleStyle>
      <a:lvl1pPr algn="l" rtl="0" eaLnBrk="1" fontAlgn="base" hangingPunct="1">
        <a:spcBef>
          <a:spcPct val="0"/>
        </a:spcBef>
        <a:spcAft>
          <a:spcPct val="0"/>
        </a:spcAft>
        <a:defRPr sz="2600" b="1">
          <a:solidFill>
            <a:schemeClr val="tx2"/>
          </a:solidFill>
          <a:latin typeface="+mj-lt"/>
          <a:ea typeface="+mj-ea"/>
          <a:cs typeface="+mj-cs"/>
        </a:defRPr>
      </a:lvl1pPr>
      <a:lvl2pPr algn="l" rtl="0" eaLnBrk="1" fontAlgn="base" hangingPunct="1">
        <a:spcBef>
          <a:spcPct val="0"/>
        </a:spcBef>
        <a:spcAft>
          <a:spcPct val="0"/>
        </a:spcAft>
        <a:defRPr sz="2600" b="1">
          <a:solidFill>
            <a:schemeClr val="tx2"/>
          </a:solidFill>
          <a:latin typeface="Arial" charset="0"/>
        </a:defRPr>
      </a:lvl2pPr>
      <a:lvl3pPr algn="l" rtl="0" eaLnBrk="1" fontAlgn="base" hangingPunct="1">
        <a:spcBef>
          <a:spcPct val="0"/>
        </a:spcBef>
        <a:spcAft>
          <a:spcPct val="0"/>
        </a:spcAft>
        <a:defRPr sz="2600" b="1">
          <a:solidFill>
            <a:schemeClr val="tx2"/>
          </a:solidFill>
          <a:latin typeface="Arial" charset="0"/>
        </a:defRPr>
      </a:lvl3pPr>
      <a:lvl4pPr algn="l" rtl="0" eaLnBrk="1" fontAlgn="base" hangingPunct="1">
        <a:spcBef>
          <a:spcPct val="0"/>
        </a:spcBef>
        <a:spcAft>
          <a:spcPct val="0"/>
        </a:spcAft>
        <a:defRPr sz="2600" b="1">
          <a:solidFill>
            <a:schemeClr val="tx2"/>
          </a:solidFill>
          <a:latin typeface="Arial" charset="0"/>
        </a:defRPr>
      </a:lvl4pPr>
      <a:lvl5pPr algn="l" rtl="0" eaLnBrk="1" fontAlgn="base" hangingPunct="1">
        <a:spcBef>
          <a:spcPct val="0"/>
        </a:spcBef>
        <a:spcAft>
          <a:spcPct val="0"/>
        </a:spcAft>
        <a:defRPr sz="2600" b="1">
          <a:solidFill>
            <a:schemeClr val="tx2"/>
          </a:solidFill>
          <a:latin typeface="Arial" charset="0"/>
        </a:defRPr>
      </a:lvl5pPr>
      <a:lvl6pPr marL="457200" algn="l" rtl="0" eaLnBrk="1" fontAlgn="base" hangingPunct="1">
        <a:spcBef>
          <a:spcPct val="0"/>
        </a:spcBef>
        <a:spcAft>
          <a:spcPct val="0"/>
        </a:spcAft>
        <a:defRPr sz="2600" b="1">
          <a:solidFill>
            <a:schemeClr val="tx2"/>
          </a:solidFill>
          <a:latin typeface="Arial" charset="0"/>
        </a:defRPr>
      </a:lvl6pPr>
      <a:lvl7pPr marL="914400" algn="l" rtl="0" eaLnBrk="1" fontAlgn="base" hangingPunct="1">
        <a:spcBef>
          <a:spcPct val="0"/>
        </a:spcBef>
        <a:spcAft>
          <a:spcPct val="0"/>
        </a:spcAft>
        <a:defRPr sz="2600" b="1">
          <a:solidFill>
            <a:schemeClr val="tx2"/>
          </a:solidFill>
          <a:latin typeface="Arial" charset="0"/>
        </a:defRPr>
      </a:lvl7pPr>
      <a:lvl8pPr marL="1371600" algn="l" rtl="0" eaLnBrk="1" fontAlgn="base" hangingPunct="1">
        <a:spcBef>
          <a:spcPct val="0"/>
        </a:spcBef>
        <a:spcAft>
          <a:spcPct val="0"/>
        </a:spcAft>
        <a:defRPr sz="2600" b="1">
          <a:solidFill>
            <a:schemeClr val="tx2"/>
          </a:solidFill>
          <a:latin typeface="Arial" charset="0"/>
        </a:defRPr>
      </a:lvl8pPr>
      <a:lvl9pPr marL="1828800" algn="l" rtl="0" eaLnBrk="1" fontAlgn="base" hangingPunct="1">
        <a:spcBef>
          <a:spcPct val="0"/>
        </a:spcBef>
        <a:spcAft>
          <a:spcPct val="0"/>
        </a:spcAft>
        <a:defRPr sz="2600" b="1">
          <a:solidFill>
            <a:schemeClr val="tx2"/>
          </a:solidFill>
          <a:latin typeface="Arial" charset="0"/>
        </a:defRPr>
      </a:lvl9pPr>
    </p:titleStyle>
    <p:bodyStyle>
      <a:lvl1pPr algn="l" rtl="0" eaLnBrk="1" fontAlgn="base" hangingPunct="1">
        <a:spcBef>
          <a:spcPct val="50000"/>
        </a:spcBef>
        <a:spcAft>
          <a:spcPct val="0"/>
        </a:spcAft>
        <a:defRPr sz="2200">
          <a:solidFill>
            <a:srgbClr val="4D4D4D"/>
          </a:solidFill>
          <a:latin typeface="+mn-lt"/>
          <a:ea typeface="+mn-ea"/>
          <a:cs typeface="+mn-cs"/>
        </a:defRPr>
      </a:lvl1pPr>
      <a:lvl2pPr marL="447675" indent="-268288" algn="l" rtl="0" eaLnBrk="1" fontAlgn="base" hangingPunct="1">
        <a:spcBef>
          <a:spcPct val="50000"/>
        </a:spcBef>
        <a:spcAft>
          <a:spcPct val="0"/>
        </a:spcAft>
        <a:buChar char="•"/>
        <a:defRPr sz="2200">
          <a:solidFill>
            <a:srgbClr val="4D4D4D"/>
          </a:solidFill>
          <a:latin typeface="+mn-lt"/>
        </a:defRPr>
      </a:lvl2pPr>
      <a:lvl3pPr marL="895350" indent="-268288" algn="l" rtl="0" eaLnBrk="1" fontAlgn="base" hangingPunct="1">
        <a:spcBef>
          <a:spcPct val="25000"/>
        </a:spcBef>
        <a:spcAft>
          <a:spcPct val="0"/>
        </a:spcAft>
        <a:buFont typeface="Arial" charset="0"/>
        <a:buChar char="–"/>
        <a:defRPr sz="2000">
          <a:solidFill>
            <a:srgbClr val="4D4D4D"/>
          </a:solidFill>
          <a:latin typeface="+mn-lt"/>
        </a:defRPr>
      </a:lvl3pPr>
      <a:lvl4pPr marL="1350963" indent="-271463" algn="l" rtl="0" eaLnBrk="1" fontAlgn="base" hangingPunct="1">
        <a:spcBef>
          <a:spcPct val="25000"/>
        </a:spcBef>
        <a:spcAft>
          <a:spcPct val="0"/>
        </a:spcAft>
        <a:buChar char="•"/>
        <a:defRPr sz="2000">
          <a:solidFill>
            <a:srgbClr val="4D4D4D"/>
          </a:solidFill>
          <a:latin typeface="+mn-lt"/>
        </a:defRPr>
      </a:lvl4pPr>
      <a:lvl5pPr marL="1792288" indent="-261938" algn="l" rtl="0" eaLnBrk="1" fontAlgn="base" hangingPunct="1">
        <a:spcBef>
          <a:spcPct val="25000"/>
        </a:spcBef>
        <a:spcAft>
          <a:spcPct val="0"/>
        </a:spcAft>
        <a:buFont typeface="Arial" charset="0"/>
        <a:buChar char="–"/>
        <a:defRPr sz="2000">
          <a:solidFill>
            <a:srgbClr val="4D4D4D"/>
          </a:solidFill>
          <a:latin typeface="+mn-lt"/>
        </a:defRPr>
      </a:lvl5pPr>
      <a:lvl6pPr marL="2249488" indent="-261938" algn="l" rtl="0" eaLnBrk="1" fontAlgn="base" hangingPunct="1">
        <a:spcBef>
          <a:spcPct val="25000"/>
        </a:spcBef>
        <a:spcAft>
          <a:spcPct val="0"/>
        </a:spcAft>
        <a:buFont typeface="Arial" charset="0"/>
        <a:buChar char="–"/>
        <a:defRPr sz="2000">
          <a:solidFill>
            <a:srgbClr val="4D4D4D"/>
          </a:solidFill>
          <a:latin typeface="+mn-lt"/>
        </a:defRPr>
      </a:lvl6pPr>
      <a:lvl7pPr marL="2706688" indent="-261938" algn="l" rtl="0" eaLnBrk="1" fontAlgn="base" hangingPunct="1">
        <a:spcBef>
          <a:spcPct val="25000"/>
        </a:spcBef>
        <a:spcAft>
          <a:spcPct val="0"/>
        </a:spcAft>
        <a:buFont typeface="Arial" charset="0"/>
        <a:buChar char="–"/>
        <a:defRPr sz="2000">
          <a:solidFill>
            <a:srgbClr val="4D4D4D"/>
          </a:solidFill>
          <a:latin typeface="+mn-lt"/>
        </a:defRPr>
      </a:lvl7pPr>
      <a:lvl8pPr marL="3163888" indent="-261938" algn="l" rtl="0" eaLnBrk="1" fontAlgn="base" hangingPunct="1">
        <a:spcBef>
          <a:spcPct val="25000"/>
        </a:spcBef>
        <a:spcAft>
          <a:spcPct val="0"/>
        </a:spcAft>
        <a:buFont typeface="Arial" charset="0"/>
        <a:buChar char="–"/>
        <a:defRPr sz="2000">
          <a:solidFill>
            <a:srgbClr val="4D4D4D"/>
          </a:solidFill>
          <a:latin typeface="+mn-lt"/>
        </a:defRPr>
      </a:lvl8pPr>
      <a:lvl9pPr marL="3621088" indent="-261938" algn="l" rtl="0" eaLnBrk="1" fontAlgn="base" hangingPunct="1">
        <a:spcBef>
          <a:spcPct val="25000"/>
        </a:spcBef>
        <a:spcAft>
          <a:spcPct val="0"/>
        </a:spcAft>
        <a:buFont typeface="Arial" charset="0"/>
        <a:buChar char="–"/>
        <a:defRPr sz="2000">
          <a:solidFill>
            <a:srgbClr val="4D4D4D"/>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5"/>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5374" y="1188720"/>
            <a:ext cx="9144000" cy="566928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latin typeface="Avenir Roman"/>
              <a:ea typeface="Avenir Roman"/>
              <a:cs typeface="Avenir Roman"/>
            </a:endParaRPr>
          </a:p>
        </p:txBody>
      </p:sp>
    </p:spTree>
    <p:extLst>
      <p:ext uri="{BB962C8B-B14F-4D97-AF65-F5344CB8AC3E}">
        <p14:creationId xmlns:p14="http://schemas.microsoft.com/office/powerpoint/2010/main" val="51104995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Lst>
  <p:transition spd="med"/>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593367"/>
            <a:ext cx="8520600" cy="763600"/>
          </a:xfrm>
          <a:prstGeom prst="rect">
            <a:avLst/>
          </a:prstGeom>
          <a:noFill/>
          <a:ln>
            <a:noFill/>
          </a:ln>
        </p:spPr>
        <p:txBody>
          <a:bodyPr lIns="91425" tIns="91425" rIns="91425" bIns="91425" anchor="t" anchorCtr="0"/>
          <a:lstStyle>
            <a:lvl1pPr lvl="0">
              <a:spcBef>
                <a:spcPts val="0"/>
              </a:spcBef>
              <a:buClr>
                <a:schemeClr val="dk1"/>
              </a:buClr>
              <a:buSzPct val="100000"/>
              <a:buFont typeface="Oswald"/>
              <a:buNone/>
              <a:defRPr sz="3000">
                <a:solidFill>
                  <a:schemeClr val="dk1"/>
                </a:solidFill>
                <a:latin typeface="Oswald"/>
                <a:ea typeface="Oswald"/>
                <a:cs typeface="Oswald"/>
                <a:sym typeface="Oswald"/>
              </a:defRPr>
            </a:lvl1pPr>
            <a:lvl2pPr lvl="1">
              <a:spcBef>
                <a:spcPts val="0"/>
              </a:spcBef>
              <a:buClr>
                <a:schemeClr val="dk1"/>
              </a:buClr>
              <a:buSzPct val="100000"/>
              <a:buFont typeface="Oswald"/>
              <a:buNone/>
              <a:defRPr sz="3000">
                <a:solidFill>
                  <a:schemeClr val="dk1"/>
                </a:solidFill>
                <a:latin typeface="Oswald"/>
                <a:ea typeface="Oswald"/>
                <a:cs typeface="Oswald"/>
                <a:sym typeface="Oswald"/>
              </a:defRPr>
            </a:lvl2pPr>
            <a:lvl3pPr lvl="2">
              <a:spcBef>
                <a:spcPts val="0"/>
              </a:spcBef>
              <a:buClr>
                <a:schemeClr val="dk1"/>
              </a:buClr>
              <a:buSzPct val="100000"/>
              <a:buFont typeface="Oswald"/>
              <a:buNone/>
              <a:defRPr sz="3000">
                <a:solidFill>
                  <a:schemeClr val="dk1"/>
                </a:solidFill>
                <a:latin typeface="Oswald"/>
                <a:ea typeface="Oswald"/>
                <a:cs typeface="Oswald"/>
                <a:sym typeface="Oswald"/>
              </a:defRPr>
            </a:lvl3pPr>
            <a:lvl4pPr lvl="3">
              <a:spcBef>
                <a:spcPts val="0"/>
              </a:spcBef>
              <a:buClr>
                <a:schemeClr val="dk1"/>
              </a:buClr>
              <a:buSzPct val="100000"/>
              <a:buFont typeface="Oswald"/>
              <a:buNone/>
              <a:defRPr sz="3000">
                <a:solidFill>
                  <a:schemeClr val="dk1"/>
                </a:solidFill>
                <a:latin typeface="Oswald"/>
                <a:ea typeface="Oswald"/>
                <a:cs typeface="Oswald"/>
                <a:sym typeface="Oswald"/>
              </a:defRPr>
            </a:lvl4pPr>
            <a:lvl5pPr lvl="4">
              <a:spcBef>
                <a:spcPts val="0"/>
              </a:spcBef>
              <a:buClr>
                <a:schemeClr val="dk1"/>
              </a:buClr>
              <a:buSzPct val="100000"/>
              <a:buFont typeface="Oswald"/>
              <a:buNone/>
              <a:defRPr sz="3000">
                <a:solidFill>
                  <a:schemeClr val="dk1"/>
                </a:solidFill>
                <a:latin typeface="Oswald"/>
                <a:ea typeface="Oswald"/>
                <a:cs typeface="Oswald"/>
                <a:sym typeface="Oswald"/>
              </a:defRPr>
            </a:lvl5pPr>
            <a:lvl6pPr lvl="5">
              <a:spcBef>
                <a:spcPts val="0"/>
              </a:spcBef>
              <a:buClr>
                <a:schemeClr val="dk1"/>
              </a:buClr>
              <a:buSzPct val="100000"/>
              <a:buFont typeface="Oswald"/>
              <a:buNone/>
              <a:defRPr sz="3000">
                <a:solidFill>
                  <a:schemeClr val="dk1"/>
                </a:solidFill>
                <a:latin typeface="Oswald"/>
                <a:ea typeface="Oswald"/>
                <a:cs typeface="Oswald"/>
                <a:sym typeface="Oswald"/>
              </a:defRPr>
            </a:lvl6pPr>
            <a:lvl7pPr lvl="6">
              <a:spcBef>
                <a:spcPts val="0"/>
              </a:spcBef>
              <a:buClr>
                <a:schemeClr val="dk1"/>
              </a:buClr>
              <a:buSzPct val="100000"/>
              <a:buFont typeface="Oswald"/>
              <a:buNone/>
              <a:defRPr sz="3000">
                <a:solidFill>
                  <a:schemeClr val="dk1"/>
                </a:solidFill>
                <a:latin typeface="Oswald"/>
                <a:ea typeface="Oswald"/>
                <a:cs typeface="Oswald"/>
                <a:sym typeface="Oswald"/>
              </a:defRPr>
            </a:lvl7pPr>
            <a:lvl8pPr lvl="7">
              <a:spcBef>
                <a:spcPts val="0"/>
              </a:spcBef>
              <a:buClr>
                <a:schemeClr val="dk1"/>
              </a:buClr>
              <a:buSzPct val="100000"/>
              <a:buFont typeface="Oswald"/>
              <a:buNone/>
              <a:defRPr sz="3000">
                <a:solidFill>
                  <a:schemeClr val="dk1"/>
                </a:solidFill>
                <a:latin typeface="Oswald"/>
                <a:ea typeface="Oswald"/>
                <a:cs typeface="Oswald"/>
                <a:sym typeface="Oswald"/>
              </a:defRPr>
            </a:lvl8pPr>
            <a:lvl9pPr lvl="8">
              <a:spcBef>
                <a:spcPts val="0"/>
              </a:spcBef>
              <a:buClr>
                <a:schemeClr val="dk1"/>
              </a:buClr>
              <a:buSzPct val="100000"/>
              <a:buFont typeface="Oswald"/>
              <a:buNone/>
              <a:defRPr sz="3000">
                <a:solidFill>
                  <a:schemeClr val="dk1"/>
                </a:solidFill>
                <a:latin typeface="Oswald"/>
                <a:ea typeface="Oswald"/>
                <a:cs typeface="Oswald"/>
                <a:sym typeface="Oswald"/>
              </a:defRPr>
            </a:lvl9pPr>
          </a:lstStyle>
          <a:p>
            <a:endParaRPr/>
          </a:p>
        </p:txBody>
      </p:sp>
      <p:sp>
        <p:nvSpPr>
          <p:cNvPr id="7" name="Shape 7"/>
          <p:cNvSpPr txBox="1">
            <a:spLocks noGrp="1"/>
          </p:cNvSpPr>
          <p:nvPr>
            <p:ph type="body" idx="1"/>
          </p:nvPr>
        </p:nvSpPr>
        <p:spPr>
          <a:xfrm>
            <a:off x="311700" y="1536633"/>
            <a:ext cx="8520600" cy="45552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accent3"/>
              </a:buClr>
              <a:buSzPct val="100000"/>
              <a:buFont typeface="Average"/>
              <a:defRPr sz="1800">
                <a:solidFill>
                  <a:schemeClr val="accent3"/>
                </a:solidFill>
                <a:latin typeface="Average"/>
                <a:ea typeface="Average"/>
                <a:cs typeface="Average"/>
                <a:sym typeface="Average"/>
              </a:defRPr>
            </a:lvl1pPr>
            <a:lvl2pPr lvl="1">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2pPr>
            <a:lvl3pPr lvl="2">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3pPr>
            <a:lvl4pPr lvl="3">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4pPr>
            <a:lvl5pPr lvl="4">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5pPr>
            <a:lvl6pPr lvl="5">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6pPr>
            <a:lvl7pPr lvl="6">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7pPr>
            <a:lvl8pPr lvl="7">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8pPr>
            <a:lvl9pPr lvl="8">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9pPr>
          </a:lstStyle>
          <a:p>
            <a:endParaRPr/>
          </a:p>
        </p:txBody>
      </p:sp>
      <p:sp>
        <p:nvSpPr>
          <p:cNvPr id="8" name="Shape 8"/>
          <p:cNvSpPr txBox="1">
            <a:spLocks noGrp="1"/>
          </p:cNvSpPr>
          <p:nvPr>
            <p:ph type="sldNum" idx="12"/>
          </p:nvPr>
        </p:nvSpPr>
        <p:spPr>
          <a:xfrm>
            <a:off x="8490250" y="6241345"/>
            <a:ext cx="548700" cy="524800"/>
          </a:xfrm>
          <a:prstGeom prst="rect">
            <a:avLst/>
          </a:prstGeom>
          <a:noFill/>
          <a:ln>
            <a:noFill/>
          </a:ln>
        </p:spPr>
        <p:txBody>
          <a:bodyPr lIns="91425" tIns="91425" rIns="91425" bIns="91425" anchor="ctr" anchorCtr="0">
            <a:noAutofit/>
          </a:bodyPr>
          <a:lstStyle/>
          <a:p>
            <a:pPr algn="r" defTabSz="914400" rtl="0"/>
            <a:fld id="{00000000-1234-1234-1234-123412341234}" type="slidenum">
              <a:rPr lang="en" sz="1000" smtClean="0">
                <a:solidFill>
                  <a:srgbClr val="CACACA"/>
                </a:solidFill>
                <a:latin typeface="Average"/>
                <a:ea typeface="Average"/>
                <a:cs typeface="Average"/>
                <a:sym typeface="Average"/>
              </a:rPr>
              <a:pPr algn="r" defTabSz="914400" rtl="0"/>
              <a:t>‹#›</a:t>
            </a:fld>
            <a:endParaRPr lang="en" sz="1000">
              <a:solidFill>
                <a:srgbClr val="CACACA"/>
              </a:solidFill>
              <a:latin typeface="Average"/>
              <a:ea typeface="Average"/>
              <a:cs typeface="Average"/>
              <a:sym typeface="Average"/>
            </a:endParaRPr>
          </a:p>
        </p:txBody>
      </p:sp>
    </p:spTree>
    <p:extLst>
      <p:ext uri="{BB962C8B-B14F-4D97-AF65-F5344CB8AC3E}">
        <p14:creationId xmlns:p14="http://schemas.microsoft.com/office/powerpoint/2010/main" val="1837507416"/>
      </p:ext>
    </p:extLst>
  </p:cSld>
  <p:clrMap bg1="lt1" tx1="dk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593367"/>
            <a:ext cx="8520600" cy="763600"/>
          </a:xfrm>
          <a:prstGeom prst="rect">
            <a:avLst/>
          </a:prstGeom>
          <a:noFill/>
          <a:ln>
            <a:noFill/>
          </a:ln>
        </p:spPr>
        <p:txBody>
          <a:bodyPr lIns="91425" tIns="91425" rIns="91425" bIns="91425" anchor="t" anchorCtr="0"/>
          <a:lstStyle>
            <a:lvl1pPr lvl="0">
              <a:spcBef>
                <a:spcPts val="0"/>
              </a:spcBef>
              <a:buClr>
                <a:schemeClr val="dk1"/>
              </a:buClr>
              <a:buSzPct val="100000"/>
              <a:buFont typeface="Oswald"/>
              <a:buNone/>
              <a:defRPr sz="3000">
                <a:solidFill>
                  <a:schemeClr val="dk1"/>
                </a:solidFill>
                <a:latin typeface="Oswald"/>
                <a:ea typeface="Oswald"/>
                <a:cs typeface="Oswald"/>
                <a:sym typeface="Oswald"/>
              </a:defRPr>
            </a:lvl1pPr>
            <a:lvl2pPr lvl="1">
              <a:spcBef>
                <a:spcPts val="0"/>
              </a:spcBef>
              <a:buClr>
                <a:schemeClr val="dk1"/>
              </a:buClr>
              <a:buSzPct val="100000"/>
              <a:buFont typeface="Oswald"/>
              <a:buNone/>
              <a:defRPr sz="3000">
                <a:solidFill>
                  <a:schemeClr val="dk1"/>
                </a:solidFill>
                <a:latin typeface="Oswald"/>
                <a:ea typeface="Oswald"/>
                <a:cs typeface="Oswald"/>
                <a:sym typeface="Oswald"/>
              </a:defRPr>
            </a:lvl2pPr>
            <a:lvl3pPr lvl="2">
              <a:spcBef>
                <a:spcPts val="0"/>
              </a:spcBef>
              <a:buClr>
                <a:schemeClr val="dk1"/>
              </a:buClr>
              <a:buSzPct val="100000"/>
              <a:buFont typeface="Oswald"/>
              <a:buNone/>
              <a:defRPr sz="3000">
                <a:solidFill>
                  <a:schemeClr val="dk1"/>
                </a:solidFill>
                <a:latin typeface="Oswald"/>
                <a:ea typeface="Oswald"/>
                <a:cs typeface="Oswald"/>
                <a:sym typeface="Oswald"/>
              </a:defRPr>
            </a:lvl3pPr>
            <a:lvl4pPr lvl="3">
              <a:spcBef>
                <a:spcPts val="0"/>
              </a:spcBef>
              <a:buClr>
                <a:schemeClr val="dk1"/>
              </a:buClr>
              <a:buSzPct val="100000"/>
              <a:buFont typeface="Oswald"/>
              <a:buNone/>
              <a:defRPr sz="3000">
                <a:solidFill>
                  <a:schemeClr val="dk1"/>
                </a:solidFill>
                <a:latin typeface="Oswald"/>
                <a:ea typeface="Oswald"/>
                <a:cs typeface="Oswald"/>
                <a:sym typeface="Oswald"/>
              </a:defRPr>
            </a:lvl4pPr>
            <a:lvl5pPr lvl="4">
              <a:spcBef>
                <a:spcPts val="0"/>
              </a:spcBef>
              <a:buClr>
                <a:schemeClr val="dk1"/>
              </a:buClr>
              <a:buSzPct val="100000"/>
              <a:buFont typeface="Oswald"/>
              <a:buNone/>
              <a:defRPr sz="3000">
                <a:solidFill>
                  <a:schemeClr val="dk1"/>
                </a:solidFill>
                <a:latin typeface="Oswald"/>
                <a:ea typeface="Oswald"/>
                <a:cs typeface="Oswald"/>
                <a:sym typeface="Oswald"/>
              </a:defRPr>
            </a:lvl5pPr>
            <a:lvl6pPr lvl="5">
              <a:spcBef>
                <a:spcPts val="0"/>
              </a:spcBef>
              <a:buClr>
                <a:schemeClr val="dk1"/>
              </a:buClr>
              <a:buSzPct val="100000"/>
              <a:buFont typeface="Oswald"/>
              <a:buNone/>
              <a:defRPr sz="3000">
                <a:solidFill>
                  <a:schemeClr val="dk1"/>
                </a:solidFill>
                <a:latin typeface="Oswald"/>
                <a:ea typeface="Oswald"/>
                <a:cs typeface="Oswald"/>
                <a:sym typeface="Oswald"/>
              </a:defRPr>
            </a:lvl6pPr>
            <a:lvl7pPr lvl="6">
              <a:spcBef>
                <a:spcPts val="0"/>
              </a:spcBef>
              <a:buClr>
                <a:schemeClr val="dk1"/>
              </a:buClr>
              <a:buSzPct val="100000"/>
              <a:buFont typeface="Oswald"/>
              <a:buNone/>
              <a:defRPr sz="3000">
                <a:solidFill>
                  <a:schemeClr val="dk1"/>
                </a:solidFill>
                <a:latin typeface="Oswald"/>
                <a:ea typeface="Oswald"/>
                <a:cs typeface="Oswald"/>
                <a:sym typeface="Oswald"/>
              </a:defRPr>
            </a:lvl7pPr>
            <a:lvl8pPr lvl="7">
              <a:spcBef>
                <a:spcPts val="0"/>
              </a:spcBef>
              <a:buClr>
                <a:schemeClr val="dk1"/>
              </a:buClr>
              <a:buSzPct val="100000"/>
              <a:buFont typeface="Oswald"/>
              <a:buNone/>
              <a:defRPr sz="3000">
                <a:solidFill>
                  <a:schemeClr val="dk1"/>
                </a:solidFill>
                <a:latin typeface="Oswald"/>
                <a:ea typeface="Oswald"/>
                <a:cs typeface="Oswald"/>
                <a:sym typeface="Oswald"/>
              </a:defRPr>
            </a:lvl8pPr>
            <a:lvl9pPr lvl="8">
              <a:spcBef>
                <a:spcPts val="0"/>
              </a:spcBef>
              <a:buClr>
                <a:schemeClr val="dk1"/>
              </a:buClr>
              <a:buSzPct val="100000"/>
              <a:buFont typeface="Oswald"/>
              <a:buNone/>
              <a:defRPr sz="3000">
                <a:solidFill>
                  <a:schemeClr val="dk1"/>
                </a:solidFill>
                <a:latin typeface="Oswald"/>
                <a:ea typeface="Oswald"/>
                <a:cs typeface="Oswald"/>
                <a:sym typeface="Oswald"/>
              </a:defRPr>
            </a:lvl9pPr>
          </a:lstStyle>
          <a:p>
            <a:endParaRPr/>
          </a:p>
        </p:txBody>
      </p:sp>
      <p:sp>
        <p:nvSpPr>
          <p:cNvPr id="7" name="Shape 7"/>
          <p:cNvSpPr txBox="1">
            <a:spLocks noGrp="1"/>
          </p:cNvSpPr>
          <p:nvPr>
            <p:ph type="body" idx="1"/>
          </p:nvPr>
        </p:nvSpPr>
        <p:spPr>
          <a:xfrm>
            <a:off x="311700" y="1536633"/>
            <a:ext cx="8520600" cy="45552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accent3"/>
              </a:buClr>
              <a:buSzPct val="100000"/>
              <a:buFont typeface="Average"/>
              <a:defRPr sz="1800">
                <a:solidFill>
                  <a:schemeClr val="accent3"/>
                </a:solidFill>
                <a:latin typeface="Average"/>
                <a:ea typeface="Average"/>
                <a:cs typeface="Average"/>
                <a:sym typeface="Average"/>
              </a:defRPr>
            </a:lvl1pPr>
            <a:lvl2pPr lvl="1">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2pPr>
            <a:lvl3pPr lvl="2">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3pPr>
            <a:lvl4pPr lvl="3">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4pPr>
            <a:lvl5pPr lvl="4">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5pPr>
            <a:lvl6pPr lvl="5">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6pPr>
            <a:lvl7pPr lvl="6">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7pPr>
            <a:lvl8pPr lvl="7">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8pPr>
            <a:lvl9pPr lvl="8">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9pPr>
          </a:lstStyle>
          <a:p>
            <a:endParaRPr/>
          </a:p>
        </p:txBody>
      </p:sp>
      <p:sp>
        <p:nvSpPr>
          <p:cNvPr id="8" name="Shape 8"/>
          <p:cNvSpPr txBox="1">
            <a:spLocks noGrp="1"/>
          </p:cNvSpPr>
          <p:nvPr>
            <p:ph type="sldNum" idx="12"/>
          </p:nvPr>
        </p:nvSpPr>
        <p:spPr>
          <a:xfrm>
            <a:off x="8490250" y="6241345"/>
            <a:ext cx="548700" cy="524800"/>
          </a:xfrm>
          <a:prstGeom prst="rect">
            <a:avLst/>
          </a:prstGeom>
          <a:noFill/>
          <a:ln>
            <a:noFill/>
          </a:ln>
        </p:spPr>
        <p:txBody>
          <a:bodyPr lIns="91425" tIns="91425" rIns="91425" bIns="91425" anchor="ctr" anchorCtr="0">
            <a:noAutofit/>
          </a:bodyPr>
          <a:lstStyle/>
          <a:p>
            <a:pPr algn="r" defTabSz="914400" rtl="0"/>
            <a:fld id="{00000000-1234-1234-1234-123412341234}" type="slidenum">
              <a:rPr lang="en" sz="1000" smtClean="0">
                <a:solidFill>
                  <a:srgbClr val="CACACA"/>
                </a:solidFill>
                <a:latin typeface="Average"/>
                <a:ea typeface="Average"/>
                <a:cs typeface="Average"/>
                <a:sym typeface="Average"/>
              </a:rPr>
              <a:pPr algn="r" defTabSz="914400" rtl="0"/>
              <a:t>‹#›</a:t>
            </a:fld>
            <a:endParaRPr lang="en" sz="1000">
              <a:solidFill>
                <a:srgbClr val="CACACA"/>
              </a:solidFill>
              <a:latin typeface="Average"/>
              <a:ea typeface="Average"/>
              <a:cs typeface="Average"/>
              <a:sym typeface="Average"/>
            </a:endParaRPr>
          </a:p>
        </p:txBody>
      </p:sp>
    </p:spTree>
    <p:extLst>
      <p:ext uri="{BB962C8B-B14F-4D97-AF65-F5344CB8AC3E}">
        <p14:creationId xmlns:p14="http://schemas.microsoft.com/office/powerpoint/2010/main" val="219994567"/>
      </p:ext>
    </p:extLst>
  </p:cSld>
  <p:clrMap bg1="lt1" tx1="dk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593367"/>
            <a:ext cx="8520600" cy="763600"/>
          </a:xfrm>
          <a:prstGeom prst="rect">
            <a:avLst/>
          </a:prstGeom>
          <a:noFill/>
          <a:ln>
            <a:noFill/>
          </a:ln>
        </p:spPr>
        <p:txBody>
          <a:bodyPr lIns="91425" tIns="91425" rIns="91425" bIns="91425" anchor="t" anchorCtr="0"/>
          <a:lstStyle>
            <a:lvl1pPr lvl="0">
              <a:spcBef>
                <a:spcPts val="0"/>
              </a:spcBef>
              <a:buClr>
                <a:schemeClr val="dk1"/>
              </a:buClr>
              <a:buSzPct val="100000"/>
              <a:buFont typeface="Oswald"/>
              <a:buNone/>
              <a:defRPr sz="3000">
                <a:solidFill>
                  <a:schemeClr val="dk1"/>
                </a:solidFill>
                <a:latin typeface="Oswald"/>
                <a:ea typeface="Oswald"/>
                <a:cs typeface="Oswald"/>
                <a:sym typeface="Oswald"/>
              </a:defRPr>
            </a:lvl1pPr>
            <a:lvl2pPr lvl="1">
              <a:spcBef>
                <a:spcPts val="0"/>
              </a:spcBef>
              <a:buClr>
                <a:schemeClr val="dk1"/>
              </a:buClr>
              <a:buSzPct val="100000"/>
              <a:buFont typeface="Oswald"/>
              <a:buNone/>
              <a:defRPr sz="3000">
                <a:solidFill>
                  <a:schemeClr val="dk1"/>
                </a:solidFill>
                <a:latin typeface="Oswald"/>
                <a:ea typeface="Oswald"/>
                <a:cs typeface="Oswald"/>
                <a:sym typeface="Oswald"/>
              </a:defRPr>
            </a:lvl2pPr>
            <a:lvl3pPr lvl="2">
              <a:spcBef>
                <a:spcPts val="0"/>
              </a:spcBef>
              <a:buClr>
                <a:schemeClr val="dk1"/>
              </a:buClr>
              <a:buSzPct val="100000"/>
              <a:buFont typeface="Oswald"/>
              <a:buNone/>
              <a:defRPr sz="3000">
                <a:solidFill>
                  <a:schemeClr val="dk1"/>
                </a:solidFill>
                <a:latin typeface="Oswald"/>
                <a:ea typeface="Oswald"/>
                <a:cs typeface="Oswald"/>
                <a:sym typeface="Oswald"/>
              </a:defRPr>
            </a:lvl3pPr>
            <a:lvl4pPr lvl="3">
              <a:spcBef>
                <a:spcPts val="0"/>
              </a:spcBef>
              <a:buClr>
                <a:schemeClr val="dk1"/>
              </a:buClr>
              <a:buSzPct val="100000"/>
              <a:buFont typeface="Oswald"/>
              <a:buNone/>
              <a:defRPr sz="3000">
                <a:solidFill>
                  <a:schemeClr val="dk1"/>
                </a:solidFill>
                <a:latin typeface="Oswald"/>
                <a:ea typeface="Oswald"/>
                <a:cs typeface="Oswald"/>
                <a:sym typeface="Oswald"/>
              </a:defRPr>
            </a:lvl4pPr>
            <a:lvl5pPr lvl="4">
              <a:spcBef>
                <a:spcPts val="0"/>
              </a:spcBef>
              <a:buClr>
                <a:schemeClr val="dk1"/>
              </a:buClr>
              <a:buSzPct val="100000"/>
              <a:buFont typeface="Oswald"/>
              <a:buNone/>
              <a:defRPr sz="3000">
                <a:solidFill>
                  <a:schemeClr val="dk1"/>
                </a:solidFill>
                <a:latin typeface="Oswald"/>
                <a:ea typeface="Oswald"/>
                <a:cs typeface="Oswald"/>
                <a:sym typeface="Oswald"/>
              </a:defRPr>
            </a:lvl5pPr>
            <a:lvl6pPr lvl="5">
              <a:spcBef>
                <a:spcPts val="0"/>
              </a:spcBef>
              <a:buClr>
                <a:schemeClr val="dk1"/>
              </a:buClr>
              <a:buSzPct val="100000"/>
              <a:buFont typeface="Oswald"/>
              <a:buNone/>
              <a:defRPr sz="3000">
                <a:solidFill>
                  <a:schemeClr val="dk1"/>
                </a:solidFill>
                <a:latin typeface="Oswald"/>
                <a:ea typeface="Oswald"/>
                <a:cs typeface="Oswald"/>
                <a:sym typeface="Oswald"/>
              </a:defRPr>
            </a:lvl6pPr>
            <a:lvl7pPr lvl="6">
              <a:spcBef>
                <a:spcPts val="0"/>
              </a:spcBef>
              <a:buClr>
                <a:schemeClr val="dk1"/>
              </a:buClr>
              <a:buSzPct val="100000"/>
              <a:buFont typeface="Oswald"/>
              <a:buNone/>
              <a:defRPr sz="3000">
                <a:solidFill>
                  <a:schemeClr val="dk1"/>
                </a:solidFill>
                <a:latin typeface="Oswald"/>
                <a:ea typeface="Oswald"/>
                <a:cs typeface="Oswald"/>
                <a:sym typeface="Oswald"/>
              </a:defRPr>
            </a:lvl7pPr>
            <a:lvl8pPr lvl="7">
              <a:spcBef>
                <a:spcPts val="0"/>
              </a:spcBef>
              <a:buClr>
                <a:schemeClr val="dk1"/>
              </a:buClr>
              <a:buSzPct val="100000"/>
              <a:buFont typeface="Oswald"/>
              <a:buNone/>
              <a:defRPr sz="3000">
                <a:solidFill>
                  <a:schemeClr val="dk1"/>
                </a:solidFill>
                <a:latin typeface="Oswald"/>
                <a:ea typeface="Oswald"/>
                <a:cs typeface="Oswald"/>
                <a:sym typeface="Oswald"/>
              </a:defRPr>
            </a:lvl8pPr>
            <a:lvl9pPr lvl="8">
              <a:spcBef>
                <a:spcPts val="0"/>
              </a:spcBef>
              <a:buClr>
                <a:schemeClr val="dk1"/>
              </a:buClr>
              <a:buSzPct val="100000"/>
              <a:buFont typeface="Oswald"/>
              <a:buNone/>
              <a:defRPr sz="3000">
                <a:solidFill>
                  <a:schemeClr val="dk1"/>
                </a:solidFill>
                <a:latin typeface="Oswald"/>
                <a:ea typeface="Oswald"/>
                <a:cs typeface="Oswald"/>
                <a:sym typeface="Oswald"/>
              </a:defRPr>
            </a:lvl9pPr>
          </a:lstStyle>
          <a:p>
            <a:endParaRPr/>
          </a:p>
        </p:txBody>
      </p:sp>
      <p:sp>
        <p:nvSpPr>
          <p:cNvPr id="7" name="Shape 7"/>
          <p:cNvSpPr txBox="1">
            <a:spLocks noGrp="1"/>
          </p:cNvSpPr>
          <p:nvPr>
            <p:ph type="body" idx="1"/>
          </p:nvPr>
        </p:nvSpPr>
        <p:spPr>
          <a:xfrm>
            <a:off x="311700" y="1536633"/>
            <a:ext cx="8520600" cy="45552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accent3"/>
              </a:buClr>
              <a:buSzPct val="100000"/>
              <a:buFont typeface="Average"/>
              <a:defRPr sz="1800">
                <a:solidFill>
                  <a:schemeClr val="accent3"/>
                </a:solidFill>
                <a:latin typeface="Average"/>
                <a:ea typeface="Average"/>
                <a:cs typeface="Average"/>
                <a:sym typeface="Average"/>
              </a:defRPr>
            </a:lvl1pPr>
            <a:lvl2pPr lvl="1">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2pPr>
            <a:lvl3pPr lvl="2">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3pPr>
            <a:lvl4pPr lvl="3">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4pPr>
            <a:lvl5pPr lvl="4">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5pPr>
            <a:lvl6pPr lvl="5">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6pPr>
            <a:lvl7pPr lvl="6">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7pPr>
            <a:lvl8pPr lvl="7">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8pPr>
            <a:lvl9pPr lvl="8">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9pPr>
          </a:lstStyle>
          <a:p>
            <a:endParaRPr/>
          </a:p>
        </p:txBody>
      </p:sp>
      <p:sp>
        <p:nvSpPr>
          <p:cNvPr id="8" name="Shape 8"/>
          <p:cNvSpPr txBox="1">
            <a:spLocks noGrp="1"/>
          </p:cNvSpPr>
          <p:nvPr>
            <p:ph type="sldNum" idx="12"/>
          </p:nvPr>
        </p:nvSpPr>
        <p:spPr>
          <a:xfrm>
            <a:off x="8490250" y="6241345"/>
            <a:ext cx="548700" cy="524800"/>
          </a:xfrm>
          <a:prstGeom prst="rect">
            <a:avLst/>
          </a:prstGeom>
          <a:noFill/>
          <a:ln>
            <a:noFill/>
          </a:ln>
        </p:spPr>
        <p:txBody>
          <a:bodyPr lIns="91425" tIns="91425" rIns="91425" bIns="91425" anchor="ctr" anchorCtr="0">
            <a:noAutofit/>
          </a:bodyPr>
          <a:lstStyle/>
          <a:p>
            <a:pPr algn="r" defTabSz="914400" rtl="0"/>
            <a:fld id="{00000000-1234-1234-1234-123412341234}" type="slidenum">
              <a:rPr lang="en" sz="1000" smtClean="0">
                <a:solidFill>
                  <a:srgbClr val="CACACA"/>
                </a:solidFill>
                <a:latin typeface="Average"/>
                <a:ea typeface="Average"/>
                <a:cs typeface="Average"/>
                <a:sym typeface="Average"/>
              </a:rPr>
              <a:pPr algn="r" defTabSz="914400" rtl="0"/>
              <a:t>‹#›</a:t>
            </a:fld>
            <a:endParaRPr lang="en" sz="1000">
              <a:solidFill>
                <a:srgbClr val="CACACA"/>
              </a:solidFill>
              <a:latin typeface="Average"/>
              <a:ea typeface="Average"/>
              <a:cs typeface="Average"/>
              <a:sym typeface="Average"/>
            </a:endParaRPr>
          </a:p>
        </p:txBody>
      </p:sp>
    </p:spTree>
    <p:extLst>
      <p:ext uri="{BB962C8B-B14F-4D97-AF65-F5344CB8AC3E}">
        <p14:creationId xmlns:p14="http://schemas.microsoft.com/office/powerpoint/2010/main" val="1458553336"/>
      </p:ext>
    </p:extLst>
  </p:cSld>
  <p:clrMap bg1="lt1" tx1="dk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593367"/>
            <a:ext cx="8520600" cy="763600"/>
          </a:xfrm>
          <a:prstGeom prst="rect">
            <a:avLst/>
          </a:prstGeom>
          <a:noFill/>
          <a:ln>
            <a:noFill/>
          </a:ln>
        </p:spPr>
        <p:txBody>
          <a:bodyPr lIns="91425" tIns="91425" rIns="91425" bIns="91425" anchor="t" anchorCtr="0"/>
          <a:lstStyle>
            <a:lvl1pPr lvl="0">
              <a:spcBef>
                <a:spcPts val="0"/>
              </a:spcBef>
              <a:buClr>
                <a:schemeClr val="dk1"/>
              </a:buClr>
              <a:buSzPct val="100000"/>
              <a:buFont typeface="Oswald"/>
              <a:buNone/>
              <a:defRPr sz="3000">
                <a:solidFill>
                  <a:schemeClr val="dk1"/>
                </a:solidFill>
                <a:latin typeface="Oswald"/>
                <a:ea typeface="Oswald"/>
                <a:cs typeface="Oswald"/>
                <a:sym typeface="Oswald"/>
              </a:defRPr>
            </a:lvl1pPr>
            <a:lvl2pPr lvl="1">
              <a:spcBef>
                <a:spcPts val="0"/>
              </a:spcBef>
              <a:buClr>
                <a:schemeClr val="dk1"/>
              </a:buClr>
              <a:buSzPct val="100000"/>
              <a:buFont typeface="Oswald"/>
              <a:buNone/>
              <a:defRPr sz="3000">
                <a:solidFill>
                  <a:schemeClr val="dk1"/>
                </a:solidFill>
                <a:latin typeface="Oswald"/>
                <a:ea typeface="Oswald"/>
                <a:cs typeface="Oswald"/>
                <a:sym typeface="Oswald"/>
              </a:defRPr>
            </a:lvl2pPr>
            <a:lvl3pPr lvl="2">
              <a:spcBef>
                <a:spcPts val="0"/>
              </a:spcBef>
              <a:buClr>
                <a:schemeClr val="dk1"/>
              </a:buClr>
              <a:buSzPct val="100000"/>
              <a:buFont typeface="Oswald"/>
              <a:buNone/>
              <a:defRPr sz="3000">
                <a:solidFill>
                  <a:schemeClr val="dk1"/>
                </a:solidFill>
                <a:latin typeface="Oswald"/>
                <a:ea typeface="Oswald"/>
                <a:cs typeface="Oswald"/>
                <a:sym typeface="Oswald"/>
              </a:defRPr>
            </a:lvl3pPr>
            <a:lvl4pPr lvl="3">
              <a:spcBef>
                <a:spcPts val="0"/>
              </a:spcBef>
              <a:buClr>
                <a:schemeClr val="dk1"/>
              </a:buClr>
              <a:buSzPct val="100000"/>
              <a:buFont typeface="Oswald"/>
              <a:buNone/>
              <a:defRPr sz="3000">
                <a:solidFill>
                  <a:schemeClr val="dk1"/>
                </a:solidFill>
                <a:latin typeface="Oswald"/>
                <a:ea typeface="Oswald"/>
                <a:cs typeface="Oswald"/>
                <a:sym typeface="Oswald"/>
              </a:defRPr>
            </a:lvl4pPr>
            <a:lvl5pPr lvl="4">
              <a:spcBef>
                <a:spcPts val="0"/>
              </a:spcBef>
              <a:buClr>
                <a:schemeClr val="dk1"/>
              </a:buClr>
              <a:buSzPct val="100000"/>
              <a:buFont typeface="Oswald"/>
              <a:buNone/>
              <a:defRPr sz="3000">
                <a:solidFill>
                  <a:schemeClr val="dk1"/>
                </a:solidFill>
                <a:latin typeface="Oswald"/>
                <a:ea typeface="Oswald"/>
                <a:cs typeface="Oswald"/>
                <a:sym typeface="Oswald"/>
              </a:defRPr>
            </a:lvl5pPr>
            <a:lvl6pPr lvl="5">
              <a:spcBef>
                <a:spcPts val="0"/>
              </a:spcBef>
              <a:buClr>
                <a:schemeClr val="dk1"/>
              </a:buClr>
              <a:buSzPct val="100000"/>
              <a:buFont typeface="Oswald"/>
              <a:buNone/>
              <a:defRPr sz="3000">
                <a:solidFill>
                  <a:schemeClr val="dk1"/>
                </a:solidFill>
                <a:latin typeface="Oswald"/>
                <a:ea typeface="Oswald"/>
                <a:cs typeface="Oswald"/>
                <a:sym typeface="Oswald"/>
              </a:defRPr>
            </a:lvl6pPr>
            <a:lvl7pPr lvl="6">
              <a:spcBef>
                <a:spcPts val="0"/>
              </a:spcBef>
              <a:buClr>
                <a:schemeClr val="dk1"/>
              </a:buClr>
              <a:buSzPct val="100000"/>
              <a:buFont typeface="Oswald"/>
              <a:buNone/>
              <a:defRPr sz="3000">
                <a:solidFill>
                  <a:schemeClr val="dk1"/>
                </a:solidFill>
                <a:latin typeface="Oswald"/>
                <a:ea typeface="Oswald"/>
                <a:cs typeface="Oswald"/>
                <a:sym typeface="Oswald"/>
              </a:defRPr>
            </a:lvl7pPr>
            <a:lvl8pPr lvl="7">
              <a:spcBef>
                <a:spcPts val="0"/>
              </a:spcBef>
              <a:buClr>
                <a:schemeClr val="dk1"/>
              </a:buClr>
              <a:buSzPct val="100000"/>
              <a:buFont typeface="Oswald"/>
              <a:buNone/>
              <a:defRPr sz="3000">
                <a:solidFill>
                  <a:schemeClr val="dk1"/>
                </a:solidFill>
                <a:latin typeface="Oswald"/>
                <a:ea typeface="Oswald"/>
                <a:cs typeface="Oswald"/>
                <a:sym typeface="Oswald"/>
              </a:defRPr>
            </a:lvl8pPr>
            <a:lvl9pPr lvl="8">
              <a:spcBef>
                <a:spcPts val="0"/>
              </a:spcBef>
              <a:buClr>
                <a:schemeClr val="dk1"/>
              </a:buClr>
              <a:buSzPct val="100000"/>
              <a:buFont typeface="Oswald"/>
              <a:buNone/>
              <a:defRPr sz="3000">
                <a:solidFill>
                  <a:schemeClr val="dk1"/>
                </a:solidFill>
                <a:latin typeface="Oswald"/>
                <a:ea typeface="Oswald"/>
                <a:cs typeface="Oswald"/>
                <a:sym typeface="Oswald"/>
              </a:defRPr>
            </a:lvl9pPr>
          </a:lstStyle>
          <a:p>
            <a:endParaRPr/>
          </a:p>
        </p:txBody>
      </p:sp>
      <p:sp>
        <p:nvSpPr>
          <p:cNvPr id="7" name="Shape 7"/>
          <p:cNvSpPr txBox="1">
            <a:spLocks noGrp="1"/>
          </p:cNvSpPr>
          <p:nvPr>
            <p:ph type="body" idx="1"/>
          </p:nvPr>
        </p:nvSpPr>
        <p:spPr>
          <a:xfrm>
            <a:off x="311700" y="1536633"/>
            <a:ext cx="8520600" cy="45552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accent3"/>
              </a:buClr>
              <a:buSzPct val="100000"/>
              <a:buFont typeface="Average"/>
              <a:defRPr sz="1800">
                <a:solidFill>
                  <a:schemeClr val="accent3"/>
                </a:solidFill>
                <a:latin typeface="Average"/>
                <a:ea typeface="Average"/>
                <a:cs typeface="Average"/>
                <a:sym typeface="Average"/>
              </a:defRPr>
            </a:lvl1pPr>
            <a:lvl2pPr lvl="1">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2pPr>
            <a:lvl3pPr lvl="2">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3pPr>
            <a:lvl4pPr lvl="3">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4pPr>
            <a:lvl5pPr lvl="4">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5pPr>
            <a:lvl6pPr lvl="5">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6pPr>
            <a:lvl7pPr lvl="6">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7pPr>
            <a:lvl8pPr lvl="7">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8pPr>
            <a:lvl9pPr lvl="8">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9pPr>
          </a:lstStyle>
          <a:p>
            <a:endParaRPr/>
          </a:p>
        </p:txBody>
      </p:sp>
      <p:sp>
        <p:nvSpPr>
          <p:cNvPr id="8" name="Shape 8"/>
          <p:cNvSpPr txBox="1">
            <a:spLocks noGrp="1"/>
          </p:cNvSpPr>
          <p:nvPr>
            <p:ph type="sldNum" idx="12"/>
          </p:nvPr>
        </p:nvSpPr>
        <p:spPr>
          <a:xfrm>
            <a:off x="8490250" y="6241345"/>
            <a:ext cx="548700" cy="524800"/>
          </a:xfrm>
          <a:prstGeom prst="rect">
            <a:avLst/>
          </a:prstGeom>
          <a:noFill/>
          <a:ln>
            <a:noFill/>
          </a:ln>
        </p:spPr>
        <p:txBody>
          <a:bodyPr lIns="91425" tIns="91425" rIns="91425" bIns="91425" anchor="ctr" anchorCtr="0">
            <a:noAutofit/>
          </a:bodyPr>
          <a:lstStyle/>
          <a:p>
            <a:pPr algn="r" defTabSz="914400" rtl="0"/>
            <a:fld id="{00000000-1234-1234-1234-123412341234}" type="slidenum">
              <a:rPr lang="en" sz="1000" smtClean="0">
                <a:solidFill>
                  <a:srgbClr val="CACACA"/>
                </a:solidFill>
                <a:latin typeface="Average"/>
                <a:ea typeface="Average"/>
                <a:cs typeface="Average"/>
                <a:sym typeface="Average"/>
              </a:rPr>
              <a:pPr algn="r" defTabSz="914400" rtl="0"/>
              <a:t>‹#›</a:t>
            </a:fld>
            <a:endParaRPr lang="en" sz="1000">
              <a:solidFill>
                <a:srgbClr val="CACACA"/>
              </a:solidFill>
              <a:latin typeface="Average"/>
              <a:ea typeface="Average"/>
              <a:cs typeface="Average"/>
              <a:sym typeface="Average"/>
            </a:endParaRPr>
          </a:p>
        </p:txBody>
      </p:sp>
    </p:spTree>
    <p:extLst>
      <p:ext uri="{BB962C8B-B14F-4D97-AF65-F5344CB8AC3E}">
        <p14:creationId xmlns:p14="http://schemas.microsoft.com/office/powerpoint/2010/main" val="830905567"/>
      </p:ext>
    </p:extLst>
  </p:cSld>
  <p:clrMap bg1="lt1" tx1="dk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593367"/>
            <a:ext cx="8520600" cy="763600"/>
          </a:xfrm>
          <a:prstGeom prst="rect">
            <a:avLst/>
          </a:prstGeom>
          <a:noFill/>
          <a:ln>
            <a:noFill/>
          </a:ln>
        </p:spPr>
        <p:txBody>
          <a:bodyPr lIns="91425" tIns="91425" rIns="91425" bIns="91425" anchor="t" anchorCtr="0"/>
          <a:lstStyle>
            <a:lvl1pPr lvl="0">
              <a:spcBef>
                <a:spcPts val="0"/>
              </a:spcBef>
              <a:buClr>
                <a:schemeClr val="dk1"/>
              </a:buClr>
              <a:buSzPct val="100000"/>
              <a:buFont typeface="Oswald"/>
              <a:buNone/>
              <a:defRPr sz="3000">
                <a:solidFill>
                  <a:schemeClr val="dk1"/>
                </a:solidFill>
                <a:latin typeface="Oswald"/>
                <a:ea typeface="Oswald"/>
                <a:cs typeface="Oswald"/>
                <a:sym typeface="Oswald"/>
              </a:defRPr>
            </a:lvl1pPr>
            <a:lvl2pPr lvl="1">
              <a:spcBef>
                <a:spcPts val="0"/>
              </a:spcBef>
              <a:buClr>
                <a:schemeClr val="dk1"/>
              </a:buClr>
              <a:buSzPct val="100000"/>
              <a:buFont typeface="Oswald"/>
              <a:buNone/>
              <a:defRPr sz="3000">
                <a:solidFill>
                  <a:schemeClr val="dk1"/>
                </a:solidFill>
                <a:latin typeface="Oswald"/>
                <a:ea typeface="Oswald"/>
                <a:cs typeface="Oswald"/>
                <a:sym typeface="Oswald"/>
              </a:defRPr>
            </a:lvl2pPr>
            <a:lvl3pPr lvl="2">
              <a:spcBef>
                <a:spcPts val="0"/>
              </a:spcBef>
              <a:buClr>
                <a:schemeClr val="dk1"/>
              </a:buClr>
              <a:buSzPct val="100000"/>
              <a:buFont typeface="Oswald"/>
              <a:buNone/>
              <a:defRPr sz="3000">
                <a:solidFill>
                  <a:schemeClr val="dk1"/>
                </a:solidFill>
                <a:latin typeface="Oswald"/>
                <a:ea typeface="Oswald"/>
                <a:cs typeface="Oswald"/>
                <a:sym typeface="Oswald"/>
              </a:defRPr>
            </a:lvl3pPr>
            <a:lvl4pPr lvl="3">
              <a:spcBef>
                <a:spcPts val="0"/>
              </a:spcBef>
              <a:buClr>
                <a:schemeClr val="dk1"/>
              </a:buClr>
              <a:buSzPct val="100000"/>
              <a:buFont typeface="Oswald"/>
              <a:buNone/>
              <a:defRPr sz="3000">
                <a:solidFill>
                  <a:schemeClr val="dk1"/>
                </a:solidFill>
                <a:latin typeface="Oswald"/>
                <a:ea typeface="Oswald"/>
                <a:cs typeface="Oswald"/>
                <a:sym typeface="Oswald"/>
              </a:defRPr>
            </a:lvl4pPr>
            <a:lvl5pPr lvl="4">
              <a:spcBef>
                <a:spcPts val="0"/>
              </a:spcBef>
              <a:buClr>
                <a:schemeClr val="dk1"/>
              </a:buClr>
              <a:buSzPct val="100000"/>
              <a:buFont typeface="Oswald"/>
              <a:buNone/>
              <a:defRPr sz="3000">
                <a:solidFill>
                  <a:schemeClr val="dk1"/>
                </a:solidFill>
                <a:latin typeface="Oswald"/>
                <a:ea typeface="Oswald"/>
                <a:cs typeface="Oswald"/>
                <a:sym typeface="Oswald"/>
              </a:defRPr>
            </a:lvl5pPr>
            <a:lvl6pPr lvl="5">
              <a:spcBef>
                <a:spcPts val="0"/>
              </a:spcBef>
              <a:buClr>
                <a:schemeClr val="dk1"/>
              </a:buClr>
              <a:buSzPct val="100000"/>
              <a:buFont typeface="Oswald"/>
              <a:buNone/>
              <a:defRPr sz="3000">
                <a:solidFill>
                  <a:schemeClr val="dk1"/>
                </a:solidFill>
                <a:latin typeface="Oswald"/>
                <a:ea typeface="Oswald"/>
                <a:cs typeface="Oswald"/>
                <a:sym typeface="Oswald"/>
              </a:defRPr>
            </a:lvl6pPr>
            <a:lvl7pPr lvl="6">
              <a:spcBef>
                <a:spcPts val="0"/>
              </a:spcBef>
              <a:buClr>
                <a:schemeClr val="dk1"/>
              </a:buClr>
              <a:buSzPct val="100000"/>
              <a:buFont typeface="Oswald"/>
              <a:buNone/>
              <a:defRPr sz="3000">
                <a:solidFill>
                  <a:schemeClr val="dk1"/>
                </a:solidFill>
                <a:latin typeface="Oswald"/>
                <a:ea typeface="Oswald"/>
                <a:cs typeface="Oswald"/>
                <a:sym typeface="Oswald"/>
              </a:defRPr>
            </a:lvl7pPr>
            <a:lvl8pPr lvl="7">
              <a:spcBef>
                <a:spcPts val="0"/>
              </a:spcBef>
              <a:buClr>
                <a:schemeClr val="dk1"/>
              </a:buClr>
              <a:buSzPct val="100000"/>
              <a:buFont typeface="Oswald"/>
              <a:buNone/>
              <a:defRPr sz="3000">
                <a:solidFill>
                  <a:schemeClr val="dk1"/>
                </a:solidFill>
                <a:latin typeface="Oswald"/>
                <a:ea typeface="Oswald"/>
                <a:cs typeface="Oswald"/>
                <a:sym typeface="Oswald"/>
              </a:defRPr>
            </a:lvl8pPr>
            <a:lvl9pPr lvl="8">
              <a:spcBef>
                <a:spcPts val="0"/>
              </a:spcBef>
              <a:buClr>
                <a:schemeClr val="dk1"/>
              </a:buClr>
              <a:buSzPct val="100000"/>
              <a:buFont typeface="Oswald"/>
              <a:buNone/>
              <a:defRPr sz="3000">
                <a:solidFill>
                  <a:schemeClr val="dk1"/>
                </a:solidFill>
                <a:latin typeface="Oswald"/>
                <a:ea typeface="Oswald"/>
                <a:cs typeface="Oswald"/>
                <a:sym typeface="Oswald"/>
              </a:defRPr>
            </a:lvl9pPr>
          </a:lstStyle>
          <a:p>
            <a:endParaRPr/>
          </a:p>
        </p:txBody>
      </p:sp>
      <p:sp>
        <p:nvSpPr>
          <p:cNvPr id="7" name="Shape 7"/>
          <p:cNvSpPr txBox="1">
            <a:spLocks noGrp="1"/>
          </p:cNvSpPr>
          <p:nvPr>
            <p:ph type="body" idx="1"/>
          </p:nvPr>
        </p:nvSpPr>
        <p:spPr>
          <a:xfrm>
            <a:off x="311700" y="1536633"/>
            <a:ext cx="8520600" cy="45552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accent3"/>
              </a:buClr>
              <a:buSzPct val="100000"/>
              <a:buFont typeface="Average"/>
              <a:defRPr sz="1800">
                <a:solidFill>
                  <a:schemeClr val="accent3"/>
                </a:solidFill>
                <a:latin typeface="Average"/>
                <a:ea typeface="Average"/>
                <a:cs typeface="Average"/>
                <a:sym typeface="Average"/>
              </a:defRPr>
            </a:lvl1pPr>
            <a:lvl2pPr lvl="1">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2pPr>
            <a:lvl3pPr lvl="2">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3pPr>
            <a:lvl4pPr lvl="3">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4pPr>
            <a:lvl5pPr lvl="4">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5pPr>
            <a:lvl6pPr lvl="5">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6pPr>
            <a:lvl7pPr lvl="6">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7pPr>
            <a:lvl8pPr lvl="7">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8pPr>
            <a:lvl9pPr lvl="8">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9pPr>
          </a:lstStyle>
          <a:p>
            <a:endParaRPr/>
          </a:p>
        </p:txBody>
      </p:sp>
      <p:sp>
        <p:nvSpPr>
          <p:cNvPr id="8" name="Shape 8"/>
          <p:cNvSpPr txBox="1">
            <a:spLocks noGrp="1"/>
          </p:cNvSpPr>
          <p:nvPr>
            <p:ph type="sldNum" idx="12"/>
          </p:nvPr>
        </p:nvSpPr>
        <p:spPr>
          <a:xfrm>
            <a:off x="8490250" y="6241345"/>
            <a:ext cx="548700" cy="524800"/>
          </a:xfrm>
          <a:prstGeom prst="rect">
            <a:avLst/>
          </a:prstGeom>
          <a:noFill/>
          <a:ln>
            <a:noFill/>
          </a:ln>
        </p:spPr>
        <p:txBody>
          <a:bodyPr lIns="91425" tIns="91425" rIns="91425" bIns="91425" anchor="ctr" anchorCtr="0">
            <a:noAutofit/>
          </a:bodyPr>
          <a:lstStyle/>
          <a:p>
            <a:pPr algn="r" defTabSz="914400" rtl="0"/>
            <a:fld id="{00000000-1234-1234-1234-123412341234}" type="slidenum">
              <a:rPr lang="en" sz="1000" smtClean="0">
                <a:solidFill>
                  <a:srgbClr val="CACACA"/>
                </a:solidFill>
                <a:latin typeface="Average"/>
                <a:ea typeface="Average"/>
                <a:cs typeface="Average"/>
                <a:sym typeface="Average"/>
              </a:rPr>
              <a:pPr algn="r" defTabSz="914400" rtl="0"/>
              <a:t>‹#›</a:t>
            </a:fld>
            <a:endParaRPr lang="en" sz="1000">
              <a:solidFill>
                <a:srgbClr val="CACACA"/>
              </a:solidFill>
              <a:latin typeface="Average"/>
              <a:ea typeface="Average"/>
              <a:cs typeface="Average"/>
              <a:sym typeface="Average"/>
            </a:endParaRPr>
          </a:p>
        </p:txBody>
      </p:sp>
    </p:spTree>
    <p:extLst>
      <p:ext uri="{BB962C8B-B14F-4D97-AF65-F5344CB8AC3E}">
        <p14:creationId xmlns:p14="http://schemas.microsoft.com/office/powerpoint/2010/main" val="1431688195"/>
      </p:ext>
    </p:extLst>
  </p:cSld>
  <p:clrMap bg1="lt1" tx1="dk1" bg2="dk2"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media/image37.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hyperlink" Target="http://tinyurl.com/datacubeui" TargetMode="External"/><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5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4.jpeg"/><Relationship Id="rId9" Type="http://schemas.openxmlformats.org/officeDocument/2006/relationships/image" Target="../media/image65.jpeg"/><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9.xml"/><Relationship Id="rId3" Type="http://schemas.openxmlformats.org/officeDocument/2006/relationships/image" Target="../media/image6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30.xml"/><Relationship Id="rId3" Type="http://schemas.openxmlformats.org/officeDocument/2006/relationships/image" Target="../media/image5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31.xml"/><Relationship Id="rId3" Type="http://schemas.openxmlformats.org/officeDocument/2006/relationships/image" Target="../media/image6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32.xml"/><Relationship Id="rId3" Type="http://schemas.openxmlformats.org/officeDocument/2006/relationships/image" Target="../media/image5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33.xml"/><Relationship Id="rId3"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1" Type="http://schemas.openxmlformats.org/officeDocument/2006/relationships/slideLayout" Target="../slideLayouts/slideLayout65.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1" Type="http://schemas.openxmlformats.org/officeDocument/2006/relationships/slideLayout" Target="../slideLayouts/slideLayout65.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65.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5"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hyperlink" Target="https://global-surface-water.appspot.com/" TargetMode="External"/><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png"/><Relationship Id="rId5" Type="http://schemas.openxmlformats.org/officeDocument/2006/relationships/image" Target="../media/image22.jp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533400" y="1676400"/>
            <a:ext cx="8305800" cy="8382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latin typeface="Droid Serif"/>
                <a:ea typeface="Droid Serif"/>
                <a:cs typeface="Droid Serif"/>
                <a:sym typeface="Droid Serif"/>
              </a:defRPr>
            </a:lvl1pPr>
          </a:lstStyle>
          <a:p>
            <a:pPr lvl="0">
              <a:defRPr sz="1800" b="0">
                <a:solidFill>
                  <a:srgbClr val="000000"/>
                </a:solidFill>
              </a:defRPr>
            </a:pPr>
            <a:r>
              <a:rPr lang="en-US" sz="3600" b="1" dirty="0" smtClean="0">
                <a:solidFill>
                  <a:srgbClr val="FFFFFF"/>
                </a:solidFill>
              </a:rPr>
              <a:t>Open Data </a:t>
            </a:r>
            <a:r>
              <a:rPr lang="en-US" sz="3600" b="1" smtClean="0">
                <a:solidFill>
                  <a:srgbClr val="FFFFFF"/>
                </a:solidFill>
              </a:rPr>
              <a:t>Cube </a:t>
            </a:r>
            <a:br>
              <a:rPr lang="en-US" sz="3600" b="1" smtClean="0">
                <a:solidFill>
                  <a:srgbClr val="FFFFFF"/>
                </a:solidFill>
              </a:rPr>
            </a:br>
            <a:r>
              <a:rPr lang="en-US" sz="3600" b="1" smtClean="0">
                <a:solidFill>
                  <a:srgbClr val="FFFFFF"/>
                </a:solidFill>
              </a:rPr>
              <a:t>Example Applications</a:t>
            </a:r>
            <a:endParaRPr sz="2800" b="0" i="1" dirty="0">
              <a:solidFill>
                <a:srgbClr val="FFFFFF"/>
              </a:solidFill>
            </a:endParaRPr>
          </a:p>
        </p:txBody>
      </p:sp>
      <p:sp>
        <p:nvSpPr>
          <p:cNvPr id="11" name="Shape 11"/>
          <p:cNvSpPr/>
          <p:nvPr/>
        </p:nvSpPr>
        <p:spPr>
          <a:xfrm>
            <a:off x="533400" y="3048000"/>
            <a:ext cx="5867400" cy="254158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defTabSz="914400">
              <a:defRPr>
                <a:solidFill>
                  <a:srgbClr val="000000"/>
                </a:solidFill>
              </a:defRPr>
            </a:pPr>
            <a:r>
              <a:rPr lang="en-US" sz="2000" dirty="0" smtClean="0">
                <a:solidFill>
                  <a:srgbClr val="FFFFFF"/>
                </a:solidFill>
                <a:latin typeface="Arial Bold"/>
                <a:ea typeface="Arial Bold"/>
                <a:cs typeface="Arial Bold"/>
                <a:sym typeface="Arial Bold"/>
              </a:rPr>
              <a:t>July </a:t>
            </a:r>
            <a:r>
              <a:rPr lang="en-US" sz="2000" dirty="0">
                <a:solidFill>
                  <a:srgbClr val="FFFFFF"/>
                </a:solidFill>
                <a:latin typeface="Arial Bold"/>
                <a:ea typeface="Arial Bold"/>
                <a:cs typeface="Arial Bold"/>
                <a:sym typeface="Arial Bold"/>
              </a:rPr>
              <a:t>2017</a:t>
            </a:r>
          </a:p>
          <a:p>
            <a:pPr lvl="0" defTabSz="914400">
              <a:defRPr>
                <a:solidFill>
                  <a:srgbClr val="000000"/>
                </a:solidFill>
              </a:defRPr>
            </a:pPr>
            <a:endParaRPr lang="en-US" sz="2000" dirty="0">
              <a:solidFill>
                <a:srgbClr val="FFFFFF"/>
              </a:solidFill>
              <a:latin typeface="Arial Bold"/>
              <a:ea typeface="Arial Bold"/>
              <a:cs typeface="Arial Bold"/>
              <a:sym typeface="Arial Bold"/>
            </a:endParaRPr>
          </a:p>
          <a:p>
            <a:pPr lvl="0" defTabSz="914400">
              <a:defRPr>
                <a:solidFill>
                  <a:srgbClr val="000000"/>
                </a:solidFill>
              </a:defRPr>
            </a:pPr>
            <a:r>
              <a:rPr lang="en-US" sz="2000" dirty="0">
                <a:solidFill>
                  <a:srgbClr val="FFFFFF"/>
                </a:solidFill>
                <a:latin typeface="Arial Bold"/>
                <a:ea typeface="Arial Bold"/>
                <a:cs typeface="Arial Bold"/>
                <a:sym typeface="Arial Bold"/>
              </a:rPr>
              <a:t>Brian Killough</a:t>
            </a:r>
          </a:p>
          <a:p>
            <a:pPr lvl="0" defTabSz="914400">
              <a:defRPr>
                <a:solidFill>
                  <a:srgbClr val="000000"/>
                </a:solidFill>
              </a:defRPr>
            </a:pPr>
            <a:r>
              <a:rPr lang="en-US" sz="2000" dirty="0">
                <a:solidFill>
                  <a:srgbClr val="FFFFFF"/>
                </a:solidFill>
                <a:latin typeface="Arial Bold"/>
                <a:ea typeface="Arial Bold"/>
                <a:cs typeface="Arial Bold"/>
                <a:sym typeface="Arial Bold"/>
              </a:rPr>
              <a:t>CEOS Systems Engineering Office</a:t>
            </a:r>
          </a:p>
          <a:p>
            <a:pPr lvl="0" defTabSz="914400">
              <a:defRPr>
                <a:solidFill>
                  <a:srgbClr val="000000"/>
                </a:solidFill>
              </a:defRPr>
            </a:pPr>
            <a:r>
              <a:rPr lang="en-US" sz="2000" dirty="0">
                <a:solidFill>
                  <a:srgbClr val="FFFFFF"/>
                </a:solidFill>
                <a:latin typeface="Arial Bold"/>
                <a:ea typeface="Arial Bold"/>
                <a:cs typeface="Arial Bold"/>
                <a:sym typeface="Arial Bold"/>
              </a:rPr>
              <a:t>NASA Langley Research </a:t>
            </a:r>
            <a:r>
              <a:rPr lang="en-US" sz="2000" dirty="0" smtClean="0">
                <a:solidFill>
                  <a:srgbClr val="FFFFFF"/>
                </a:solidFill>
                <a:latin typeface="Arial Bold"/>
                <a:ea typeface="Arial Bold"/>
                <a:cs typeface="Arial Bold"/>
                <a:sym typeface="Arial Bold"/>
              </a:rPr>
              <a:t>Center</a:t>
            </a:r>
            <a:br>
              <a:rPr lang="en-US" sz="2000" dirty="0" smtClean="0">
                <a:solidFill>
                  <a:srgbClr val="FFFFFF"/>
                </a:solidFill>
                <a:latin typeface="Arial Bold"/>
                <a:ea typeface="Arial Bold"/>
                <a:cs typeface="Arial Bold"/>
                <a:sym typeface="Arial Bold"/>
              </a:rPr>
            </a:br>
            <a:r>
              <a:rPr lang="en-US" dirty="0" smtClean="0">
                <a:solidFill>
                  <a:srgbClr val="FFFFFF"/>
                </a:solidFill>
                <a:latin typeface="+mj-lt"/>
                <a:ea typeface="Arial Bold"/>
                <a:cs typeface="Arial Bold"/>
                <a:sym typeface="Arial Bold"/>
              </a:rPr>
              <a:t>Email: </a:t>
            </a:r>
            <a:r>
              <a:rPr lang="en-US" dirty="0" err="1" smtClean="0">
                <a:solidFill>
                  <a:srgbClr val="FFFFFF"/>
                </a:solidFill>
                <a:latin typeface="+mj-lt"/>
                <a:ea typeface="Arial Bold"/>
                <a:cs typeface="Arial Bold"/>
                <a:sym typeface="Arial Bold"/>
              </a:rPr>
              <a:t>Brian.D.Killough@nasa.gov</a:t>
            </a:r>
            <a:endParaRPr lang="en-US" dirty="0">
              <a:solidFill>
                <a:srgbClr val="FFFFFF"/>
              </a:solidFill>
              <a:latin typeface="+mj-lt"/>
              <a:ea typeface="Arial Bold"/>
              <a:cs typeface="Arial Bold"/>
              <a:sym typeface="Arial Bold"/>
            </a:endParaRPr>
          </a:p>
        </p:txBody>
      </p:sp>
      <p:pic>
        <p:nvPicPr>
          <p:cNvPr id="12" name="ceos_logo.png"/>
          <p:cNvPicPr/>
          <p:nvPr/>
        </p:nvPicPr>
        <p:blipFill>
          <a:blip r:embed="rId2">
            <a:extLst/>
          </a:blip>
          <a:stretch>
            <a:fillRect/>
          </a:stretch>
        </p:blipFill>
        <p:spPr>
          <a:xfrm>
            <a:off x="533400" y="304800"/>
            <a:ext cx="2507906" cy="993132"/>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133600" y="152400"/>
            <a:ext cx="5334000" cy="861774"/>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a:r>
              <a:rPr lang="en-US" sz="2800" b="1" dirty="0">
                <a:latin typeface="Proxima Nova Regular"/>
                <a:ea typeface="Proxima Nova Regular"/>
                <a:cs typeface="Proxima Nova Regular"/>
              </a:rPr>
              <a:t>Lake Chad, Cameroon, Africa</a:t>
            </a:r>
            <a:br>
              <a:rPr lang="en-US" sz="2800" b="1" dirty="0">
                <a:latin typeface="Proxima Nova Regular"/>
                <a:ea typeface="Proxima Nova Regular"/>
                <a:cs typeface="Proxima Nova Regular"/>
              </a:rPr>
            </a:br>
            <a:r>
              <a:rPr lang="en-US" sz="2800" b="1" dirty="0">
                <a:latin typeface="Proxima Nova Regular"/>
                <a:ea typeface="Proxima Nova Regular"/>
                <a:cs typeface="Proxima Nova Regular"/>
              </a:rPr>
              <a:t>10-year Time Series Results</a:t>
            </a:r>
          </a:p>
        </p:txBody>
      </p:sp>
      <p:pic>
        <p:nvPicPr>
          <p:cNvPr id="2" name="Picture 1"/>
          <p:cNvPicPr>
            <a:picLocks noChangeAspect="1"/>
          </p:cNvPicPr>
          <p:nvPr/>
        </p:nvPicPr>
        <p:blipFill>
          <a:blip r:embed="rId3"/>
          <a:stretch>
            <a:fillRect/>
          </a:stretch>
        </p:blipFill>
        <p:spPr>
          <a:xfrm>
            <a:off x="76200" y="1295400"/>
            <a:ext cx="8991600" cy="5410200"/>
          </a:xfrm>
          <a:prstGeom prst="rect">
            <a:avLst/>
          </a:prstGeom>
        </p:spPr>
      </p:pic>
      <p:sp>
        <p:nvSpPr>
          <p:cNvPr id="9" name="Content Placeholder 2"/>
          <p:cNvSpPr txBox="1">
            <a:spLocks/>
          </p:cNvSpPr>
          <p:nvPr/>
        </p:nvSpPr>
        <p:spPr bwMode="auto">
          <a:xfrm>
            <a:off x="4953000" y="1371600"/>
            <a:ext cx="3962400" cy="1219200"/>
          </a:xfrm>
          <a:prstGeom prst="rect">
            <a:avLst/>
          </a:prstGeom>
          <a:solidFill>
            <a:schemeClr val="accent1">
              <a:lumMod val="20000"/>
              <a:lumOff val="80000"/>
            </a:schemeClr>
          </a:solidFill>
          <a:ln w="9525">
            <a:solidFill>
              <a:schemeClr val="tx1"/>
            </a:solidFill>
            <a:miter lim="800000"/>
            <a:headEnd/>
            <a:tailEnd/>
          </a:ln>
        </p:spPr>
        <p:txBody>
          <a:bodyPr/>
          <a:lstStyle>
            <a:lvl1pPr marL="169863" indent="-169863">
              <a:defRPr sz="1000">
                <a:solidFill>
                  <a:schemeClr val="tx1"/>
                </a:solidFill>
                <a:latin typeface="Arial Unicode MS" charset="0"/>
                <a:ea typeface="ＭＳ Ｐゴシック" charset="0"/>
                <a:cs typeface="ＭＳ Ｐゴシック" charset="0"/>
              </a:defRPr>
            </a:lvl1pPr>
            <a:lvl2pPr marL="914400" indent="-457200">
              <a:defRPr sz="1000">
                <a:solidFill>
                  <a:schemeClr val="tx1"/>
                </a:solidFill>
                <a:latin typeface="Arial Unicode MS" charset="0"/>
                <a:ea typeface="ＭＳ Ｐゴシック" charset="0"/>
              </a:defRPr>
            </a:lvl2pPr>
            <a:lvl3pPr>
              <a:defRPr sz="1000">
                <a:solidFill>
                  <a:schemeClr val="tx1"/>
                </a:solidFill>
                <a:latin typeface="Arial Unicode MS" charset="0"/>
                <a:ea typeface="ＭＳ Ｐゴシック" charset="0"/>
              </a:defRPr>
            </a:lvl3pPr>
            <a:lvl4pPr>
              <a:defRPr sz="1000">
                <a:solidFill>
                  <a:schemeClr val="tx1"/>
                </a:solidFill>
                <a:latin typeface="Arial Unicode MS" charset="0"/>
                <a:ea typeface="ＭＳ Ｐゴシック" charset="0"/>
              </a:defRPr>
            </a:lvl4pPr>
            <a:lvl5pPr>
              <a:defRPr sz="1000">
                <a:solidFill>
                  <a:schemeClr val="tx1"/>
                </a:solidFill>
                <a:latin typeface="Arial Unicode MS" charset="0"/>
                <a:ea typeface="ＭＳ Ｐゴシック" charset="0"/>
              </a:defRPr>
            </a:lvl5pPr>
            <a:lvl6pPr marL="457200" eaLnBrk="0" fontAlgn="base" hangingPunct="0">
              <a:spcBef>
                <a:spcPct val="50000"/>
              </a:spcBef>
              <a:spcAft>
                <a:spcPct val="0"/>
              </a:spcAft>
              <a:defRPr sz="1000">
                <a:solidFill>
                  <a:schemeClr val="tx1"/>
                </a:solidFill>
                <a:latin typeface="Arial Unicode MS" charset="0"/>
                <a:ea typeface="ＭＳ Ｐゴシック" charset="0"/>
              </a:defRPr>
            </a:lvl6pPr>
            <a:lvl7pPr marL="914400" eaLnBrk="0" fontAlgn="base" hangingPunct="0">
              <a:spcBef>
                <a:spcPct val="50000"/>
              </a:spcBef>
              <a:spcAft>
                <a:spcPct val="0"/>
              </a:spcAft>
              <a:defRPr sz="1000">
                <a:solidFill>
                  <a:schemeClr val="tx1"/>
                </a:solidFill>
                <a:latin typeface="Arial Unicode MS" charset="0"/>
                <a:ea typeface="ＭＳ Ｐゴシック" charset="0"/>
              </a:defRPr>
            </a:lvl7pPr>
            <a:lvl8pPr marL="1371600" eaLnBrk="0" fontAlgn="base" hangingPunct="0">
              <a:spcBef>
                <a:spcPct val="50000"/>
              </a:spcBef>
              <a:spcAft>
                <a:spcPct val="0"/>
              </a:spcAft>
              <a:defRPr sz="1000">
                <a:solidFill>
                  <a:schemeClr val="tx1"/>
                </a:solidFill>
                <a:latin typeface="Arial Unicode MS" charset="0"/>
                <a:ea typeface="ＭＳ Ｐゴシック" charset="0"/>
              </a:defRPr>
            </a:lvl8pPr>
            <a:lvl9pPr marL="1828800" eaLnBrk="0" fontAlgn="base" hangingPunct="0">
              <a:spcBef>
                <a:spcPct val="50000"/>
              </a:spcBef>
              <a:spcAft>
                <a:spcPct val="0"/>
              </a:spcAft>
              <a:defRPr sz="1000">
                <a:solidFill>
                  <a:schemeClr val="tx1"/>
                </a:solidFill>
                <a:latin typeface="Arial Unicode MS" charset="0"/>
                <a:ea typeface="ＭＳ Ｐゴシック" charset="0"/>
              </a:defRPr>
            </a:lvl9pPr>
          </a:lstStyle>
          <a:p>
            <a:pPr marL="0" indent="0" defTabSz="914400">
              <a:spcBef>
                <a:spcPct val="20000"/>
              </a:spcBef>
            </a:pPr>
            <a:r>
              <a:rPr lang="en-US" sz="1800" b="1" dirty="0">
                <a:solidFill>
                  <a:srgbClr val="002569"/>
                </a:solidFill>
                <a:latin typeface="Calibri" charset="0"/>
                <a:cs typeface="Calibri" charset="0"/>
              </a:rPr>
              <a:t>The severe drought in 2008 is evident in the Lake Chad time series results. The overall 10-year trend is a loss of 1.4 hectares per day for this analysis region</a:t>
            </a:r>
            <a:endParaRPr lang="en-US" sz="1800" dirty="0">
              <a:solidFill>
                <a:srgbClr val="002569"/>
              </a:solidFill>
              <a:latin typeface="Calibri" charset="0"/>
              <a:cs typeface="Calibri" charset="0"/>
            </a:endParaRPr>
          </a:p>
        </p:txBody>
      </p:sp>
    </p:spTree>
    <p:extLst>
      <p:ext uri="{BB962C8B-B14F-4D97-AF65-F5344CB8AC3E}">
        <p14:creationId xmlns:p14="http://schemas.microsoft.com/office/powerpoint/2010/main" val="732104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7"/>
          <p:cNvSpPr txBox="1">
            <a:spLocks noChangeArrowheads="1"/>
          </p:cNvSpPr>
          <p:nvPr/>
        </p:nvSpPr>
        <p:spPr bwMode="auto">
          <a:xfrm>
            <a:off x="6629400" y="1295400"/>
            <a:ext cx="2362200" cy="4524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rtl="0" eaLnBrk="1" hangingPunct="1"/>
            <a:r>
              <a:rPr lang="en-US" sz="1600" dirty="0">
                <a:solidFill>
                  <a:srgbClr val="002569"/>
                </a:solidFill>
              </a:rPr>
              <a:t>The </a:t>
            </a:r>
            <a:r>
              <a:rPr lang="en-US" sz="1600" dirty="0" smtClean="0">
                <a:solidFill>
                  <a:srgbClr val="002569"/>
                </a:solidFill>
              </a:rPr>
              <a:t>Australian Water Observations from Space (WOFS) product </a:t>
            </a:r>
            <a:r>
              <a:rPr lang="en-US" sz="1600" dirty="0">
                <a:solidFill>
                  <a:srgbClr val="002569"/>
                </a:solidFill>
              </a:rPr>
              <a:t>shows the percent of observations detected as water over the </a:t>
            </a:r>
            <a:r>
              <a:rPr lang="en-US" sz="1600" dirty="0" smtClean="0">
                <a:solidFill>
                  <a:srgbClr val="002569"/>
                </a:solidFill>
              </a:rPr>
              <a:t/>
            </a:r>
            <a:br>
              <a:rPr lang="en-US" sz="1600" dirty="0" smtClean="0">
                <a:solidFill>
                  <a:srgbClr val="002569"/>
                </a:solidFill>
              </a:rPr>
            </a:br>
            <a:r>
              <a:rPr lang="en-US" sz="1600" b="1" dirty="0" smtClean="0">
                <a:solidFill>
                  <a:srgbClr val="002569"/>
                </a:solidFill>
              </a:rPr>
              <a:t>17-year </a:t>
            </a:r>
            <a:r>
              <a:rPr lang="en-US" sz="1600" b="1" dirty="0">
                <a:solidFill>
                  <a:srgbClr val="002569"/>
                </a:solidFill>
              </a:rPr>
              <a:t>time series </a:t>
            </a:r>
            <a:r>
              <a:rPr lang="en-US" sz="1600" dirty="0">
                <a:solidFill>
                  <a:srgbClr val="002569"/>
                </a:solidFill>
              </a:rPr>
              <a:t>(water observations / clear observations).</a:t>
            </a:r>
          </a:p>
          <a:p>
            <a:pPr algn="l" rtl="0" eaLnBrk="1" hangingPunct="1"/>
            <a:endParaRPr lang="en-US" sz="1600" b="1" dirty="0">
              <a:solidFill>
                <a:srgbClr val="002569"/>
              </a:solidFill>
            </a:endParaRPr>
          </a:p>
          <a:p>
            <a:pPr algn="l" rtl="0" eaLnBrk="1" hangingPunct="1"/>
            <a:r>
              <a:rPr lang="en-US" sz="1600" b="1" dirty="0">
                <a:solidFill>
                  <a:srgbClr val="002569"/>
                </a:solidFill>
              </a:rPr>
              <a:t>Purple/Blue</a:t>
            </a:r>
            <a:r>
              <a:rPr lang="en-US" sz="1600" dirty="0">
                <a:solidFill>
                  <a:srgbClr val="002569"/>
                </a:solidFill>
              </a:rPr>
              <a:t>:</a:t>
            </a:r>
            <a:br>
              <a:rPr lang="en-US" sz="1600" dirty="0">
                <a:solidFill>
                  <a:srgbClr val="002569"/>
                </a:solidFill>
              </a:rPr>
            </a:br>
            <a:r>
              <a:rPr lang="en-US" sz="1600" dirty="0">
                <a:solidFill>
                  <a:srgbClr val="002569"/>
                </a:solidFill>
              </a:rPr>
              <a:t>Frequent </a:t>
            </a:r>
            <a:r>
              <a:rPr lang="en-US" sz="1600" dirty="0" smtClean="0">
                <a:solidFill>
                  <a:srgbClr val="002569"/>
                </a:solidFill>
              </a:rPr>
              <a:t>or permanent water</a:t>
            </a:r>
            <a:endParaRPr lang="en-US" sz="1600" dirty="0">
              <a:solidFill>
                <a:srgbClr val="002569"/>
              </a:solidFill>
            </a:endParaRPr>
          </a:p>
          <a:p>
            <a:pPr algn="l" rtl="0" eaLnBrk="1" hangingPunct="1"/>
            <a:r>
              <a:rPr lang="en-US" sz="1600" b="1" dirty="0">
                <a:solidFill>
                  <a:srgbClr val="002569"/>
                </a:solidFill>
              </a:rPr>
              <a:t/>
            </a:r>
            <a:br>
              <a:rPr lang="en-US" sz="1600" b="1" dirty="0">
                <a:solidFill>
                  <a:srgbClr val="002569"/>
                </a:solidFill>
              </a:rPr>
            </a:br>
            <a:r>
              <a:rPr lang="en-US" sz="1600" b="1" dirty="0">
                <a:solidFill>
                  <a:srgbClr val="002569"/>
                </a:solidFill>
              </a:rPr>
              <a:t>Red/Yellow:</a:t>
            </a:r>
            <a:r>
              <a:rPr lang="en-US" sz="1600" dirty="0">
                <a:solidFill>
                  <a:srgbClr val="002569"/>
                </a:solidFill>
              </a:rPr>
              <a:t> </a:t>
            </a:r>
            <a:br>
              <a:rPr lang="en-US" sz="1600" dirty="0">
                <a:solidFill>
                  <a:srgbClr val="002569"/>
                </a:solidFill>
              </a:rPr>
            </a:br>
            <a:r>
              <a:rPr lang="en-US" sz="1600" dirty="0">
                <a:solidFill>
                  <a:srgbClr val="002569"/>
                </a:solidFill>
              </a:rPr>
              <a:t>Infrequent water and/or flood events</a:t>
            </a:r>
          </a:p>
          <a:p>
            <a:pPr algn="l" rtl="0" eaLnBrk="1" hangingPunct="1"/>
            <a:endParaRPr lang="en-US" sz="1600" dirty="0">
              <a:solidFill>
                <a:srgbClr val="002569"/>
              </a:solidFill>
            </a:endParaRPr>
          </a:p>
        </p:txBody>
      </p:sp>
      <p:sp>
        <p:nvSpPr>
          <p:cNvPr id="6" name="Title 1"/>
          <p:cNvSpPr txBox="1">
            <a:spLocks/>
          </p:cNvSpPr>
          <p:nvPr/>
        </p:nvSpPr>
        <p:spPr>
          <a:xfrm>
            <a:off x="2133600" y="331113"/>
            <a:ext cx="5334000" cy="430887"/>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a:r>
              <a:rPr lang="en-US" sz="2800" b="1" smtClean="0">
                <a:latin typeface="Proxima Nova Regular"/>
                <a:ea typeface="Proxima Nova Regular"/>
                <a:cs typeface="Proxima Nova Regular"/>
              </a:rPr>
              <a:t>Time </a:t>
            </a:r>
            <a:r>
              <a:rPr lang="en-US" sz="2800" b="1" dirty="0">
                <a:latin typeface="Proxima Nova Regular"/>
                <a:ea typeface="Proxima Nova Regular"/>
                <a:cs typeface="Proxima Nova Regular"/>
              </a:rPr>
              <a:t>Series </a:t>
            </a:r>
            <a:r>
              <a:rPr lang="en-US" sz="2800" b="1" dirty="0" smtClean="0">
                <a:latin typeface="Proxima Nova Regular"/>
                <a:ea typeface="Proxima Nova Regular"/>
                <a:cs typeface="Proxima Nova Regular"/>
              </a:rPr>
              <a:t>Water Detection</a:t>
            </a:r>
            <a:endParaRPr lang="en-US" sz="2800" b="1" dirty="0">
              <a:latin typeface="Proxima Nova Regular"/>
              <a:ea typeface="Proxima Nova Regular"/>
              <a:cs typeface="Proxima Nova Regular"/>
            </a:endParaRPr>
          </a:p>
        </p:txBody>
      </p:sp>
      <p:pic>
        <p:nvPicPr>
          <p:cNvPr id="8" name="Picture 7"/>
          <p:cNvPicPr/>
          <p:nvPr/>
        </p:nvPicPr>
        <p:blipFill>
          <a:blip r:embed="rId3">
            <a:extLst>
              <a:ext uri="{28A0092B-C50C-407E-A947-70E740481C1C}">
                <a14:useLocalDpi xmlns:a14="http://schemas.microsoft.com/office/drawing/2010/main"/>
              </a:ext>
            </a:extLst>
          </a:blip>
          <a:stretch>
            <a:fillRect/>
          </a:stretch>
        </p:blipFill>
        <p:spPr>
          <a:xfrm>
            <a:off x="5257800" y="1295400"/>
            <a:ext cx="1271905" cy="4465320"/>
          </a:xfrm>
          <a:prstGeom prst="rect">
            <a:avLst/>
          </a:prstGeom>
          <a:ln>
            <a:solidFill>
              <a:srgbClr val="000000"/>
            </a:solidFill>
          </a:ln>
        </p:spPr>
      </p:pic>
      <p:sp>
        <p:nvSpPr>
          <p:cNvPr id="9" name="TextBox 7"/>
          <p:cNvSpPr txBox="1">
            <a:spLocks noChangeArrowheads="1"/>
          </p:cNvSpPr>
          <p:nvPr/>
        </p:nvSpPr>
        <p:spPr bwMode="auto">
          <a:xfrm>
            <a:off x="304800" y="6096000"/>
            <a:ext cx="86106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smtClean="0">
                <a:solidFill>
                  <a:srgbClr val="002569"/>
                </a:solidFill>
              </a:rPr>
              <a:t>Bui National Park along the Black Volta River, western Ghana, Africa</a:t>
            </a:r>
          </a:p>
          <a:p>
            <a:pPr eaLnBrk="1" hangingPunct="1"/>
            <a:r>
              <a:rPr lang="en-US" sz="2000" dirty="0" smtClean="0">
                <a:solidFill>
                  <a:srgbClr val="FF0000"/>
                </a:solidFill>
              </a:rPr>
              <a:t>Why does the water only exist for 20% of the 17 years?</a:t>
            </a:r>
            <a:endParaRPr lang="en-US" sz="2000" dirty="0">
              <a:solidFill>
                <a:srgbClr val="FF0000"/>
              </a:solidFill>
            </a:endParaRPr>
          </a:p>
        </p:txBody>
      </p:sp>
      <p:pic>
        <p:nvPicPr>
          <p:cNvPr id="2" name="Picture 1"/>
          <p:cNvPicPr>
            <a:picLocks noChangeAspect="1"/>
          </p:cNvPicPr>
          <p:nvPr/>
        </p:nvPicPr>
        <p:blipFill>
          <a:blip r:embed="rId4"/>
          <a:stretch>
            <a:fillRect/>
          </a:stretch>
        </p:blipFill>
        <p:spPr>
          <a:xfrm>
            <a:off x="457200" y="1278195"/>
            <a:ext cx="4584700" cy="4762500"/>
          </a:xfrm>
          <a:prstGeom prst="rect">
            <a:avLst/>
          </a:prstGeom>
        </p:spPr>
      </p:pic>
    </p:spTree>
    <p:extLst>
      <p:ext uri="{BB962C8B-B14F-4D97-AF65-F5344CB8AC3E}">
        <p14:creationId xmlns:p14="http://schemas.microsoft.com/office/powerpoint/2010/main" val="1672753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7"/>
          <p:cNvSpPr txBox="1">
            <a:spLocks noChangeArrowheads="1"/>
          </p:cNvSpPr>
          <p:nvPr/>
        </p:nvSpPr>
        <p:spPr bwMode="auto">
          <a:xfrm>
            <a:off x="6553200" y="1419285"/>
            <a:ext cx="2362200" cy="4524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rtl="0" eaLnBrk="1" hangingPunct="1"/>
            <a:r>
              <a:rPr lang="en-US" sz="1600" dirty="0" smtClean="0">
                <a:solidFill>
                  <a:srgbClr val="002569"/>
                </a:solidFill>
              </a:rPr>
              <a:t>Bui National Park started construction of a Dam in Dec 2009. This explains the short existence of water from 2000 through 2016. The images to the left support these results.</a:t>
            </a:r>
          </a:p>
          <a:p>
            <a:pPr algn="l" rtl="0" eaLnBrk="1" hangingPunct="1"/>
            <a:endParaRPr lang="en-US" sz="1600" dirty="0">
              <a:solidFill>
                <a:srgbClr val="002569"/>
              </a:solidFill>
            </a:endParaRPr>
          </a:p>
          <a:p>
            <a:pPr algn="l" rtl="0" eaLnBrk="1" hangingPunct="1"/>
            <a:r>
              <a:rPr lang="en-US" sz="1600" dirty="0" smtClean="0">
                <a:solidFill>
                  <a:srgbClr val="002569"/>
                </a:solidFill>
              </a:rPr>
              <a:t>Time series observations of water can be used to track the progress of water management projects, such as this project in Ghana. </a:t>
            </a:r>
          </a:p>
          <a:p>
            <a:pPr algn="l" rtl="0" eaLnBrk="1" hangingPunct="1"/>
            <a:endParaRPr lang="en-US" sz="1600" dirty="0">
              <a:solidFill>
                <a:srgbClr val="002569"/>
              </a:solidFill>
            </a:endParaRPr>
          </a:p>
          <a:p>
            <a:pPr algn="l" rtl="0" eaLnBrk="1" hangingPunct="1"/>
            <a:endParaRPr lang="en-US" sz="1600" dirty="0">
              <a:solidFill>
                <a:srgbClr val="002569"/>
              </a:solidFill>
            </a:endParaRPr>
          </a:p>
        </p:txBody>
      </p:sp>
      <p:sp>
        <p:nvSpPr>
          <p:cNvPr id="6" name="Title 1"/>
          <p:cNvSpPr txBox="1">
            <a:spLocks/>
          </p:cNvSpPr>
          <p:nvPr/>
        </p:nvSpPr>
        <p:spPr>
          <a:xfrm>
            <a:off x="2057400" y="331113"/>
            <a:ext cx="5334000" cy="430887"/>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a:r>
              <a:rPr lang="en-US" sz="2800" b="1" smtClean="0">
                <a:latin typeface="Proxima Nova Regular"/>
                <a:ea typeface="Proxima Nova Regular"/>
                <a:cs typeface="Proxima Nova Regular"/>
              </a:rPr>
              <a:t>Bui National Park Land Change</a:t>
            </a:r>
            <a:endParaRPr lang="en-US" sz="2800" b="1" dirty="0">
              <a:latin typeface="Proxima Nova Regular"/>
              <a:ea typeface="Proxima Nova Regular"/>
              <a:cs typeface="Proxima Nova Regular"/>
            </a:endParaRPr>
          </a:p>
        </p:txBody>
      </p:sp>
      <p:pic>
        <p:nvPicPr>
          <p:cNvPr id="4" name="Picture 3"/>
          <p:cNvPicPr>
            <a:picLocks noChangeAspect="1"/>
          </p:cNvPicPr>
          <p:nvPr/>
        </p:nvPicPr>
        <p:blipFill>
          <a:blip r:embed="rId3"/>
          <a:stretch>
            <a:fillRect/>
          </a:stretch>
        </p:blipFill>
        <p:spPr>
          <a:xfrm>
            <a:off x="228600" y="1409580"/>
            <a:ext cx="3014972" cy="4410135"/>
          </a:xfrm>
          <a:prstGeom prst="rect">
            <a:avLst/>
          </a:prstGeom>
        </p:spPr>
      </p:pic>
      <p:sp>
        <p:nvSpPr>
          <p:cNvPr id="10" name="TextBox 7"/>
          <p:cNvSpPr txBox="1">
            <a:spLocks noChangeArrowheads="1"/>
          </p:cNvSpPr>
          <p:nvPr/>
        </p:nvSpPr>
        <p:spPr bwMode="auto">
          <a:xfrm>
            <a:off x="210812" y="5943600"/>
            <a:ext cx="303276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rtl="0" eaLnBrk="1" hangingPunct="1"/>
            <a:r>
              <a:rPr lang="en-US" sz="1800" b="1" dirty="0" smtClean="0">
                <a:solidFill>
                  <a:srgbClr val="002569"/>
                </a:solidFill>
              </a:rPr>
              <a:t>Dec 2010</a:t>
            </a:r>
          </a:p>
          <a:p>
            <a:pPr algn="l" rtl="0" eaLnBrk="1" hangingPunct="1"/>
            <a:r>
              <a:rPr lang="en-US" sz="1800" dirty="0" smtClean="0">
                <a:solidFill>
                  <a:srgbClr val="002569"/>
                </a:solidFill>
              </a:rPr>
              <a:t>Dam under construction</a:t>
            </a:r>
            <a:endParaRPr lang="en-US" sz="1800" dirty="0">
              <a:solidFill>
                <a:srgbClr val="002569"/>
              </a:solidFill>
            </a:endParaRPr>
          </a:p>
        </p:txBody>
      </p:sp>
      <p:pic>
        <p:nvPicPr>
          <p:cNvPr id="7" name="Picture 6"/>
          <p:cNvPicPr>
            <a:picLocks noChangeAspect="1"/>
          </p:cNvPicPr>
          <p:nvPr/>
        </p:nvPicPr>
        <p:blipFill>
          <a:blip r:embed="rId4"/>
          <a:stretch>
            <a:fillRect/>
          </a:stretch>
        </p:blipFill>
        <p:spPr>
          <a:xfrm>
            <a:off x="3360420" y="1419285"/>
            <a:ext cx="3069207" cy="4400430"/>
          </a:xfrm>
          <a:prstGeom prst="rect">
            <a:avLst/>
          </a:prstGeom>
        </p:spPr>
      </p:pic>
      <p:sp>
        <p:nvSpPr>
          <p:cNvPr id="12" name="TextBox 7"/>
          <p:cNvSpPr txBox="1">
            <a:spLocks noChangeArrowheads="1"/>
          </p:cNvSpPr>
          <p:nvPr/>
        </p:nvSpPr>
        <p:spPr bwMode="auto">
          <a:xfrm>
            <a:off x="3368040" y="5983069"/>
            <a:ext cx="341376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rtl="0" eaLnBrk="1" hangingPunct="1"/>
            <a:r>
              <a:rPr lang="en-US" sz="1800" b="1" dirty="0" smtClean="0">
                <a:solidFill>
                  <a:srgbClr val="002569"/>
                </a:solidFill>
              </a:rPr>
              <a:t>Dec 2016</a:t>
            </a:r>
          </a:p>
          <a:p>
            <a:pPr algn="l" rtl="0" eaLnBrk="1" hangingPunct="1"/>
            <a:r>
              <a:rPr lang="en-US" sz="1800" dirty="0" smtClean="0">
                <a:solidFill>
                  <a:srgbClr val="002569"/>
                </a:solidFill>
              </a:rPr>
              <a:t>Dam complete </a:t>
            </a:r>
            <a:r>
              <a:rPr lang="is-IS" sz="1800" dirty="0" smtClean="0">
                <a:solidFill>
                  <a:srgbClr val="002569"/>
                </a:solidFill>
              </a:rPr>
              <a:t>… New Lake!</a:t>
            </a:r>
            <a:endParaRPr lang="en-US" sz="1800" dirty="0">
              <a:solidFill>
                <a:srgbClr val="002569"/>
              </a:solidFill>
            </a:endParaRPr>
          </a:p>
        </p:txBody>
      </p:sp>
      <p:sp>
        <p:nvSpPr>
          <p:cNvPr id="11" name="Oval 10"/>
          <p:cNvSpPr/>
          <p:nvPr/>
        </p:nvSpPr>
        <p:spPr>
          <a:xfrm>
            <a:off x="2010854" y="4876800"/>
            <a:ext cx="838200" cy="838200"/>
          </a:xfrm>
          <a:prstGeom prst="ellipse">
            <a:avLst/>
          </a:prstGeom>
          <a:noFill/>
          <a:ln w="38100" cap="flat">
            <a:solidFill>
              <a:srgbClr val="FFFF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2569"/>
              </a:solidFill>
              <a:effectLst/>
              <a:uFillTx/>
            </a:endParaRPr>
          </a:p>
        </p:txBody>
      </p:sp>
    </p:spTree>
    <p:extLst>
      <p:ext uri="{BB962C8B-B14F-4D97-AF65-F5344CB8AC3E}">
        <p14:creationId xmlns:p14="http://schemas.microsoft.com/office/powerpoint/2010/main" val="124680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7"/>
          <p:cNvSpPr txBox="1">
            <a:spLocks noChangeArrowheads="1"/>
          </p:cNvSpPr>
          <p:nvPr/>
        </p:nvSpPr>
        <p:spPr bwMode="auto">
          <a:xfrm>
            <a:off x="7239000" y="1897082"/>
            <a:ext cx="1828800" cy="3970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rtl="0" eaLnBrk="1" hangingPunct="1"/>
            <a:r>
              <a:rPr lang="en-US" sz="1400" dirty="0">
                <a:solidFill>
                  <a:srgbClr val="002569"/>
                </a:solidFill>
              </a:rPr>
              <a:t>The results show the average TSM (mg/L) over the time series for persistant water. TSM is closely related to turbidity which is an indicator of water condition for drinking or fisheries</a:t>
            </a:r>
          </a:p>
          <a:p>
            <a:pPr algn="l" rtl="0" eaLnBrk="1" hangingPunct="1"/>
            <a:endParaRPr lang="en-US" sz="1400" b="1" dirty="0">
              <a:solidFill>
                <a:srgbClr val="002569"/>
              </a:solidFill>
            </a:endParaRPr>
          </a:p>
          <a:p>
            <a:pPr algn="l" rtl="0" eaLnBrk="1" hangingPunct="1"/>
            <a:r>
              <a:rPr lang="en-US" sz="1400" b="1" dirty="0">
                <a:solidFill>
                  <a:srgbClr val="002569"/>
                </a:solidFill>
              </a:rPr>
              <a:t>Purple/Blue</a:t>
            </a:r>
            <a:r>
              <a:rPr lang="en-US" sz="1400" dirty="0">
                <a:solidFill>
                  <a:srgbClr val="002569"/>
                </a:solidFill>
              </a:rPr>
              <a:t>:</a:t>
            </a:r>
            <a:br>
              <a:rPr lang="en-US" sz="1400" dirty="0">
                <a:solidFill>
                  <a:srgbClr val="002569"/>
                </a:solidFill>
              </a:rPr>
            </a:br>
            <a:r>
              <a:rPr lang="en-US" sz="1400" dirty="0">
                <a:solidFill>
                  <a:srgbClr val="002569"/>
                </a:solidFill>
              </a:rPr>
              <a:t>Lower levels of suspended matter</a:t>
            </a:r>
          </a:p>
          <a:p>
            <a:pPr algn="l" rtl="0" eaLnBrk="1" hangingPunct="1"/>
            <a:r>
              <a:rPr lang="en-US" sz="1400" b="1" dirty="0">
                <a:solidFill>
                  <a:srgbClr val="002569"/>
                </a:solidFill>
              </a:rPr>
              <a:t/>
            </a:r>
            <a:br>
              <a:rPr lang="en-US" sz="1400" b="1" dirty="0">
                <a:solidFill>
                  <a:srgbClr val="002569"/>
                </a:solidFill>
              </a:rPr>
            </a:br>
            <a:r>
              <a:rPr lang="en-US" sz="1400" b="1" dirty="0">
                <a:solidFill>
                  <a:srgbClr val="002569"/>
                </a:solidFill>
              </a:rPr>
              <a:t>Red/Yellow/Green:</a:t>
            </a:r>
            <a:r>
              <a:rPr lang="en-US" sz="1400" dirty="0">
                <a:solidFill>
                  <a:srgbClr val="002569"/>
                </a:solidFill>
              </a:rPr>
              <a:t> </a:t>
            </a:r>
            <a:br>
              <a:rPr lang="en-US" sz="1400" dirty="0">
                <a:solidFill>
                  <a:srgbClr val="002569"/>
                </a:solidFill>
              </a:rPr>
            </a:br>
            <a:r>
              <a:rPr lang="en-US" sz="1400" dirty="0">
                <a:solidFill>
                  <a:srgbClr val="002569"/>
                </a:solidFill>
              </a:rPr>
              <a:t>Higher levels of suspended matter</a:t>
            </a:r>
          </a:p>
          <a:p>
            <a:pPr algn="l" rtl="0" eaLnBrk="1" hangingPunct="1"/>
            <a:endParaRPr lang="en-US" sz="1400" dirty="0">
              <a:solidFill>
                <a:srgbClr val="002569"/>
              </a:solidFill>
            </a:endParaRPr>
          </a:p>
        </p:txBody>
      </p:sp>
      <p:sp>
        <p:nvSpPr>
          <p:cNvPr id="6" name="Title 1"/>
          <p:cNvSpPr txBox="1">
            <a:spLocks/>
          </p:cNvSpPr>
          <p:nvPr/>
        </p:nvSpPr>
        <p:spPr>
          <a:xfrm>
            <a:off x="2133600" y="152400"/>
            <a:ext cx="5334000" cy="861774"/>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a:r>
              <a:rPr lang="en-US" sz="2800" b="1" dirty="0">
                <a:latin typeface="Proxima Nova Regular"/>
                <a:ea typeface="Proxima Nova Regular"/>
                <a:cs typeface="Proxima Nova Regular"/>
              </a:rPr>
              <a:t>Water Quality</a:t>
            </a:r>
          </a:p>
          <a:p>
            <a:pPr algn="l"/>
            <a:r>
              <a:rPr lang="en-US" sz="2800" b="1" dirty="0">
                <a:latin typeface="Proxima Nova Regular"/>
                <a:ea typeface="Proxima Nova Regular"/>
                <a:cs typeface="Proxima Nova Regular"/>
              </a:rPr>
              <a:t>Total Suspended Matter (TSM) </a:t>
            </a:r>
          </a:p>
        </p:txBody>
      </p:sp>
      <p:sp>
        <p:nvSpPr>
          <p:cNvPr id="10" name="TextBox 7"/>
          <p:cNvSpPr txBox="1">
            <a:spLocks noChangeArrowheads="1"/>
          </p:cNvSpPr>
          <p:nvPr/>
        </p:nvSpPr>
        <p:spPr bwMode="auto">
          <a:xfrm>
            <a:off x="3276600" y="5890736"/>
            <a:ext cx="5486400"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rtl="0" eaLnBrk="1" hangingPunct="1"/>
            <a:r>
              <a:rPr lang="en-US" sz="1400" dirty="0">
                <a:solidFill>
                  <a:srgbClr val="002569"/>
                </a:solidFill>
              </a:rPr>
              <a:t>Lake Baringo (left) is commonly turbid with high sediment and high average TSM levels. Lake Chad (right) has higher TSM in the central portion of the lake but lower levels in the southern portion. </a:t>
            </a:r>
            <a:endParaRPr lang="en-US" sz="1600" b="1" dirty="0">
              <a:solidFill>
                <a:srgbClr val="FF0000"/>
              </a:solidFill>
              <a:latin typeface="Tahoma" charset="0"/>
              <a:cs typeface="Tahoma" charset="0"/>
            </a:endParaRPr>
          </a:p>
        </p:txBody>
      </p:sp>
      <p:pic>
        <p:nvPicPr>
          <p:cNvPr id="2" name="Picture 1"/>
          <p:cNvPicPr>
            <a:picLocks noChangeAspect="1"/>
          </p:cNvPicPr>
          <p:nvPr/>
        </p:nvPicPr>
        <p:blipFill>
          <a:blip r:embed="rId3"/>
          <a:stretch>
            <a:fillRect/>
          </a:stretch>
        </p:blipFill>
        <p:spPr>
          <a:xfrm>
            <a:off x="228600" y="1905000"/>
            <a:ext cx="2933281" cy="4724400"/>
          </a:xfrm>
          <a:prstGeom prst="rect">
            <a:avLst/>
          </a:prstGeom>
        </p:spPr>
      </p:pic>
      <p:sp>
        <p:nvSpPr>
          <p:cNvPr id="9" name="Content Placeholder 2"/>
          <p:cNvSpPr txBox="1">
            <a:spLocks/>
          </p:cNvSpPr>
          <p:nvPr/>
        </p:nvSpPr>
        <p:spPr>
          <a:xfrm>
            <a:off x="228600" y="1295400"/>
            <a:ext cx="3124200" cy="5334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Font typeface="Arial"/>
              <a:buNone/>
            </a:pPr>
            <a:r>
              <a:rPr lang="en-GB" sz="1400" b="1" dirty="0"/>
              <a:t>Lake Baringo, Kenya</a:t>
            </a:r>
            <a:br>
              <a:rPr lang="en-GB" sz="1400" b="1" dirty="0"/>
            </a:br>
            <a:r>
              <a:rPr lang="en-GB" sz="1400" dirty="0"/>
              <a:t>2006 to 2015 (10 years)</a:t>
            </a:r>
          </a:p>
        </p:txBody>
      </p:sp>
      <p:pic>
        <p:nvPicPr>
          <p:cNvPr id="3" name="Picture 2"/>
          <p:cNvPicPr>
            <a:picLocks noChangeAspect="1"/>
          </p:cNvPicPr>
          <p:nvPr/>
        </p:nvPicPr>
        <p:blipFill>
          <a:blip r:embed="rId4"/>
          <a:stretch>
            <a:fillRect/>
          </a:stretch>
        </p:blipFill>
        <p:spPr>
          <a:xfrm>
            <a:off x="3352801" y="1905000"/>
            <a:ext cx="3276599" cy="3873408"/>
          </a:xfrm>
          <a:prstGeom prst="rect">
            <a:avLst/>
          </a:prstGeom>
        </p:spPr>
      </p:pic>
      <p:sp>
        <p:nvSpPr>
          <p:cNvPr id="12" name="Content Placeholder 2"/>
          <p:cNvSpPr txBox="1">
            <a:spLocks/>
          </p:cNvSpPr>
          <p:nvPr/>
        </p:nvSpPr>
        <p:spPr>
          <a:xfrm>
            <a:off x="3276600" y="1295400"/>
            <a:ext cx="3124200" cy="5334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Font typeface="Arial"/>
              <a:buNone/>
            </a:pPr>
            <a:r>
              <a:rPr lang="en-GB" sz="1400" b="1" dirty="0"/>
              <a:t>Lake Chad, Cameroon, Africa</a:t>
            </a:r>
            <a:br>
              <a:rPr lang="en-GB" sz="1400" b="1" dirty="0"/>
            </a:br>
            <a:r>
              <a:rPr lang="en-GB" sz="1400" dirty="0"/>
              <a:t>2006 to 2015 (10 years)</a:t>
            </a:r>
          </a:p>
        </p:txBody>
      </p:sp>
      <p:pic>
        <p:nvPicPr>
          <p:cNvPr id="4" name="Picture 3"/>
          <p:cNvPicPr>
            <a:picLocks noChangeAspect="1"/>
          </p:cNvPicPr>
          <p:nvPr/>
        </p:nvPicPr>
        <p:blipFill>
          <a:blip r:embed="rId5"/>
          <a:stretch>
            <a:fillRect/>
          </a:stretch>
        </p:blipFill>
        <p:spPr>
          <a:xfrm>
            <a:off x="2590800" y="1905000"/>
            <a:ext cx="548332" cy="2755900"/>
          </a:xfrm>
          <a:prstGeom prst="rect">
            <a:avLst/>
          </a:prstGeom>
        </p:spPr>
      </p:pic>
      <p:pic>
        <p:nvPicPr>
          <p:cNvPr id="5" name="Picture 4"/>
          <p:cNvPicPr>
            <a:picLocks noChangeAspect="1"/>
          </p:cNvPicPr>
          <p:nvPr/>
        </p:nvPicPr>
        <p:blipFill>
          <a:blip r:embed="rId6"/>
          <a:stretch>
            <a:fillRect/>
          </a:stretch>
        </p:blipFill>
        <p:spPr>
          <a:xfrm>
            <a:off x="6654178" y="1905000"/>
            <a:ext cx="508622" cy="2819400"/>
          </a:xfrm>
          <a:prstGeom prst="rect">
            <a:avLst/>
          </a:prstGeom>
        </p:spPr>
      </p:pic>
    </p:spTree>
    <p:extLst>
      <p:ext uri="{BB962C8B-B14F-4D97-AF65-F5344CB8AC3E}">
        <p14:creationId xmlns:p14="http://schemas.microsoft.com/office/powerpoint/2010/main" val="1537810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7"/>
          <p:cNvSpPr txBox="1">
            <a:spLocks noChangeArrowheads="1"/>
          </p:cNvSpPr>
          <p:nvPr/>
        </p:nvSpPr>
        <p:spPr bwMode="auto">
          <a:xfrm>
            <a:off x="151262" y="5217801"/>
            <a:ext cx="8896066"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rtl="0" eaLnBrk="1" hangingPunct="1"/>
            <a:r>
              <a:rPr lang="en-US" sz="1400" dirty="0">
                <a:solidFill>
                  <a:srgbClr val="002569"/>
                </a:solidFill>
              </a:rPr>
              <a:t>The results show the average </a:t>
            </a:r>
            <a:r>
              <a:rPr lang="en-US" sz="1400" dirty="0" smtClean="0">
                <a:solidFill>
                  <a:srgbClr val="002569"/>
                </a:solidFill>
              </a:rPr>
              <a:t>and maximum TSM </a:t>
            </a:r>
            <a:r>
              <a:rPr lang="en-US" sz="1400" dirty="0">
                <a:solidFill>
                  <a:srgbClr val="002569"/>
                </a:solidFill>
              </a:rPr>
              <a:t>(mg/L) </a:t>
            </a:r>
            <a:r>
              <a:rPr lang="en-US" sz="1400" dirty="0" smtClean="0">
                <a:solidFill>
                  <a:srgbClr val="002569"/>
                </a:solidFill>
              </a:rPr>
              <a:t>levels over </a:t>
            </a:r>
            <a:r>
              <a:rPr lang="en-US" sz="1400" dirty="0">
                <a:solidFill>
                  <a:srgbClr val="002569"/>
                </a:solidFill>
              </a:rPr>
              <a:t>the </a:t>
            </a:r>
            <a:r>
              <a:rPr lang="en-US" sz="1400" dirty="0" smtClean="0">
                <a:solidFill>
                  <a:srgbClr val="002569"/>
                </a:solidFill>
              </a:rPr>
              <a:t>2016 annual time </a:t>
            </a:r>
            <a:r>
              <a:rPr lang="en-US" sz="1400" dirty="0">
                <a:solidFill>
                  <a:srgbClr val="002569"/>
                </a:solidFill>
              </a:rPr>
              <a:t>series for persistant water. </a:t>
            </a:r>
            <a:r>
              <a:rPr lang="en-US" sz="1400" dirty="0" smtClean="0">
                <a:solidFill>
                  <a:srgbClr val="002569"/>
                </a:solidFill>
              </a:rPr>
              <a:t>The product is calculated using Landsat 8 data and the </a:t>
            </a:r>
            <a:r>
              <a:rPr lang="en-US" sz="1400" dirty="0" err="1" smtClean="0">
                <a:solidFill>
                  <a:srgbClr val="002569"/>
                </a:solidFill>
              </a:rPr>
              <a:t>Lymburner</a:t>
            </a:r>
            <a:r>
              <a:rPr lang="en-US" sz="1400" dirty="0" smtClean="0">
                <a:solidFill>
                  <a:srgbClr val="002569"/>
                </a:solidFill>
              </a:rPr>
              <a:t> TSM Index Algorithm.</a:t>
            </a:r>
          </a:p>
          <a:p>
            <a:pPr algn="l" rtl="0" eaLnBrk="1" hangingPunct="1"/>
            <a:endParaRPr lang="en-US" sz="1400" dirty="0">
              <a:solidFill>
                <a:srgbClr val="002569"/>
              </a:solidFill>
            </a:endParaRPr>
          </a:p>
          <a:p>
            <a:pPr algn="l" rtl="0" eaLnBrk="1" hangingPunct="1"/>
            <a:r>
              <a:rPr lang="en-US" sz="1400" dirty="0" smtClean="0">
                <a:solidFill>
                  <a:srgbClr val="002569"/>
                </a:solidFill>
              </a:rPr>
              <a:t>TSM </a:t>
            </a:r>
            <a:r>
              <a:rPr lang="en-US" sz="1400" dirty="0">
                <a:solidFill>
                  <a:srgbClr val="002569"/>
                </a:solidFill>
              </a:rPr>
              <a:t>is closely related to turbidity which is an indicator of water condition for drinking or </a:t>
            </a:r>
            <a:r>
              <a:rPr lang="en-US" sz="1400" dirty="0" smtClean="0">
                <a:solidFill>
                  <a:srgbClr val="002569"/>
                </a:solidFill>
              </a:rPr>
              <a:t>fisheries</a:t>
            </a:r>
            <a:endParaRPr lang="en-US" sz="1400" dirty="0">
              <a:solidFill>
                <a:srgbClr val="002569"/>
              </a:solidFill>
            </a:endParaRPr>
          </a:p>
        </p:txBody>
      </p:sp>
      <p:sp>
        <p:nvSpPr>
          <p:cNvPr id="6" name="Title 1"/>
          <p:cNvSpPr txBox="1">
            <a:spLocks/>
          </p:cNvSpPr>
          <p:nvPr/>
        </p:nvSpPr>
        <p:spPr>
          <a:xfrm>
            <a:off x="2133600" y="152400"/>
            <a:ext cx="5334000" cy="861774"/>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a:r>
              <a:rPr lang="en-US" sz="2800" b="1" dirty="0">
                <a:latin typeface="Proxima Nova Regular"/>
                <a:ea typeface="Proxima Nova Regular"/>
                <a:cs typeface="Proxima Nova Regular"/>
              </a:rPr>
              <a:t>Water Quality</a:t>
            </a:r>
          </a:p>
          <a:p>
            <a:pPr algn="l"/>
            <a:r>
              <a:rPr lang="en-US" sz="2800" b="1" dirty="0">
                <a:latin typeface="Proxima Nova Regular"/>
                <a:ea typeface="Proxima Nova Regular"/>
                <a:cs typeface="Proxima Nova Regular"/>
              </a:rPr>
              <a:t>Total Suspended Matter (TSM) </a:t>
            </a:r>
          </a:p>
        </p:txBody>
      </p:sp>
      <p:sp>
        <p:nvSpPr>
          <p:cNvPr id="10" name="TextBox 7"/>
          <p:cNvSpPr txBox="1">
            <a:spLocks noChangeArrowheads="1"/>
          </p:cNvSpPr>
          <p:nvPr/>
        </p:nvSpPr>
        <p:spPr bwMode="auto">
          <a:xfrm>
            <a:off x="151262" y="4797623"/>
            <a:ext cx="889606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rtl="0" eaLnBrk="1" hangingPunct="1"/>
            <a:r>
              <a:rPr lang="en-US" sz="1400" dirty="0" smtClean="0">
                <a:solidFill>
                  <a:srgbClr val="002569"/>
                </a:solidFill>
              </a:rPr>
              <a:t>The Tri An </a:t>
            </a:r>
            <a:r>
              <a:rPr lang="en-US" sz="1400" dirty="0" err="1" smtClean="0">
                <a:solidFill>
                  <a:srgbClr val="002569"/>
                </a:solidFill>
              </a:rPr>
              <a:t>Reservior</a:t>
            </a:r>
            <a:r>
              <a:rPr lang="en-US" sz="1400" dirty="0" smtClean="0">
                <a:solidFill>
                  <a:srgbClr val="002569"/>
                </a:solidFill>
              </a:rPr>
              <a:t> in southern Vietnam (near Ho Chi Minh City) supplies drinking water to millions of people. </a:t>
            </a:r>
          </a:p>
        </p:txBody>
      </p:sp>
      <p:sp>
        <p:nvSpPr>
          <p:cNvPr id="9" name="Content Placeholder 2"/>
          <p:cNvSpPr txBox="1">
            <a:spLocks/>
          </p:cNvSpPr>
          <p:nvPr/>
        </p:nvSpPr>
        <p:spPr>
          <a:xfrm>
            <a:off x="304800" y="1219200"/>
            <a:ext cx="1371600" cy="3048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Font typeface="Arial"/>
              <a:buNone/>
            </a:pPr>
            <a:r>
              <a:rPr lang="en-GB" sz="1400" b="1" dirty="0" smtClean="0"/>
              <a:t>Average TSM</a:t>
            </a:r>
          </a:p>
        </p:txBody>
      </p:sp>
      <p:pic>
        <p:nvPicPr>
          <p:cNvPr id="11" name="Picture 10"/>
          <p:cNvPicPr>
            <a:picLocks noChangeAspect="1"/>
          </p:cNvPicPr>
          <p:nvPr/>
        </p:nvPicPr>
        <p:blipFill>
          <a:blip r:embed="rId3"/>
          <a:stretch>
            <a:fillRect/>
          </a:stretch>
        </p:blipFill>
        <p:spPr>
          <a:xfrm>
            <a:off x="212677" y="1600200"/>
            <a:ext cx="4366682" cy="3048000"/>
          </a:xfrm>
          <a:prstGeom prst="rect">
            <a:avLst/>
          </a:prstGeom>
        </p:spPr>
      </p:pic>
      <p:sp>
        <p:nvSpPr>
          <p:cNvPr id="13" name="Content Placeholder 2"/>
          <p:cNvSpPr txBox="1">
            <a:spLocks/>
          </p:cNvSpPr>
          <p:nvPr/>
        </p:nvSpPr>
        <p:spPr>
          <a:xfrm>
            <a:off x="4800600" y="1235624"/>
            <a:ext cx="1620672" cy="271951"/>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Font typeface="Arial"/>
              <a:buNone/>
            </a:pPr>
            <a:r>
              <a:rPr lang="en-GB" sz="1400" b="1" dirty="0" smtClean="0"/>
              <a:t>Maximum TSM</a:t>
            </a:r>
          </a:p>
        </p:txBody>
      </p:sp>
      <p:pic>
        <p:nvPicPr>
          <p:cNvPr id="15" name="Picture 14"/>
          <p:cNvPicPr>
            <a:picLocks noChangeAspect="1"/>
          </p:cNvPicPr>
          <p:nvPr/>
        </p:nvPicPr>
        <p:blipFill>
          <a:blip r:embed="rId4"/>
          <a:stretch>
            <a:fillRect/>
          </a:stretch>
        </p:blipFill>
        <p:spPr>
          <a:xfrm>
            <a:off x="4750899" y="1600199"/>
            <a:ext cx="4316902" cy="3048001"/>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6082" y="1839595"/>
            <a:ext cx="1769918" cy="1589405"/>
          </a:xfrm>
          <a:prstGeom prst="rect">
            <a:avLst/>
          </a:prstGeom>
          <a:ln w="25400">
            <a:solidFill>
              <a:schemeClr val="tx1"/>
            </a:solidFill>
          </a:ln>
        </p:spPr>
      </p:pic>
    </p:spTree>
    <p:extLst>
      <p:ext uri="{BB962C8B-B14F-4D97-AF65-F5344CB8AC3E}">
        <p14:creationId xmlns:p14="http://schemas.microsoft.com/office/powerpoint/2010/main" val="1379241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7"/>
          <p:cNvSpPr txBox="1">
            <a:spLocks noChangeArrowheads="1"/>
          </p:cNvSpPr>
          <p:nvPr/>
        </p:nvSpPr>
        <p:spPr bwMode="auto">
          <a:xfrm>
            <a:off x="152400" y="6106180"/>
            <a:ext cx="77724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solidFill>
                  <a:srgbClr val="002569"/>
                </a:solidFill>
              </a:rPr>
              <a:t>The fractional coverage algorithm (right) estimates the average vegetation fractional cover over the time period using a linear unmixing technique developed by Juan P. Guerschman (CSIRO).  </a:t>
            </a:r>
          </a:p>
        </p:txBody>
      </p:sp>
      <p:sp>
        <p:nvSpPr>
          <p:cNvPr id="6" name="Title 1"/>
          <p:cNvSpPr txBox="1">
            <a:spLocks/>
          </p:cNvSpPr>
          <p:nvPr/>
        </p:nvSpPr>
        <p:spPr>
          <a:xfrm>
            <a:off x="2270891" y="267380"/>
            <a:ext cx="5334000" cy="553998"/>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a:r>
              <a:rPr lang="en-US" sz="3600" b="1" smtClean="0">
                <a:latin typeface="Proxima Nova Regular"/>
                <a:ea typeface="Proxima Nova Regular"/>
                <a:cs typeface="Proxima Nova Regular"/>
              </a:rPr>
              <a:t>Fractional </a:t>
            </a:r>
            <a:r>
              <a:rPr lang="en-US" sz="3600" b="1" dirty="0">
                <a:latin typeface="Proxima Nova Regular"/>
                <a:ea typeface="Proxima Nova Regular"/>
                <a:cs typeface="Proxima Nova Regular"/>
              </a:rPr>
              <a:t>Cover</a:t>
            </a:r>
          </a:p>
        </p:txBody>
      </p:sp>
      <p:sp>
        <p:nvSpPr>
          <p:cNvPr id="10" name="TextBox 7"/>
          <p:cNvSpPr txBox="1">
            <a:spLocks noChangeArrowheads="1"/>
          </p:cNvSpPr>
          <p:nvPr/>
        </p:nvSpPr>
        <p:spPr bwMode="auto">
          <a:xfrm>
            <a:off x="4572000" y="1371600"/>
            <a:ext cx="3962400" cy="11387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002569"/>
                </a:solidFill>
              </a:rPr>
              <a:t>Southern Lake Chad</a:t>
            </a:r>
          </a:p>
          <a:p>
            <a:pPr eaLnBrk="1" hangingPunct="1"/>
            <a:r>
              <a:rPr lang="en-US" b="1" dirty="0">
                <a:solidFill>
                  <a:srgbClr val="002569"/>
                </a:solidFill>
              </a:rPr>
              <a:t>Cameroon, Africa</a:t>
            </a:r>
          </a:p>
          <a:p>
            <a:pPr eaLnBrk="1" hangingPunct="1"/>
            <a:r>
              <a:rPr lang="en-US" sz="2000" dirty="0">
                <a:solidFill>
                  <a:srgbClr val="002569"/>
                </a:solidFill>
              </a:rPr>
              <a:t>2015 Fractional Cover</a:t>
            </a:r>
          </a:p>
        </p:txBody>
      </p:sp>
      <p:sp>
        <p:nvSpPr>
          <p:cNvPr id="17" name="Content Placeholder 2"/>
          <p:cNvSpPr txBox="1">
            <a:spLocks/>
          </p:cNvSpPr>
          <p:nvPr/>
        </p:nvSpPr>
        <p:spPr>
          <a:xfrm>
            <a:off x="4572000" y="2743199"/>
            <a:ext cx="4495800" cy="1379605"/>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Font typeface="Arial"/>
              <a:buNone/>
            </a:pPr>
            <a:r>
              <a:rPr lang="en-GB" sz="1800" dirty="0" smtClean="0">
                <a:latin typeface="+mn-lt"/>
              </a:rPr>
              <a:t>R </a:t>
            </a:r>
            <a:r>
              <a:rPr lang="en-GB" sz="1800" dirty="0">
                <a:latin typeface="+mn-lt"/>
              </a:rPr>
              <a:t>= Base Soil (BS)</a:t>
            </a:r>
            <a:br>
              <a:rPr lang="en-GB" sz="1800" dirty="0">
                <a:latin typeface="+mn-lt"/>
              </a:rPr>
            </a:br>
            <a:r>
              <a:rPr lang="en-GB" sz="1800" dirty="0">
                <a:latin typeface="+mn-lt"/>
              </a:rPr>
              <a:t>G = Photosynthetic Vegetation (PV)</a:t>
            </a:r>
            <a:br>
              <a:rPr lang="en-GB" sz="1800" dirty="0">
                <a:latin typeface="+mn-lt"/>
              </a:rPr>
            </a:br>
            <a:r>
              <a:rPr lang="en-GB" sz="1800" dirty="0">
                <a:latin typeface="+mn-lt"/>
              </a:rPr>
              <a:t>B = Non-Photosynthetic Vegetation (NPV)</a:t>
            </a:r>
            <a:br>
              <a:rPr lang="en-GB" sz="1800" dirty="0">
                <a:latin typeface="+mn-lt"/>
              </a:rPr>
            </a:br>
            <a:r>
              <a:rPr lang="en-GB" sz="1600" i="1" dirty="0">
                <a:latin typeface="+mn-lt"/>
              </a:rPr>
              <a:t>* NPV is dead vegetation, wood, stems, leaves</a:t>
            </a: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199" y="4267200"/>
            <a:ext cx="2093627" cy="1694585"/>
          </a:xfrm>
          <a:prstGeom prst="rect">
            <a:avLst/>
          </a:prstGeom>
        </p:spPr>
      </p:pic>
      <p:pic>
        <p:nvPicPr>
          <p:cNvPr id="3" name="Picture 2" descr="Frac_Cover_LakeCha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142" y="1371599"/>
            <a:ext cx="4236458" cy="4570079"/>
          </a:xfrm>
          <a:prstGeom prst="rect">
            <a:avLst/>
          </a:prstGeom>
        </p:spPr>
      </p:pic>
    </p:spTree>
    <p:extLst>
      <p:ext uri="{BB962C8B-B14F-4D97-AF65-F5344CB8AC3E}">
        <p14:creationId xmlns:p14="http://schemas.microsoft.com/office/powerpoint/2010/main" val="1246495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514600" y="228600"/>
            <a:ext cx="4572000" cy="615553"/>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a:r>
              <a:rPr lang="en-US" sz="4000" b="1" dirty="0">
                <a:latin typeface="Proxima Nova Regular"/>
                <a:ea typeface="Proxima Nova Regular"/>
                <a:cs typeface="Proxima Nova Regular"/>
              </a:rPr>
              <a:t>NDVI Anomaly</a:t>
            </a:r>
          </a:p>
        </p:txBody>
      </p:sp>
      <p:sp>
        <p:nvSpPr>
          <p:cNvPr id="10" name="TextBox 7"/>
          <p:cNvSpPr txBox="1">
            <a:spLocks noChangeArrowheads="1"/>
          </p:cNvSpPr>
          <p:nvPr/>
        </p:nvSpPr>
        <p:spPr bwMode="auto">
          <a:xfrm>
            <a:off x="152400" y="1219200"/>
            <a:ext cx="853440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solidFill>
                  <a:srgbClr val="002569"/>
                </a:solidFill>
              </a:rPr>
              <a:t>Chari River inlet to Lake Chad in Cameroon, Africa</a:t>
            </a:r>
          </a:p>
          <a:p>
            <a:pPr eaLnBrk="1" hangingPunct="1"/>
            <a:r>
              <a:rPr lang="en-US" sz="1800" dirty="0">
                <a:solidFill>
                  <a:srgbClr val="002569"/>
                </a:solidFill>
              </a:rPr>
              <a:t>NDVI Anomaly comparison of a single Landsat 8 scene on April 4, 2016 to </a:t>
            </a:r>
            <a:br>
              <a:rPr lang="en-US" sz="1800" dirty="0">
                <a:solidFill>
                  <a:srgbClr val="002569"/>
                </a:solidFill>
              </a:rPr>
            </a:br>
            <a:r>
              <a:rPr lang="en-US" sz="1800" dirty="0">
                <a:solidFill>
                  <a:srgbClr val="002569"/>
                </a:solidFill>
              </a:rPr>
              <a:t>a 4-year median NDVI for the same month (April, 2013 to 2016)</a:t>
            </a:r>
          </a:p>
        </p:txBody>
      </p:sp>
      <p:sp>
        <p:nvSpPr>
          <p:cNvPr id="9" name="Content Placeholder 2"/>
          <p:cNvSpPr txBox="1">
            <a:spLocks/>
          </p:cNvSpPr>
          <p:nvPr/>
        </p:nvSpPr>
        <p:spPr>
          <a:xfrm>
            <a:off x="3962400" y="2270799"/>
            <a:ext cx="4724400" cy="3923433"/>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174625" indent="-174625"/>
            <a:r>
              <a:rPr lang="en-GB" sz="2000" dirty="0" smtClean="0">
                <a:latin typeface="+mn-ea"/>
                <a:ea typeface="+mn-ea"/>
              </a:rPr>
              <a:t>Consistent </a:t>
            </a:r>
            <a:r>
              <a:rPr lang="en-GB" sz="2000" dirty="0">
                <a:latin typeface="+mn-ea"/>
                <a:ea typeface="+mn-ea"/>
              </a:rPr>
              <a:t>with </a:t>
            </a:r>
            <a:r>
              <a:rPr lang="en-GB" sz="2000" dirty="0" smtClean="0">
                <a:latin typeface="+mn-ea"/>
                <a:ea typeface="+mn-ea"/>
              </a:rPr>
              <a:t>the GEOGLAM </a:t>
            </a:r>
            <a:r>
              <a:rPr lang="en-GB" sz="2000" dirty="0">
                <a:latin typeface="+mn-ea"/>
                <a:ea typeface="+mn-ea"/>
              </a:rPr>
              <a:t>Crop Monitor product, but MUCH higher resolution (they use MODIS).</a:t>
            </a:r>
          </a:p>
          <a:p>
            <a:pPr marL="174625" indent="-174625"/>
            <a:r>
              <a:rPr lang="en-GB" sz="2000" dirty="0">
                <a:latin typeface="+mn-ea"/>
                <a:ea typeface="+mn-ea"/>
              </a:rPr>
              <a:t>BLACK regions </a:t>
            </a:r>
            <a:r>
              <a:rPr lang="en-GB" sz="2000" dirty="0" smtClean="0">
                <a:latin typeface="+mn-ea"/>
                <a:ea typeface="+mn-ea"/>
              </a:rPr>
              <a:t>are </a:t>
            </a:r>
            <a:r>
              <a:rPr lang="en-GB" sz="2000" dirty="0">
                <a:latin typeface="+mn-ea"/>
                <a:ea typeface="+mn-ea"/>
              </a:rPr>
              <a:t>masks for either clouds or water</a:t>
            </a:r>
          </a:p>
          <a:p>
            <a:pPr marL="174625" indent="-174625"/>
            <a:r>
              <a:rPr lang="en-GB" sz="2000" dirty="0">
                <a:latin typeface="+mn-ea"/>
                <a:ea typeface="+mn-ea"/>
              </a:rPr>
              <a:t>Most vegetated areas near the Chari River entrance to Lake Chad show an increased NDVI (green) for this scene as compared to </a:t>
            </a:r>
            <a:r>
              <a:rPr lang="en-GB" sz="2000" dirty="0" smtClean="0">
                <a:latin typeface="+mn-ea"/>
                <a:ea typeface="+mn-ea"/>
              </a:rPr>
              <a:t>the historical median. </a:t>
            </a:r>
          </a:p>
          <a:p>
            <a:pPr marL="174625" indent="-174625"/>
            <a:r>
              <a:rPr lang="en-GB" sz="2000" dirty="0" smtClean="0">
                <a:latin typeface="+mn-ea"/>
                <a:ea typeface="+mn-ea"/>
              </a:rPr>
              <a:t>Some </a:t>
            </a:r>
            <a:r>
              <a:rPr lang="en-GB" sz="2000" dirty="0">
                <a:latin typeface="+mn-ea"/>
                <a:ea typeface="+mn-ea"/>
              </a:rPr>
              <a:t>reduced NDVI (brown) is seen in a few areas.</a:t>
            </a:r>
          </a:p>
          <a:p>
            <a:pPr marL="174625" indent="-174625"/>
            <a:endParaRPr lang="en-GB" sz="2000" dirty="0">
              <a:latin typeface="+mn-ea"/>
              <a:ea typeface="+mn-ea"/>
            </a:endParaRPr>
          </a:p>
        </p:txBody>
      </p:sp>
      <p:pic>
        <p:nvPicPr>
          <p:cNvPr id="2" name="Picture 1" descr="ndvi_differencing_scale.jpg.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6194233"/>
            <a:ext cx="3200400" cy="565533"/>
          </a:xfrm>
          <a:prstGeom prst="rect">
            <a:avLst/>
          </a:prstGeom>
        </p:spPr>
      </p:pic>
      <p:pic>
        <p:nvPicPr>
          <p:cNvPr id="3" name="Picture 2"/>
          <p:cNvPicPr>
            <a:picLocks noChangeAspect="1"/>
          </p:cNvPicPr>
          <p:nvPr/>
        </p:nvPicPr>
        <p:blipFill>
          <a:blip r:embed="rId4"/>
          <a:stretch>
            <a:fillRect/>
          </a:stretch>
        </p:blipFill>
        <p:spPr>
          <a:xfrm>
            <a:off x="292225" y="2267752"/>
            <a:ext cx="3536697" cy="3752047"/>
          </a:xfrm>
          <a:prstGeom prst="rect">
            <a:avLst/>
          </a:prstGeom>
        </p:spPr>
      </p:pic>
    </p:spTree>
    <p:extLst>
      <p:ext uri="{BB962C8B-B14F-4D97-AF65-F5344CB8AC3E}">
        <p14:creationId xmlns:p14="http://schemas.microsoft.com/office/powerpoint/2010/main" val="1222947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133600" y="152400"/>
            <a:ext cx="5334000" cy="800219"/>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a:r>
              <a:rPr lang="en-US" sz="2800" b="1" dirty="0">
                <a:latin typeface="Proxima Nova Regular"/>
                <a:ea typeface="Proxima Nova Regular"/>
                <a:cs typeface="Proxima Nova Regular"/>
              </a:rPr>
              <a:t>Coastal Change Detection</a:t>
            </a:r>
          </a:p>
          <a:p>
            <a:pPr algn="l"/>
            <a:r>
              <a:rPr lang="en-US" sz="2400" dirty="0">
                <a:latin typeface="Proxima Nova Regular"/>
                <a:ea typeface="Proxima Nova Regular"/>
                <a:cs typeface="Proxima Nova Regular"/>
              </a:rPr>
              <a:t>Lome, Togo, </a:t>
            </a:r>
            <a:r>
              <a:rPr lang="en-US" sz="2400" dirty="0" smtClean="0">
                <a:latin typeface="Proxima Nova Regular"/>
                <a:ea typeface="Proxima Nova Regular"/>
                <a:cs typeface="Proxima Nova Regular"/>
              </a:rPr>
              <a:t>Africa</a:t>
            </a:r>
            <a:endParaRPr lang="en-US" sz="2400" dirty="0">
              <a:latin typeface="Proxima Nova Regular"/>
              <a:ea typeface="Proxima Nova Regular"/>
              <a:cs typeface="Proxima Nova Regular"/>
            </a:endParaRPr>
          </a:p>
        </p:txBody>
      </p:sp>
      <p:sp>
        <p:nvSpPr>
          <p:cNvPr id="4" name="Content Placeholder 2"/>
          <p:cNvSpPr txBox="1">
            <a:spLocks/>
          </p:cNvSpPr>
          <p:nvPr/>
        </p:nvSpPr>
        <p:spPr>
          <a:xfrm>
            <a:off x="152400" y="4114800"/>
            <a:ext cx="8763000" cy="16764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Font typeface="Arial"/>
              <a:buNone/>
            </a:pPr>
            <a:r>
              <a:rPr lang="en-GB" sz="1600" b="1" dirty="0"/>
              <a:t>Water to Land = </a:t>
            </a:r>
            <a:r>
              <a:rPr lang="en-GB" sz="1600" b="1" dirty="0">
                <a:solidFill>
                  <a:srgbClr val="00FF33"/>
                </a:solidFill>
              </a:rPr>
              <a:t>GREEN</a:t>
            </a:r>
          </a:p>
          <a:p>
            <a:pPr marL="0" indent="0">
              <a:buFont typeface="Arial"/>
              <a:buNone/>
            </a:pPr>
            <a:r>
              <a:rPr lang="en-GB" sz="1600" b="1" dirty="0"/>
              <a:t>Land to Water = </a:t>
            </a:r>
            <a:r>
              <a:rPr lang="en-GB" sz="1600" b="1" dirty="0">
                <a:solidFill>
                  <a:srgbClr val="FF00CC"/>
                </a:solidFill>
              </a:rPr>
              <a:t>PINK</a:t>
            </a:r>
          </a:p>
        </p:txBody>
      </p:sp>
      <p:pic>
        <p:nvPicPr>
          <p:cNvPr id="2" name="Picture 1"/>
          <p:cNvPicPr>
            <a:picLocks noChangeAspect="1"/>
          </p:cNvPicPr>
          <p:nvPr/>
        </p:nvPicPr>
        <p:blipFill>
          <a:blip r:embed="rId3"/>
          <a:stretch>
            <a:fillRect/>
          </a:stretch>
        </p:blipFill>
        <p:spPr>
          <a:xfrm>
            <a:off x="152400" y="1295400"/>
            <a:ext cx="6934200" cy="2628900"/>
          </a:xfrm>
          <a:prstGeom prst="rect">
            <a:avLst/>
          </a:prstGeom>
        </p:spPr>
      </p:pic>
      <p:pic>
        <p:nvPicPr>
          <p:cNvPr id="3" name="Picture 2"/>
          <p:cNvPicPr>
            <a:picLocks noChangeAspect="1"/>
          </p:cNvPicPr>
          <p:nvPr/>
        </p:nvPicPr>
        <p:blipFill>
          <a:blip r:embed="rId4"/>
          <a:stretch>
            <a:fillRect/>
          </a:stretch>
        </p:blipFill>
        <p:spPr>
          <a:xfrm>
            <a:off x="3962400" y="3352800"/>
            <a:ext cx="4165392" cy="2057400"/>
          </a:xfrm>
          <a:prstGeom prst="rect">
            <a:avLst/>
          </a:prstGeom>
          <a:ln>
            <a:solidFill>
              <a:schemeClr val="tx1">
                <a:lumMod val="50000"/>
              </a:schemeClr>
            </a:solidFill>
          </a:ln>
        </p:spPr>
      </p:pic>
      <p:cxnSp>
        <p:nvCxnSpPr>
          <p:cNvPr id="8" name="Straight Arrow Connector 7"/>
          <p:cNvCxnSpPr/>
          <p:nvPr/>
        </p:nvCxnSpPr>
        <p:spPr bwMode="auto">
          <a:xfrm flipH="1" flipV="1">
            <a:off x="3886200" y="2819400"/>
            <a:ext cx="1752600" cy="1295400"/>
          </a:xfrm>
          <a:prstGeom prst="straightConnector1">
            <a:avLst/>
          </a:prstGeom>
          <a:ln w="38100" cmpd="sng">
            <a:solidFill>
              <a:srgbClr val="FF0000"/>
            </a:solidFill>
            <a:headEnd type="none" w="med" len="med"/>
            <a:tailEnd type="triangle" w="med" len="lg"/>
          </a:ln>
        </p:spPr>
        <p:style>
          <a:lnRef idx="3">
            <a:schemeClr val="accent6"/>
          </a:lnRef>
          <a:fillRef idx="0">
            <a:schemeClr val="accent6"/>
          </a:fillRef>
          <a:effectRef idx="2">
            <a:schemeClr val="accent6"/>
          </a:effectRef>
          <a:fontRef idx="minor">
            <a:schemeClr val="tx1"/>
          </a:fontRef>
        </p:style>
      </p:cxnSp>
      <p:sp>
        <p:nvSpPr>
          <p:cNvPr id="10" name="Content Placeholder 2"/>
          <p:cNvSpPr txBox="1">
            <a:spLocks/>
          </p:cNvSpPr>
          <p:nvPr/>
        </p:nvSpPr>
        <p:spPr>
          <a:xfrm>
            <a:off x="3962400" y="5410200"/>
            <a:ext cx="5029200" cy="13716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Font typeface="Arial"/>
              <a:buNone/>
            </a:pPr>
            <a:r>
              <a:rPr lang="en-GB" sz="1400" b="1" dirty="0">
                <a:latin typeface="Arial" charset="0"/>
                <a:ea typeface="Arial" charset="0"/>
                <a:cs typeface="Arial" charset="0"/>
              </a:rPr>
              <a:t>Coastal r</a:t>
            </a:r>
            <a:r>
              <a:rPr lang="en-GB" sz="1400" b="1" dirty="0" smtClean="0">
                <a:latin typeface="Arial" charset="0"/>
                <a:ea typeface="Arial" charset="0"/>
                <a:cs typeface="Arial" charset="0"/>
              </a:rPr>
              <a:t>egion </a:t>
            </a:r>
            <a:r>
              <a:rPr lang="en-GB" sz="1400" b="1" dirty="0">
                <a:latin typeface="Arial" charset="0"/>
                <a:ea typeface="Arial" charset="0"/>
                <a:cs typeface="Arial" charset="0"/>
              </a:rPr>
              <a:t>n</a:t>
            </a:r>
            <a:r>
              <a:rPr lang="en-GB" sz="1400" b="1" dirty="0" smtClean="0">
                <a:latin typeface="Arial" charset="0"/>
                <a:ea typeface="Arial" charset="0"/>
                <a:cs typeface="Arial" charset="0"/>
              </a:rPr>
              <a:t>orth </a:t>
            </a:r>
            <a:r>
              <a:rPr lang="en-GB" sz="1400" b="1" dirty="0">
                <a:latin typeface="Arial" charset="0"/>
                <a:ea typeface="Arial" charset="0"/>
                <a:cs typeface="Arial" charset="0"/>
              </a:rPr>
              <a:t>of Lome</a:t>
            </a:r>
            <a:r>
              <a:rPr lang="en-GB" sz="1400" dirty="0">
                <a:latin typeface="Arial" charset="0"/>
                <a:ea typeface="Arial" charset="0"/>
                <a:cs typeface="Arial" charset="0"/>
              </a:rPr>
              <a:t/>
            </a:r>
            <a:br>
              <a:rPr lang="en-GB" sz="1400" dirty="0">
                <a:latin typeface="Arial" charset="0"/>
                <a:ea typeface="Arial" charset="0"/>
                <a:cs typeface="Arial" charset="0"/>
              </a:rPr>
            </a:br>
            <a:r>
              <a:rPr lang="en-GB" sz="1400" dirty="0">
                <a:latin typeface="Arial" charset="0"/>
                <a:ea typeface="Arial" charset="0"/>
                <a:cs typeface="Arial" charset="0"/>
              </a:rPr>
              <a:t>Analysis Period: 2005 to 2013</a:t>
            </a:r>
          </a:p>
          <a:p>
            <a:pPr marL="0" indent="0">
              <a:buNone/>
            </a:pPr>
            <a:r>
              <a:rPr lang="en-GB" sz="1400" dirty="0">
                <a:latin typeface="Arial" charset="0"/>
                <a:ea typeface="Arial" charset="0"/>
                <a:cs typeface="Arial" charset="0"/>
              </a:rPr>
              <a:t>* The scale of the largest coastal change is a loss of </a:t>
            </a:r>
            <a:br>
              <a:rPr lang="en-GB" sz="1400" dirty="0">
                <a:latin typeface="Arial" charset="0"/>
                <a:ea typeface="Arial" charset="0"/>
                <a:cs typeface="Arial" charset="0"/>
              </a:rPr>
            </a:br>
            <a:r>
              <a:rPr lang="en-GB" sz="1400" dirty="0">
                <a:latin typeface="Arial" charset="0"/>
                <a:ea typeface="Arial" charset="0"/>
                <a:cs typeface="Arial" charset="0"/>
              </a:rPr>
              <a:t>~3 pixels, or 90 meters. This estimate is also supported by Google Earth imagery. </a:t>
            </a:r>
          </a:p>
        </p:txBody>
      </p:sp>
      <p:sp>
        <p:nvSpPr>
          <p:cNvPr id="12" name="Content Placeholder 2"/>
          <p:cNvSpPr txBox="1">
            <a:spLocks/>
          </p:cNvSpPr>
          <p:nvPr/>
        </p:nvSpPr>
        <p:spPr>
          <a:xfrm>
            <a:off x="152400" y="4953000"/>
            <a:ext cx="3429000" cy="19050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Font typeface="Arial"/>
              <a:buNone/>
            </a:pPr>
            <a:r>
              <a:rPr lang="en-GB" sz="1600" b="1" dirty="0">
                <a:solidFill>
                  <a:srgbClr val="FF0000"/>
                </a:solidFill>
              </a:rPr>
              <a:t>Conclusion</a:t>
            </a:r>
          </a:p>
          <a:p>
            <a:pPr marL="0" indent="0">
              <a:buFont typeface="Arial"/>
              <a:buNone/>
            </a:pPr>
            <a:r>
              <a:rPr lang="en-GB" sz="1600" dirty="0">
                <a:latin typeface="Arial" charset="0"/>
                <a:ea typeface="Arial" charset="0"/>
                <a:cs typeface="Arial" charset="0"/>
              </a:rPr>
              <a:t>A time series Data Cube of Landsat data can be used to rapidly assess coastal change and identify regions requiring more detailed analyses.</a:t>
            </a:r>
          </a:p>
        </p:txBody>
      </p:sp>
    </p:spTree>
    <p:extLst>
      <p:ext uri="{BB962C8B-B14F-4D97-AF65-F5344CB8AC3E}">
        <p14:creationId xmlns:p14="http://schemas.microsoft.com/office/powerpoint/2010/main" val="977371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339620" y="228600"/>
            <a:ext cx="5486400" cy="615553"/>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a:r>
              <a:rPr lang="en-US" sz="4000" b="1" kern="0" dirty="0">
                <a:latin typeface="Proxima Nova Regular"/>
                <a:ea typeface="Proxima Nova Regular"/>
                <a:cs typeface="Proxima Nova Regular"/>
              </a:rPr>
              <a:t>Landslides (SLIP)</a:t>
            </a:r>
          </a:p>
        </p:txBody>
      </p:sp>
      <p:sp>
        <p:nvSpPr>
          <p:cNvPr id="10" name="TextBox 7"/>
          <p:cNvSpPr txBox="1">
            <a:spLocks noChangeArrowheads="1"/>
          </p:cNvSpPr>
          <p:nvPr/>
        </p:nvSpPr>
        <p:spPr bwMode="auto">
          <a:xfrm>
            <a:off x="152400" y="1219200"/>
            <a:ext cx="85344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kern="0" dirty="0">
                <a:solidFill>
                  <a:srgbClr val="002569"/>
                </a:solidFill>
              </a:rPr>
              <a:t>The </a:t>
            </a:r>
            <a:r>
              <a:rPr lang="en-US" sz="1600" kern="0" dirty="0" smtClean="0">
                <a:solidFill>
                  <a:srgbClr val="002569"/>
                </a:solidFill>
              </a:rPr>
              <a:t>Data </a:t>
            </a:r>
            <a:r>
              <a:rPr lang="en-US" sz="1600" kern="0" dirty="0">
                <a:solidFill>
                  <a:srgbClr val="002569"/>
                </a:solidFill>
              </a:rPr>
              <a:t>Cube User Interface tool </a:t>
            </a:r>
            <a:r>
              <a:rPr lang="en-US" sz="1600" kern="0" dirty="0" smtClean="0">
                <a:solidFill>
                  <a:srgbClr val="002569"/>
                </a:solidFill>
              </a:rPr>
              <a:t>includes </a:t>
            </a:r>
            <a:r>
              <a:rPr lang="en-US" sz="1600" kern="0" dirty="0">
                <a:solidFill>
                  <a:srgbClr val="002569"/>
                </a:solidFill>
              </a:rPr>
              <a:t>a </a:t>
            </a:r>
            <a:r>
              <a:rPr lang="en-US" sz="1600" kern="0" dirty="0" smtClean="0">
                <a:solidFill>
                  <a:srgbClr val="002569"/>
                </a:solidFill>
              </a:rPr>
              <a:t>Landslide </a:t>
            </a:r>
            <a:r>
              <a:rPr lang="en-US" sz="1600" kern="0" dirty="0">
                <a:solidFill>
                  <a:srgbClr val="002569"/>
                </a:solidFill>
              </a:rPr>
              <a:t>detection tool. The basis of the tool is a method called “SLIP” from Dr. Dalia Kirschbaum at NASA GSFC. The tool uses Landsat and </a:t>
            </a:r>
            <a:r>
              <a:rPr lang="en-US" sz="1600" kern="0" dirty="0" smtClean="0">
                <a:solidFill>
                  <a:srgbClr val="002569"/>
                </a:solidFill>
              </a:rPr>
              <a:t>ASTER Digital </a:t>
            </a:r>
            <a:r>
              <a:rPr lang="en-US" sz="1600" kern="0" dirty="0">
                <a:solidFill>
                  <a:srgbClr val="002569"/>
                </a:solidFill>
              </a:rPr>
              <a:t>Elevation data to detect a loss of vegetation on steep </a:t>
            </a:r>
            <a:r>
              <a:rPr lang="en-US" sz="1600" kern="0" dirty="0" smtClean="0">
                <a:solidFill>
                  <a:srgbClr val="002569"/>
                </a:solidFill>
              </a:rPr>
              <a:t>slopes, thereby implying a high risk for landslides in a rainfall event.</a:t>
            </a:r>
            <a:endParaRPr lang="en-US" sz="1400" kern="0" dirty="0">
              <a:solidFill>
                <a:srgbClr val="002569"/>
              </a:solidFill>
            </a:endParaRPr>
          </a:p>
        </p:txBody>
      </p:sp>
      <p:sp>
        <p:nvSpPr>
          <p:cNvPr id="8" name="Content Placeholder 2"/>
          <p:cNvSpPr txBox="1">
            <a:spLocks/>
          </p:cNvSpPr>
          <p:nvPr/>
        </p:nvSpPr>
        <p:spPr>
          <a:xfrm>
            <a:off x="304800" y="5638800"/>
            <a:ext cx="4114800" cy="12954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Font typeface="Arial"/>
              <a:buNone/>
            </a:pPr>
            <a:r>
              <a:rPr lang="en-GB" sz="1400" b="1" kern="0" dirty="0">
                <a:latin typeface="+mn-ea"/>
                <a:ea typeface="+mn-ea"/>
              </a:rPr>
              <a:t>Example </a:t>
            </a:r>
            <a:r>
              <a:rPr lang="en-GB" sz="1400" b="1" dirty="0" smtClean="0">
                <a:latin typeface="+mn-ea"/>
                <a:ea typeface="+mn-ea"/>
              </a:rPr>
              <a:t>case</a:t>
            </a:r>
            <a:r>
              <a:rPr lang="en-GB" sz="1400" b="1" kern="0" dirty="0" smtClean="0">
                <a:latin typeface="+mn-ea"/>
                <a:ea typeface="+mn-ea"/>
              </a:rPr>
              <a:t> </a:t>
            </a:r>
            <a:r>
              <a:rPr lang="en-GB" sz="1400" b="1" kern="0" dirty="0">
                <a:latin typeface="+mn-ea"/>
                <a:ea typeface="+mn-ea"/>
              </a:rPr>
              <a:t>in </a:t>
            </a:r>
            <a:r>
              <a:rPr lang="en-GB" sz="1400" b="1" kern="0" dirty="0" smtClean="0">
                <a:latin typeface="+mn-ea"/>
                <a:ea typeface="+mn-ea"/>
              </a:rPr>
              <a:t>Nepal </a:t>
            </a:r>
            <a:r>
              <a:rPr lang="en-GB" sz="1400" kern="0" dirty="0" smtClean="0">
                <a:latin typeface="+mn-ea"/>
                <a:ea typeface="+mn-ea"/>
              </a:rPr>
              <a:t>(from </a:t>
            </a:r>
            <a:r>
              <a:rPr lang="en-GB" sz="1400" kern="0" dirty="0" err="1" smtClean="0">
                <a:latin typeface="+mn-ea"/>
                <a:ea typeface="+mn-ea"/>
              </a:rPr>
              <a:t>Kirschbaum</a:t>
            </a:r>
            <a:r>
              <a:rPr lang="en-GB" sz="1400" kern="0" dirty="0" smtClean="0">
                <a:latin typeface="+mn-ea"/>
                <a:ea typeface="+mn-ea"/>
              </a:rPr>
              <a:t>)</a:t>
            </a:r>
            <a:endParaRPr lang="en-GB" sz="1400" kern="0" dirty="0">
              <a:latin typeface="+mn-ea"/>
              <a:ea typeface="+mn-ea"/>
            </a:endParaRPr>
          </a:p>
          <a:p>
            <a:pPr marL="0" indent="0">
              <a:buFont typeface="Arial"/>
              <a:buNone/>
            </a:pPr>
            <a:r>
              <a:rPr lang="en-GB" sz="1400" kern="0" dirty="0">
                <a:latin typeface="+mn-ea"/>
                <a:ea typeface="+mn-ea"/>
              </a:rPr>
              <a:t>Sept 2013 (far left)</a:t>
            </a:r>
          </a:p>
          <a:p>
            <a:pPr marL="0" indent="0">
              <a:buFont typeface="Arial"/>
              <a:buNone/>
            </a:pPr>
            <a:r>
              <a:rPr lang="en-GB" sz="1400" kern="0" dirty="0">
                <a:latin typeface="+mn-ea"/>
                <a:ea typeface="+mn-ea"/>
              </a:rPr>
              <a:t>Sept 2014 (center)</a:t>
            </a:r>
          </a:p>
          <a:p>
            <a:pPr marL="0" indent="0">
              <a:buFont typeface="Arial"/>
              <a:buNone/>
            </a:pPr>
            <a:r>
              <a:rPr lang="en-GB" sz="1400" kern="0" dirty="0">
                <a:latin typeface="+mn-ea"/>
                <a:ea typeface="+mn-ea"/>
              </a:rPr>
              <a:t>Sept 2014 (far right, SLIP-DRIP analysis) </a:t>
            </a:r>
          </a:p>
        </p:txBody>
      </p:sp>
      <p:pic>
        <p:nvPicPr>
          <p:cNvPr id="5" name="Picture 4"/>
          <p:cNvPicPr>
            <a:picLocks noChangeAspect="1"/>
          </p:cNvPicPr>
          <p:nvPr/>
        </p:nvPicPr>
        <p:blipFill>
          <a:blip r:embed="rId3"/>
          <a:stretch>
            <a:fillRect/>
          </a:stretch>
        </p:blipFill>
        <p:spPr>
          <a:xfrm>
            <a:off x="228600" y="2438400"/>
            <a:ext cx="4343400" cy="3173578"/>
          </a:xfrm>
          <a:prstGeom prst="rect">
            <a:avLst/>
          </a:prstGeom>
        </p:spPr>
      </p:pic>
      <p:sp>
        <p:nvSpPr>
          <p:cNvPr id="12" name="Content Placeholder 2"/>
          <p:cNvSpPr txBox="1">
            <a:spLocks/>
          </p:cNvSpPr>
          <p:nvPr/>
        </p:nvSpPr>
        <p:spPr>
          <a:xfrm>
            <a:off x="4876800" y="5410200"/>
            <a:ext cx="4114800" cy="11430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l">
              <a:buFont typeface="Arial"/>
              <a:buNone/>
            </a:pPr>
            <a:r>
              <a:rPr lang="en-GB" sz="1400" b="1" kern="0" dirty="0">
                <a:latin typeface="+mn-ea"/>
                <a:ea typeface="+mn-ea"/>
              </a:rPr>
              <a:t>Sample </a:t>
            </a:r>
            <a:r>
              <a:rPr lang="en-GB" sz="1400" b="1" kern="0" dirty="0" smtClean="0">
                <a:latin typeface="+mn-ea"/>
                <a:ea typeface="+mn-ea"/>
              </a:rPr>
              <a:t>Data Cube over </a:t>
            </a:r>
            <a:r>
              <a:rPr lang="en-GB" sz="1400" b="1" kern="0" dirty="0">
                <a:latin typeface="+mn-ea"/>
                <a:ea typeface="+mn-ea"/>
              </a:rPr>
              <a:t>Salgar, Colombia </a:t>
            </a:r>
            <a:r>
              <a:rPr lang="en-GB" sz="1400" b="1" kern="0" dirty="0" smtClean="0">
                <a:latin typeface="+mn-ea"/>
                <a:ea typeface="+mn-ea"/>
              </a:rPr>
              <a:t/>
            </a:r>
            <a:br>
              <a:rPr lang="en-GB" sz="1400" b="1" kern="0" dirty="0" smtClean="0">
                <a:latin typeface="+mn-ea"/>
                <a:ea typeface="+mn-ea"/>
              </a:rPr>
            </a:br>
            <a:r>
              <a:rPr lang="en-GB" sz="1400" b="1" kern="0" dirty="0" smtClean="0">
                <a:latin typeface="+mn-ea"/>
                <a:ea typeface="+mn-ea"/>
              </a:rPr>
              <a:t>(</a:t>
            </a:r>
            <a:r>
              <a:rPr lang="en-GB" sz="1400" b="1" kern="0" dirty="0">
                <a:latin typeface="+mn-ea"/>
                <a:ea typeface="+mn-ea"/>
              </a:rPr>
              <a:t>Apr-Jun 2015, baseline 5 scenes). The region </a:t>
            </a:r>
            <a:r>
              <a:rPr lang="en-GB" sz="1400" b="1" kern="0" dirty="0" smtClean="0">
                <a:latin typeface="+mn-ea"/>
                <a:ea typeface="+mn-ea"/>
              </a:rPr>
              <a:t>reported </a:t>
            </a:r>
            <a:r>
              <a:rPr lang="en-GB" sz="1400" b="1" kern="0" dirty="0">
                <a:latin typeface="+mn-ea"/>
                <a:ea typeface="+mn-ea"/>
              </a:rPr>
              <a:t>major landslides in May 2015.</a:t>
            </a:r>
          </a:p>
          <a:p>
            <a:pPr marL="0" indent="0" algn="l">
              <a:buFont typeface="Arial"/>
              <a:buNone/>
            </a:pPr>
            <a:r>
              <a:rPr lang="en-GB" sz="1400" dirty="0" smtClean="0">
                <a:latin typeface="+mn-ea"/>
                <a:ea typeface="+mn-ea"/>
              </a:rPr>
              <a:t>CEOS</a:t>
            </a:r>
            <a:r>
              <a:rPr lang="en-GB" sz="1400" kern="0" dirty="0" smtClean="0">
                <a:latin typeface="+mn-ea"/>
                <a:ea typeface="+mn-ea"/>
              </a:rPr>
              <a:t> </a:t>
            </a:r>
            <a:r>
              <a:rPr lang="en-GB" sz="1400" kern="0" dirty="0">
                <a:latin typeface="+mn-ea"/>
                <a:ea typeface="+mn-ea"/>
              </a:rPr>
              <a:t>is evaluating </a:t>
            </a:r>
            <a:r>
              <a:rPr lang="en-GB" sz="1400" kern="0" dirty="0" smtClean="0">
                <a:latin typeface="+mn-ea"/>
                <a:ea typeface="+mn-ea"/>
              </a:rPr>
              <a:t>this tool and </a:t>
            </a:r>
            <a:r>
              <a:rPr lang="en-GB" sz="1400" kern="0" dirty="0">
                <a:latin typeface="+mn-ea"/>
                <a:ea typeface="+mn-ea"/>
              </a:rPr>
              <a:t>plans to work with </a:t>
            </a:r>
            <a:r>
              <a:rPr lang="en-GB" sz="1400" dirty="0" err="1" smtClean="0">
                <a:latin typeface="+mn-ea"/>
                <a:ea typeface="+mn-ea"/>
              </a:rPr>
              <a:t>Dr.</a:t>
            </a:r>
            <a:r>
              <a:rPr lang="en-GB" sz="1400" dirty="0" smtClean="0">
                <a:latin typeface="+mn-ea"/>
                <a:ea typeface="+mn-ea"/>
              </a:rPr>
              <a:t> </a:t>
            </a:r>
            <a:r>
              <a:rPr lang="en-GB" sz="1400" dirty="0" err="1" smtClean="0">
                <a:latin typeface="+mn-ea"/>
                <a:ea typeface="+mn-ea"/>
              </a:rPr>
              <a:t>Krischbaum</a:t>
            </a:r>
            <a:r>
              <a:rPr lang="en-GB" sz="1400" kern="0" dirty="0" smtClean="0">
                <a:latin typeface="+mn-ea"/>
                <a:ea typeface="+mn-ea"/>
              </a:rPr>
              <a:t> </a:t>
            </a:r>
            <a:r>
              <a:rPr lang="en-GB" sz="1400" kern="0" dirty="0">
                <a:latin typeface="+mn-ea"/>
                <a:ea typeface="+mn-ea"/>
              </a:rPr>
              <a:t>on </a:t>
            </a:r>
            <a:r>
              <a:rPr lang="en-GB" sz="1400" kern="0" dirty="0" smtClean="0">
                <a:latin typeface="+mn-ea"/>
                <a:ea typeface="+mn-ea"/>
              </a:rPr>
              <a:t>refinements</a:t>
            </a:r>
            <a:r>
              <a:rPr lang="en-GB" sz="1400" dirty="0">
                <a:latin typeface="+mn-ea"/>
                <a:ea typeface="+mn-ea"/>
              </a:rPr>
              <a:t> </a:t>
            </a:r>
            <a:r>
              <a:rPr lang="en-GB" sz="1400" dirty="0" smtClean="0">
                <a:latin typeface="+mn-ea"/>
                <a:ea typeface="+mn-ea"/>
              </a:rPr>
              <a:t>and validation.</a:t>
            </a:r>
            <a:endParaRPr lang="en-GB" sz="1400" kern="0" dirty="0">
              <a:latin typeface="+mn-ea"/>
              <a:ea typeface="+mn-ea"/>
            </a:endParaRPr>
          </a:p>
        </p:txBody>
      </p:sp>
      <p:pic>
        <p:nvPicPr>
          <p:cNvPr id="13" name="Picture 12"/>
          <p:cNvPicPr>
            <a:picLocks noChangeAspect="1"/>
          </p:cNvPicPr>
          <p:nvPr/>
        </p:nvPicPr>
        <p:blipFill>
          <a:blip r:embed="rId4"/>
          <a:stretch>
            <a:fillRect/>
          </a:stretch>
        </p:blipFill>
        <p:spPr>
          <a:xfrm>
            <a:off x="4911116" y="2438400"/>
            <a:ext cx="2914904" cy="2895600"/>
          </a:xfrm>
          <a:prstGeom prst="rect">
            <a:avLst/>
          </a:prstGeom>
        </p:spPr>
      </p:pic>
    </p:spTree>
    <p:extLst>
      <p:ext uri="{BB962C8B-B14F-4D97-AF65-F5344CB8AC3E}">
        <p14:creationId xmlns:p14="http://schemas.microsoft.com/office/powerpoint/2010/main" val="10029920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type="arrow" w="med" len="med"/>
              </a14:hiddenLine>
            </a:ext>
          </a:extLst>
        </p:spPr>
      </p:cxnSp>
      <p:sp>
        <p:nvSpPr>
          <p:cNvPr id="5" name="Content Placeholder 2"/>
          <p:cNvSpPr txBox="1">
            <a:spLocks/>
          </p:cNvSpPr>
          <p:nvPr/>
        </p:nvSpPr>
        <p:spPr>
          <a:xfrm>
            <a:off x="128016" y="1371600"/>
            <a:ext cx="3826765" cy="3200401"/>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288925" indent="-288925">
              <a:buFont typeface="Wingdings" charset="2"/>
              <a:buChar char="§"/>
            </a:pPr>
            <a:r>
              <a:rPr lang="en-US" sz="2000" dirty="0" smtClean="0">
                <a:latin typeface="Calibri" charset="0"/>
                <a:ea typeface="ＭＳ Ｐゴシック" charset="0"/>
                <a:cs typeface="Calibri" charset="0"/>
              </a:rPr>
              <a:t>The SEO is investigating two approaches for change detection with Data Cubes </a:t>
            </a:r>
            <a:r>
              <a:rPr lang="is-IS" sz="2000" dirty="0" smtClean="0">
                <a:latin typeface="Calibri" charset="0"/>
                <a:ea typeface="ＭＳ Ｐゴシック" charset="0"/>
                <a:cs typeface="Calibri" charset="0"/>
              </a:rPr>
              <a:t>… </a:t>
            </a:r>
            <a:r>
              <a:rPr lang="is-IS" sz="2000" b="1" dirty="0" smtClean="0">
                <a:solidFill>
                  <a:srgbClr val="FF0000"/>
                </a:solidFill>
                <a:latin typeface="Calibri" charset="0"/>
                <a:ea typeface="ＭＳ Ｐゴシック" charset="0"/>
                <a:cs typeface="Calibri" charset="0"/>
              </a:rPr>
              <a:t>CCDC and BFAST</a:t>
            </a:r>
            <a:endParaRPr lang="en-US" sz="2000" b="1" dirty="0" smtClean="0">
              <a:solidFill>
                <a:srgbClr val="FF0000"/>
              </a:solidFill>
              <a:latin typeface="Calibri" charset="0"/>
              <a:ea typeface="ＭＳ Ｐゴシック" charset="0"/>
              <a:cs typeface="Calibri" charset="0"/>
            </a:endParaRPr>
          </a:p>
          <a:p>
            <a:pPr marL="288925" indent="-288925">
              <a:buFont typeface="Wingdings" charset="2"/>
              <a:buChar char="§"/>
            </a:pPr>
            <a:r>
              <a:rPr lang="en-US" sz="2000" b="1" dirty="0" smtClean="0">
                <a:latin typeface="Calibri" charset="0"/>
                <a:ea typeface="ＭＳ Ｐゴシック" charset="0"/>
                <a:cs typeface="Calibri" charset="0"/>
              </a:rPr>
              <a:t>CCDC</a:t>
            </a:r>
            <a:r>
              <a:rPr lang="en-US" sz="2000" dirty="0" smtClean="0">
                <a:latin typeface="Calibri" charset="0"/>
                <a:ea typeface="ＭＳ Ｐゴシック" charset="0"/>
                <a:cs typeface="Calibri" charset="0"/>
              </a:rPr>
              <a:t> (Zhu and Woodcock, 2012) was converted to Python by USGS and recently tested by the SEO on the Vietnam Data Cube. We now call </a:t>
            </a:r>
            <a:r>
              <a:rPr lang="en-US" sz="2000" dirty="0" err="1" smtClean="0">
                <a:latin typeface="Calibri" charset="0"/>
                <a:ea typeface="ＭＳ Ｐゴシック" charset="0"/>
                <a:cs typeface="Calibri" charset="0"/>
              </a:rPr>
              <a:t>this“</a:t>
            </a:r>
            <a:r>
              <a:rPr lang="en-US" sz="2000" b="1" dirty="0" err="1" smtClean="0">
                <a:latin typeface="Calibri" charset="0"/>
                <a:ea typeface="ＭＳ Ｐゴシック" charset="0"/>
                <a:cs typeface="Calibri" charset="0"/>
              </a:rPr>
              <a:t>PyCCD</a:t>
            </a:r>
            <a:r>
              <a:rPr lang="en-US" sz="2000" dirty="0" smtClean="0">
                <a:latin typeface="Calibri" charset="0"/>
                <a:ea typeface="ＭＳ Ｐゴシック" charset="0"/>
                <a:cs typeface="Calibri" charset="0"/>
              </a:rPr>
              <a:t>”.</a:t>
            </a:r>
          </a:p>
        </p:txBody>
      </p:sp>
      <p:sp>
        <p:nvSpPr>
          <p:cNvPr id="11" name="Title 1"/>
          <p:cNvSpPr txBox="1">
            <a:spLocks/>
          </p:cNvSpPr>
          <p:nvPr/>
        </p:nvSpPr>
        <p:spPr>
          <a:xfrm>
            <a:off x="2209800" y="304800"/>
            <a:ext cx="5524500" cy="492443"/>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defTabSz="914400"/>
            <a:r>
              <a:rPr lang="en-US" b="1" dirty="0" smtClean="0">
                <a:latin typeface="Proxima Nova Regular"/>
                <a:ea typeface="Proxima Nova Regular"/>
                <a:cs typeface="Proxima Nova Regular"/>
              </a:rPr>
              <a:t>Land Change Detection</a:t>
            </a:r>
          </a:p>
        </p:txBody>
      </p:sp>
      <p:pic>
        <p:nvPicPr>
          <p:cNvPr id="3" name="Picture 2"/>
          <p:cNvPicPr>
            <a:picLocks noChangeAspect="1"/>
          </p:cNvPicPr>
          <p:nvPr/>
        </p:nvPicPr>
        <p:blipFill>
          <a:blip r:embed="rId3"/>
          <a:stretch>
            <a:fillRect/>
          </a:stretch>
        </p:blipFill>
        <p:spPr>
          <a:xfrm>
            <a:off x="4114800" y="3551964"/>
            <a:ext cx="4440978" cy="2387623"/>
          </a:xfrm>
          <a:prstGeom prst="rect">
            <a:avLst/>
          </a:prstGeom>
        </p:spPr>
      </p:pic>
      <p:sp>
        <p:nvSpPr>
          <p:cNvPr id="8" name="Content Placeholder 2"/>
          <p:cNvSpPr txBox="1">
            <a:spLocks/>
          </p:cNvSpPr>
          <p:nvPr/>
        </p:nvSpPr>
        <p:spPr>
          <a:xfrm>
            <a:off x="128016" y="4384955"/>
            <a:ext cx="3730752" cy="1787245"/>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288925" indent="-288925">
              <a:buFont typeface="Wingdings" charset="2"/>
              <a:buChar char="§"/>
            </a:pPr>
            <a:r>
              <a:rPr lang="en-US" sz="2000" dirty="0" smtClean="0">
                <a:latin typeface="Calibri" charset="0"/>
                <a:ea typeface="ＭＳ Ｐゴシック" charset="0"/>
                <a:cs typeface="Calibri" charset="0"/>
              </a:rPr>
              <a:t>The SEO is also starting a task with Jan </a:t>
            </a:r>
            <a:r>
              <a:rPr lang="en-US" sz="2000" dirty="0" err="1" smtClean="0">
                <a:latin typeface="Calibri" charset="0"/>
                <a:ea typeface="ＭＳ Ｐゴシック" charset="0"/>
                <a:cs typeface="Calibri" charset="0"/>
              </a:rPr>
              <a:t>Verbesselt</a:t>
            </a:r>
            <a:r>
              <a:rPr lang="en-US" sz="2000" dirty="0" smtClean="0">
                <a:latin typeface="Calibri" charset="0"/>
                <a:ea typeface="ＭＳ Ｐゴシック" charset="0"/>
                <a:cs typeface="Calibri" charset="0"/>
              </a:rPr>
              <a:t> in June 2017 to convert </a:t>
            </a:r>
            <a:r>
              <a:rPr lang="en-US" sz="2000" b="1" dirty="0" smtClean="0">
                <a:latin typeface="Calibri" charset="0"/>
                <a:ea typeface="ＭＳ Ｐゴシック" charset="0"/>
                <a:cs typeface="Calibri" charset="0"/>
              </a:rPr>
              <a:t>BFAST</a:t>
            </a:r>
            <a:r>
              <a:rPr lang="en-US" sz="2000" dirty="0" smtClean="0">
                <a:latin typeface="Calibri" charset="0"/>
                <a:ea typeface="ＭＳ Ｐゴシック" charset="0"/>
                <a:cs typeface="Calibri" charset="0"/>
              </a:rPr>
              <a:t> from </a:t>
            </a:r>
            <a:br>
              <a:rPr lang="en-US" sz="2000" dirty="0" smtClean="0">
                <a:latin typeface="Calibri" charset="0"/>
                <a:ea typeface="ＭＳ Ｐゴシック" charset="0"/>
                <a:cs typeface="Calibri" charset="0"/>
              </a:rPr>
            </a:br>
            <a:r>
              <a:rPr lang="en-US" sz="2000" dirty="0" smtClean="0">
                <a:latin typeface="Calibri" charset="0"/>
                <a:ea typeface="ＭＳ Ｐゴシック" charset="0"/>
                <a:cs typeface="Calibri" charset="0"/>
              </a:rPr>
              <a:t>R-code to Python and to test on the Data Cube.</a:t>
            </a:r>
          </a:p>
        </p:txBody>
      </p:sp>
      <p:pic>
        <p:nvPicPr>
          <p:cNvPr id="7" name="Picture 6"/>
          <p:cNvPicPr>
            <a:picLocks noChangeAspect="1"/>
          </p:cNvPicPr>
          <p:nvPr/>
        </p:nvPicPr>
        <p:blipFill>
          <a:blip r:embed="rId4"/>
          <a:stretch>
            <a:fillRect/>
          </a:stretch>
        </p:blipFill>
        <p:spPr>
          <a:xfrm>
            <a:off x="3923467" y="1524000"/>
            <a:ext cx="5220533" cy="1993879"/>
          </a:xfrm>
          <a:prstGeom prst="rect">
            <a:avLst/>
          </a:prstGeom>
        </p:spPr>
      </p:pic>
      <p:sp>
        <p:nvSpPr>
          <p:cNvPr id="12" name="Content Placeholder 2"/>
          <p:cNvSpPr txBox="1">
            <a:spLocks/>
          </p:cNvSpPr>
          <p:nvPr/>
        </p:nvSpPr>
        <p:spPr>
          <a:xfrm>
            <a:off x="3657600" y="6111301"/>
            <a:ext cx="5410200" cy="518099"/>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1400" dirty="0" err="1" smtClean="0">
                <a:latin typeface="Calibri" charset="0"/>
                <a:ea typeface="ＭＳ Ｐゴシック" charset="0"/>
                <a:cs typeface="Calibri" charset="0"/>
              </a:rPr>
              <a:t>PyCCD</a:t>
            </a:r>
            <a:r>
              <a:rPr lang="en-US" sz="1400" dirty="0" smtClean="0">
                <a:latin typeface="Calibri" charset="0"/>
                <a:ea typeface="ＭＳ Ｐゴシック" charset="0"/>
                <a:cs typeface="Calibri" charset="0"/>
              </a:rPr>
              <a:t> time series model fits 7 bands to 6 weighted SIN and COS functions in order to find “breaks” that equate to potential land change.</a:t>
            </a:r>
          </a:p>
        </p:txBody>
      </p:sp>
    </p:spTree>
    <p:extLst>
      <p:ext uri="{BB962C8B-B14F-4D97-AF65-F5344CB8AC3E}">
        <p14:creationId xmlns:p14="http://schemas.microsoft.com/office/powerpoint/2010/main" val="1319402721"/>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type="arrow" w="med" len="med"/>
              </a14:hiddenLine>
            </a:ext>
          </a:extLst>
        </p:spPr>
      </p:cxnSp>
      <p:sp>
        <p:nvSpPr>
          <p:cNvPr id="5" name="Content Placeholder 2"/>
          <p:cNvSpPr txBox="1">
            <a:spLocks/>
          </p:cNvSpPr>
          <p:nvPr/>
        </p:nvSpPr>
        <p:spPr>
          <a:xfrm>
            <a:off x="152400" y="1295400"/>
            <a:ext cx="4432300" cy="5486400"/>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Font typeface="Arial"/>
              <a:buNone/>
            </a:pPr>
            <a:r>
              <a:rPr lang="en-US" sz="1800" b="1" dirty="0">
                <a:latin typeface="Calibri" charset="0"/>
                <a:ea typeface="ＭＳ Ｐゴシック" charset="0"/>
                <a:cs typeface="Calibri" charset="0"/>
              </a:rPr>
              <a:t>Data Cubes</a:t>
            </a:r>
            <a:endParaRPr lang="en-US" sz="1800" dirty="0">
              <a:latin typeface="Calibri" charset="0"/>
              <a:ea typeface="ＭＳ Ｐゴシック" charset="0"/>
              <a:cs typeface="Calibri" charset="0"/>
            </a:endParaRPr>
          </a:p>
          <a:p>
            <a:pPr marL="171450" indent="-171450">
              <a:buFont typeface="Wingdings" charset="2"/>
              <a:buChar char="§"/>
            </a:pPr>
            <a:r>
              <a:rPr lang="en-US" sz="1800" dirty="0" smtClean="0">
                <a:solidFill>
                  <a:srgbClr val="FF0000"/>
                </a:solidFill>
                <a:latin typeface="Calibri" charset="0"/>
                <a:ea typeface="ＭＳ Ｐゴシック" charset="0"/>
                <a:cs typeface="Calibri" charset="0"/>
              </a:rPr>
              <a:t>16 cubes </a:t>
            </a:r>
            <a:r>
              <a:rPr lang="en-US" sz="1800" dirty="0">
                <a:latin typeface="Calibri" charset="0"/>
                <a:ea typeface="ＭＳ Ｐゴシック" charset="0"/>
                <a:cs typeface="Calibri" charset="0"/>
              </a:rPr>
              <a:t>with 10+ years </a:t>
            </a:r>
            <a:r>
              <a:rPr lang="en-US" sz="1800" dirty="0" smtClean="0">
                <a:latin typeface="Calibri" charset="0"/>
                <a:ea typeface="ＭＳ Ｐゴシック" charset="0"/>
                <a:cs typeface="Calibri" charset="0"/>
              </a:rPr>
              <a:t>each. </a:t>
            </a:r>
          </a:p>
          <a:p>
            <a:pPr marL="171450" indent="-171450">
              <a:buFont typeface="Wingdings" charset="2"/>
              <a:buChar char="§"/>
            </a:pPr>
            <a:r>
              <a:rPr lang="en-US" sz="1800" dirty="0" smtClean="0">
                <a:latin typeface="Calibri" charset="0"/>
                <a:ea typeface="ＭＳ Ｐゴシック" charset="0"/>
                <a:cs typeface="Calibri" charset="0"/>
              </a:rPr>
              <a:t>Kenya</a:t>
            </a:r>
            <a:r>
              <a:rPr lang="en-US" sz="1800" dirty="0">
                <a:latin typeface="Calibri" charset="0"/>
                <a:ea typeface="ＭＳ Ｐゴシック" charset="0"/>
                <a:cs typeface="Calibri" charset="0"/>
              </a:rPr>
              <a:t>, </a:t>
            </a:r>
            <a:r>
              <a:rPr lang="en-US" sz="1800" dirty="0" smtClean="0">
                <a:latin typeface="Calibri" charset="0"/>
                <a:ea typeface="ＭＳ Ｐゴシック" charset="0"/>
                <a:cs typeface="Calibri" charset="0"/>
              </a:rPr>
              <a:t>Cameroon (Lake Chad), </a:t>
            </a:r>
            <a:r>
              <a:rPr lang="en-US" sz="1800" dirty="0">
                <a:latin typeface="Calibri" charset="0"/>
                <a:ea typeface="ＭＳ Ｐゴシック" charset="0"/>
                <a:cs typeface="Calibri" charset="0"/>
              </a:rPr>
              <a:t>Togo (coastal Africa), </a:t>
            </a:r>
            <a:r>
              <a:rPr lang="en-US" sz="1800" dirty="0" smtClean="0">
                <a:latin typeface="Calibri" charset="0"/>
                <a:ea typeface="ＭＳ Ｐゴシック" charset="0"/>
                <a:cs typeface="Calibri" charset="0"/>
              </a:rPr>
              <a:t>Ghana, Colombia</a:t>
            </a:r>
            <a:r>
              <a:rPr lang="en-US" sz="1800" dirty="0">
                <a:latin typeface="Calibri" charset="0"/>
                <a:ea typeface="ＭＳ Ｐゴシック" charset="0"/>
                <a:cs typeface="Calibri" charset="0"/>
              </a:rPr>
              <a:t>, Tonga (Pacific </a:t>
            </a:r>
            <a:r>
              <a:rPr lang="en-US" sz="1800" dirty="0" smtClean="0">
                <a:latin typeface="Calibri" charset="0"/>
                <a:ea typeface="ＭＳ Ｐゴシック" charset="0"/>
                <a:cs typeface="Calibri" charset="0"/>
              </a:rPr>
              <a:t>Island), Vietnam, Australia (Menindee Lakes), Bangladesh.</a:t>
            </a:r>
            <a:endParaRPr lang="en-US" sz="1800" dirty="0">
              <a:latin typeface="Calibri" charset="0"/>
              <a:ea typeface="ＭＳ Ｐゴシック" charset="0"/>
              <a:cs typeface="Calibri" charset="0"/>
            </a:endParaRPr>
          </a:p>
          <a:p>
            <a:pPr marL="0" indent="0">
              <a:buFont typeface="Arial"/>
              <a:buNone/>
            </a:pPr>
            <a:r>
              <a:rPr lang="en-US" sz="1800" b="1" dirty="0">
                <a:latin typeface="Calibri" charset="0"/>
                <a:ea typeface="ＭＳ Ｐゴシック" charset="0"/>
                <a:cs typeface="Calibri" charset="0"/>
              </a:rPr>
              <a:t>User Interface Features</a:t>
            </a:r>
          </a:p>
          <a:p>
            <a:pPr marL="171450" indent="-171450">
              <a:buFont typeface="Wingdings" charset="2"/>
              <a:buChar char="§"/>
            </a:pPr>
            <a:r>
              <a:rPr lang="en-US" sz="1800" dirty="0">
                <a:latin typeface="Calibri" charset="0"/>
                <a:ea typeface="ＭＳ Ｐゴシック" charset="0"/>
                <a:cs typeface="Calibri" charset="0"/>
              </a:rPr>
              <a:t>User-selected spatial region and time</a:t>
            </a:r>
          </a:p>
          <a:p>
            <a:pPr marL="171450" indent="-171450">
              <a:buFont typeface="Wingdings" charset="2"/>
              <a:buChar char="§"/>
            </a:pPr>
            <a:r>
              <a:rPr lang="en-US" sz="1800" dirty="0" smtClean="0">
                <a:solidFill>
                  <a:srgbClr val="FF0000"/>
                </a:solidFill>
                <a:latin typeface="Calibri" charset="0"/>
                <a:ea typeface="ＭＳ Ｐゴシック" charset="0"/>
                <a:cs typeface="Calibri" charset="0"/>
              </a:rPr>
              <a:t>9 applications</a:t>
            </a:r>
            <a:r>
              <a:rPr lang="en-US" sz="1800" dirty="0" smtClean="0">
                <a:latin typeface="Calibri" charset="0"/>
                <a:ea typeface="ＭＳ Ｐゴシック" charset="0"/>
                <a:cs typeface="Calibri" charset="0"/>
              </a:rPr>
              <a:t>: cloud coverage maps, custom </a:t>
            </a:r>
            <a:r>
              <a:rPr lang="en-US" sz="1800" dirty="0">
                <a:latin typeface="Calibri" charset="0"/>
                <a:ea typeface="ＭＳ Ｐゴシック" charset="0"/>
                <a:cs typeface="Calibri" charset="0"/>
              </a:rPr>
              <a:t>cloud-free mosaics, fractional cover, NDVI anomaly, water </a:t>
            </a:r>
            <a:r>
              <a:rPr lang="en-US" sz="1800" dirty="0" smtClean="0">
                <a:latin typeface="Calibri" charset="0"/>
                <a:ea typeface="ＭＳ Ｐゴシック" charset="0"/>
                <a:cs typeface="Calibri" charset="0"/>
              </a:rPr>
              <a:t>detection, water quality, landslides, coastal change and urbanization.</a:t>
            </a:r>
            <a:endParaRPr lang="en-US" sz="1800" dirty="0">
              <a:latin typeface="Calibri" charset="0"/>
              <a:ea typeface="ＭＳ Ｐゴシック" charset="0"/>
              <a:cs typeface="Calibri" charset="0"/>
            </a:endParaRPr>
          </a:p>
          <a:p>
            <a:pPr marL="171450" indent="-171450">
              <a:buFont typeface="Wingdings" charset="2"/>
              <a:buChar char="§"/>
            </a:pPr>
            <a:r>
              <a:rPr lang="en-US" sz="1800" dirty="0">
                <a:latin typeface="Calibri" charset="0"/>
                <a:ea typeface="ＭＳ Ｐゴシック" charset="0"/>
                <a:cs typeface="Calibri" charset="0"/>
              </a:rPr>
              <a:t>Outputs in GeoTIFF </a:t>
            </a:r>
            <a:r>
              <a:rPr lang="en-US" sz="1800" dirty="0" smtClean="0">
                <a:latin typeface="Calibri" charset="0"/>
                <a:ea typeface="ＭＳ Ｐゴシック" charset="0"/>
                <a:cs typeface="Calibri" charset="0"/>
              </a:rPr>
              <a:t>and GIF animation.</a:t>
            </a:r>
          </a:p>
          <a:p>
            <a:pPr marL="171450" indent="-171450">
              <a:buFont typeface="Wingdings" charset="2"/>
              <a:buChar char="§"/>
            </a:pPr>
            <a:r>
              <a:rPr lang="en-US" sz="1800" dirty="0" smtClean="0">
                <a:latin typeface="Calibri" charset="0"/>
                <a:ea typeface="ＭＳ Ｐゴシック" charset="0"/>
                <a:cs typeface="Calibri" charset="0"/>
              </a:rPr>
              <a:t>Free and open!</a:t>
            </a:r>
            <a:endParaRPr lang="en-US" sz="1800" dirty="0">
              <a:latin typeface="Calibri" charset="0"/>
              <a:ea typeface="ＭＳ Ｐゴシック" charset="0"/>
              <a:cs typeface="Calibri" charset="0"/>
            </a:endParaRPr>
          </a:p>
        </p:txBody>
      </p:sp>
      <p:sp>
        <p:nvSpPr>
          <p:cNvPr id="6" name="TextBox 5"/>
          <p:cNvSpPr txBox="1"/>
          <p:nvPr/>
        </p:nvSpPr>
        <p:spPr>
          <a:xfrm>
            <a:off x="152400" y="5980841"/>
            <a:ext cx="5712459" cy="5847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US" sz="3200" b="1" dirty="0">
                <a:solidFill>
                  <a:srgbClr val="FF0000"/>
                </a:solidFill>
                <a:hlinkClick r:id="rId3"/>
              </a:rPr>
              <a:t>http</a:t>
            </a:r>
            <a:r>
              <a:rPr lang="en-US" sz="3200" b="1" dirty="0" smtClean="0">
                <a:solidFill>
                  <a:srgbClr val="FF0000"/>
                </a:solidFill>
                <a:hlinkClick r:id="rId3"/>
              </a:rPr>
              <a:t>://tinyurl.com/datacubeui</a:t>
            </a:r>
            <a:endParaRPr lang="en-US" sz="3200" b="1" dirty="0">
              <a:solidFill>
                <a:srgbClr val="FF0000"/>
              </a:solidFill>
            </a:endParaRP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81800" y="5676464"/>
            <a:ext cx="2070100" cy="1029136"/>
          </a:xfrm>
          <a:prstGeom prst="rect">
            <a:avLst/>
          </a:prstGeom>
        </p:spPr>
      </p:pic>
      <p:sp>
        <p:nvSpPr>
          <p:cNvPr id="10" name="Content Placeholder 2"/>
          <p:cNvSpPr txBox="1">
            <a:spLocks/>
          </p:cNvSpPr>
          <p:nvPr/>
        </p:nvSpPr>
        <p:spPr bwMode="auto">
          <a:xfrm>
            <a:off x="4876800" y="4152464"/>
            <a:ext cx="3962400" cy="1325892"/>
          </a:xfrm>
          <a:prstGeom prst="rect">
            <a:avLst/>
          </a:prstGeom>
          <a:solidFill>
            <a:schemeClr val="accent1">
              <a:lumMod val="20000"/>
              <a:lumOff val="80000"/>
            </a:schemeClr>
          </a:solidFill>
          <a:ln w="9525">
            <a:solidFill>
              <a:schemeClr val="tx1"/>
            </a:solidFill>
            <a:miter lim="800000"/>
            <a:headEnd/>
            <a:tailEnd/>
          </a:ln>
        </p:spPr>
        <p:txBody>
          <a:bodyPr/>
          <a:lstStyle>
            <a:lvl1pPr marL="169863" indent="-169863">
              <a:defRPr sz="1000">
                <a:solidFill>
                  <a:schemeClr val="tx1"/>
                </a:solidFill>
                <a:latin typeface="Arial Unicode MS" charset="0"/>
                <a:ea typeface="ＭＳ Ｐゴシック" charset="0"/>
                <a:cs typeface="ＭＳ Ｐゴシック" charset="0"/>
              </a:defRPr>
            </a:lvl1pPr>
            <a:lvl2pPr marL="914400" indent="-457200">
              <a:defRPr sz="1000">
                <a:solidFill>
                  <a:schemeClr val="tx1"/>
                </a:solidFill>
                <a:latin typeface="Arial Unicode MS" charset="0"/>
                <a:ea typeface="ＭＳ Ｐゴシック" charset="0"/>
              </a:defRPr>
            </a:lvl2pPr>
            <a:lvl3pPr>
              <a:defRPr sz="1000">
                <a:solidFill>
                  <a:schemeClr val="tx1"/>
                </a:solidFill>
                <a:latin typeface="Arial Unicode MS" charset="0"/>
                <a:ea typeface="ＭＳ Ｐゴシック" charset="0"/>
              </a:defRPr>
            </a:lvl3pPr>
            <a:lvl4pPr>
              <a:defRPr sz="1000">
                <a:solidFill>
                  <a:schemeClr val="tx1"/>
                </a:solidFill>
                <a:latin typeface="Arial Unicode MS" charset="0"/>
                <a:ea typeface="ＭＳ Ｐゴシック" charset="0"/>
              </a:defRPr>
            </a:lvl4pPr>
            <a:lvl5pPr>
              <a:defRPr sz="1000">
                <a:solidFill>
                  <a:schemeClr val="tx1"/>
                </a:solidFill>
                <a:latin typeface="Arial Unicode MS" charset="0"/>
                <a:ea typeface="ＭＳ Ｐゴシック" charset="0"/>
              </a:defRPr>
            </a:lvl5pPr>
            <a:lvl6pPr marL="457200" eaLnBrk="0" fontAlgn="base" hangingPunct="0">
              <a:spcBef>
                <a:spcPct val="50000"/>
              </a:spcBef>
              <a:spcAft>
                <a:spcPct val="0"/>
              </a:spcAft>
              <a:defRPr sz="1000">
                <a:solidFill>
                  <a:schemeClr val="tx1"/>
                </a:solidFill>
                <a:latin typeface="Arial Unicode MS" charset="0"/>
                <a:ea typeface="ＭＳ Ｐゴシック" charset="0"/>
              </a:defRPr>
            </a:lvl6pPr>
            <a:lvl7pPr marL="914400" eaLnBrk="0" fontAlgn="base" hangingPunct="0">
              <a:spcBef>
                <a:spcPct val="50000"/>
              </a:spcBef>
              <a:spcAft>
                <a:spcPct val="0"/>
              </a:spcAft>
              <a:defRPr sz="1000">
                <a:solidFill>
                  <a:schemeClr val="tx1"/>
                </a:solidFill>
                <a:latin typeface="Arial Unicode MS" charset="0"/>
                <a:ea typeface="ＭＳ Ｐゴシック" charset="0"/>
              </a:defRPr>
            </a:lvl7pPr>
            <a:lvl8pPr marL="1371600" eaLnBrk="0" fontAlgn="base" hangingPunct="0">
              <a:spcBef>
                <a:spcPct val="50000"/>
              </a:spcBef>
              <a:spcAft>
                <a:spcPct val="0"/>
              </a:spcAft>
              <a:defRPr sz="1000">
                <a:solidFill>
                  <a:schemeClr val="tx1"/>
                </a:solidFill>
                <a:latin typeface="Arial Unicode MS" charset="0"/>
                <a:ea typeface="ＭＳ Ｐゴシック" charset="0"/>
              </a:defRPr>
            </a:lvl8pPr>
            <a:lvl9pPr marL="1828800" eaLnBrk="0" fontAlgn="base" hangingPunct="0">
              <a:spcBef>
                <a:spcPct val="50000"/>
              </a:spcBef>
              <a:spcAft>
                <a:spcPct val="0"/>
              </a:spcAft>
              <a:defRPr sz="1000">
                <a:solidFill>
                  <a:schemeClr val="tx1"/>
                </a:solidFill>
                <a:latin typeface="Arial Unicode MS" charset="0"/>
                <a:ea typeface="ＭＳ Ｐゴシック" charset="0"/>
              </a:defRPr>
            </a:lvl9pPr>
          </a:lstStyle>
          <a:p>
            <a:pPr marL="0" indent="0" defTabSz="914400">
              <a:spcBef>
                <a:spcPct val="20000"/>
              </a:spcBef>
            </a:pPr>
            <a:r>
              <a:rPr lang="en-US" sz="2000" b="1" dirty="0">
                <a:solidFill>
                  <a:srgbClr val="002569"/>
                </a:solidFill>
                <a:latin typeface="Calibri" charset="0"/>
                <a:cs typeface="Calibri" charset="0"/>
              </a:rPr>
              <a:t>This is the first “hands-on” global demo of the Data Cube to show its potential for rapid time series analysis and diverse applications</a:t>
            </a:r>
            <a:endParaRPr lang="en-US" sz="2000" dirty="0">
              <a:solidFill>
                <a:srgbClr val="002569"/>
              </a:solidFill>
              <a:latin typeface="Calibri" charset="0"/>
              <a:cs typeface="Calibri" charset="0"/>
            </a:endParaRPr>
          </a:p>
        </p:txBody>
      </p:sp>
      <p:sp>
        <p:nvSpPr>
          <p:cNvPr id="11" name="Title 1"/>
          <p:cNvSpPr txBox="1">
            <a:spLocks/>
          </p:cNvSpPr>
          <p:nvPr/>
        </p:nvSpPr>
        <p:spPr>
          <a:xfrm>
            <a:off x="1981200" y="128826"/>
            <a:ext cx="5562600" cy="861774"/>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defTabSz="914400"/>
            <a:r>
              <a:rPr lang="en-US" sz="2800" b="1" dirty="0" smtClean="0">
                <a:latin typeface="Proxima Nova Regular"/>
                <a:ea typeface="Proxima Nova Regular"/>
                <a:cs typeface="Proxima Nova Regular"/>
              </a:rPr>
              <a:t>Amazon Cloud (AWS) </a:t>
            </a:r>
            <a:br>
              <a:rPr lang="en-US" sz="2800" b="1" dirty="0" smtClean="0">
                <a:latin typeface="Proxima Nova Regular"/>
                <a:ea typeface="Proxima Nova Regular"/>
                <a:cs typeface="Proxima Nova Regular"/>
              </a:rPr>
            </a:br>
            <a:r>
              <a:rPr lang="en-US" sz="2800" b="1" dirty="0" smtClean="0">
                <a:latin typeface="Proxima Nova Regular"/>
                <a:ea typeface="Proxima Nova Regular"/>
                <a:cs typeface="Proxima Nova Regular"/>
              </a:rPr>
              <a:t>Data Cube Demo Portal</a:t>
            </a:r>
            <a:endParaRPr lang="pt-BR" sz="2800" b="1" dirty="0">
              <a:latin typeface="Proxima Nova Regular"/>
              <a:ea typeface="Proxima Nova Regular"/>
              <a:cs typeface="Proxima Nova Regular"/>
            </a:endParaRPr>
          </a:p>
        </p:txBody>
      </p:sp>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84700" y="1313966"/>
            <a:ext cx="4267200" cy="2680584"/>
          </a:xfrm>
          <a:prstGeom prst="rect">
            <a:avLst/>
          </a:prstGeom>
        </p:spPr>
      </p:pic>
    </p:spTree>
    <p:extLst>
      <p:ext uri="{BB962C8B-B14F-4D97-AF65-F5344CB8AC3E}">
        <p14:creationId xmlns:p14="http://schemas.microsoft.com/office/powerpoint/2010/main" val="4880481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type="arrow" w="med" len="med"/>
              </a14:hiddenLine>
            </a:ext>
          </a:extLst>
        </p:spPr>
      </p:cxnSp>
      <p:sp>
        <p:nvSpPr>
          <p:cNvPr id="5" name="Content Placeholder 2"/>
          <p:cNvSpPr txBox="1">
            <a:spLocks/>
          </p:cNvSpPr>
          <p:nvPr/>
        </p:nvSpPr>
        <p:spPr>
          <a:xfrm>
            <a:off x="228600" y="5630260"/>
            <a:ext cx="8686800" cy="654653"/>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1800" b="1" dirty="0" err="1" smtClean="0">
                <a:latin typeface="Calibri" charset="0"/>
                <a:ea typeface="ＭＳ Ｐゴシック" charset="0"/>
                <a:cs typeface="Calibri" charset="0"/>
              </a:rPr>
              <a:t>Bediaye</a:t>
            </a:r>
            <a:r>
              <a:rPr lang="en-US" sz="1800" b="1" dirty="0">
                <a:latin typeface="Calibri" charset="0"/>
                <a:ea typeface="ＭＳ Ｐゴシック" charset="0"/>
                <a:cs typeface="Calibri" charset="0"/>
              </a:rPr>
              <a:t>, </a:t>
            </a:r>
            <a:r>
              <a:rPr lang="en-US" sz="1800" b="1" dirty="0" smtClean="0">
                <a:latin typeface="Calibri" charset="0"/>
                <a:ea typeface="ＭＳ Ｐゴシック" charset="0"/>
                <a:cs typeface="Calibri" charset="0"/>
              </a:rPr>
              <a:t>Vietnam</a:t>
            </a:r>
            <a:r>
              <a:rPr lang="en-US" sz="1800" dirty="0">
                <a:latin typeface="Calibri" charset="0"/>
                <a:ea typeface="ＭＳ Ｐゴシック" charset="0"/>
                <a:cs typeface="Calibri" charset="0"/>
              </a:rPr>
              <a:t> </a:t>
            </a:r>
            <a:r>
              <a:rPr lang="en-US" sz="1800" dirty="0" smtClean="0">
                <a:latin typeface="Calibri" charset="0"/>
                <a:ea typeface="ＭＳ Ｐゴシック" charset="0"/>
                <a:cs typeface="Calibri" charset="0"/>
              </a:rPr>
              <a:t>– Data Cube Median Mosaic (left), </a:t>
            </a:r>
            <a:r>
              <a:rPr lang="en-US" sz="1800" b="1" dirty="0" err="1" smtClean="0">
                <a:latin typeface="Calibri" charset="0"/>
                <a:ea typeface="ＭＳ Ｐゴシック" charset="0"/>
                <a:cs typeface="Calibri" charset="0"/>
              </a:rPr>
              <a:t>PyCCD</a:t>
            </a:r>
            <a:r>
              <a:rPr lang="en-US" sz="1800" b="1" dirty="0" smtClean="0">
                <a:latin typeface="Calibri" charset="0"/>
                <a:ea typeface="ＭＳ Ｐゴシック" charset="0"/>
                <a:cs typeface="Calibri" charset="0"/>
              </a:rPr>
              <a:t> Results using QGIS </a:t>
            </a:r>
            <a:r>
              <a:rPr lang="en-US" sz="1800" dirty="0" smtClean="0">
                <a:latin typeface="Calibri" charset="0"/>
                <a:ea typeface="ＭＳ Ｐゴシック" charset="0"/>
                <a:cs typeface="Calibri" charset="0"/>
              </a:rPr>
              <a:t>(right)</a:t>
            </a:r>
          </a:p>
          <a:p>
            <a:pPr marL="0" indent="0">
              <a:buNone/>
            </a:pPr>
            <a:r>
              <a:rPr lang="en-US" sz="1800" dirty="0" smtClean="0">
                <a:latin typeface="Calibri" charset="0"/>
                <a:ea typeface="ＭＳ Ｐゴシック" charset="0"/>
                <a:cs typeface="Calibri" charset="0"/>
              </a:rPr>
              <a:t>2000 </a:t>
            </a:r>
            <a:r>
              <a:rPr lang="en-US" sz="1800" dirty="0">
                <a:latin typeface="Calibri" charset="0"/>
                <a:ea typeface="ＭＳ Ｐゴシック" charset="0"/>
                <a:cs typeface="Calibri" charset="0"/>
              </a:rPr>
              <a:t>to 2016, </a:t>
            </a:r>
            <a:r>
              <a:rPr lang="en-US" sz="1800" dirty="0" smtClean="0">
                <a:latin typeface="Calibri" charset="0"/>
                <a:ea typeface="ＭＳ Ｐゴシック" charset="0"/>
                <a:cs typeface="Calibri" charset="0"/>
              </a:rPr>
              <a:t>192 </a:t>
            </a:r>
            <a:r>
              <a:rPr lang="en-US" sz="1800" dirty="0">
                <a:latin typeface="Calibri" charset="0"/>
                <a:ea typeface="ＭＳ Ｐゴシック" charset="0"/>
                <a:cs typeface="Calibri" charset="0"/>
              </a:rPr>
              <a:t>Landsat scenes, </a:t>
            </a:r>
            <a:r>
              <a:rPr lang="en-US" sz="1800" dirty="0" err="1">
                <a:latin typeface="Calibri" charset="0"/>
                <a:ea typeface="ＭＳ Ｐゴシック" charset="0"/>
                <a:cs typeface="Calibri" charset="0"/>
              </a:rPr>
              <a:t>Lat</a:t>
            </a:r>
            <a:r>
              <a:rPr lang="en-US" sz="1800" dirty="0">
                <a:latin typeface="Calibri" charset="0"/>
                <a:ea typeface="ＭＳ Ｐゴシック" charset="0"/>
                <a:cs typeface="Calibri" charset="0"/>
              </a:rPr>
              <a:t> = 11.19 to 11.29, Long = 107.81 to 107.91.</a:t>
            </a:r>
          </a:p>
          <a:p>
            <a:pPr marL="0" indent="0">
              <a:buNone/>
            </a:pPr>
            <a:endParaRPr lang="en-US" sz="1800" dirty="0" smtClean="0">
              <a:latin typeface="Calibri" charset="0"/>
              <a:ea typeface="ＭＳ Ｐゴシック" charset="0"/>
              <a:cs typeface="Calibri" charset="0"/>
            </a:endParaRPr>
          </a:p>
        </p:txBody>
      </p:sp>
      <p:sp>
        <p:nvSpPr>
          <p:cNvPr id="8" name="Title 1"/>
          <p:cNvSpPr txBox="1">
            <a:spLocks/>
          </p:cNvSpPr>
          <p:nvPr/>
        </p:nvSpPr>
        <p:spPr>
          <a:xfrm>
            <a:off x="2182368" y="304800"/>
            <a:ext cx="5524500" cy="492443"/>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defTabSz="914400"/>
            <a:r>
              <a:rPr lang="en-US" b="1" dirty="0" smtClean="0">
                <a:latin typeface="Proxima Nova Regular"/>
                <a:ea typeface="Proxima Nova Regular"/>
                <a:cs typeface="Proxima Nova Regular"/>
              </a:rPr>
              <a:t>Vietnam Land Change</a:t>
            </a:r>
          </a:p>
        </p:txBody>
      </p:sp>
      <p:pic>
        <p:nvPicPr>
          <p:cNvPr id="3" name="Picture 2"/>
          <p:cNvPicPr>
            <a:picLocks noChangeAspect="1"/>
          </p:cNvPicPr>
          <p:nvPr/>
        </p:nvPicPr>
        <p:blipFill>
          <a:blip r:embed="rId3"/>
          <a:stretch>
            <a:fillRect/>
          </a:stretch>
        </p:blipFill>
        <p:spPr>
          <a:xfrm>
            <a:off x="214312" y="1295400"/>
            <a:ext cx="4152900" cy="4152900"/>
          </a:xfrm>
          <a:prstGeom prst="rect">
            <a:avLst/>
          </a:prstGeom>
        </p:spPr>
      </p:pic>
      <p:pic>
        <p:nvPicPr>
          <p:cNvPr id="4" name="Picture 3"/>
          <p:cNvPicPr>
            <a:picLocks noChangeAspect="1"/>
          </p:cNvPicPr>
          <p:nvPr/>
        </p:nvPicPr>
        <p:blipFill>
          <a:blip r:embed="rId4"/>
          <a:stretch>
            <a:fillRect/>
          </a:stretch>
        </p:blipFill>
        <p:spPr>
          <a:xfrm>
            <a:off x="4581143" y="1223026"/>
            <a:ext cx="4420979" cy="4315968"/>
          </a:xfrm>
          <a:prstGeom prst="rect">
            <a:avLst/>
          </a:prstGeom>
        </p:spPr>
      </p:pic>
    </p:spTree>
    <p:extLst>
      <p:ext uri="{BB962C8B-B14F-4D97-AF65-F5344CB8AC3E}">
        <p14:creationId xmlns:p14="http://schemas.microsoft.com/office/powerpoint/2010/main" val="1267906724"/>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type="arrow" w="med" len="med"/>
              </a14:hiddenLine>
            </a:ext>
          </a:extLst>
        </p:spPr>
      </p:cxnSp>
      <p:sp>
        <p:nvSpPr>
          <p:cNvPr id="5" name="Content Placeholder 2"/>
          <p:cNvSpPr txBox="1">
            <a:spLocks/>
          </p:cNvSpPr>
          <p:nvPr/>
        </p:nvSpPr>
        <p:spPr>
          <a:xfrm>
            <a:off x="436536" y="5302933"/>
            <a:ext cx="3962400" cy="654653"/>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2000" dirty="0" smtClean="0">
                <a:latin typeface="Calibri" charset="0"/>
                <a:ea typeface="ＭＳ Ｐゴシック" charset="0"/>
                <a:cs typeface="Calibri" charset="0"/>
              </a:rPr>
              <a:t>Global Forest Watch – </a:t>
            </a:r>
            <a:r>
              <a:rPr lang="en-US" sz="2000" b="1" dirty="0" smtClean="0">
                <a:latin typeface="Calibri" charset="0"/>
                <a:ea typeface="ＭＳ Ｐゴシック" charset="0"/>
                <a:cs typeface="Calibri" charset="0"/>
              </a:rPr>
              <a:t>Forest Loss </a:t>
            </a:r>
            <a:r>
              <a:rPr lang="en-US" sz="2000" dirty="0" smtClean="0">
                <a:latin typeface="Calibri" charset="0"/>
                <a:ea typeface="ＭＳ Ｐゴシック" charset="0"/>
                <a:cs typeface="Calibri" charset="0"/>
              </a:rPr>
              <a:t/>
            </a:r>
            <a:br>
              <a:rPr lang="en-US" sz="2000" dirty="0" smtClean="0">
                <a:latin typeface="Calibri" charset="0"/>
                <a:ea typeface="ＭＳ Ｐゴシック" charset="0"/>
                <a:cs typeface="Calibri" charset="0"/>
              </a:rPr>
            </a:br>
            <a:r>
              <a:rPr lang="en-US" sz="2000" dirty="0" smtClean="0">
                <a:latin typeface="Calibri" charset="0"/>
                <a:ea typeface="ＭＳ Ｐゴシック" charset="0"/>
                <a:cs typeface="Calibri" charset="0"/>
              </a:rPr>
              <a:t>2000 to 2015</a:t>
            </a:r>
          </a:p>
        </p:txBody>
      </p:sp>
      <p:sp>
        <p:nvSpPr>
          <p:cNvPr id="11" name="Title 1"/>
          <p:cNvSpPr txBox="1">
            <a:spLocks/>
          </p:cNvSpPr>
          <p:nvPr/>
        </p:nvSpPr>
        <p:spPr>
          <a:xfrm>
            <a:off x="2019300" y="331113"/>
            <a:ext cx="5524500" cy="430887"/>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defTabSz="914400"/>
            <a:r>
              <a:rPr lang="en-US" sz="2800" b="1" dirty="0" smtClean="0">
                <a:latin typeface="Proxima Nova Regular"/>
                <a:ea typeface="Proxima Nova Regular"/>
                <a:cs typeface="Proxima Nova Regular"/>
              </a:rPr>
              <a:t>Global </a:t>
            </a:r>
            <a:r>
              <a:rPr lang="en-US" sz="2800" b="1" smtClean="0">
                <a:latin typeface="Proxima Nova Regular"/>
                <a:ea typeface="Proxima Nova Regular"/>
                <a:cs typeface="Proxima Nova Regular"/>
              </a:rPr>
              <a:t>Forest Watch vs</a:t>
            </a:r>
            <a:r>
              <a:rPr lang="en-US" sz="2800" b="1" dirty="0" smtClean="0">
                <a:latin typeface="Proxima Nova Regular"/>
                <a:ea typeface="Proxima Nova Regular"/>
                <a:cs typeface="Proxima Nova Regular"/>
              </a:rPr>
              <a:t>. </a:t>
            </a:r>
            <a:r>
              <a:rPr lang="en-US" sz="2800" b="1" dirty="0" err="1" smtClean="0">
                <a:latin typeface="Proxima Nova Regular"/>
                <a:ea typeface="Proxima Nova Regular"/>
                <a:cs typeface="Proxima Nova Regular"/>
              </a:rPr>
              <a:t>PyCCD</a:t>
            </a:r>
            <a:endParaRPr lang="en-US" sz="2800" b="1" dirty="0" smtClean="0">
              <a:latin typeface="Proxima Nova Regular"/>
              <a:ea typeface="Proxima Nova Regular"/>
              <a:cs typeface="Proxima Nova Regular"/>
            </a:endParaRPr>
          </a:p>
        </p:txBody>
      </p:sp>
      <p:pic>
        <p:nvPicPr>
          <p:cNvPr id="2" name="Picture 1"/>
          <p:cNvPicPr>
            <a:picLocks noChangeAspect="1"/>
          </p:cNvPicPr>
          <p:nvPr/>
        </p:nvPicPr>
        <p:blipFill>
          <a:blip r:embed="rId3"/>
          <a:stretch>
            <a:fillRect/>
          </a:stretch>
        </p:blipFill>
        <p:spPr>
          <a:xfrm>
            <a:off x="457200" y="1436630"/>
            <a:ext cx="3767328" cy="3744970"/>
          </a:xfrm>
          <a:prstGeom prst="rect">
            <a:avLst/>
          </a:prstGeom>
          <a:ln w="25400">
            <a:solidFill>
              <a:schemeClr val="accent4">
                <a:shade val="50000"/>
              </a:schemeClr>
            </a:solidFill>
          </a:ln>
        </p:spPr>
      </p:pic>
      <p:pic>
        <p:nvPicPr>
          <p:cNvPr id="6" name="Picture 5"/>
          <p:cNvPicPr>
            <a:picLocks noChangeAspect="1"/>
          </p:cNvPicPr>
          <p:nvPr/>
        </p:nvPicPr>
        <p:blipFill>
          <a:blip r:embed="rId4"/>
          <a:stretch>
            <a:fillRect/>
          </a:stretch>
        </p:blipFill>
        <p:spPr>
          <a:xfrm>
            <a:off x="4876800" y="1436630"/>
            <a:ext cx="3767328" cy="3745069"/>
          </a:xfrm>
          <a:prstGeom prst="rect">
            <a:avLst/>
          </a:prstGeom>
          <a:ln w="25400">
            <a:solidFill>
              <a:schemeClr val="accent4">
                <a:shade val="50000"/>
              </a:schemeClr>
            </a:solidFill>
          </a:ln>
        </p:spPr>
      </p:pic>
      <p:sp>
        <p:nvSpPr>
          <p:cNvPr id="9" name="Content Placeholder 2"/>
          <p:cNvSpPr txBox="1">
            <a:spLocks/>
          </p:cNvSpPr>
          <p:nvPr/>
        </p:nvSpPr>
        <p:spPr>
          <a:xfrm>
            <a:off x="4776216" y="5302933"/>
            <a:ext cx="4367784" cy="654653"/>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2000" dirty="0" err="1" smtClean="0">
                <a:latin typeface="Calibri" charset="0"/>
                <a:ea typeface="ＭＳ Ｐゴシック" charset="0"/>
                <a:cs typeface="Calibri" charset="0"/>
              </a:rPr>
              <a:t>PyCCD</a:t>
            </a:r>
            <a:r>
              <a:rPr lang="en-US" sz="2000" dirty="0" smtClean="0">
                <a:latin typeface="Calibri" charset="0"/>
                <a:ea typeface="ＭＳ Ｐゴシック" charset="0"/>
                <a:cs typeface="Calibri" charset="0"/>
              </a:rPr>
              <a:t> with a Data Cube – </a:t>
            </a:r>
            <a:r>
              <a:rPr lang="en-US" sz="2000" b="1" dirty="0" smtClean="0">
                <a:latin typeface="Calibri" charset="0"/>
                <a:ea typeface="ＭＳ Ｐゴシック" charset="0"/>
                <a:cs typeface="Calibri" charset="0"/>
              </a:rPr>
              <a:t>Land Change</a:t>
            </a:r>
            <a:r>
              <a:rPr lang="en-US" sz="2000" dirty="0" smtClean="0">
                <a:latin typeface="Calibri" charset="0"/>
                <a:ea typeface="ＭＳ Ｐゴシック" charset="0"/>
                <a:cs typeface="Calibri" charset="0"/>
              </a:rPr>
              <a:t/>
            </a:r>
            <a:br>
              <a:rPr lang="en-US" sz="2000" dirty="0" smtClean="0">
                <a:latin typeface="Calibri" charset="0"/>
                <a:ea typeface="ＭＳ Ｐゴシック" charset="0"/>
                <a:cs typeface="Calibri" charset="0"/>
              </a:rPr>
            </a:br>
            <a:r>
              <a:rPr lang="en-US" sz="2000" dirty="0" smtClean="0">
                <a:latin typeface="Calibri" charset="0"/>
                <a:ea typeface="ＭＳ Ｐゴシック" charset="0"/>
                <a:cs typeface="Calibri" charset="0"/>
              </a:rPr>
              <a:t>2000 to 2016</a:t>
            </a:r>
          </a:p>
        </p:txBody>
      </p:sp>
      <p:sp>
        <p:nvSpPr>
          <p:cNvPr id="10" name="Content Placeholder 2"/>
          <p:cNvSpPr txBox="1">
            <a:spLocks/>
          </p:cNvSpPr>
          <p:nvPr/>
        </p:nvSpPr>
        <p:spPr>
          <a:xfrm>
            <a:off x="533400" y="6155020"/>
            <a:ext cx="8458200" cy="321980"/>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1800" b="1" i="1" dirty="0" err="1" smtClean="0">
                <a:latin typeface="Calibri" charset="0"/>
                <a:ea typeface="ＭＳ Ｐゴシック" charset="0"/>
                <a:cs typeface="Calibri" charset="0"/>
              </a:rPr>
              <a:t>PyCCD</a:t>
            </a:r>
            <a:r>
              <a:rPr lang="en-US" sz="1800" b="1" i="1" dirty="0" smtClean="0">
                <a:latin typeface="Calibri" charset="0"/>
                <a:ea typeface="ＭＳ Ｐゴシック" charset="0"/>
                <a:cs typeface="Calibri" charset="0"/>
              </a:rPr>
              <a:t> Execution</a:t>
            </a:r>
            <a:r>
              <a:rPr lang="en-US" sz="1800" i="1" dirty="0" smtClean="0">
                <a:latin typeface="Calibri" charset="0"/>
                <a:ea typeface="ＭＳ Ｐゴシック" charset="0"/>
                <a:cs typeface="Calibri" charset="0"/>
              </a:rPr>
              <a:t>: 372 x 372 pixels, 8 parallel cores, 2.3 hours (</a:t>
            </a:r>
            <a:r>
              <a:rPr lang="en-US" sz="1800" i="1" dirty="0">
                <a:latin typeface="Calibri" charset="0"/>
                <a:ea typeface="ＭＳ Ｐゴシック" charset="0"/>
                <a:cs typeface="Calibri" charset="0"/>
              </a:rPr>
              <a:t>~</a:t>
            </a:r>
            <a:r>
              <a:rPr lang="en-US" sz="1800" i="1" dirty="0" smtClean="0">
                <a:latin typeface="Calibri" charset="0"/>
                <a:ea typeface="ＭＳ Ｐゴシック" charset="0"/>
                <a:cs typeface="Calibri" charset="0"/>
              </a:rPr>
              <a:t>1 </a:t>
            </a:r>
            <a:r>
              <a:rPr lang="en-US" sz="1800" i="1" dirty="0" err="1" smtClean="0">
                <a:latin typeface="Calibri" charset="0"/>
                <a:ea typeface="ＭＳ Ｐゴシック" charset="0"/>
                <a:cs typeface="Calibri" charset="0"/>
              </a:rPr>
              <a:t>msec</a:t>
            </a:r>
            <a:r>
              <a:rPr lang="en-US" sz="1800" i="1" dirty="0" smtClean="0">
                <a:latin typeface="Calibri" charset="0"/>
                <a:ea typeface="ＭＳ Ｐゴシック" charset="0"/>
                <a:cs typeface="Calibri" charset="0"/>
              </a:rPr>
              <a:t> / clear pixel) which equates to about 10 hours per clear Landsat scene.</a:t>
            </a:r>
          </a:p>
        </p:txBody>
      </p:sp>
    </p:spTree>
    <p:extLst>
      <p:ext uri="{BB962C8B-B14F-4D97-AF65-F5344CB8AC3E}">
        <p14:creationId xmlns:p14="http://schemas.microsoft.com/office/powerpoint/2010/main" val="100519314"/>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type="arrow" w="med" len="med"/>
              </a14:hiddenLine>
            </a:ext>
          </a:extLst>
        </p:spPr>
      </p:cxnSp>
      <p:sp>
        <p:nvSpPr>
          <p:cNvPr id="11" name="Title 1"/>
          <p:cNvSpPr txBox="1">
            <a:spLocks/>
          </p:cNvSpPr>
          <p:nvPr/>
        </p:nvSpPr>
        <p:spPr>
          <a:xfrm>
            <a:off x="2209800" y="304800"/>
            <a:ext cx="5524500" cy="492443"/>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defTabSz="914400"/>
            <a:r>
              <a:rPr lang="en-US" b="1" dirty="0" smtClean="0">
                <a:latin typeface="Proxima Nova Regular"/>
                <a:ea typeface="Proxima Nova Regular"/>
                <a:cs typeface="Proxima Nova Regular"/>
              </a:rPr>
              <a:t>More </a:t>
            </a:r>
            <a:r>
              <a:rPr lang="en-US" b="1" dirty="0" err="1" smtClean="0">
                <a:latin typeface="Proxima Nova Regular"/>
                <a:ea typeface="Proxima Nova Regular"/>
                <a:cs typeface="Proxima Nova Regular"/>
              </a:rPr>
              <a:t>PyCCD</a:t>
            </a:r>
            <a:r>
              <a:rPr lang="en-US" b="1" dirty="0" smtClean="0">
                <a:latin typeface="Proxima Nova Regular"/>
                <a:ea typeface="Proxima Nova Regular"/>
                <a:cs typeface="Proxima Nova Regular"/>
              </a:rPr>
              <a:t> Examples</a:t>
            </a:r>
          </a:p>
        </p:txBody>
      </p:sp>
      <p:pic>
        <p:nvPicPr>
          <p:cNvPr id="8" name="Picture 7"/>
          <p:cNvPicPr>
            <a:picLocks noChangeAspect="1"/>
          </p:cNvPicPr>
          <p:nvPr/>
        </p:nvPicPr>
        <p:blipFill>
          <a:blip r:embed="rId3"/>
          <a:stretch>
            <a:fillRect/>
          </a:stretch>
        </p:blipFill>
        <p:spPr>
          <a:xfrm>
            <a:off x="152400" y="1295400"/>
            <a:ext cx="6223000" cy="2654300"/>
          </a:xfrm>
          <a:prstGeom prst="rect">
            <a:avLst/>
          </a:prstGeom>
        </p:spPr>
      </p:pic>
      <p:pic>
        <p:nvPicPr>
          <p:cNvPr id="10" name="Picture 9"/>
          <p:cNvPicPr>
            <a:picLocks noChangeAspect="1"/>
          </p:cNvPicPr>
          <p:nvPr/>
        </p:nvPicPr>
        <p:blipFill>
          <a:blip r:embed="rId4"/>
          <a:stretch>
            <a:fillRect/>
          </a:stretch>
        </p:blipFill>
        <p:spPr>
          <a:xfrm>
            <a:off x="190500" y="4016693"/>
            <a:ext cx="6184900" cy="2628900"/>
          </a:xfrm>
          <a:prstGeom prst="rect">
            <a:avLst/>
          </a:prstGeom>
        </p:spPr>
      </p:pic>
      <p:sp>
        <p:nvSpPr>
          <p:cNvPr id="13" name="Content Placeholder 2"/>
          <p:cNvSpPr txBox="1">
            <a:spLocks/>
          </p:cNvSpPr>
          <p:nvPr/>
        </p:nvSpPr>
        <p:spPr>
          <a:xfrm>
            <a:off x="6553200" y="2295223"/>
            <a:ext cx="2286000" cy="654653"/>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2800" smtClean="0">
                <a:latin typeface="Calibri" charset="0"/>
                <a:ea typeface="ＭＳ Ｐゴシック" charset="0"/>
                <a:cs typeface="Calibri" charset="0"/>
              </a:rPr>
              <a:t>Deforestation</a:t>
            </a:r>
            <a:endParaRPr lang="en-US" sz="2800" dirty="0" smtClean="0">
              <a:latin typeface="Calibri" charset="0"/>
              <a:ea typeface="ＭＳ Ｐゴシック" charset="0"/>
              <a:cs typeface="Calibri" charset="0"/>
            </a:endParaRPr>
          </a:p>
        </p:txBody>
      </p:sp>
      <p:sp>
        <p:nvSpPr>
          <p:cNvPr id="14" name="Content Placeholder 2"/>
          <p:cNvSpPr txBox="1">
            <a:spLocks/>
          </p:cNvSpPr>
          <p:nvPr/>
        </p:nvSpPr>
        <p:spPr>
          <a:xfrm>
            <a:off x="6629400" y="4800600"/>
            <a:ext cx="2133600" cy="654653"/>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2800" smtClean="0">
                <a:latin typeface="Calibri" charset="0"/>
                <a:ea typeface="ＭＳ Ｐゴシック" charset="0"/>
                <a:cs typeface="Calibri" charset="0"/>
              </a:rPr>
              <a:t>Roadside Clearing</a:t>
            </a:r>
            <a:endParaRPr lang="en-US" sz="2800" dirty="0" smtClean="0">
              <a:latin typeface="Calibri" charset="0"/>
              <a:ea typeface="ＭＳ Ｐゴシック" charset="0"/>
              <a:cs typeface="Calibri" charset="0"/>
            </a:endParaRPr>
          </a:p>
        </p:txBody>
      </p:sp>
    </p:spTree>
    <p:extLst>
      <p:ext uri="{BB962C8B-B14F-4D97-AF65-F5344CB8AC3E}">
        <p14:creationId xmlns:p14="http://schemas.microsoft.com/office/powerpoint/2010/main" val="492264250"/>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type="arrow" w="med" len="med"/>
              </a14:hiddenLine>
            </a:ext>
          </a:extLst>
        </p:spPr>
      </p:cxnSp>
      <p:sp>
        <p:nvSpPr>
          <p:cNvPr id="11" name="Title 1"/>
          <p:cNvSpPr txBox="1">
            <a:spLocks/>
          </p:cNvSpPr>
          <p:nvPr/>
        </p:nvSpPr>
        <p:spPr>
          <a:xfrm>
            <a:off x="2209800" y="304800"/>
            <a:ext cx="5524500" cy="492443"/>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defTabSz="914400"/>
            <a:r>
              <a:rPr lang="en-US" b="1" dirty="0" smtClean="0">
                <a:latin typeface="Proxima Nova Regular"/>
                <a:ea typeface="Proxima Nova Regular"/>
                <a:cs typeface="Proxima Nova Regular"/>
              </a:rPr>
              <a:t>More </a:t>
            </a:r>
            <a:r>
              <a:rPr lang="en-US" b="1" dirty="0" err="1" smtClean="0">
                <a:latin typeface="Proxima Nova Regular"/>
                <a:ea typeface="Proxima Nova Regular"/>
                <a:cs typeface="Proxima Nova Regular"/>
              </a:rPr>
              <a:t>PyCCD</a:t>
            </a:r>
            <a:r>
              <a:rPr lang="en-US" b="1" dirty="0" smtClean="0">
                <a:latin typeface="Proxima Nova Regular"/>
                <a:ea typeface="Proxima Nova Regular"/>
                <a:cs typeface="Proxima Nova Regular"/>
              </a:rPr>
              <a:t> Examples</a:t>
            </a:r>
          </a:p>
        </p:txBody>
      </p:sp>
      <p:sp>
        <p:nvSpPr>
          <p:cNvPr id="13" name="Content Placeholder 2"/>
          <p:cNvSpPr txBox="1">
            <a:spLocks/>
          </p:cNvSpPr>
          <p:nvPr/>
        </p:nvSpPr>
        <p:spPr>
          <a:xfrm>
            <a:off x="6705600" y="2164747"/>
            <a:ext cx="2286000" cy="654653"/>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2800" smtClean="0">
                <a:latin typeface="Calibri" charset="0"/>
                <a:ea typeface="ＭＳ Ｐゴシック" charset="0"/>
                <a:cs typeface="Calibri" charset="0"/>
              </a:rPr>
              <a:t>Possible</a:t>
            </a:r>
            <a:br>
              <a:rPr lang="en-US" sz="2800" smtClean="0">
                <a:latin typeface="Calibri" charset="0"/>
                <a:ea typeface="ＭＳ Ｐゴシック" charset="0"/>
                <a:cs typeface="Calibri" charset="0"/>
              </a:rPr>
            </a:br>
            <a:r>
              <a:rPr lang="en-US" sz="2800" smtClean="0">
                <a:latin typeface="Calibri" charset="0"/>
                <a:ea typeface="ＭＳ Ｐゴシック" charset="0"/>
                <a:cs typeface="Calibri" charset="0"/>
              </a:rPr>
              <a:t>Deforestation</a:t>
            </a:r>
            <a:endParaRPr lang="en-US" sz="2800" dirty="0" smtClean="0">
              <a:latin typeface="Calibri" charset="0"/>
              <a:ea typeface="ＭＳ Ｐゴシック" charset="0"/>
              <a:cs typeface="Calibri" charset="0"/>
            </a:endParaRPr>
          </a:p>
        </p:txBody>
      </p:sp>
      <p:sp>
        <p:nvSpPr>
          <p:cNvPr id="14" name="Content Placeholder 2"/>
          <p:cNvSpPr txBox="1">
            <a:spLocks/>
          </p:cNvSpPr>
          <p:nvPr/>
        </p:nvSpPr>
        <p:spPr>
          <a:xfrm>
            <a:off x="6781800" y="4732687"/>
            <a:ext cx="2133600" cy="1058513"/>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2800" dirty="0" smtClean="0">
                <a:latin typeface="Calibri" charset="0"/>
                <a:ea typeface="ＭＳ Ｐゴシック" charset="0"/>
                <a:cs typeface="Calibri" charset="0"/>
              </a:rPr>
              <a:t>Reservoir</a:t>
            </a:r>
          </a:p>
        </p:txBody>
      </p:sp>
      <p:pic>
        <p:nvPicPr>
          <p:cNvPr id="2" name="Picture 1"/>
          <p:cNvPicPr>
            <a:picLocks noChangeAspect="1"/>
          </p:cNvPicPr>
          <p:nvPr/>
        </p:nvPicPr>
        <p:blipFill>
          <a:blip r:embed="rId3"/>
          <a:stretch>
            <a:fillRect/>
          </a:stretch>
        </p:blipFill>
        <p:spPr>
          <a:xfrm>
            <a:off x="118249" y="1255650"/>
            <a:ext cx="6544679" cy="2754947"/>
          </a:xfrm>
          <a:prstGeom prst="rect">
            <a:avLst/>
          </a:prstGeom>
        </p:spPr>
      </p:pic>
      <p:pic>
        <p:nvPicPr>
          <p:cNvPr id="3" name="Picture 2"/>
          <p:cNvPicPr>
            <a:picLocks noChangeAspect="1"/>
          </p:cNvPicPr>
          <p:nvPr/>
        </p:nvPicPr>
        <p:blipFill>
          <a:blip r:embed="rId4"/>
          <a:stretch>
            <a:fillRect/>
          </a:stretch>
        </p:blipFill>
        <p:spPr>
          <a:xfrm>
            <a:off x="152400" y="3992880"/>
            <a:ext cx="6427797" cy="2788920"/>
          </a:xfrm>
          <a:prstGeom prst="rect">
            <a:avLst/>
          </a:prstGeom>
        </p:spPr>
      </p:pic>
    </p:spTree>
    <p:extLst>
      <p:ext uri="{BB962C8B-B14F-4D97-AF65-F5344CB8AC3E}">
        <p14:creationId xmlns:p14="http://schemas.microsoft.com/office/powerpoint/2010/main" val="1346374800"/>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type="arrow" w="med" len="med"/>
              </a14:hiddenLine>
            </a:ext>
          </a:extLst>
        </p:spPr>
      </p:cxnSp>
      <p:sp>
        <p:nvSpPr>
          <p:cNvPr id="11" name="Title 1"/>
          <p:cNvSpPr txBox="1">
            <a:spLocks/>
          </p:cNvSpPr>
          <p:nvPr/>
        </p:nvSpPr>
        <p:spPr>
          <a:xfrm>
            <a:off x="2263330" y="165815"/>
            <a:ext cx="5524500" cy="861774"/>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defTabSz="914400"/>
            <a:r>
              <a:rPr lang="en-US" sz="2800" b="1" dirty="0" smtClean="0">
                <a:latin typeface="Proxima Nova Regular"/>
                <a:ea typeface="Proxima Nova Regular"/>
                <a:cs typeface="Proxima Nova Regular"/>
              </a:rPr>
              <a:t>Time Series Models for Deforestation in Vietnam</a:t>
            </a:r>
          </a:p>
        </p:txBody>
      </p:sp>
      <p:pic>
        <p:nvPicPr>
          <p:cNvPr id="4" name="Picture 3"/>
          <p:cNvPicPr>
            <a:picLocks noChangeAspect="1"/>
          </p:cNvPicPr>
          <p:nvPr/>
        </p:nvPicPr>
        <p:blipFill>
          <a:blip r:embed="rId3"/>
          <a:stretch>
            <a:fillRect/>
          </a:stretch>
        </p:blipFill>
        <p:spPr>
          <a:xfrm>
            <a:off x="152400" y="1295400"/>
            <a:ext cx="4627822" cy="2803827"/>
          </a:xfrm>
          <a:prstGeom prst="rect">
            <a:avLst/>
          </a:prstGeom>
        </p:spPr>
      </p:pic>
      <p:sp>
        <p:nvSpPr>
          <p:cNvPr id="9" name="Content Placeholder 2"/>
          <p:cNvSpPr txBox="1">
            <a:spLocks/>
          </p:cNvSpPr>
          <p:nvPr/>
        </p:nvSpPr>
        <p:spPr>
          <a:xfrm>
            <a:off x="152400" y="4191000"/>
            <a:ext cx="2110930" cy="1288367"/>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2000" b="1" dirty="0" smtClean="0">
                <a:latin typeface="Calibri" charset="0"/>
                <a:ea typeface="ＭＳ Ｐゴシック" charset="0"/>
                <a:cs typeface="Calibri" charset="0"/>
              </a:rPr>
              <a:t>Deforestation </a:t>
            </a:r>
            <a:r>
              <a:rPr lang="en-US" sz="2000" dirty="0" smtClean="0">
                <a:latin typeface="Calibri" charset="0"/>
                <a:ea typeface="ＭＳ Ｐゴシック" charset="0"/>
                <a:cs typeface="Calibri" charset="0"/>
              </a:rPr>
              <a:t/>
            </a:r>
            <a:br>
              <a:rPr lang="en-US" sz="2000" dirty="0" smtClean="0">
                <a:latin typeface="Calibri" charset="0"/>
                <a:ea typeface="ＭＳ Ｐゴシック" charset="0"/>
                <a:cs typeface="Calibri" charset="0"/>
              </a:rPr>
            </a:br>
            <a:r>
              <a:rPr lang="en-US" sz="2000" dirty="0" smtClean="0">
                <a:latin typeface="Calibri" charset="0"/>
                <a:ea typeface="ＭＳ Ｐゴシック" charset="0"/>
                <a:cs typeface="Calibri" charset="0"/>
              </a:rPr>
              <a:t>(single break)</a:t>
            </a:r>
          </a:p>
          <a:p>
            <a:pPr marL="0" indent="0">
              <a:buNone/>
            </a:pPr>
            <a:r>
              <a:rPr lang="en-US" sz="2000" dirty="0" smtClean="0">
                <a:latin typeface="Calibri" charset="0"/>
                <a:ea typeface="ＭＳ Ｐゴシック" charset="0"/>
                <a:cs typeface="Calibri" charset="0"/>
              </a:rPr>
              <a:t>Latitude: 11.208</a:t>
            </a:r>
            <a:br>
              <a:rPr lang="en-US" sz="2000" dirty="0" smtClean="0">
                <a:latin typeface="Calibri" charset="0"/>
                <a:ea typeface="ＭＳ Ｐゴシック" charset="0"/>
                <a:cs typeface="Calibri" charset="0"/>
              </a:rPr>
            </a:br>
            <a:r>
              <a:rPr lang="en-US" sz="2000" dirty="0" smtClean="0">
                <a:latin typeface="Calibri" charset="0"/>
                <a:ea typeface="ＭＳ Ｐゴシック" charset="0"/>
                <a:cs typeface="Calibri" charset="0"/>
              </a:rPr>
              <a:t>Longitude: 107.89</a:t>
            </a:r>
          </a:p>
          <a:p>
            <a:pPr marL="0" indent="0">
              <a:buNone/>
            </a:pPr>
            <a:r>
              <a:rPr lang="en-US" sz="1800" i="1" dirty="0">
                <a:latin typeface="Calibri" charset="0"/>
                <a:ea typeface="ＭＳ Ｐゴシック" charset="0"/>
                <a:cs typeface="Calibri" charset="0"/>
              </a:rPr>
              <a:t/>
            </a:r>
            <a:br>
              <a:rPr lang="en-US" sz="1800" i="1" dirty="0">
                <a:latin typeface="Calibri" charset="0"/>
                <a:ea typeface="ＭＳ Ｐゴシック" charset="0"/>
                <a:cs typeface="Calibri" charset="0"/>
              </a:rPr>
            </a:br>
            <a:r>
              <a:rPr lang="en-US" sz="1800" i="1" dirty="0" smtClean="0">
                <a:solidFill>
                  <a:srgbClr val="FF0000"/>
                </a:solidFill>
                <a:latin typeface="Calibri" charset="0"/>
                <a:ea typeface="ＭＳ Ｐゴシック" charset="0"/>
                <a:cs typeface="Calibri" charset="0"/>
              </a:rPr>
              <a:t>Change is most evident in the </a:t>
            </a:r>
            <a:br>
              <a:rPr lang="en-US" sz="1800" i="1" dirty="0" smtClean="0">
                <a:solidFill>
                  <a:srgbClr val="FF0000"/>
                </a:solidFill>
                <a:latin typeface="Calibri" charset="0"/>
                <a:ea typeface="ＭＳ Ｐゴシック" charset="0"/>
                <a:cs typeface="Calibri" charset="0"/>
              </a:rPr>
            </a:br>
            <a:r>
              <a:rPr lang="en-US" sz="1800" i="1" dirty="0" smtClean="0">
                <a:solidFill>
                  <a:srgbClr val="FF0000"/>
                </a:solidFill>
                <a:latin typeface="Calibri" charset="0"/>
                <a:ea typeface="ＭＳ Ｐゴシック" charset="0"/>
                <a:cs typeface="Calibri" charset="0"/>
              </a:rPr>
              <a:t>SWIR bands</a:t>
            </a:r>
            <a:br>
              <a:rPr lang="en-US" sz="1800" i="1" dirty="0" smtClean="0">
                <a:solidFill>
                  <a:srgbClr val="FF0000"/>
                </a:solidFill>
                <a:latin typeface="Calibri" charset="0"/>
                <a:ea typeface="ＭＳ Ｐゴシック" charset="0"/>
                <a:cs typeface="Calibri" charset="0"/>
              </a:rPr>
            </a:br>
            <a:endParaRPr lang="en-US" sz="1800" i="1" dirty="0" smtClean="0">
              <a:solidFill>
                <a:srgbClr val="FF0000"/>
              </a:solidFill>
              <a:latin typeface="Calibri" charset="0"/>
              <a:ea typeface="ＭＳ Ｐゴシック" charset="0"/>
              <a:cs typeface="Calibri" charset="0"/>
            </a:endParaRPr>
          </a:p>
        </p:txBody>
      </p:sp>
      <p:sp>
        <p:nvSpPr>
          <p:cNvPr id="5" name="Rectangle 4"/>
          <p:cNvSpPr/>
          <p:nvPr/>
        </p:nvSpPr>
        <p:spPr>
          <a:xfrm>
            <a:off x="2514600" y="2590800"/>
            <a:ext cx="228600" cy="228600"/>
          </a:xfrm>
          <a:prstGeom prst="rect">
            <a:avLst/>
          </a:prstGeom>
          <a:solidFill>
            <a:srgbClr val="FFFFFF">
              <a:alpha val="48000"/>
            </a:srgbClr>
          </a:solidFill>
          <a:ln w="38100" cap="flat">
            <a:solidFill>
              <a:srgbClr val="FFFF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2569"/>
              </a:solidFill>
              <a:effectLst/>
              <a:uFillTx/>
            </a:endParaRPr>
          </a:p>
        </p:txBody>
      </p:sp>
      <p:pic>
        <p:nvPicPr>
          <p:cNvPr id="6" name="Picture 5"/>
          <p:cNvPicPr>
            <a:picLocks noChangeAspect="1"/>
          </p:cNvPicPr>
          <p:nvPr/>
        </p:nvPicPr>
        <p:blipFill>
          <a:blip r:embed="rId4"/>
          <a:stretch>
            <a:fillRect/>
          </a:stretch>
        </p:blipFill>
        <p:spPr>
          <a:xfrm>
            <a:off x="5715000" y="1219200"/>
            <a:ext cx="3311732" cy="5510792"/>
          </a:xfrm>
          <a:prstGeom prst="rect">
            <a:avLst/>
          </a:prstGeom>
        </p:spPr>
      </p:pic>
      <p:pic>
        <p:nvPicPr>
          <p:cNvPr id="7" name="Picture 6"/>
          <p:cNvPicPr>
            <a:picLocks noChangeAspect="1"/>
          </p:cNvPicPr>
          <p:nvPr/>
        </p:nvPicPr>
        <p:blipFill>
          <a:blip r:embed="rId5"/>
          <a:stretch>
            <a:fillRect/>
          </a:stretch>
        </p:blipFill>
        <p:spPr>
          <a:xfrm>
            <a:off x="2466311" y="3197995"/>
            <a:ext cx="3274172" cy="3581400"/>
          </a:xfrm>
          <a:prstGeom prst="rect">
            <a:avLst/>
          </a:prstGeom>
        </p:spPr>
      </p:pic>
    </p:spTree>
    <p:extLst>
      <p:ext uri="{BB962C8B-B14F-4D97-AF65-F5344CB8AC3E}">
        <p14:creationId xmlns:p14="http://schemas.microsoft.com/office/powerpoint/2010/main" val="437437739"/>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098612" y="347382"/>
            <a:ext cx="5280470" cy="492443"/>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a:r>
              <a:rPr lang="en-US" b="1" dirty="0" smtClean="0">
                <a:latin typeface="Proxima Nova Regular"/>
                <a:ea typeface="Proxima Nova Regular"/>
                <a:cs typeface="Proxima Nova Regular"/>
              </a:rPr>
              <a:t>Water Detection </a:t>
            </a:r>
            <a:r>
              <a:rPr lang="en-US" b="1" smtClean="0">
                <a:latin typeface="Proxima Nova Regular"/>
                <a:ea typeface="Proxima Nova Regular"/>
                <a:cs typeface="Proxima Nova Regular"/>
              </a:rPr>
              <a:t>with Radar</a:t>
            </a:r>
            <a:endParaRPr lang="en-US" b="1" dirty="0">
              <a:latin typeface="Proxima Nova Regular"/>
              <a:ea typeface="Proxima Nova Regular"/>
              <a:cs typeface="Proxima Nova Regular"/>
            </a:endParaRPr>
          </a:p>
        </p:txBody>
      </p:sp>
      <p:sp>
        <p:nvSpPr>
          <p:cNvPr id="22" name="Content Placeholder 2"/>
          <p:cNvSpPr txBox="1">
            <a:spLocks/>
          </p:cNvSpPr>
          <p:nvPr/>
        </p:nvSpPr>
        <p:spPr>
          <a:xfrm>
            <a:off x="98133" y="1273007"/>
            <a:ext cx="8863057" cy="26670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295275" indent="-295275" algn="l" defTabSz="914400" rtl="0">
              <a:buSzPct val="120000"/>
              <a:buFont typeface="Wingdings" charset="2"/>
              <a:buChar char="§"/>
            </a:pPr>
            <a:r>
              <a:rPr lang="en-US" sz="2000" b="1" kern="1200" dirty="0" smtClean="0">
                <a:latin typeface="Calibri" charset="0"/>
                <a:ea typeface="ＭＳ Ｐゴシック" charset="0"/>
                <a:cs typeface="Calibri" charset="0"/>
              </a:rPr>
              <a:t>WASARD</a:t>
            </a:r>
            <a:r>
              <a:rPr lang="en-US" sz="2000" kern="1200" dirty="0" smtClean="0">
                <a:latin typeface="Calibri" charset="0"/>
                <a:ea typeface="ＭＳ Ｐゴシック" charset="0"/>
                <a:cs typeface="Calibri" charset="0"/>
              </a:rPr>
              <a:t> (Water Across Synthetic Aperture Radar Data) is a new machine learning algorithm for water detection using radar datasets.</a:t>
            </a:r>
          </a:p>
          <a:p>
            <a:pPr marL="295275" indent="-295275" algn="l" defTabSz="914400" rtl="0">
              <a:buSzPct val="120000"/>
              <a:buFont typeface="Wingdings" charset="2"/>
              <a:buChar char="§"/>
            </a:pPr>
            <a:r>
              <a:rPr lang="en-US" sz="2000" kern="1200" dirty="0" smtClean="0">
                <a:latin typeface="Calibri" charset="0"/>
                <a:ea typeface="ＭＳ Ｐゴシック" charset="0"/>
                <a:cs typeface="Calibri" charset="0"/>
              </a:rPr>
              <a:t>The algorithm is trained using Landsat data and the Australian WOFS water detection algorithm, which has &gt;97% accuracy.</a:t>
            </a:r>
          </a:p>
          <a:p>
            <a:pPr marL="295275" indent="-295275" algn="l" defTabSz="914400" rtl="0">
              <a:buSzPct val="120000"/>
              <a:buFont typeface="Wingdings" charset="2"/>
              <a:buChar char="§"/>
            </a:pPr>
            <a:r>
              <a:rPr lang="en-US" sz="2000" kern="1200" dirty="0" smtClean="0">
                <a:latin typeface="Calibri" charset="0"/>
                <a:ea typeface="ＭＳ Ｐゴシック" charset="0"/>
                <a:cs typeface="Calibri" charset="0"/>
              </a:rPr>
              <a:t>WASARD has shown &gt;96% correlation with WOFS results using Sentinel-1 and ALOS datasets over Vietnam.</a:t>
            </a:r>
          </a:p>
          <a:p>
            <a:pPr marL="295275" indent="-295275" algn="l" defTabSz="914400" rtl="0">
              <a:buSzPct val="120000"/>
              <a:buFont typeface="Wingdings" charset="2"/>
              <a:buChar char="§"/>
            </a:pPr>
            <a:r>
              <a:rPr lang="en-US" sz="2000" kern="1200" dirty="0" smtClean="0">
                <a:latin typeface="Calibri" charset="0"/>
                <a:ea typeface="ＭＳ Ｐゴシック" charset="0"/>
                <a:cs typeface="Calibri" charset="0"/>
              </a:rPr>
              <a:t>WASARD produces a simple linear water classifier algorithm with the format:</a:t>
            </a:r>
            <a:br>
              <a:rPr lang="en-US" sz="2000" kern="1200" dirty="0" smtClean="0">
                <a:latin typeface="Calibri" charset="0"/>
                <a:ea typeface="ＭＳ Ｐゴシック" charset="0"/>
                <a:cs typeface="Calibri" charset="0"/>
              </a:rPr>
            </a:br>
            <a:r>
              <a:rPr lang="en-US" sz="2000" kern="1200" dirty="0" smtClean="0">
                <a:latin typeface="Calibri" charset="0"/>
                <a:ea typeface="ＭＳ Ｐゴシック" charset="0"/>
                <a:cs typeface="Calibri" charset="0"/>
              </a:rPr>
              <a:t>(Coefficient-1)*(Band-1) + (Coefficient-2)*(Band-2) + Bias</a:t>
            </a:r>
          </a:p>
          <a:p>
            <a:pPr marL="295275" indent="-295275" algn="l" defTabSz="914400" rtl="0">
              <a:buSzPct val="120000"/>
              <a:buFont typeface="Wingdings" charset="2"/>
              <a:buChar char="§"/>
            </a:pPr>
            <a:endParaRPr lang="en-US" sz="2000" kern="1200" dirty="0" smtClean="0">
              <a:latin typeface="Calibri" charset="0"/>
              <a:ea typeface="ＭＳ Ｐゴシック" charset="0"/>
              <a:cs typeface="Calibri" charset="0"/>
            </a:endParaRPr>
          </a:p>
          <a:p>
            <a:pPr marL="295275" indent="-295275" algn="l" defTabSz="914400" rtl="0">
              <a:buSzPct val="120000"/>
              <a:buFont typeface="Wingdings" charset="2"/>
              <a:buChar char="§"/>
            </a:pPr>
            <a:endParaRPr lang="en-US" sz="2000" kern="1200" dirty="0" smtClean="0">
              <a:latin typeface="Calibri" charset="0"/>
              <a:ea typeface="ＭＳ Ｐゴシック" charset="0"/>
              <a:cs typeface="Calibri" charset="0"/>
            </a:endParaRPr>
          </a:p>
        </p:txBody>
      </p:sp>
      <p:sp>
        <p:nvSpPr>
          <p:cNvPr id="24" name="Content Placeholder 2"/>
          <p:cNvSpPr txBox="1">
            <a:spLocks/>
          </p:cNvSpPr>
          <p:nvPr/>
        </p:nvSpPr>
        <p:spPr>
          <a:xfrm>
            <a:off x="457200" y="4876800"/>
            <a:ext cx="2819400" cy="1441824"/>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1800" dirty="0" smtClean="0">
                <a:latin typeface="Calibri" charset="0"/>
                <a:ea typeface="ＭＳ Ｐゴシック" charset="0"/>
                <a:cs typeface="Calibri" charset="0"/>
              </a:rPr>
              <a:t>Sample </a:t>
            </a:r>
            <a:r>
              <a:rPr lang="en-US" sz="1800" dirty="0" smtClean="0">
                <a:latin typeface="Calibri" charset="0"/>
                <a:ea typeface="ＭＳ Ｐゴシック" charset="0"/>
                <a:cs typeface="Calibri" charset="0"/>
              </a:rPr>
              <a:t>water detection results for Lake </a:t>
            </a:r>
            <a:r>
              <a:rPr lang="en-US" sz="1800" dirty="0" err="1" smtClean="0">
                <a:latin typeface="Calibri" charset="0"/>
                <a:ea typeface="ＭＳ Ｐゴシック" charset="0"/>
                <a:cs typeface="Calibri" charset="0"/>
              </a:rPr>
              <a:t>Buon</a:t>
            </a:r>
            <a:r>
              <a:rPr lang="en-US" sz="1800" dirty="0" smtClean="0">
                <a:latin typeface="Calibri" charset="0"/>
                <a:ea typeface="ＭＳ Ｐゴシック" charset="0"/>
                <a:cs typeface="Calibri" charset="0"/>
              </a:rPr>
              <a:t> </a:t>
            </a:r>
            <a:r>
              <a:rPr lang="en-US" sz="1800" dirty="0" err="1" smtClean="0">
                <a:latin typeface="Calibri" charset="0"/>
                <a:ea typeface="ＭＳ Ｐゴシック" charset="0"/>
                <a:cs typeface="Calibri" charset="0"/>
              </a:rPr>
              <a:t>Tua</a:t>
            </a:r>
            <a:r>
              <a:rPr lang="en-US" sz="1800" dirty="0" smtClean="0">
                <a:latin typeface="Calibri" charset="0"/>
                <a:ea typeface="ＭＳ Ｐゴシック" charset="0"/>
                <a:cs typeface="Calibri" charset="0"/>
              </a:rPr>
              <a:t> </a:t>
            </a:r>
            <a:r>
              <a:rPr lang="en-US" sz="1800" dirty="0" err="1" smtClean="0">
                <a:latin typeface="Calibri" charset="0"/>
                <a:ea typeface="ＭＳ Ｐゴシック" charset="0"/>
                <a:cs typeface="Calibri" charset="0"/>
              </a:rPr>
              <a:t>Sarh</a:t>
            </a:r>
            <a:r>
              <a:rPr lang="en-US" sz="1800" dirty="0" smtClean="0">
                <a:latin typeface="Calibri" charset="0"/>
                <a:ea typeface="ＭＳ Ｐゴシック" charset="0"/>
                <a:cs typeface="Calibri" charset="0"/>
              </a:rPr>
              <a:t> in Vietnam. </a:t>
            </a:r>
            <a:r>
              <a:rPr lang="en-US" sz="1800" dirty="0" smtClean="0">
                <a:latin typeface="Calibri" charset="0"/>
                <a:ea typeface="ＭＳ Ｐゴシック" charset="0"/>
                <a:cs typeface="Calibri" charset="0"/>
              </a:rPr>
              <a:t>The correlation between WOFS and WASARD was 97%.</a:t>
            </a:r>
            <a:endParaRPr lang="en-US" sz="1800" dirty="0" smtClean="0">
              <a:latin typeface="Calibri" charset="0"/>
              <a:ea typeface="ＭＳ Ｐゴシック" charset="0"/>
              <a:cs typeface="Calibri" charset="0"/>
            </a:endParaRPr>
          </a:p>
        </p:txBody>
      </p:sp>
      <p:sp>
        <p:nvSpPr>
          <p:cNvPr id="12" name="Content Placeholder 2"/>
          <p:cNvSpPr txBox="1">
            <a:spLocks/>
          </p:cNvSpPr>
          <p:nvPr/>
        </p:nvSpPr>
        <p:spPr>
          <a:xfrm>
            <a:off x="3886200" y="6459235"/>
            <a:ext cx="1981200" cy="371508"/>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ctr">
              <a:buNone/>
            </a:pPr>
            <a:r>
              <a:rPr lang="en-US" sz="1600" smtClean="0">
                <a:latin typeface="Calibri" charset="0"/>
                <a:ea typeface="ＭＳ Ｐゴシック" charset="0"/>
                <a:cs typeface="Calibri" charset="0"/>
              </a:rPr>
              <a:t>Sentinel-1 WASARD</a:t>
            </a:r>
            <a:endParaRPr lang="en-US" sz="1600" dirty="0" smtClean="0">
              <a:latin typeface="Calibri" charset="0"/>
              <a:ea typeface="ＭＳ Ｐゴシック" charset="0"/>
              <a:cs typeface="Calibri" charset="0"/>
            </a:endParaRPr>
          </a:p>
        </p:txBody>
      </p:sp>
      <p:pic>
        <p:nvPicPr>
          <p:cNvPr id="15" name="Shape 140"/>
          <p:cNvPicPr preferRelativeResize="0">
            <a:picLocks noChangeAspect="1"/>
          </p:cNvPicPr>
          <p:nvPr/>
        </p:nvPicPr>
        <p:blipFill>
          <a:blip r:embed="rId3">
            <a:alphaModFix/>
          </a:blip>
          <a:stretch>
            <a:fillRect/>
          </a:stretch>
        </p:blipFill>
        <p:spPr>
          <a:xfrm>
            <a:off x="3432451" y="4122350"/>
            <a:ext cx="5528739" cy="2354617"/>
          </a:xfrm>
          <a:prstGeom prst="rect">
            <a:avLst/>
          </a:prstGeom>
          <a:noFill/>
          <a:ln>
            <a:noFill/>
          </a:ln>
        </p:spPr>
      </p:pic>
      <p:sp>
        <p:nvSpPr>
          <p:cNvPr id="16" name="Content Placeholder 2"/>
          <p:cNvSpPr txBox="1">
            <a:spLocks/>
          </p:cNvSpPr>
          <p:nvPr/>
        </p:nvSpPr>
        <p:spPr>
          <a:xfrm>
            <a:off x="6858000" y="6473556"/>
            <a:ext cx="1774825" cy="371508"/>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ctr">
              <a:buNone/>
            </a:pPr>
            <a:r>
              <a:rPr lang="en-US" sz="1600" dirty="0" smtClean="0">
                <a:latin typeface="Calibri" charset="0"/>
                <a:ea typeface="ＭＳ Ｐゴシック" charset="0"/>
                <a:cs typeface="Calibri" charset="0"/>
              </a:rPr>
              <a:t>Landsat WOFS</a:t>
            </a:r>
            <a:endParaRPr lang="en-US" sz="1600" dirty="0" smtClean="0">
              <a:latin typeface="Calibri" charset="0"/>
              <a:ea typeface="ＭＳ Ｐゴシック" charset="0"/>
              <a:cs typeface="Calibri" charset="0"/>
            </a:endParaRPr>
          </a:p>
        </p:txBody>
      </p:sp>
    </p:spTree>
    <p:extLst>
      <p:ext uri="{BB962C8B-B14F-4D97-AF65-F5344CB8AC3E}">
        <p14:creationId xmlns:p14="http://schemas.microsoft.com/office/powerpoint/2010/main" val="473775984"/>
      </p:ext>
    </p:extLst>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098612" y="347382"/>
            <a:ext cx="5280470" cy="492443"/>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a:r>
              <a:rPr lang="en-US" b="1" dirty="0" smtClean="0">
                <a:latin typeface="Proxima Nova Regular"/>
                <a:ea typeface="Proxima Nova Regular"/>
                <a:cs typeface="Proxima Nova Regular"/>
              </a:rPr>
              <a:t>Examples in Vietnam</a:t>
            </a:r>
            <a:endParaRPr lang="en-US" b="1" dirty="0">
              <a:latin typeface="Proxima Nova Regular"/>
              <a:ea typeface="Proxima Nova Regular"/>
              <a:cs typeface="Proxima Nova Regular"/>
            </a:endParaRPr>
          </a:p>
        </p:txBody>
      </p:sp>
      <p:sp>
        <p:nvSpPr>
          <p:cNvPr id="24" name="Content Placeholder 2"/>
          <p:cNvSpPr txBox="1">
            <a:spLocks/>
          </p:cNvSpPr>
          <p:nvPr/>
        </p:nvSpPr>
        <p:spPr>
          <a:xfrm>
            <a:off x="228599" y="5726542"/>
            <a:ext cx="7858987" cy="832907"/>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1800" dirty="0" smtClean="0">
                <a:latin typeface="Calibri" charset="0"/>
                <a:ea typeface="ＭＳ Ｐゴシック" charset="0"/>
                <a:cs typeface="Calibri" charset="0"/>
              </a:rPr>
              <a:t>These Sentinel-1 and Landsat acquisitions are on the same day. The presence of clouds reduces water visibility with Landsat, but using Sentinel-1 and WASARD can achieve a full view of the water extent.</a:t>
            </a:r>
          </a:p>
        </p:txBody>
      </p:sp>
      <p:pic>
        <p:nvPicPr>
          <p:cNvPr id="8" name="Shape 121"/>
          <p:cNvPicPr preferRelativeResize="0">
            <a:picLocks noChangeAspect="1"/>
          </p:cNvPicPr>
          <p:nvPr/>
        </p:nvPicPr>
        <p:blipFill>
          <a:blip r:embed="rId3">
            <a:alphaModFix/>
          </a:blip>
          <a:stretch>
            <a:fillRect/>
          </a:stretch>
        </p:blipFill>
        <p:spPr>
          <a:xfrm>
            <a:off x="76200" y="1254435"/>
            <a:ext cx="7847294" cy="4460565"/>
          </a:xfrm>
          <a:prstGeom prst="rect">
            <a:avLst/>
          </a:prstGeom>
          <a:noFill/>
          <a:ln>
            <a:noFill/>
          </a:ln>
        </p:spPr>
      </p:pic>
      <p:sp>
        <p:nvSpPr>
          <p:cNvPr id="9" name="Shape 122"/>
          <p:cNvSpPr/>
          <p:nvPr/>
        </p:nvSpPr>
        <p:spPr>
          <a:xfrm>
            <a:off x="6241508" y="3899418"/>
            <a:ext cx="892500" cy="1046700"/>
          </a:xfrm>
          <a:prstGeom prst="ellipse">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algn="l" defTabSz="914400" rtl="0"/>
            <a:endParaRPr sz="1400">
              <a:solidFill>
                <a:srgbClr val="000000"/>
              </a:solidFill>
              <a:latin typeface="Arial"/>
              <a:ea typeface="Arial"/>
              <a:cs typeface="Arial"/>
              <a:sym typeface="Arial"/>
            </a:endParaRPr>
          </a:p>
        </p:txBody>
      </p:sp>
      <p:cxnSp>
        <p:nvCxnSpPr>
          <p:cNvPr id="10" name="Shape 101"/>
          <p:cNvCxnSpPr/>
          <p:nvPr/>
        </p:nvCxnSpPr>
        <p:spPr>
          <a:xfrm flipV="1">
            <a:off x="7155908" y="4005554"/>
            <a:ext cx="924787" cy="451469"/>
          </a:xfrm>
          <a:prstGeom prst="straightConnector1">
            <a:avLst/>
          </a:prstGeom>
          <a:noFill/>
          <a:ln w="9525" cap="flat" cmpd="sng">
            <a:solidFill>
              <a:srgbClr val="FF0000"/>
            </a:solidFill>
            <a:prstDash val="solid"/>
            <a:round/>
            <a:headEnd type="none" w="lg" len="lg"/>
            <a:tailEnd type="none" w="lg" len="lg"/>
          </a:ln>
        </p:spPr>
      </p:cxnSp>
      <p:sp>
        <p:nvSpPr>
          <p:cNvPr id="13" name="TextBox 12"/>
          <p:cNvSpPr txBox="1"/>
          <p:nvPr/>
        </p:nvSpPr>
        <p:spPr>
          <a:xfrm>
            <a:off x="2263401" y="1566015"/>
            <a:ext cx="1340432" cy="707886"/>
          </a:xfrm>
          <a:prstGeom prst="rect">
            <a:avLst/>
          </a:prstGeom>
          <a:noFill/>
        </p:spPr>
        <p:txBody>
          <a:bodyPr wrap="none" rtlCol="0">
            <a:spAutoFit/>
          </a:bodyPr>
          <a:lstStyle/>
          <a:p>
            <a:r>
              <a:rPr lang="en-US" sz="2000" dirty="0" smtClean="0">
                <a:solidFill>
                  <a:srgbClr val="FFFFFF"/>
                </a:solidFill>
              </a:rPr>
              <a:t>Sentinel-1</a:t>
            </a:r>
            <a:br>
              <a:rPr lang="en-US" sz="2000" dirty="0" smtClean="0">
                <a:solidFill>
                  <a:srgbClr val="FFFFFF"/>
                </a:solidFill>
              </a:rPr>
            </a:br>
            <a:r>
              <a:rPr lang="en-US" sz="2000" dirty="0" smtClean="0">
                <a:solidFill>
                  <a:srgbClr val="FFFFFF"/>
                </a:solidFill>
              </a:rPr>
              <a:t>WASARD</a:t>
            </a:r>
            <a:endParaRPr lang="en-US" sz="2000" dirty="0">
              <a:solidFill>
                <a:srgbClr val="FFFFFF"/>
              </a:solidFill>
            </a:endParaRPr>
          </a:p>
        </p:txBody>
      </p:sp>
      <p:sp>
        <p:nvSpPr>
          <p:cNvPr id="14" name="TextBox 13"/>
          <p:cNvSpPr txBox="1"/>
          <p:nvPr/>
        </p:nvSpPr>
        <p:spPr>
          <a:xfrm>
            <a:off x="6585620" y="1566015"/>
            <a:ext cx="1096775" cy="707886"/>
          </a:xfrm>
          <a:prstGeom prst="rect">
            <a:avLst/>
          </a:prstGeom>
          <a:noFill/>
        </p:spPr>
        <p:txBody>
          <a:bodyPr wrap="none" rtlCol="0">
            <a:spAutoFit/>
          </a:bodyPr>
          <a:lstStyle/>
          <a:p>
            <a:r>
              <a:rPr lang="en-US" sz="2000" dirty="0" smtClean="0">
                <a:solidFill>
                  <a:srgbClr val="FFFFFF"/>
                </a:solidFill>
              </a:rPr>
              <a:t>Landsat</a:t>
            </a:r>
            <a:br>
              <a:rPr lang="en-US" sz="2000" dirty="0" smtClean="0">
                <a:solidFill>
                  <a:srgbClr val="FFFFFF"/>
                </a:solidFill>
              </a:rPr>
            </a:br>
            <a:r>
              <a:rPr lang="en-US" sz="2000" dirty="0" smtClean="0">
                <a:solidFill>
                  <a:srgbClr val="FFFFFF"/>
                </a:solidFill>
              </a:rPr>
              <a:t>WOFS</a:t>
            </a:r>
            <a:endParaRPr lang="en-US" sz="2000" dirty="0">
              <a:solidFill>
                <a:srgbClr val="FFFFFF"/>
              </a:solidFill>
            </a:endParaRPr>
          </a:p>
        </p:txBody>
      </p:sp>
      <p:sp>
        <p:nvSpPr>
          <p:cNvPr id="11" name="Shape 102"/>
          <p:cNvSpPr txBox="1"/>
          <p:nvPr/>
        </p:nvSpPr>
        <p:spPr>
          <a:xfrm>
            <a:off x="8087587" y="2871009"/>
            <a:ext cx="980213" cy="1227416"/>
          </a:xfrm>
          <a:prstGeom prst="rect">
            <a:avLst/>
          </a:prstGeom>
          <a:noFill/>
          <a:ln w="9525" cap="flat" cmpd="sng">
            <a:solidFill>
              <a:srgbClr val="FF0000"/>
            </a:solidFill>
            <a:prstDash val="solid"/>
            <a:round/>
            <a:headEnd type="none" w="med" len="med"/>
            <a:tailEnd type="none" w="med" len="med"/>
          </a:ln>
        </p:spPr>
        <p:txBody>
          <a:bodyPr lIns="91425" tIns="91425" rIns="91425" bIns="91425" anchor="t" anchorCtr="0">
            <a:noAutofit/>
          </a:bodyPr>
          <a:lstStyle/>
          <a:p>
            <a:pPr algn="l" defTabSz="914400" rtl="0"/>
            <a:r>
              <a:rPr lang="en-US" sz="1400" dirty="0">
                <a:solidFill>
                  <a:schemeClr val="tx1">
                    <a:lumMod val="50000"/>
                  </a:schemeClr>
                </a:solidFill>
                <a:latin typeface="Average"/>
                <a:ea typeface="Average"/>
                <a:cs typeface="Average"/>
                <a:sym typeface="Average"/>
              </a:rPr>
              <a:t>c</a:t>
            </a:r>
            <a:r>
              <a:rPr lang="en" sz="1400" dirty="0">
                <a:solidFill>
                  <a:schemeClr val="tx1">
                    <a:lumMod val="50000"/>
                  </a:schemeClr>
                </a:solidFill>
                <a:latin typeface="Average"/>
                <a:ea typeface="Average"/>
                <a:cs typeface="Average"/>
                <a:sym typeface="Average"/>
              </a:rPr>
              <a:t>loud</a:t>
            </a:r>
            <a:r>
              <a:rPr lang="en-US" sz="1400" dirty="0">
                <a:solidFill>
                  <a:schemeClr val="tx1">
                    <a:lumMod val="50000"/>
                  </a:schemeClr>
                </a:solidFill>
                <a:latin typeface="Average"/>
                <a:ea typeface="Average"/>
                <a:cs typeface="Average"/>
                <a:sym typeface="Average"/>
              </a:rPr>
              <a:t>s covering</a:t>
            </a:r>
          </a:p>
          <a:p>
            <a:pPr algn="l" defTabSz="914400" rtl="0"/>
            <a:r>
              <a:rPr lang="en-US" sz="1400" dirty="0">
                <a:solidFill>
                  <a:schemeClr val="tx1">
                    <a:lumMod val="50000"/>
                  </a:schemeClr>
                </a:solidFill>
                <a:latin typeface="Average"/>
                <a:ea typeface="Average"/>
                <a:cs typeface="Average"/>
                <a:sym typeface="Average"/>
              </a:rPr>
              <a:t>a portion of the water</a:t>
            </a:r>
          </a:p>
        </p:txBody>
      </p:sp>
    </p:spTree>
    <p:extLst>
      <p:ext uri="{BB962C8B-B14F-4D97-AF65-F5344CB8AC3E}">
        <p14:creationId xmlns:p14="http://schemas.microsoft.com/office/powerpoint/2010/main" val="23004101"/>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133600" y="149190"/>
            <a:ext cx="5280470" cy="861774"/>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a:r>
              <a:rPr lang="en-US" sz="2800" b="1" dirty="0" smtClean="0">
                <a:latin typeface="Proxima Nova Regular"/>
                <a:ea typeface="Proxima Nova Regular"/>
                <a:cs typeface="Proxima Nova Regular"/>
              </a:rPr>
              <a:t>Tracking a Water </a:t>
            </a:r>
            <a:r>
              <a:rPr lang="en-US" sz="2800" b="1" dirty="0" err="1" smtClean="0">
                <a:latin typeface="Proxima Nova Regular"/>
                <a:ea typeface="Proxima Nova Regular"/>
                <a:cs typeface="Proxima Nova Regular"/>
              </a:rPr>
              <a:t>Reservior</a:t>
            </a:r>
            <a:r>
              <a:rPr lang="en-US" sz="2800" b="1" dirty="0" smtClean="0">
                <a:latin typeface="Proxima Nova Regular"/>
                <a:ea typeface="Proxima Nova Regular"/>
                <a:cs typeface="Proxima Nova Regular"/>
              </a:rPr>
              <a:t> </a:t>
            </a:r>
            <a:br>
              <a:rPr lang="en-US" sz="2800" b="1" dirty="0" smtClean="0">
                <a:latin typeface="Proxima Nova Regular"/>
                <a:ea typeface="Proxima Nova Regular"/>
                <a:cs typeface="Proxima Nova Regular"/>
              </a:rPr>
            </a:br>
            <a:r>
              <a:rPr lang="en-US" sz="2800" b="1" dirty="0" smtClean="0">
                <a:latin typeface="Proxima Nova Regular"/>
                <a:ea typeface="Proxima Nova Regular"/>
                <a:cs typeface="Proxima Nova Regular"/>
              </a:rPr>
              <a:t>Construction in Vietnam</a:t>
            </a:r>
            <a:endParaRPr lang="en-US" sz="2800" b="1" dirty="0">
              <a:latin typeface="Proxima Nova Regular"/>
              <a:ea typeface="Proxima Nova Regular"/>
              <a:cs typeface="Proxima Nova Regular"/>
            </a:endParaRPr>
          </a:p>
        </p:txBody>
      </p:sp>
      <p:sp>
        <p:nvSpPr>
          <p:cNvPr id="24" name="Content Placeholder 2"/>
          <p:cNvSpPr txBox="1">
            <a:spLocks/>
          </p:cNvSpPr>
          <p:nvPr/>
        </p:nvSpPr>
        <p:spPr>
          <a:xfrm>
            <a:off x="95433" y="5309147"/>
            <a:ext cx="3375234" cy="832907"/>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1600" dirty="0" smtClean="0">
                <a:latin typeface="Calibri" charset="0"/>
                <a:ea typeface="ＭＳ Ｐゴシック" charset="0"/>
                <a:cs typeface="Calibri" charset="0"/>
              </a:rPr>
              <a:t>Significant annual changes in water extent are visible in ALOS images (above) for Lake </a:t>
            </a:r>
            <a:r>
              <a:rPr lang="en-US" sz="1600" dirty="0" err="1" smtClean="0">
                <a:latin typeface="Calibri" charset="0"/>
                <a:ea typeface="ＭＳ Ｐゴシック" charset="0"/>
                <a:cs typeface="Calibri" charset="0"/>
              </a:rPr>
              <a:t>Buon</a:t>
            </a:r>
            <a:r>
              <a:rPr lang="en-US" sz="1600" dirty="0" smtClean="0">
                <a:latin typeface="Calibri" charset="0"/>
                <a:ea typeface="ＭＳ Ｐゴシック" charset="0"/>
                <a:cs typeface="Calibri" charset="0"/>
              </a:rPr>
              <a:t> </a:t>
            </a:r>
            <a:r>
              <a:rPr lang="en-US" sz="1600" dirty="0" err="1" smtClean="0">
                <a:latin typeface="Calibri" charset="0"/>
                <a:ea typeface="ＭＳ Ｐゴシック" charset="0"/>
                <a:cs typeface="Calibri" charset="0"/>
              </a:rPr>
              <a:t>Tua</a:t>
            </a:r>
            <a:r>
              <a:rPr lang="en-US" sz="1600" dirty="0" smtClean="0">
                <a:latin typeface="Calibri" charset="0"/>
                <a:ea typeface="ＭＳ Ｐゴシック" charset="0"/>
                <a:cs typeface="Calibri" charset="0"/>
              </a:rPr>
              <a:t> </a:t>
            </a:r>
            <a:r>
              <a:rPr lang="en-US" sz="1600" dirty="0" err="1" smtClean="0">
                <a:latin typeface="Calibri" charset="0"/>
                <a:ea typeface="ＭＳ Ｐゴシック" charset="0"/>
                <a:cs typeface="Calibri" charset="0"/>
              </a:rPr>
              <a:t>Sarh</a:t>
            </a:r>
            <a:r>
              <a:rPr lang="en-US" sz="1600" dirty="0">
                <a:latin typeface="Calibri" charset="0"/>
                <a:ea typeface="ＭＳ Ｐゴシック" charset="0"/>
                <a:cs typeface="Calibri" charset="0"/>
              </a:rPr>
              <a:t> </a:t>
            </a:r>
            <a:r>
              <a:rPr lang="en-US" sz="1600" dirty="0" smtClean="0">
                <a:latin typeface="Calibri" charset="0"/>
                <a:ea typeface="ＭＳ Ｐゴシック" charset="0"/>
                <a:cs typeface="Calibri" charset="0"/>
              </a:rPr>
              <a:t>and confirmed with Google Earth images (right). The water dam was constructed in 2009.</a:t>
            </a:r>
          </a:p>
        </p:txBody>
      </p:sp>
      <p:sp>
        <p:nvSpPr>
          <p:cNvPr id="13" name="TextBox 12"/>
          <p:cNvSpPr txBox="1"/>
          <p:nvPr/>
        </p:nvSpPr>
        <p:spPr>
          <a:xfrm>
            <a:off x="2263401" y="1413615"/>
            <a:ext cx="1340432" cy="707886"/>
          </a:xfrm>
          <a:prstGeom prst="rect">
            <a:avLst/>
          </a:prstGeom>
          <a:noFill/>
        </p:spPr>
        <p:txBody>
          <a:bodyPr wrap="none" rtlCol="0">
            <a:spAutoFit/>
          </a:bodyPr>
          <a:lstStyle/>
          <a:p>
            <a:r>
              <a:rPr lang="en-US" sz="2000" dirty="0" smtClean="0">
                <a:solidFill>
                  <a:srgbClr val="FFFFFF"/>
                </a:solidFill>
              </a:rPr>
              <a:t>Sentinel-1</a:t>
            </a:r>
            <a:br>
              <a:rPr lang="en-US" sz="2000" dirty="0" smtClean="0">
                <a:solidFill>
                  <a:srgbClr val="FFFFFF"/>
                </a:solidFill>
              </a:rPr>
            </a:br>
            <a:r>
              <a:rPr lang="en-US" sz="2000" dirty="0" smtClean="0">
                <a:solidFill>
                  <a:srgbClr val="FFFFFF"/>
                </a:solidFill>
              </a:rPr>
              <a:t>WASARD</a:t>
            </a:r>
            <a:endParaRPr lang="en-US" sz="2000" dirty="0">
              <a:solidFill>
                <a:srgbClr val="FFFFFF"/>
              </a:solidFill>
            </a:endParaRPr>
          </a:p>
        </p:txBody>
      </p:sp>
      <p:sp>
        <p:nvSpPr>
          <p:cNvPr id="14" name="TextBox 13"/>
          <p:cNvSpPr txBox="1"/>
          <p:nvPr/>
        </p:nvSpPr>
        <p:spPr>
          <a:xfrm>
            <a:off x="6585620" y="1413615"/>
            <a:ext cx="1096775" cy="707886"/>
          </a:xfrm>
          <a:prstGeom prst="rect">
            <a:avLst/>
          </a:prstGeom>
          <a:noFill/>
        </p:spPr>
        <p:txBody>
          <a:bodyPr wrap="none" rtlCol="0">
            <a:spAutoFit/>
          </a:bodyPr>
          <a:lstStyle/>
          <a:p>
            <a:r>
              <a:rPr lang="en-US" sz="2000" dirty="0" smtClean="0">
                <a:solidFill>
                  <a:srgbClr val="FFFFFF"/>
                </a:solidFill>
              </a:rPr>
              <a:t>Landsat</a:t>
            </a:r>
            <a:br>
              <a:rPr lang="en-US" sz="2000" dirty="0" smtClean="0">
                <a:solidFill>
                  <a:srgbClr val="FFFFFF"/>
                </a:solidFill>
              </a:rPr>
            </a:br>
            <a:r>
              <a:rPr lang="en-US" sz="2000" dirty="0" smtClean="0">
                <a:solidFill>
                  <a:srgbClr val="FFFFFF"/>
                </a:solidFill>
              </a:rPr>
              <a:t>WOFS</a:t>
            </a:r>
            <a:endParaRPr lang="en-US" sz="2000" dirty="0">
              <a:solidFill>
                <a:srgbClr val="FFFFFF"/>
              </a:solidFill>
            </a:endParaRPr>
          </a:p>
        </p:txBody>
      </p:sp>
      <p:pic>
        <p:nvPicPr>
          <p:cNvPr id="12" name="Shape 16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44775" y="1388038"/>
            <a:ext cx="1837375" cy="1837375"/>
          </a:xfrm>
          <a:prstGeom prst="rect">
            <a:avLst/>
          </a:prstGeom>
          <a:noFill/>
          <a:ln>
            <a:noFill/>
          </a:ln>
        </p:spPr>
      </p:pic>
      <p:pic>
        <p:nvPicPr>
          <p:cNvPr id="15" name="Shape 167"/>
          <p:cNvPicPr preferRelativeResize="0">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3072499" y="1840875"/>
            <a:ext cx="3027019" cy="3039285"/>
          </a:xfrm>
          <a:prstGeom prst="rect">
            <a:avLst/>
          </a:prstGeom>
          <a:noFill/>
          <a:ln>
            <a:noFill/>
          </a:ln>
        </p:spPr>
      </p:pic>
      <p:pic>
        <p:nvPicPr>
          <p:cNvPr id="16" name="Shape 168"/>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7078012" y="1388050"/>
            <a:ext cx="1837375" cy="1837399"/>
          </a:xfrm>
          <a:prstGeom prst="rect">
            <a:avLst/>
          </a:prstGeom>
          <a:noFill/>
          <a:ln>
            <a:noFill/>
          </a:ln>
        </p:spPr>
      </p:pic>
      <p:pic>
        <p:nvPicPr>
          <p:cNvPr id="17" name="Shape 169"/>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7078025" y="3496625"/>
            <a:ext cx="1837375" cy="1837375"/>
          </a:xfrm>
          <a:prstGeom prst="rect">
            <a:avLst/>
          </a:prstGeom>
          <a:noFill/>
          <a:ln>
            <a:noFill/>
          </a:ln>
        </p:spPr>
      </p:pic>
      <p:pic>
        <p:nvPicPr>
          <p:cNvPr id="18" name="Shape 170"/>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307677" y="3422375"/>
            <a:ext cx="1837375" cy="1837375"/>
          </a:xfrm>
          <a:prstGeom prst="rect">
            <a:avLst/>
          </a:prstGeom>
          <a:noFill/>
          <a:ln>
            <a:noFill/>
          </a:ln>
        </p:spPr>
      </p:pic>
      <p:sp>
        <p:nvSpPr>
          <p:cNvPr id="19" name="Shape 171"/>
          <p:cNvSpPr txBox="1"/>
          <p:nvPr/>
        </p:nvSpPr>
        <p:spPr>
          <a:xfrm>
            <a:off x="612011" y="1073725"/>
            <a:ext cx="1302900" cy="271200"/>
          </a:xfrm>
          <a:prstGeom prst="rect">
            <a:avLst/>
          </a:prstGeom>
          <a:noFill/>
          <a:ln>
            <a:noFill/>
          </a:ln>
        </p:spPr>
        <p:txBody>
          <a:bodyPr lIns="91425" tIns="91425" rIns="91425" bIns="91425" anchor="t" anchorCtr="0">
            <a:noAutofit/>
          </a:bodyPr>
          <a:lstStyle/>
          <a:p>
            <a:pPr algn="ctr" defTabSz="914400" rtl="0"/>
            <a:r>
              <a:rPr lang="en">
                <a:solidFill>
                  <a:schemeClr val="tx1">
                    <a:lumMod val="50000"/>
                  </a:schemeClr>
                </a:solidFill>
                <a:latin typeface="Average"/>
                <a:ea typeface="Average"/>
                <a:cs typeface="Average"/>
                <a:sym typeface="Average"/>
              </a:rPr>
              <a:t>2007</a:t>
            </a:r>
          </a:p>
        </p:txBody>
      </p:sp>
      <p:sp>
        <p:nvSpPr>
          <p:cNvPr id="20" name="Shape 172"/>
          <p:cNvSpPr txBox="1"/>
          <p:nvPr/>
        </p:nvSpPr>
        <p:spPr>
          <a:xfrm>
            <a:off x="7345248" y="1056750"/>
            <a:ext cx="1302900" cy="271200"/>
          </a:xfrm>
          <a:prstGeom prst="rect">
            <a:avLst/>
          </a:prstGeom>
          <a:noFill/>
          <a:ln>
            <a:noFill/>
          </a:ln>
        </p:spPr>
        <p:txBody>
          <a:bodyPr lIns="91425" tIns="91425" rIns="91425" bIns="91425" anchor="t" anchorCtr="0">
            <a:noAutofit/>
          </a:bodyPr>
          <a:lstStyle/>
          <a:p>
            <a:pPr algn="ctr" defTabSz="914400" rtl="0"/>
            <a:r>
              <a:rPr lang="en">
                <a:solidFill>
                  <a:schemeClr val="tx1">
                    <a:lumMod val="50000"/>
                  </a:schemeClr>
                </a:solidFill>
                <a:latin typeface="Average"/>
                <a:ea typeface="Average"/>
                <a:cs typeface="Average"/>
                <a:sym typeface="Average"/>
              </a:rPr>
              <a:t>2008</a:t>
            </a:r>
          </a:p>
        </p:txBody>
      </p:sp>
      <p:sp>
        <p:nvSpPr>
          <p:cNvPr id="21" name="Shape 173"/>
          <p:cNvSpPr txBox="1"/>
          <p:nvPr/>
        </p:nvSpPr>
        <p:spPr>
          <a:xfrm>
            <a:off x="7352721" y="3162410"/>
            <a:ext cx="1302900" cy="271200"/>
          </a:xfrm>
          <a:prstGeom prst="rect">
            <a:avLst/>
          </a:prstGeom>
          <a:noFill/>
          <a:ln>
            <a:noFill/>
          </a:ln>
        </p:spPr>
        <p:txBody>
          <a:bodyPr lIns="91425" tIns="91425" rIns="91425" bIns="91425" anchor="t" anchorCtr="0">
            <a:noAutofit/>
          </a:bodyPr>
          <a:lstStyle/>
          <a:p>
            <a:pPr algn="ctr" defTabSz="914400" rtl="0"/>
            <a:r>
              <a:rPr lang="en">
                <a:solidFill>
                  <a:schemeClr val="tx1">
                    <a:lumMod val="50000"/>
                  </a:schemeClr>
                </a:solidFill>
                <a:latin typeface="Average"/>
                <a:ea typeface="Average"/>
                <a:cs typeface="Average"/>
                <a:sym typeface="Average"/>
              </a:rPr>
              <a:t>2009</a:t>
            </a:r>
          </a:p>
        </p:txBody>
      </p:sp>
      <p:sp>
        <p:nvSpPr>
          <p:cNvPr id="22" name="Shape 174"/>
          <p:cNvSpPr txBox="1"/>
          <p:nvPr/>
        </p:nvSpPr>
        <p:spPr>
          <a:xfrm>
            <a:off x="612011" y="3126161"/>
            <a:ext cx="1302900" cy="271200"/>
          </a:xfrm>
          <a:prstGeom prst="rect">
            <a:avLst/>
          </a:prstGeom>
          <a:noFill/>
          <a:ln>
            <a:noFill/>
          </a:ln>
        </p:spPr>
        <p:txBody>
          <a:bodyPr lIns="91425" tIns="91425" rIns="91425" bIns="91425" anchor="t" anchorCtr="0">
            <a:noAutofit/>
          </a:bodyPr>
          <a:lstStyle/>
          <a:p>
            <a:pPr algn="ctr" defTabSz="914400" rtl="0"/>
            <a:r>
              <a:rPr lang="en" dirty="0">
                <a:solidFill>
                  <a:schemeClr val="tx1">
                    <a:lumMod val="50000"/>
                  </a:schemeClr>
                </a:solidFill>
                <a:latin typeface="Average"/>
                <a:ea typeface="Average"/>
                <a:cs typeface="Average"/>
                <a:sym typeface="Average"/>
              </a:rPr>
              <a:t>2010</a:t>
            </a:r>
          </a:p>
        </p:txBody>
      </p:sp>
      <p:cxnSp>
        <p:nvCxnSpPr>
          <p:cNvPr id="23" name="Shape 175"/>
          <p:cNvCxnSpPr/>
          <p:nvPr/>
        </p:nvCxnSpPr>
        <p:spPr>
          <a:xfrm flipV="1">
            <a:off x="2145044" y="3691264"/>
            <a:ext cx="978515" cy="452839"/>
          </a:xfrm>
          <a:prstGeom prst="straightConnector1">
            <a:avLst/>
          </a:prstGeom>
          <a:noFill/>
          <a:ln w="9525" cap="flat" cmpd="sng">
            <a:solidFill>
              <a:schemeClr val="dk2"/>
            </a:solidFill>
            <a:prstDash val="solid"/>
            <a:round/>
            <a:headEnd type="none" w="lg" len="lg"/>
            <a:tailEnd type="triangle" w="lg" len="lg"/>
          </a:ln>
        </p:spPr>
      </p:cxnSp>
      <p:cxnSp>
        <p:nvCxnSpPr>
          <p:cNvPr id="25" name="Shape 176"/>
          <p:cNvCxnSpPr/>
          <p:nvPr/>
        </p:nvCxnSpPr>
        <p:spPr>
          <a:xfrm>
            <a:off x="2182150" y="2306726"/>
            <a:ext cx="978494" cy="347493"/>
          </a:xfrm>
          <a:prstGeom prst="straightConnector1">
            <a:avLst/>
          </a:prstGeom>
          <a:noFill/>
          <a:ln w="9525" cap="flat" cmpd="sng">
            <a:solidFill>
              <a:schemeClr val="dk2"/>
            </a:solidFill>
            <a:prstDash val="solid"/>
            <a:round/>
            <a:headEnd type="none" w="lg" len="lg"/>
            <a:tailEnd type="triangle" w="lg" len="lg"/>
          </a:ln>
        </p:spPr>
      </p:cxnSp>
      <p:cxnSp>
        <p:nvCxnSpPr>
          <p:cNvPr id="26" name="Shape 177"/>
          <p:cNvCxnSpPr/>
          <p:nvPr/>
        </p:nvCxnSpPr>
        <p:spPr>
          <a:xfrm flipH="1">
            <a:off x="6099518" y="2159121"/>
            <a:ext cx="978493" cy="495098"/>
          </a:xfrm>
          <a:prstGeom prst="straightConnector1">
            <a:avLst/>
          </a:prstGeom>
          <a:noFill/>
          <a:ln w="9525" cap="flat" cmpd="sng">
            <a:solidFill>
              <a:schemeClr val="dk2"/>
            </a:solidFill>
            <a:prstDash val="solid"/>
            <a:round/>
            <a:headEnd type="none" w="lg" len="lg"/>
            <a:tailEnd type="triangle" w="lg" len="lg"/>
          </a:ln>
        </p:spPr>
      </p:cxnSp>
      <p:cxnSp>
        <p:nvCxnSpPr>
          <p:cNvPr id="27" name="Shape 178"/>
          <p:cNvCxnSpPr/>
          <p:nvPr/>
        </p:nvCxnSpPr>
        <p:spPr>
          <a:xfrm flipH="1" flipV="1">
            <a:off x="6099518" y="3691264"/>
            <a:ext cx="978507" cy="724049"/>
          </a:xfrm>
          <a:prstGeom prst="straightConnector1">
            <a:avLst/>
          </a:prstGeom>
          <a:noFill/>
          <a:ln w="9525" cap="flat" cmpd="sng">
            <a:solidFill>
              <a:schemeClr val="dk2"/>
            </a:solidFill>
            <a:prstDash val="solid"/>
            <a:round/>
            <a:headEnd type="none" w="lg" len="lg"/>
            <a:tailEnd type="triangle" w="lg" len="lg"/>
          </a:ln>
        </p:spPr>
      </p:cxnSp>
      <p:sp>
        <p:nvSpPr>
          <p:cNvPr id="28" name="Shape 179"/>
          <p:cNvSpPr txBox="1"/>
          <p:nvPr/>
        </p:nvSpPr>
        <p:spPr>
          <a:xfrm>
            <a:off x="2895600" y="1259733"/>
            <a:ext cx="3519702" cy="395917"/>
          </a:xfrm>
          <a:prstGeom prst="rect">
            <a:avLst/>
          </a:prstGeom>
          <a:noFill/>
          <a:ln>
            <a:noFill/>
          </a:ln>
        </p:spPr>
        <p:txBody>
          <a:bodyPr lIns="91425" tIns="91425" rIns="91425" bIns="91425" anchor="t" anchorCtr="0">
            <a:noAutofit/>
          </a:bodyPr>
          <a:lstStyle/>
          <a:p>
            <a:pPr algn="ctr" defTabSz="914400" rtl="0"/>
            <a:r>
              <a:rPr lang="en" sz="1600" dirty="0">
                <a:solidFill>
                  <a:schemeClr val="tx1">
                    <a:lumMod val="50000"/>
                  </a:schemeClr>
                </a:solidFill>
                <a:latin typeface="Average"/>
                <a:ea typeface="Average"/>
                <a:cs typeface="Average"/>
                <a:sym typeface="Average"/>
              </a:rPr>
              <a:t>Water Detection, </a:t>
            </a:r>
            <a:r>
              <a:rPr lang="en" sz="1600" dirty="0" smtClean="0">
                <a:solidFill>
                  <a:schemeClr val="tx1">
                    <a:lumMod val="50000"/>
                  </a:schemeClr>
                </a:solidFill>
                <a:latin typeface="Average"/>
                <a:ea typeface="Average"/>
                <a:cs typeface="Average"/>
                <a:sym typeface="Average"/>
              </a:rPr>
              <a:t>2007-2010</a:t>
            </a:r>
            <a:r>
              <a:rPr lang="en-US" sz="1600" dirty="0" smtClean="0">
                <a:solidFill>
                  <a:schemeClr val="tx1">
                    <a:lumMod val="50000"/>
                  </a:schemeClr>
                </a:solidFill>
                <a:latin typeface="Average"/>
                <a:ea typeface="Average"/>
                <a:cs typeface="Average"/>
                <a:sym typeface="Average"/>
              </a:rPr>
              <a:t/>
            </a:r>
            <a:br>
              <a:rPr lang="en-US" sz="1600" dirty="0" smtClean="0">
                <a:solidFill>
                  <a:schemeClr val="tx1">
                    <a:lumMod val="50000"/>
                  </a:schemeClr>
                </a:solidFill>
                <a:latin typeface="Average"/>
                <a:ea typeface="Average"/>
                <a:cs typeface="Average"/>
                <a:sym typeface="Average"/>
              </a:rPr>
            </a:br>
            <a:r>
              <a:rPr lang="en-US" sz="1200" dirty="0" smtClean="0">
                <a:solidFill>
                  <a:schemeClr val="tx1">
                    <a:lumMod val="50000"/>
                  </a:schemeClr>
                </a:solidFill>
                <a:latin typeface="Average"/>
                <a:ea typeface="Average"/>
                <a:cs typeface="Average"/>
                <a:sym typeface="Average"/>
              </a:rPr>
              <a:t>Blue = constant water, Yellow = infrequent water</a:t>
            </a:r>
            <a:endParaRPr lang="en" sz="1200" dirty="0">
              <a:solidFill>
                <a:schemeClr val="tx1">
                  <a:lumMod val="50000"/>
                </a:schemeClr>
              </a:solidFill>
              <a:latin typeface="Average"/>
              <a:ea typeface="Average"/>
              <a:cs typeface="Average"/>
              <a:sym typeface="Average"/>
            </a:endParaRPr>
          </a:p>
        </p:txBody>
      </p:sp>
      <p:pic>
        <p:nvPicPr>
          <p:cNvPr id="29" name="Shape 190" descr="Buon tuah sarh 2003.jpg"/>
          <p:cNvPicPr preferRelativeResize="0">
            <a:picLocks noChangeAspect="1"/>
          </p:cNvPicPr>
          <p:nvPr/>
        </p:nvPicPr>
        <p:blipFill>
          <a:blip r:embed="rId8" cstate="screen">
            <a:alphaModFix/>
            <a:extLst>
              <a:ext uri="{28A0092B-C50C-407E-A947-70E740481C1C}">
                <a14:useLocalDpi xmlns:a14="http://schemas.microsoft.com/office/drawing/2010/main"/>
              </a:ext>
            </a:extLst>
          </a:blip>
          <a:stretch>
            <a:fillRect/>
          </a:stretch>
        </p:blipFill>
        <p:spPr>
          <a:xfrm>
            <a:off x="3472132" y="5408113"/>
            <a:ext cx="2278813" cy="1368746"/>
          </a:xfrm>
          <a:prstGeom prst="rect">
            <a:avLst/>
          </a:prstGeom>
          <a:noFill/>
          <a:ln>
            <a:noFill/>
          </a:ln>
        </p:spPr>
      </p:pic>
      <p:pic>
        <p:nvPicPr>
          <p:cNvPr id="30" name="Shape 189" descr="Buon tuah sarh 2017.jpg"/>
          <p:cNvPicPr preferRelativeResize="0">
            <a:picLocks noChangeAspect="1"/>
          </p:cNvPicPr>
          <p:nvPr/>
        </p:nvPicPr>
        <p:blipFill>
          <a:blip r:embed="rId9" cstate="screen">
            <a:alphaModFix/>
            <a:extLst>
              <a:ext uri="{28A0092B-C50C-407E-A947-70E740481C1C}">
                <a14:useLocalDpi xmlns:a14="http://schemas.microsoft.com/office/drawing/2010/main"/>
              </a:ext>
            </a:extLst>
          </a:blip>
          <a:stretch>
            <a:fillRect/>
          </a:stretch>
        </p:blipFill>
        <p:spPr>
          <a:xfrm>
            <a:off x="6384489" y="5412727"/>
            <a:ext cx="2271132" cy="1364132"/>
          </a:xfrm>
          <a:prstGeom prst="rect">
            <a:avLst/>
          </a:prstGeom>
          <a:noFill/>
          <a:ln>
            <a:noFill/>
          </a:ln>
        </p:spPr>
      </p:pic>
      <p:cxnSp>
        <p:nvCxnSpPr>
          <p:cNvPr id="31" name="Shape 176"/>
          <p:cNvCxnSpPr/>
          <p:nvPr/>
        </p:nvCxnSpPr>
        <p:spPr>
          <a:xfrm>
            <a:off x="4875729" y="6036006"/>
            <a:ext cx="1920240" cy="29520"/>
          </a:xfrm>
          <a:prstGeom prst="straightConnector1">
            <a:avLst/>
          </a:prstGeom>
          <a:noFill/>
          <a:ln w="50800" cap="flat" cmpd="sng">
            <a:solidFill>
              <a:srgbClr val="FF0000"/>
            </a:solidFill>
            <a:prstDash val="solid"/>
            <a:round/>
            <a:headEnd type="none" w="lg" len="lg"/>
            <a:tailEnd type="triangle" w="lg" len="lg"/>
          </a:ln>
        </p:spPr>
      </p:cxnSp>
      <p:sp>
        <p:nvSpPr>
          <p:cNvPr id="35" name="Shape 174"/>
          <p:cNvSpPr txBox="1"/>
          <p:nvPr/>
        </p:nvSpPr>
        <p:spPr>
          <a:xfrm>
            <a:off x="6172200" y="6331413"/>
            <a:ext cx="1275090" cy="357391"/>
          </a:xfrm>
          <a:prstGeom prst="rect">
            <a:avLst/>
          </a:prstGeom>
          <a:noFill/>
          <a:ln>
            <a:noFill/>
          </a:ln>
        </p:spPr>
        <p:txBody>
          <a:bodyPr lIns="91425" tIns="91425" rIns="91425" bIns="91425" anchor="t" anchorCtr="0">
            <a:noAutofit/>
          </a:bodyPr>
          <a:lstStyle/>
          <a:p>
            <a:pPr algn="ctr" defTabSz="914400" rtl="0"/>
            <a:r>
              <a:rPr lang="en" dirty="0" smtClean="0">
                <a:solidFill>
                  <a:srgbClr val="FFFFFF"/>
                </a:solidFill>
                <a:latin typeface="Average"/>
                <a:ea typeface="Average"/>
                <a:cs typeface="Average"/>
                <a:sym typeface="Average"/>
              </a:rPr>
              <a:t>20</a:t>
            </a:r>
            <a:r>
              <a:rPr lang="en-US" dirty="0" smtClean="0">
                <a:solidFill>
                  <a:srgbClr val="FFFFFF"/>
                </a:solidFill>
                <a:latin typeface="Average"/>
                <a:ea typeface="Average"/>
                <a:cs typeface="Average"/>
                <a:sym typeface="Average"/>
              </a:rPr>
              <a:t>17</a:t>
            </a:r>
            <a:endParaRPr lang="en" dirty="0">
              <a:solidFill>
                <a:srgbClr val="FFFFFF"/>
              </a:solidFill>
              <a:latin typeface="Average"/>
              <a:ea typeface="Average"/>
              <a:cs typeface="Average"/>
              <a:sym typeface="Average"/>
            </a:endParaRPr>
          </a:p>
        </p:txBody>
      </p:sp>
      <p:sp>
        <p:nvSpPr>
          <p:cNvPr id="36" name="Shape 174"/>
          <p:cNvSpPr txBox="1"/>
          <p:nvPr/>
        </p:nvSpPr>
        <p:spPr>
          <a:xfrm>
            <a:off x="3200400" y="6324600"/>
            <a:ext cx="1275090" cy="357391"/>
          </a:xfrm>
          <a:prstGeom prst="rect">
            <a:avLst/>
          </a:prstGeom>
          <a:noFill/>
          <a:ln>
            <a:noFill/>
          </a:ln>
        </p:spPr>
        <p:txBody>
          <a:bodyPr lIns="91425" tIns="91425" rIns="91425" bIns="91425" anchor="t" anchorCtr="0">
            <a:noAutofit/>
          </a:bodyPr>
          <a:lstStyle/>
          <a:p>
            <a:pPr algn="ctr" defTabSz="914400" rtl="0"/>
            <a:r>
              <a:rPr lang="en" dirty="0" smtClean="0">
                <a:solidFill>
                  <a:srgbClr val="FFFFFF"/>
                </a:solidFill>
                <a:latin typeface="Average"/>
                <a:ea typeface="Average"/>
                <a:cs typeface="Average"/>
                <a:sym typeface="Average"/>
              </a:rPr>
              <a:t>20</a:t>
            </a:r>
            <a:r>
              <a:rPr lang="en-US" dirty="0" smtClean="0">
                <a:solidFill>
                  <a:srgbClr val="FFFFFF"/>
                </a:solidFill>
                <a:latin typeface="Average"/>
                <a:ea typeface="Average"/>
                <a:cs typeface="Average"/>
                <a:sym typeface="Average"/>
              </a:rPr>
              <a:t>03</a:t>
            </a:r>
            <a:endParaRPr lang="en" dirty="0">
              <a:solidFill>
                <a:srgbClr val="FFFFFF"/>
              </a:solidFill>
              <a:latin typeface="Average"/>
              <a:ea typeface="Average"/>
              <a:cs typeface="Average"/>
              <a:sym typeface="Average"/>
            </a:endParaRPr>
          </a:p>
        </p:txBody>
      </p:sp>
    </p:spTree>
    <p:extLst>
      <p:ext uri="{BB962C8B-B14F-4D97-AF65-F5344CB8AC3E}">
        <p14:creationId xmlns:p14="http://schemas.microsoft.com/office/powerpoint/2010/main" val="1210669673"/>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Shape 59"/>
          <p:cNvSpPr txBox="1">
            <a:spLocks noGrp="1"/>
          </p:cNvSpPr>
          <p:nvPr>
            <p:ph type="ctrTitle"/>
          </p:nvPr>
        </p:nvSpPr>
        <p:spPr>
          <a:xfrm>
            <a:off x="747457" y="1848050"/>
            <a:ext cx="7801500" cy="1730100"/>
          </a:xfrm>
          <a:prstGeom prst="rect">
            <a:avLst/>
          </a:prstGeom>
        </p:spPr>
        <p:txBody>
          <a:bodyPr lIns="91425" tIns="91425" rIns="91425" bIns="91425" anchor="b" anchorCtr="0">
            <a:noAutofit/>
          </a:bodyPr>
          <a:lstStyle/>
          <a:p>
            <a:r>
              <a:rPr lang="en" dirty="0"/>
              <a:t>Water Across Synthetic Aperture Radar Data (WASARD</a:t>
            </a:r>
            <a:r>
              <a:rPr lang="en" dirty="0" smtClean="0"/>
              <a:t>)</a:t>
            </a:r>
            <a:endParaRPr lang="en" dirty="0"/>
          </a:p>
        </p:txBody>
      </p:sp>
      <p:sp>
        <p:nvSpPr>
          <p:cNvPr id="60" name="Shape 60"/>
          <p:cNvSpPr txBox="1">
            <a:spLocks noGrp="1"/>
          </p:cNvSpPr>
          <p:nvPr>
            <p:ph type="subTitle" idx="1"/>
          </p:nvPr>
        </p:nvSpPr>
        <p:spPr>
          <a:xfrm>
            <a:off x="671250" y="4032125"/>
            <a:ext cx="7801500" cy="792600"/>
          </a:xfrm>
          <a:prstGeom prst="rect">
            <a:avLst/>
          </a:prstGeom>
        </p:spPr>
        <p:txBody>
          <a:bodyPr lIns="91425" tIns="91425" rIns="91425" bIns="91425" anchor="t" anchorCtr="0">
            <a:noAutofit/>
          </a:bodyPr>
          <a:lstStyle/>
          <a:p>
            <a:r>
              <a:rPr lang="en" dirty="0"/>
              <a:t>Zachary </a:t>
            </a:r>
            <a:r>
              <a:rPr lang="en" dirty="0" err="1" smtClean="0"/>
              <a:t>Kreiser</a:t>
            </a:r>
            <a:endParaRPr lang="en-US" dirty="0" smtClean="0"/>
          </a:p>
          <a:p>
            <a:r>
              <a:rPr lang="en-US" dirty="0" smtClean="0"/>
              <a:t>Student Intern, Yale University</a:t>
            </a:r>
          </a:p>
        </p:txBody>
      </p:sp>
    </p:spTree>
    <p:extLst>
      <p:ext uri="{BB962C8B-B14F-4D97-AF65-F5344CB8AC3E}">
        <p14:creationId xmlns:p14="http://schemas.microsoft.com/office/powerpoint/2010/main" val="248132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281220" y="457200"/>
            <a:ext cx="8520600" cy="572700"/>
          </a:xfrm>
          <a:prstGeom prst="rect">
            <a:avLst/>
          </a:prstGeom>
        </p:spPr>
        <p:txBody>
          <a:bodyPr lIns="91425" tIns="91425" rIns="91425" bIns="91425" anchor="t" anchorCtr="0">
            <a:noAutofit/>
          </a:bodyPr>
          <a:lstStyle/>
          <a:p>
            <a:pPr algn="ctr"/>
            <a:r>
              <a:rPr lang="en" sz="3600"/>
              <a:t>WASARD: Overview</a:t>
            </a:r>
          </a:p>
        </p:txBody>
      </p:sp>
      <p:sp>
        <p:nvSpPr>
          <p:cNvPr id="66" name="Shape 66"/>
          <p:cNvSpPr txBox="1">
            <a:spLocks noGrp="1"/>
          </p:cNvSpPr>
          <p:nvPr>
            <p:ph type="body" idx="1"/>
          </p:nvPr>
        </p:nvSpPr>
        <p:spPr>
          <a:xfrm>
            <a:off x="281220" y="1447800"/>
            <a:ext cx="8520600" cy="3974696"/>
          </a:xfrm>
          <a:prstGeom prst="rect">
            <a:avLst/>
          </a:prstGeom>
        </p:spPr>
        <p:txBody>
          <a:bodyPr lIns="91425" tIns="91425" rIns="91425" bIns="91425" anchor="t" anchorCtr="0">
            <a:noAutofit/>
          </a:bodyPr>
          <a:lstStyle/>
          <a:p>
            <a:pPr marL="514350" indent="-285750">
              <a:buFont typeface="Arial" charset="0"/>
              <a:buChar char="•"/>
            </a:pPr>
            <a:r>
              <a:rPr lang="en" sz="2000" dirty="0"/>
              <a:t>Uses </a:t>
            </a:r>
            <a:r>
              <a:rPr lang="en-US" sz="2000" dirty="0" smtClean="0"/>
              <a:t>a </a:t>
            </a:r>
            <a:r>
              <a:rPr lang="en" sz="2000" dirty="0" smtClean="0"/>
              <a:t>machine </a:t>
            </a:r>
            <a:r>
              <a:rPr lang="en" sz="2000" dirty="0"/>
              <a:t>learning </a:t>
            </a:r>
            <a:r>
              <a:rPr lang="en-US" sz="2000" dirty="0" smtClean="0"/>
              <a:t>algorithm </a:t>
            </a:r>
            <a:r>
              <a:rPr lang="en" sz="2000" dirty="0" smtClean="0"/>
              <a:t>to </a:t>
            </a:r>
            <a:r>
              <a:rPr lang="en" sz="2000" dirty="0"/>
              <a:t>identify </a:t>
            </a:r>
            <a:r>
              <a:rPr lang="en-US" sz="2000" dirty="0" smtClean="0"/>
              <a:t>water pixels in a SAR (radar) scene.</a:t>
            </a:r>
          </a:p>
          <a:p>
            <a:pPr marL="514350" indent="-285750">
              <a:buFont typeface="Arial" charset="0"/>
              <a:buChar char="•"/>
            </a:pPr>
            <a:r>
              <a:rPr lang="en-US" sz="2000" dirty="0" smtClean="0"/>
              <a:t>Algorithm is “trained” with results from the Australian </a:t>
            </a:r>
            <a:r>
              <a:rPr lang="en" sz="2000" dirty="0"/>
              <a:t>WOFS </a:t>
            </a:r>
            <a:r>
              <a:rPr lang="en-US" sz="2000" dirty="0"/>
              <a:t>algorithm </a:t>
            </a:r>
            <a:r>
              <a:rPr lang="en-US" sz="2000" dirty="0" smtClean="0"/>
              <a:t>and similar Landsat data (97% accuracy)</a:t>
            </a:r>
            <a:endParaRPr lang="en-US" sz="2000" dirty="0"/>
          </a:p>
          <a:p>
            <a:pPr marL="514350" indent="-285750">
              <a:buFont typeface="Arial" charset="0"/>
              <a:buChar char="•"/>
            </a:pPr>
            <a:r>
              <a:rPr lang="en-US" sz="2000" dirty="0" smtClean="0"/>
              <a:t>Algorithm has been tested on </a:t>
            </a:r>
            <a:r>
              <a:rPr lang="en" sz="2000" dirty="0" smtClean="0"/>
              <a:t>VV</a:t>
            </a:r>
            <a:r>
              <a:rPr lang="en-US" sz="2000" dirty="0" smtClean="0"/>
              <a:t> / </a:t>
            </a:r>
            <a:r>
              <a:rPr lang="en" sz="2000" dirty="0" smtClean="0"/>
              <a:t>VH </a:t>
            </a:r>
            <a:r>
              <a:rPr lang="en" sz="2000" dirty="0"/>
              <a:t>bands for Sentinel-1 </a:t>
            </a:r>
            <a:r>
              <a:rPr lang="en-US" sz="2000" dirty="0" smtClean="0"/>
              <a:t>and</a:t>
            </a:r>
            <a:r>
              <a:rPr lang="en" sz="2000" dirty="0" smtClean="0"/>
              <a:t> </a:t>
            </a:r>
            <a:r>
              <a:rPr lang="en" sz="2000" dirty="0"/>
              <a:t>the </a:t>
            </a:r>
            <a:r>
              <a:rPr lang="en" sz="2000" dirty="0" smtClean="0"/>
              <a:t>HH</a:t>
            </a:r>
            <a:r>
              <a:rPr lang="en-US" sz="2000" dirty="0" smtClean="0"/>
              <a:t> </a:t>
            </a:r>
            <a:r>
              <a:rPr lang="en" sz="2000" dirty="0" smtClean="0"/>
              <a:t>/</a:t>
            </a:r>
            <a:r>
              <a:rPr lang="en-US" sz="2000" dirty="0" smtClean="0"/>
              <a:t> </a:t>
            </a:r>
            <a:r>
              <a:rPr lang="en" sz="2000" dirty="0" smtClean="0"/>
              <a:t>HV </a:t>
            </a:r>
            <a:r>
              <a:rPr lang="en" sz="2000" dirty="0"/>
              <a:t>bands for </a:t>
            </a:r>
            <a:r>
              <a:rPr lang="en" sz="2000" dirty="0" smtClean="0"/>
              <a:t>ALOS</a:t>
            </a:r>
            <a:endParaRPr lang="en-US" sz="2000" dirty="0" smtClean="0"/>
          </a:p>
          <a:p>
            <a:pPr marL="514350" indent="-285750">
              <a:buFont typeface="Arial" charset="0"/>
              <a:buChar char="•"/>
            </a:pPr>
            <a:r>
              <a:rPr lang="en" sz="2000" dirty="0" smtClean="0"/>
              <a:t>Since </a:t>
            </a:r>
            <a:r>
              <a:rPr lang="en" sz="2000" dirty="0"/>
              <a:t>only two bands are used, this classifier can be thought of as a line separating a two dimensional space into regions labeled “Water” and “Not </a:t>
            </a:r>
            <a:r>
              <a:rPr lang="en" sz="2000" dirty="0" smtClean="0"/>
              <a:t>Water</a:t>
            </a:r>
            <a:endParaRPr lang="en-US" sz="2000" dirty="0"/>
          </a:p>
          <a:p>
            <a:pPr marL="514350" indent="-285750">
              <a:buFont typeface="Arial" charset="0"/>
              <a:buChar char="•"/>
            </a:pPr>
            <a:r>
              <a:rPr lang="en" sz="2000" dirty="0" smtClean="0"/>
              <a:t>Once </a:t>
            </a:r>
            <a:r>
              <a:rPr lang="en" sz="2000" dirty="0"/>
              <a:t>an effective classifier has been found, it can be saved and used on additional SAR scenes without retraining with a Landsat scene. </a:t>
            </a:r>
          </a:p>
        </p:txBody>
      </p:sp>
    </p:spTree>
    <p:extLst>
      <p:ext uri="{BB962C8B-B14F-4D97-AF65-F5344CB8AC3E}">
        <p14:creationId xmlns:p14="http://schemas.microsoft.com/office/powerpoint/2010/main" val="16293310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arrow" w="med" len="med"/>
              </a14:hiddenLine>
            </a:ext>
          </a:extLst>
        </p:spPr>
      </p:cxnSp>
      <p:sp>
        <p:nvSpPr>
          <p:cNvPr id="5" name="Title 1"/>
          <p:cNvSpPr txBox="1">
            <a:spLocks/>
          </p:cNvSpPr>
          <p:nvPr/>
        </p:nvSpPr>
        <p:spPr>
          <a:xfrm>
            <a:off x="2236565" y="313961"/>
            <a:ext cx="5280470" cy="553998"/>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a:r>
              <a:rPr lang="en-US" sz="3600" b="1" smtClean="0">
                <a:latin typeface="Proxima Nova Regular"/>
                <a:ea typeface="Proxima Nova Regular"/>
                <a:cs typeface="Proxima Nova Regular"/>
              </a:rPr>
              <a:t>Cloud-filtered Mosaics </a:t>
            </a:r>
            <a:endParaRPr lang="en-US" sz="3600" b="1" dirty="0">
              <a:latin typeface="Proxima Nova Regular"/>
              <a:ea typeface="Proxima Nova Regular"/>
              <a:cs typeface="Proxima Nova Regular"/>
            </a:endParaRPr>
          </a:p>
        </p:txBody>
      </p:sp>
      <p:grpSp>
        <p:nvGrpSpPr>
          <p:cNvPr id="2" name="Group 1"/>
          <p:cNvGrpSpPr/>
          <p:nvPr/>
        </p:nvGrpSpPr>
        <p:grpSpPr>
          <a:xfrm>
            <a:off x="228600" y="1261151"/>
            <a:ext cx="2405740" cy="2965705"/>
            <a:chOff x="228600" y="1261151"/>
            <a:chExt cx="2405740" cy="2965705"/>
          </a:xfrm>
        </p:grpSpPr>
        <p:pic>
          <p:nvPicPr>
            <p:cNvPr id="8" name="Picture 7"/>
            <p:cNvPicPr>
              <a:picLocks noChangeAspect="1"/>
            </p:cNvPicPr>
            <p:nvPr/>
          </p:nvPicPr>
          <p:blipFill>
            <a:blip r:embed="rId3"/>
            <a:stretch>
              <a:fillRect/>
            </a:stretch>
          </p:blipFill>
          <p:spPr>
            <a:xfrm>
              <a:off x="228600" y="1261151"/>
              <a:ext cx="2405740" cy="2563038"/>
            </a:xfrm>
            <a:prstGeom prst="rect">
              <a:avLst/>
            </a:prstGeom>
          </p:spPr>
        </p:pic>
        <p:sp>
          <p:nvSpPr>
            <p:cNvPr id="10" name="Content Placeholder 2"/>
            <p:cNvSpPr txBox="1">
              <a:spLocks/>
            </p:cNvSpPr>
            <p:nvPr/>
          </p:nvSpPr>
          <p:spPr>
            <a:xfrm>
              <a:off x="228600" y="3845856"/>
              <a:ext cx="762000" cy="3810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Font typeface="Arial"/>
                <a:buNone/>
              </a:pPr>
              <a:r>
                <a:rPr lang="en-GB" sz="1800" b="1" dirty="0"/>
                <a:t>JAN</a:t>
              </a:r>
            </a:p>
          </p:txBody>
        </p:sp>
      </p:grpSp>
      <p:grpSp>
        <p:nvGrpSpPr>
          <p:cNvPr id="28" name="Group 27"/>
          <p:cNvGrpSpPr/>
          <p:nvPr/>
        </p:nvGrpSpPr>
        <p:grpSpPr>
          <a:xfrm>
            <a:off x="4953000" y="1290648"/>
            <a:ext cx="4191000" cy="5444687"/>
            <a:chOff x="4953000" y="1290648"/>
            <a:chExt cx="4191000" cy="5444687"/>
          </a:xfrm>
        </p:grpSpPr>
        <p:sp>
          <p:nvSpPr>
            <p:cNvPr id="9" name="TextBox 7"/>
            <p:cNvSpPr txBox="1">
              <a:spLocks noChangeArrowheads="1"/>
            </p:cNvSpPr>
            <p:nvPr/>
          </p:nvSpPr>
          <p:spPr bwMode="auto">
            <a:xfrm>
              <a:off x="4953000" y="5134897"/>
              <a:ext cx="4191000" cy="1600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solidFill>
                    <a:srgbClr val="002569"/>
                  </a:solidFill>
                </a:rPr>
                <a:t>The final product (above) is a cloud-filtered “most recent pixel” mosaic for Jan-Mar 2015 (3 months). The result is compiled from three (3) Landsat-7 scenes to produce a 97% cloud-free image. The baseline scenes (left) are 30% to 50% cloudy. The cloud or no-data pixels are highlighted in </a:t>
              </a:r>
              <a:r>
                <a:rPr lang="en-US" sz="1400" b="1" dirty="0">
                  <a:solidFill>
                    <a:srgbClr val="FF0000"/>
                  </a:solidFill>
                </a:rPr>
                <a:t>RED</a:t>
              </a:r>
              <a:r>
                <a:rPr lang="en-US" sz="1400" dirty="0">
                  <a:solidFill>
                    <a:srgbClr val="002569"/>
                  </a:solidFill>
                </a:rPr>
                <a:t>. This analysis is produced very rapidly (~1 minute).</a:t>
              </a:r>
            </a:p>
          </p:txBody>
        </p:sp>
        <p:pic>
          <p:nvPicPr>
            <p:cNvPr id="13" name="Picture 12"/>
            <p:cNvPicPr>
              <a:picLocks noChangeAspect="1"/>
            </p:cNvPicPr>
            <p:nvPr/>
          </p:nvPicPr>
          <p:blipFill>
            <a:blip r:embed="rId4"/>
            <a:stretch>
              <a:fillRect/>
            </a:stretch>
          </p:blipFill>
          <p:spPr>
            <a:xfrm>
              <a:off x="5002984" y="1290648"/>
              <a:ext cx="3625059" cy="3786003"/>
            </a:xfrm>
            <a:prstGeom prst="rect">
              <a:avLst/>
            </a:prstGeom>
          </p:spPr>
        </p:pic>
      </p:grpSp>
      <p:grpSp>
        <p:nvGrpSpPr>
          <p:cNvPr id="3" name="Group 2"/>
          <p:cNvGrpSpPr/>
          <p:nvPr/>
        </p:nvGrpSpPr>
        <p:grpSpPr>
          <a:xfrm>
            <a:off x="1124751" y="2406036"/>
            <a:ext cx="2704822" cy="3270864"/>
            <a:chOff x="1124751" y="2406036"/>
            <a:chExt cx="2704822" cy="3270864"/>
          </a:xfrm>
        </p:grpSpPr>
        <p:sp>
          <p:nvSpPr>
            <p:cNvPr id="11" name="Content Placeholder 2"/>
            <p:cNvSpPr txBox="1">
              <a:spLocks/>
            </p:cNvSpPr>
            <p:nvPr/>
          </p:nvSpPr>
          <p:spPr>
            <a:xfrm>
              <a:off x="1124751" y="5295900"/>
              <a:ext cx="762000" cy="3810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Font typeface="Arial"/>
                <a:buNone/>
              </a:pPr>
              <a:r>
                <a:rPr lang="en-GB" sz="1800" b="1" dirty="0"/>
                <a:t>FEB</a:t>
              </a:r>
            </a:p>
          </p:txBody>
        </p:sp>
        <p:pic>
          <p:nvPicPr>
            <p:cNvPr id="14" name="Picture 13"/>
            <p:cNvPicPr>
              <a:picLocks noChangeAspect="1"/>
            </p:cNvPicPr>
            <p:nvPr/>
          </p:nvPicPr>
          <p:blipFill>
            <a:blip r:embed="rId5"/>
            <a:stretch>
              <a:fillRect/>
            </a:stretch>
          </p:blipFill>
          <p:spPr>
            <a:xfrm>
              <a:off x="1124751" y="2406036"/>
              <a:ext cx="2704822" cy="2836306"/>
            </a:xfrm>
            <a:prstGeom prst="rect">
              <a:avLst/>
            </a:prstGeom>
          </p:spPr>
        </p:pic>
      </p:grpSp>
      <p:grpSp>
        <p:nvGrpSpPr>
          <p:cNvPr id="4" name="Group 3"/>
          <p:cNvGrpSpPr/>
          <p:nvPr/>
        </p:nvGrpSpPr>
        <p:grpSpPr>
          <a:xfrm>
            <a:off x="2362200" y="3615665"/>
            <a:ext cx="2514600" cy="3013735"/>
            <a:chOff x="2362200" y="3615665"/>
            <a:chExt cx="2514600" cy="3013735"/>
          </a:xfrm>
        </p:grpSpPr>
        <p:sp>
          <p:nvSpPr>
            <p:cNvPr id="12" name="Content Placeholder 2"/>
            <p:cNvSpPr txBox="1">
              <a:spLocks/>
            </p:cNvSpPr>
            <p:nvPr/>
          </p:nvSpPr>
          <p:spPr>
            <a:xfrm>
              <a:off x="2362200" y="6248400"/>
              <a:ext cx="762000" cy="3810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Font typeface="Arial"/>
                <a:buNone/>
              </a:pPr>
              <a:r>
                <a:rPr lang="en-GB" sz="1800" b="1" dirty="0"/>
                <a:t>MAR</a:t>
              </a:r>
            </a:p>
          </p:txBody>
        </p:sp>
        <p:pic>
          <p:nvPicPr>
            <p:cNvPr id="15" name="Picture 14"/>
            <p:cNvPicPr>
              <a:picLocks noChangeAspect="1"/>
            </p:cNvPicPr>
            <p:nvPr/>
          </p:nvPicPr>
          <p:blipFill>
            <a:blip r:embed="rId6"/>
            <a:stretch>
              <a:fillRect/>
            </a:stretch>
          </p:blipFill>
          <p:spPr>
            <a:xfrm>
              <a:off x="2362200" y="3615665"/>
              <a:ext cx="2514600" cy="2632735"/>
            </a:xfrm>
            <a:prstGeom prst="rect">
              <a:avLst/>
            </a:prstGeom>
          </p:spPr>
        </p:pic>
      </p:grpSp>
      <p:sp>
        <p:nvSpPr>
          <p:cNvPr id="16" name="Content Placeholder 2"/>
          <p:cNvSpPr txBox="1">
            <a:spLocks/>
          </p:cNvSpPr>
          <p:nvPr/>
        </p:nvSpPr>
        <p:spPr>
          <a:xfrm>
            <a:off x="33836" y="6441370"/>
            <a:ext cx="2290264" cy="339049"/>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Font typeface="Arial"/>
              <a:buNone/>
            </a:pPr>
            <a:r>
              <a:rPr lang="en-GB" sz="1600" b="1" dirty="0"/>
              <a:t>Meta </a:t>
            </a:r>
            <a:r>
              <a:rPr lang="en-GB" sz="1600" b="1" smtClean="0"/>
              <a:t>River, Colombia</a:t>
            </a:r>
            <a:endParaRPr lang="en-GB" sz="1600" b="1" dirty="0"/>
          </a:p>
        </p:txBody>
      </p:sp>
      <p:grpSp>
        <p:nvGrpSpPr>
          <p:cNvPr id="27" name="Group 26"/>
          <p:cNvGrpSpPr/>
          <p:nvPr/>
        </p:nvGrpSpPr>
        <p:grpSpPr>
          <a:xfrm>
            <a:off x="5211531" y="3048000"/>
            <a:ext cx="3044765" cy="1732001"/>
            <a:chOff x="5211531" y="3048000"/>
            <a:chExt cx="3044765" cy="1732001"/>
          </a:xfrm>
        </p:grpSpPr>
        <p:sp>
          <p:nvSpPr>
            <p:cNvPr id="17" name="Content Placeholder 2"/>
            <p:cNvSpPr txBox="1">
              <a:spLocks/>
            </p:cNvSpPr>
            <p:nvPr/>
          </p:nvSpPr>
          <p:spPr>
            <a:xfrm>
              <a:off x="5211531" y="4440952"/>
              <a:ext cx="2290264" cy="339049"/>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Font typeface="Arial"/>
                <a:buNone/>
              </a:pPr>
              <a:r>
                <a:rPr lang="en-GB" sz="1600" b="1" dirty="0" smtClean="0">
                  <a:solidFill>
                    <a:srgbClr val="FFFF00"/>
                  </a:solidFill>
                </a:rPr>
                <a:t>Clouds not detected by </a:t>
              </a:r>
              <a:r>
                <a:rPr lang="en-GB" sz="1600" b="1" dirty="0" err="1" smtClean="0">
                  <a:solidFill>
                    <a:srgbClr val="FFFF00"/>
                  </a:solidFill>
                </a:rPr>
                <a:t>CFMask</a:t>
              </a:r>
              <a:endParaRPr lang="en-GB" sz="1600" b="1" dirty="0">
                <a:solidFill>
                  <a:srgbClr val="FFFF00"/>
                </a:solidFill>
              </a:endParaRPr>
            </a:p>
          </p:txBody>
        </p:sp>
        <p:cxnSp>
          <p:nvCxnSpPr>
            <p:cNvPr id="18" name="Straight Connector 17"/>
            <p:cNvCxnSpPr/>
            <p:nvPr/>
          </p:nvCxnSpPr>
          <p:spPr>
            <a:xfrm flipV="1">
              <a:off x="6934200" y="4047760"/>
              <a:ext cx="148685" cy="405024"/>
            </a:xfrm>
            <a:prstGeom prst="line">
              <a:avLst/>
            </a:prstGeom>
            <a:noFill/>
            <a:ln w="38100" cap="flat">
              <a:solidFill>
                <a:srgbClr val="FFFF00"/>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23" name="Straight Connector 22"/>
            <p:cNvCxnSpPr/>
            <p:nvPr/>
          </p:nvCxnSpPr>
          <p:spPr>
            <a:xfrm flipV="1">
              <a:off x="7209069" y="3048000"/>
              <a:ext cx="1047227" cy="1381368"/>
            </a:xfrm>
            <a:prstGeom prst="line">
              <a:avLst/>
            </a:prstGeom>
            <a:noFill/>
            <a:ln w="38100" cap="flat">
              <a:solidFill>
                <a:srgbClr val="FFFF00"/>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26" name="Straight Connector 25"/>
            <p:cNvCxnSpPr/>
            <p:nvPr/>
          </p:nvCxnSpPr>
          <p:spPr>
            <a:xfrm flipV="1">
              <a:off x="7320872" y="4047760"/>
              <a:ext cx="879159" cy="570963"/>
            </a:xfrm>
            <a:prstGeom prst="line">
              <a:avLst/>
            </a:prstGeom>
            <a:noFill/>
            <a:ln w="38100" cap="flat">
              <a:solidFill>
                <a:srgbClr val="FFFF00"/>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97418727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ppt_x"/>
                                          </p:val>
                                        </p:tav>
                                        <p:tav tm="100000">
                                          <p:val>
                                            <p:strVal val="#ppt_x"/>
                                          </p:val>
                                        </p:tav>
                                      </p:tavLst>
                                    </p:anim>
                                    <p:anim calcmode="lin" valueType="num">
                                      <p:cBhvr additive="base">
                                        <p:cTn id="14"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dissolv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dissolve">
                                      <p:cBhvr>
                                        <p:cTn id="30"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311700" y="239991"/>
            <a:ext cx="8520600" cy="572700"/>
          </a:xfrm>
          <a:prstGeom prst="rect">
            <a:avLst/>
          </a:prstGeom>
        </p:spPr>
        <p:txBody>
          <a:bodyPr lIns="91425" tIns="91425" rIns="91425" bIns="91425" anchor="t" anchorCtr="0">
            <a:noAutofit/>
          </a:bodyPr>
          <a:lstStyle/>
          <a:p>
            <a:pPr algn="ctr"/>
            <a:r>
              <a:rPr lang="en" sz="3200"/>
              <a:t>Analysis of Error in WASARD Detection</a:t>
            </a:r>
          </a:p>
        </p:txBody>
      </p:sp>
      <p:pic>
        <p:nvPicPr>
          <p:cNvPr id="110" name="Shape 110"/>
          <p:cNvPicPr preferRelativeResize="0">
            <a:picLocks noChangeAspect="1"/>
          </p:cNvPicPr>
          <p:nvPr/>
        </p:nvPicPr>
        <p:blipFill>
          <a:blip r:embed="rId3">
            <a:alphaModFix/>
          </a:blip>
          <a:stretch>
            <a:fillRect/>
          </a:stretch>
        </p:blipFill>
        <p:spPr>
          <a:xfrm>
            <a:off x="166947" y="1015031"/>
            <a:ext cx="8763000" cy="4078591"/>
          </a:xfrm>
          <a:prstGeom prst="rect">
            <a:avLst/>
          </a:prstGeom>
          <a:noFill/>
          <a:ln>
            <a:noFill/>
          </a:ln>
        </p:spPr>
      </p:pic>
      <p:sp>
        <p:nvSpPr>
          <p:cNvPr id="111" name="Shape 111"/>
          <p:cNvSpPr txBox="1"/>
          <p:nvPr/>
        </p:nvSpPr>
        <p:spPr>
          <a:xfrm>
            <a:off x="609600" y="1295400"/>
            <a:ext cx="914400" cy="1447800"/>
          </a:xfrm>
          <a:prstGeom prst="rect">
            <a:avLst/>
          </a:prstGeom>
          <a:solidFill>
            <a:srgbClr val="000000"/>
          </a:solidFill>
          <a:ln>
            <a:noFill/>
          </a:ln>
        </p:spPr>
        <p:txBody>
          <a:bodyPr lIns="91425" tIns="91425" rIns="91425" bIns="91425" anchor="t" anchorCtr="0">
            <a:noAutofit/>
          </a:bodyPr>
          <a:lstStyle/>
          <a:p>
            <a:pPr algn="l" defTabSz="914400" rtl="0"/>
            <a:r>
              <a:rPr lang="en" sz="1600" b="1" dirty="0">
                <a:solidFill>
                  <a:srgbClr val="FF0000"/>
                </a:solidFill>
                <a:latin typeface="Arial"/>
                <a:ea typeface="Arial"/>
                <a:cs typeface="Arial"/>
                <a:sym typeface="Arial"/>
              </a:rPr>
              <a:t>Red: </a:t>
            </a:r>
            <a:r>
              <a:rPr lang="en-US" sz="1000" dirty="0">
                <a:solidFill>
                  <a:srgbClr val="FFFFFF"/>
                </a:solidFill>
                <a:latin typeface="Arial"/>
                <a:ea typeface="Arial"/>
                <a:cs typeface="Arial"/>
                <a:sym typeface="Arial"/>
              </a:rPr>
              <a:t/>
            </a:r>
            <a:br>
              <a:rPr lang="en-US" sz="1000" dirty="0">
                <a:solidFill>
                  <a:srgbClr val="FFFFFF"/>
                </a:solidFill>
                <a:latin typeface="Arial"/>
                <a:ea typeface="Arial"/>
                <a:cs typeface="Arial"/>
                <a:sym typeface="Arial"/>
              </a:rPr>
            </a:br>
            <a:r>
              <a:rPr lang="en" sz="1000" dirty="0">
                <a:solidFill>
                  <a:srgbClr val="FFFFFF"/>
                </a:solidFill>
                <a:latin typeface="Arial"/>
                <a:ea typeface="Arial"/>
                <a:cs typeface="Arial"/>
                <a:sym typeface="Arial"/>
              </a:rPr>
              <a:t>False Positives</a:t>
            </a:r>
          </a:p>
          <a:p>
            <a:pPr algn="l" defTabSz="914400" rtl="0"/>
            <a:endParaRPr sz="1000" dirty="0">
              <a:solidFill>
                <a:srgbClr val="FFFFFF"/>
              </a:solidFill>
              <a:latin typeface="Arial"/>
              <a:ea typeface="Arial"/>
              <a:cs typeface="Arial"/>
              <a:sym typeface="Arial"/>
            </a:endParaRPr>
          </a:p>
          <a:p>
            <a:pPr algn="l" defTabSz="914400" rtl="0"/>
            <a:r>
              <a:rPr lang="en" sz="1600" b="1" dirty="0">
                <a:solidFill>
                  <a:srgbClr val="FFFF00"/>
                </a:solidFill>
                <a:latin typeface="Arial"/>
                <a:ea typeface="Arial"/>
                <a:cs typeface="Arial"/>
                <a:sym typeface="Arial"/>
              </a:rPr>
              <a:t>Yellow: </a:t>
            </a:r>
            <a:r>
              <a:rPr lang="en" sz="1000" dirty="0">
                <a:solidFill>
                  <a:srgbClr val="FFFFFF"/>
                </a:solidFill>
                <a:latin typeface="Arial"/>
                <a:ea typeface="Arial"/>
                <a:cs typeface="Arial"/>
                <a:sym typeface="Arial"/>
              </a:rPr>
              <a:t>False Negatives</a:t>
            </a:r>
          </a:p>
        </p:txBody>
      </p:sp>
      <p:sp>
        <p:nvSpPr>
          <p:cNvPr id="112" name="Shape 112"/>
          <p:cNvSpPr txBox="1"/>
          <p:nvPr/>
        </p:nvSpPr>
        <p:spPr>
          <a:xfrm>
            <a:off x="326247" y="5295962"/>
            <a:ext cx="8603700" cy="793800"/>
          </a:xfrm>
          <a:prstGeom prst="rect">
            <a:avLst/>
          </a:prstGeom>
          <a:noFill/>
          <a:ln>
            <a:noFill/>
          </a:ln>
        </p:spPr>
        <p:txBody>
          <a:bodyPr lIns="91425" tIns="91425" rIns="91425" bIns="91425" anchor="t" anchorCtr="0">
            <a:noAutofit/>
          </a:bodyPr>
          <a:lstStyle/>
          <a:p>
            <a:pPr algn="l" defTabSz="914400" rtl="0"/>
            <a:r>
              <a:rPr lang="en" dirty="0">
                <a:solidFill>
                  <a:srgbClr val="FFFFFF"/>
                </a:solidFill>
                <a:latin typeface="Average"/>
                <a:ea typeface="Average"/>
                <a:cs typeface="Average"/>
                <a:sym typeface="Average"/>
              </a:rPr>
              <a:t>WASARD </a:t>
            </a:r>
            <a:r>
              <a:rPr lang="en" dirty="0" smtClean="0">
                <a:solidFill>
                  <a:srgbClr val="FFFFFF"/>
                </a:solidFill>
                <a:latin typeface="Average"/>
                <a:ea typeface="Average"/>
                <a:cs typeface="Average"/>
                <a:sym typeface="Average"/>
              </a:rPr>
              <a:t>has </a:t>
            </a:r>
            <a:r>
              <a:rPr lang="en" dirty="0">
                <a:solidFill>
                  <a:srgbClr val="FFFFFF"/>
                </a:solidFill>
                <a:latin typeface="Average"/>
                <a:ea typeface="Average"/>
                <a:cs typeface="Average"/>
                <a:sym typeface="Average"/>
              </a:rPr>
              <a:t>difficulty detecting rivers</a:t>
            </a:r>
            <a:r>
              <a:rPr lang="en-US" dirty="0">
                <a:solidFill>
                  <a:srgbClr val="FFFFFF"/>
                </a:solidFill>
                <a:latin typeface="Average"/>
                <a:ea typeface="Average"/>
                <a:cs typeface="Average"/>
                <a:sym typeface="Average"/>
              </a:rPr>
              <a:t> due to the shallow viewing angles of SAR instruments</a:t>
            </a:r>
            <a:r>
              <a:rPr lang="en" dirty="0">
                <a:solidFill>
                  <a:srgbClr val="FFFFFF"/>
                </a:solidFill>
                <a:latin typeface="Average"/>
                <a:ea typeface="Average"/>
                <a:cs typeface="Average"/>
                <a:sym typeface="Average"/>
              </a:rPr>
              <a:t>. </a:t>
            </a:r>
            <a:r>
              <a:rPr lang="en-US" dirty="0" smtClean="0">
                <a:solidFill>
                  <a:srgbClr val="FFFFFF"/>
                </a:solidFill>
                <a:latin typeface="Average"/>
                <a:ea typeface="Average"/>
                <a:cs typeface="Average"/>
                <a:sym typeface="Average"/>
              </a:rPr>
              <a:t>WASARD has a </a:t>
            </a:r>
            <a:r>
              <a:rPr lang="en-US" dirty="0" smtClean="0">
                <a:solidFill>
                  <a:srgbClr val="FFFF00"/>
                </a:solidFill>
                <a:latin typeface="Average"/>
                <a:ea typeface="Average"/>
                <a:cs typeface="Average"/>
                <a:sym typeface="Average"/>
              </a:rPr>
              <a:t>98% correlation </a:t>
            </a:r>
            <a:r>
              <a:rPr lang="en-US" dirty="0" smtClean="0">
                <a:solidFill>
                  <a:srgbClr val="FFFFFF"/>
                </a:solidFill>
                <a:latin typeface="Average"/>
                <a:ea typeface="Average"/>
                <a:cs typeface="Average"/>
                <a:sym typeface="Average"/>
              </a:rPr>
              <a:t>with Landsat-WOFS results. Of those pixels with errors, </a:t>
            </a:r>
            <a:r>
              <a:rPr lang="en" dirty="0" smtClean="0">
                <a:solidFill>
                  <a:srgbClr val="FFFFFF"/>
                </a:solidFill>
                <a:latin typeface="Average"/>
                <a:ea typeface="Average"/>
                <a:cs typeface="Average"/>
                <a:sym typeface="Average"/>
              </a:rPr>
              <a:t>1.3</a:t>
            </a:r>
            <a:r>
              <a:rPr lang="en" dirty="0">
                <a:solidFill>
                  <a:srgbClr val="FFFFFF"/>
                </a:solidFill>
                <a:latin typeface="Average"/>
                <a:ea typeface="Average"/>
                <a:cs typeface="Average"/>
                <a:sym typeface="Average"/>
              </a:rPr>
              <a:t>% are false negatives</a:t>
            </a:r>
            <a:r>
              <a:rPr lang="en-US" dirty="0">
                <a:solidFill>
                  <a:srgbClr val="FFFFFF"/>
                </a:solidFill>
                <a:latin typeface="Average"/>
                <a:ea typeface="Average"/>
                <a:cs typeface="Average"/>
                <a:sym typeface="Average"/>
              </a:rPr>
              <a:t> (mostly rivers and water boundaries)</a:t>
            </a:r>
            <a:r>
              <a:rPr lang="en" dirty="0">
                <a:solidFill>
                  <a:srgbClr val="FFFFFF"/>
                </a:solidFill>
                <a:latin typeface="Average"/>
                <a:ea typeface="Average"/>
                <a:cs typeface="Average"/>
                <a:sym typeface="Average"/>
              </a:rPr>
              <a:t> and .08% are false positives</a:t>
            </a:r>
            <a:r>
              <a:rPr lang="en-US" dirty="0">
                <a:solidFill>
                  <a:srgbClr val="FFFFFF"/>
                </a:solidFill>
                <a:latin typeface="Average"/>
                <a:ea typeface="Average"/>
                <a:cs typeface="Average"/>
                <a:sym typeface="Average"/>
              </a:rPr>
              <a:t> (mostly clouds)</a:t>
            </a:r>
            <a:r>
              <a:rPr lang="en" dirty="0">
                <a:solidFill>
                  <a:srgbClr val="FFFFFF"/>
                </a:solidFill>
                <a:latin typeface="Average"/>
                <a:ea typeface="Average"/>
                <a:cs typeface="Average"/>
                <a:sym typeface="Average"/>
              </a:rPr>
              <a:t>.</a:t>
            </a:r>
          </a:p>
        </p:txBody>
      </p:sp>
      <p:sp>
        <p:nvSpPr>
          <p:cNvPr id="2" name="TextBox 1"/>
          <p:cNvSpPr txBox="1"/>
          <p:nvPr/>
        </p:nvSpPr>
        <p:spPr>
          <a:xfrm>
            <a:off x="7467600" y="1124480"/>
            <a:ext cx="1096775" cy="400110"/>
          </a:xfrm>
          <a:prstGeom prst="rect">
            <a:avLst/>
          </a:prstGeom>
          <a:noFill/>
        </p:spPr>
        <p:txBody>
          <a:bodyPr wrap="none" rtlCol="0">
            <a:spAutoFit/>
          </a:bodyPr>
          <a:lstStyle/>
          <a:p>
            <a:r>
              <a:rPr lang="en-US" sz="2000" smtClean="0">
                <a:solidFill>
                  <a:srgbClr val="FFFFFF"/>
                </a:solidFill>
              </a:rPr>
              <a:t>Landsat</a:t>
            </a:r>
            <a:endParaRPr lang="en-US" sz="2000">
              <a:solidFill>
                <a:srgbClr val="FFFFFF"/>
              </a:solidFill>
            </a:endParaRPr>
          </a:p>
        </p:txBody>
      </p:sp>
      <p:sp>
        <p:nvSpPr>
          <p:cNvPr id="7" name="TextBox 6"/>
          <p:cNvSpPr txBox="1"/>
          <p:nvPr/>
        </p:nvSpPr>
        <p:spPr>
          <a:xfrm>
            <a:off x="2881744" y="1295400"/>
            <a:ext cx="1340432" cy="400110"/>
          </a:xfrm>
          <a:prstGeom prst="rect">
            <a:avLst/>
          </a:prstGeom>
          <a:noFill/>
        </p:spPr>
        <p:txBody>
          <a:bodyPr wrap="none" rtlCol="0">
            <a:spAutoFit/>
          </a:bodyPr>
          <a:lstStyle/>
          <a:p>
            <a:r>
              <a:rPr lang="en-US" sz="2000" dirty="0" smtClean="0">
                <a:solidFill>
                  <a:srgbClr val="FFFFFF"/>
                </a:solidFill>
              </a:rPr>
              <a:t>Sentinel-1</a:t>
            </a:r>
            <a:endParaRPr lang="en-US" sz="2000" dirty="0">
              <a:solidFill>
                <a:srgbClr val="FFFFFF"/>
              </a:solidFill>
            </a:endParaRPr>
          </a:p>
        </p:txBody>
      </p:sp>
    </p:spTree>
    <p:extLst>
      <p:ext uri="{BB962C8B-B14F-4D97-AF65-F5344CB8AC3E}">
        <p14:creationId xmlns:p14="http://schemas.microsoft.com/office/powerpoint/2010/main" val="3800876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457200" y="379048"/>
            <a:ext cx="8458200" cy="572700"/>
          </a:xfrm>
          <a:prstGeom prst="rect">
            <a:avLst/>
          </a:prstGeom>
        </p:spPr>
        <p:txBody>
          <a:bodyPr lIns="91425" tIns="91425" rIns="91425" bIns="91425" anchor="t" anchorCtr="0">
            <a:noAutofit/>
          </a:bodyPr>
          <a:lstStyle/>
          <a:p>
            <a:pPr algn="ctr"/>
            <a:r>
              <a:rPr lang="en-US" sz="3200" dirty="0"/>
              <a:t>W</a:t>
            </a:r>
            <a:r>
              <a:rPr lang="en" sz="3200" dirty="0" err="1" smtClean="0"/>
              <a:t>ater</a:t>
            </a:r>
            <a:r>
              <a:rPr lang="en" sz="3200" dirty="0" smtClean="0"/>
              <a:t> </a:t>
            </a:r>
            <a:r>
              <a:rPr lang="en" sz="3200" dirty="0"/>
              <a:t>detection </a:t>
            </a:r>
            <a:r>
              <a:rPr lang="en-US" sz="3200" dirty="0" smtClean="0"/>
              <a:t>example in Vietnam</a:t>
            </a:r>
            <a:endParaRPr lang="en" sz="3200" dirty="0"/>
          </a:p>
        </p:txBody>
      </p:sp>
      <p:sp>
        <p:nvSpPr>
          <p:cNvPr id="118" name="Shape 118"/>
          <p:cNvSpPr txBox="1">
            <a:spLocks noGrp="1"/>
          </p:cNvSpPr>
          <p:nvPr>
            <p:ph type="title"/>
          </p:nvPr>
        </p:nvSpPr>
        <p:spPr>
          <a:xfrm>
            <a:off x="376760" y="1712100"/>
            <a:ext cx="3509440" cy="345300"/>
          </a:xfrm>
          <a:prstGeom prst="rect">
            <a:avLst/>
          </a:prstGeom>
        </p:spPr>
        <p:txBody>
          <a:bodyPr lIns="91425" tIns="91425" rIns="91425" bIns="91425" anchor="t" anchorCtr="0">
            <a:noAutofit/>
          </a:bodyPr>
          <a:lstStyle/>
          <a:p>
            <a:pPr algn="ctr"/>
            <a:r>
              <a:rPr lang="en" sz="1800" dirty="0"/>
              <a:t>W</a:t>
            </a:r>
            <a:r>
              <a:rPr lang="en-US" sz="1800" dirty="0" err="1"/>
              <a:t>ith</a:t>
            </a:r>
            <a:r>
              <a:rPr lang="en-US" sz="1800" dirty="0"/>
              <a:t> the WASARD mask applied</a:t>
            </a:r>
            <a:endParaRPr lang="en" sz="1800" dirty="0"/>
          </a:p>
        </p:txBody>
      </p:sp>
      <p:sp>
        <p:nvSpPr>
          <p:cNvPr id="119" name="Shape 119"/>
          <p:cNvSpPr txBox="1">
            <a:spLocks noGrp="1"/>
          </p:cNvSpPr>
          <p:nvPr>
            <p:ph type="title"/>
          </p:nvPr>
        </p:nvSpPr>
        <p:spPr>
          <a:xfrm>
            <a:off x="4414014" y="1752600"/>
            <a:ext cx="3358386" cy="345300"/>
          </a:xfrm>
          <a:prstGeom prst="rect">
            <a:avLst/>
          </a:prstGeom>
        </p:spPr>
        <p:txBody>
          <a:bodyPr lIns="91425" tIns="91425" rIns="91425" bIns="91425" anchor="t" anchorCtr="0">
            <a:noAutofit/>
          </a:bodyPr>
          <a:lstStyle/>
          <a:p>
            <a:pPr algn="ctr"/>
            <a:r>
              <a:rPr lang="en" sz="1800" dirty="0"/>
              <a:t>W</a:t>
            </a:r>
            <a:r>
              <a:rPr lang="en-US" sz="1800" dirty="0" err="1"/>
              <a:t>ith</a:t>
            </a:r>
            <a:r>
              <a:rPr lang="en-US" sz="1800" dirty="0"/>
              <a:t> the WOFS mask applied</a:t>
            </a:r>
            <a:endParaRPr lang="en" sz="1800" dirty="0"/>
          </a:p>
        </p:txBody>
      </p:sp>
      <p:sp>
        <p:nvSpPr>
          <p:cNvPr id="120" name="Shape 120"/>
          <p:cNvSpPr/>
          <p:nvPr/>
        </p:nvSpPr>
        <p:spPr>
          <a:xfrm>
            <a:off x="2759925" y="4514850"/>
            <a:ext cx="850800" cy="1004700"/>
          </a:xfrm>
          <a:prstGeom prst="ellipse">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algn="l" defTabSz="914400" rtl="0"/>
            <a:endParaRPr sz="1400">
              <a:solidFill>
                <a:srgbClr val="000000"/>
              </a:solidFill>
              <a:latin typeface="Arial"/>
              <a:ea typeface="Arial"/>
              <a:cs typeface="Arial"/>
              <a:sym typeface="Arial"/>
            </a:endParaRPr>
          </a:p>
        </p:txBody>
      </p:sp>
      <p:pic>
        <p:nvPicPr>
          <p:cNvPr id="121" name="Shape 121"/>
          <p:cNvPicPr preferRelativeResize="0">
            <a:picLocks noChangeAspect="1"/>
          </p:cNvPicPr>
          <p:nvPr/>
        </p:nvPicPr>
        <p:blipFill>
          <a:blip r:embed="rId3">
            <a:alphaModFix/>
          </a:blip>
          <a:stretch>
            <a:fillRect/>
          </a:stretch>
        </p:blipFill>
        <p:spPr>
          <a:xfrm>
            <a:off x="83092" y="2155617"/>
            <a:ext cx="7847294" cy="4460565"/>
          </a:xfrm>
          <a:prstGeom prst="rect">
            <a:avLst/>
          </a:prstGeom>
          <a:noFill/>
          <a:ln>
            <a:noFill/>
          </a:ln>
        </p:spPr>
      </p:pic>
      <p:sp>
        <p:nvSpPr>
          <p:cNvPr id="122" name="Shape 122"/>
          <p:cNvSpPr/>
          <p:nvPr/>
        </p:nvSpPr>
        <p:spPr>
          <a:xfrm>
            <a:off x="6248400" y="4800600"/>
            <a:ext cx="892500" cy="1046700"/>
          </a:xfrm>
          <a:prstGeom prst="ellipse">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algn="l" defTabSz="914400" rtl="0"/>
            <a:endParaRPr sz="1400">
              <a:solidFill>
                <a:srgbClr val="000000"/>
              </a:solidFill>
              <a:latin typeface="Arial"/>
              <a:ea typeface="Arial"/>
              <a:cs typeface="Arial"/>
              <a:sym typeface="Arial"/>
            </a:endParaRPr>
          </a:p>
        </p:txBody>
      </p:sp>
      <p:cxnSp>
        <p:nvCxnSpPr>
          <p:cNvPr id="8" name="Shape 101"/>
          <p:cNvCxnSpPr/>
          <p:nvPr/>
        </p:nvCxnSpPr>
        <p:spPr>
          <a:xfrm flipV="1">
            <a:off x="7162800" y="4906736"/>
            <a:ext cx="924787" cy="451469"/>
          </a:xfrm>
          <a:prstGeom prst="straightConnector1">
            <a:avLst/>
          </a:prstGeom>
          <a:noFill/>
          <a:ln w="9525" cap="flat" cmpd="sng">
            <a:solidFill>
              <a:srgbClr val="FF0000"/>
            </a:solidFill>
            <a:prstDash val="solid"/>
            <a:round/>
            <a:headEnd type="none" w="lg" len="lg"/>
            <a:tailEnd type="none" w="lg" len="lg"/>
          </a:ln>
        </p:spPr>
      </p:cxnSp>
      <p:sp>
        <p:nvSpPr>
          <p:cNvPr id="10" name="Shape 102"/>
          <p:cNvSpPr txBox="1"/>
          <p:nvPr/>
        </p:nvSpPr>
        <p:spPr>
          <a:xfrm>
            <a:off x="8087587" y="3679320"/>
            <a:ext cx="980213" cy="1227416"/>
          </a:xfrm>
          <a:prstGeom prst="rect">
            <a:avLst/>
          </a:prstGeom>
          <a:noFill/>
          <a:ln w="9525" cap="flat" cmpd="sng">
            <a:solidFill>
              <a:srgbClr val="FF0000"/>
            </a:solidFill>
            <a:prstDash val="solid"/>
            <a:round/>
            <a:headEnd type="none" w="med" len="med"/>
            <a:tailEnd type="none" w="med" len="med"/>
          </a:ln>
        </p:spPr>
        <p:txBody>
          <a:bodyPr lIns="91425" tIns="91425" rIns="91425" bIns="91425" anchor="t" anchorCtr="0">
            <a:noAutofit/>
          </a:bodyPr>
          <a:lstStyle/>
          <a:p>
            <a:pPr algn="l" defTabSz="914400" rtl="0"/>
            <a:r>
              <a:rPr lang="en-US" sz="1400" dirty="0">
                <a:solidFill>
                  <a:srgbClr val="FFFFFF"/>
                </a:solidFill>
                <a:latin typeface="Average"/>
                <a:ea typeface="Average"/>
                <a:cs typeface="Average"/>
                <a:sym typeface="Average"/>
              </a:rPr>
              <a:t>c</a:t>
            </a:r>
            <a:r>
              <a:rPr lang="en" sz="1400" dirty="0">
                <a:solidFill>
                  <a:srgbClr val="FFFFFF"/>
                </a:solidFill>
                <a:latin typeface="Average"/>
                <a:ea typeface="Average"/>
                <a:cs typeface="Average"/>
                <a:sym typeface="Average"/>
              </a:rPr>
              <a:t>loud</a:t>
            </a:r>
            <a:r>
              <a:rPr lang="en-US" sz="1400" dirty="0">
                <a:solidFill>
                  <a:srgbClr val="FFFFFF"/>
                </a:solidFill>
                <a:latin typeface="Average"/>
                <a:ea typeface="Average"/>
                <a:cs typeface="Average"/>
                <a:sym typeface="Average"/>
              </a:rPr>
              <a:t>s covering</a:t>
            </a:r>
          </a:p>
          <a:p>
            <a:pPr algn="l" defTabSz="914400" rtl="0"/>
            <a:r>
              <a:rPr lang="en-US" sz="1400" dirty="0">
                <a:solidFill>
                  <a:srgbClr val="FFFFFF"/>
                </a:solidFill>
                <a:latin typeface="Average"/>
                <a:ea typeface="Average"/>
                <a:cs typeface="Average"/>
                <a:sym typeface="Average"/>
              </a:rPr>
              <a:t>a portion of the water</a:t>
            </a:r>
          </a:p>
        </p:txBody>
      </p:sp>
      <p:sp>
        <p:nvSpPr>
          <p:cNvPr id="14" name="TextBox 13"/>
          <p:cNvSpPr txBox="1"/>
          <p:nvPr/>
        </p:nvSpPr>
        <p:spPr>
          <a:xfrm>
            <a:off x="2270293" y="2467197"/>
            <a:ext cx="1340432" cy="400110"/>
          </a:xfrm>
          <a:prstGeom prst="rect">
            <a:avLst/>
          </a:prstGeom>
          <a:noFill/>
        </p:spPr>
        <p:txBody>
          <a:bodyPr wrap="none" rtlCol="0">
            <a:spAutoFit/>
          </a:bodyPr>
          <a:lstStyle/>
          <a:p>
            <a:r>
              <a:rPr lang="en-US" sz="2000" dirty="0" smtClean="0">
                <a:solidFill>
                  <a:srgbClr val="FFFFFF"/>
                </a:solidFill>
              </a:rPr>
              <a:t>Sentinel-1</a:t>
            </a:r>
            <a:endParaRPr lang="en-US" sz="2000" dirty="0">
              <a:solidFill>
                <a:srgbClr val="FFFFFF"/>
              </a:solidFill>
            </a:endParaRPr>
          </a:p>
        </p:txBody>
      </p:sp>
      <p:sp>
        <p:nvSpPr>
          <p:cNvPr id="15" name="TextBox 14"/>
          <p:cNvSpPr txBox="1"/>
          <p:nvPr/>
        </p:nvSpPr>
        <p:spPr>
          <a:xfrm>
            <a:off x="6592512" y="2467197"/>
            <a:ext cx="1096775" cy="400110"/>
          </a:xfrm>
          <a:prstGeom prst="rect">
            <a:avLst/>
          </a:prstGeom>
          <a:noFill/>
        </p:spPr>
        <p:txBody>
          <a:bodyPr wrap="none" rtlCol="0">
            <a:spAutoFit/>
          </a:bodyPr>
          <a:lstStyle/>
          <a:p>
            <a:r>
              <a:rPr lang="en-US" sz="2000" smtClean="0">
                <a:solidFill>
                  <a:srgbClr val="FFFFFF"/>
                </a:solidFill>
              </a:rPr>
              <a:t>Landsat</a:t>
            </a:r>
            <a:endParaRPr lang="en-US" sz="2000">
              <a:solidFill>
                <a:srgbClr val="FFFFFF"/>
              </a:solidFill>
            </a:endParaRPr>
          </a:p>
        </p:txBody>
      </p:sp>
    </p:spTree>
    <p:extLst>
      <p:ext uri="{BB962C8B-B14F-4D97-AF65-F5344CB8AC3E}">
        <p14:creationId xmlns:p14="http://schemas.microsoft.com/office/powerpoint/2010/main" val="20911917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256180" y="685800"/>
            <a:ext cx="8520600" cy="572700"/>
          </a:xfrm>
          <a:prstGeom prst="rect">
            <a:avLst/>
          </a:prstGeom>
        </p:spPr>
        <p:txBody>
          <a:bodyPr lIns="91425" tIns="91425" rIns="91425" bIns="91425" anchor="t" anchorCtr="0">
            <a:noAutofit/>
          </a:bodyPr>
          <a:lstStyle/>
          <a:p>
            <a:pPr algn="ctr"/>
            <a:r>
              <a:rPr lang="en" sz="3200"/>
              <a:t>Buon</a:t>
            </a:r>
            <a:r>
              <a:rPr lang="en" sz="3200" dirty="0"/>
              <a:t> </a:t>
            </a:r>
            <a:r>
              <a:rPr lang="en" sz="3200" dirty="0" err="1"/>
              <a:t>Tua</a:t>
            </a:r>
            <a:r>
              <a:rPr lang="en" sz="3200" dirty="0"/>
              <a:t> </a:t>
            </a:r>
            <a:r>
              <a:rPr lang="en" sz="3200" dirty="0" err="1"/>
              <a:t>Sarh</a:t>
            </a:r>
            <a:r>
              <a:rPr lang="en" sz="3200" dirty="0"/>
              <a:t> in </a:t>
            </a:r>
            <a:r>
              <a:rPr lang="en" sz="3200" dirty="0" err="1"/>
              <a:t>Dak</a:t>
            </a:r>
            <a:r>
              <a:rPr lang="en" sz="3200" dirty="0"/>
              <a:t> </a:t>
            </a:r>
            <a:r>
              <a:rPr lang="en" sz="3200" dirty="0" err="1"/>
              <a:t>Nong</a:t>
            </a:r>
            <a:r>
              <a:rPr lang="en" sz="3200" dirty="0"/>
              <a:t>, Vietnam</a:t>
            </a:r>
          </a:p>
        </p:txBody>
      </p:sp>
      <p:pic>
        <p:nvPicPr>
          <p:cNvPr id="133" name="Shape 133"/>
          <p:cNvPicPr preferRelativeResize="0">
            <a:picLocks noChangeAspect="1"/>
          </p:cNvPicPr>
          <p:nvPr/>
        </p:nvPicPr>
        <p:blipFill>
          <a:blip r:embed="rId3">
            <a:alphaModFix/>
          </a:blip>
          <a:stretch>
            <a:fillRect/>
          </a:stretch>
        </p:blipFill>
        <p:spPr>
          <a:xfrm>
            <a:off x="256180" y="2349621"/>
            <a:ext cx="8506820" cy="3974979"/>
          </a:xfrm>
          <a:prstGeom prst="rect">
            <a:avLst/>
          </a:prstGeom>
          <a:noFill/>
          <a:ln>
            <a:noFill/>
          </a:ln>
        </p:spPr>
      </p:pic>
      <p:sp>
        <p:nvSpPr>
          <p:cNvPr id="134" name="Shape 134"/>
          <p:cNvSpPr txBox="1"/>
          <p:nvPr/>
        </p:nvSpPr>
        <p:spPr>
          <a:xfrm>
            <a:off x="1066800" y="1828800"/>
            <a:ext cx="2667000" cy="381000"/>
          </a:xfrm>
          <a:prstGeom prst="rect">
            <a:avLst/>
          </a:prstGeom>
          <a:noFill/>
          <a:ln>
            <a:noFill/>
          </a:ln>
        </p:spPr>
        <p:txBody>
          <a:bodyPr lIns="91425" tIns="91425" rIns="91425" bIns="91425" anchor="t" anchorCtr="0">
            <a:noAutofit/>
          </a:bodyPr>
          <a:lstStyle/>
          <a:p>
            <a:pPr algn="l" defTabSz="914400" rtl="0"/>
            <a:r>
              <a:rPr lang="en" sz="2000">
                <a:solidFill>
                  <a:srgbClr val="FFFFFF"/>
                </a:solidFill>
                <a:latin typeface="Arial"/>
                <a:ea typeface="Arial"/>
                <a:cs typeface="Arial"/>
                <a:sym typeface="Arial"/>
              </a:rPr>
              <a:t>Sentinel-1 Acquisition</a:t>
            </a:r>
          </a:p>
        </p:txBody>
      </p:sp>
      <p:sp>
        <p:nvSpPr>
          <p:cNvPr id="135" name="Shape 135"/>
          <p:cNvSpPr txBox="1"/>
          <p:nvPr/>
        </p:nvSpPr>
        <p:spPr>
          <a:xfrm>
            <a:off x="5387497" y="1847736"/>
            <a:ext cx="2842103" cy="438264"/>
          </a:xfrm>
          <a:prstGeom prst="rect">
            <a:avLst/>
          </a:prstGeom>
          <a:noFill/>
          <a:ln>
            <a:noFill/>
          </a:ln>
        </p:spPr>
        <p:txBody>
          <a:bodyPr lIns="91425" tIns="91425" rIns="91425" bIns="91425" anchor="t" anchorCtr="0">
            <a:noAutofit/>
          </a:bodyPr>
          <a:lstStyle/>
          <a:p>
            <a:pPr algn="l" defTabSz="914400" rtl="0"/>
            <a:r>
              <a:rPr lang="en" sz="2000">
                <a:solidFill>
                  <a:srgbClr val="FFFFFF"/>
                </a:solidFill>
                <a:latin typeface="Arial"/>
                <a:ea typeface="Arial"/>
                <a:cs typeface="Arial"/>
                <a:sym typeface="Arial"/>
              </a:rPr>
              <a:t>Landsat-8 Acquisition</a:t>
            </a:r>
          </a:p>
        </p:txBody>
      </p:sp>
    </p:spTree>
    <p:extLst>
      <p:ext uri="{BB962C8B-B14F-4D97-AF65-F5344CB8AC3E}">
        <p14:creationId xmlns:p14="http://schemas.microsoft.com/office/powerpoint/2010/main" val="19767123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Shape 140"/>
          <p:cNvPicPr preferRelativeResize="0">
            <a:picLocks noChangeAspect="1"/>
          </p:cNvPicPr>
          <p:nvPr/>
        </p:nvPicPr>
        <p:blipFill>
          <a:blip r:embed="rId3">
            <a:alphaModFix/>
          </a:blip>
          <a:stretch>
            <a:fillRect/>
          </a:stretch>
        </p:blipFill>
        <p:spPr>
          <a:xfrm>
            <a:off x="304800" y="2461349"/>
            <a:ext cx="8534400" cy="3634689"/>
          </a:xfrm>
          <a:prstGeom prst="rect">
            <a:avLst/>
          </a:prstGeom>
          <a:noFill/>
          <a:ln>
            <a:noFill/>
          </a:ln>
        </p:spPr>
      </p:pic>
      <p:sp>
        <p:nvSpPr>
          <p:cNvPr id="141" name="Shape 141"/>
          <p:cNvSpPr txBox="1"/>
          <p:nvPr/>
        </p:nvSpPr>
        <p:spPr>
          <a:xfrm>
            <a:off x="757114" y="762000"/>
            <a:ext cx="7624886" cy="904200"/>
          </a:xfrm>
          <a:prstGeom prst="rect">
            <a:avLst/>
          </a:prstGeom>
          <a:noFill/>
          <a:ln>
            <a:noFill/>
          </a:ln>
        </p:spPr>
        <p:txBody>
          <a:bodyPr lIns="91425" tIns="91425" rIns="91425" bIns="91425" anchor="t" anchorCtr="0">
            <a:noAutofit/>
          </a:bodyPr>
          <a:lstStyle/>
          <a:p>
            <a:pPr algn="ctr" defTabSz="914400" rtl="0"/>
            <a:r>
              <a:rPr lang="en" sz="3200" dirty="0">
                <a:solidFill>
                  <a:srgbClr val="FFFFFF"/>
                </a:solidFill>
                <a:latin typeface="Oswald"/>
                <a:ea typeface="Oswald"/>
                <a:cs typeface="Oswald"/>
                <a:sym typeface="Oswald"/>
              </a:rPr>
              <a:t>With water detection algorithms applied, </a:t>
            </a:r>
          </a:p>
          <a:p>
            <a:pPr algn="ctr" defTabSz="914400" rtl="0"/>
            <a:r>
              <a:rPr lang="en" dirty="0">
                <a:solidFill>
                  <a:srgbClr val="FFFFFF"/>
                </a:solidFill>
                <a:latin typeface="Oswald"/>
                <a:ea typeface="Oswald"/>
                <a:cs typeface="Oswald"/>
                <a:sym typeface="Oswald"/>
              </a:rPr>
              <a:t>Correlation = 96.8%</a:t>
            </a:r>
          </a:p>
        </p:txBody>
      </p:sp>
      <p:sp>
        <p:nvSpPr>
          <p:cNvPr id="142" name="Shape 142"/>
          <p:cNvSpPr txBox="1"/>
          <p:nvPr/>
        </p:nvSpPr>
        <p:spPr>
          <a:xfrm>
            <a:off x="961332" y="1960312"/>
            <a:ext cx="3305868" cy="302871"/>
          </a:xfrm>
          <a:prstGeom prst="rect">
            <a:avLst/>
          </a:prstGeom>
          <a:noFill/>
          <a:ln>
            <a:noFill/>
          </a:ln>
        </p:spPr>
        <p:txBody>
          <a:bodyPr lIns="91425" tIns="91425" rIns="91425" bIns="91425" anchor="t" anchorCtr="0">
            <a:noAutofit/>
          </a:bodyPr>
          <a:lstStyle/>
          <a:p>
            <a:pPr algn="l" defTabSz="914400" rtl="0"/>
            <a:r>
              <a:rPr lang="en" sz="1600" dirty="0">
                <a:solidFill>
                  <a:srgbClr val="FFFFFF"/>
                </a:solidFill>
                <a:latin typeface="Arial"/>
                <a:ea typeface="Arial"/>
                <a:cs typeface="Arial"/>
                <a:sym typeface="Arial"/>
              </a:rPr>
              <a:t>Sentinel-1 Acquisition</a:t>
            </a:r>
            <a:r>
              <a:rPr lang="en-US" sz="1600" dirty="0">
                <a:solidFill>
                  <a:srgbClr val="FFFFFF"/>
                </a:solidFill>
                <a:latin typeface="Arial"/>
                <a:ea typeface="Arial"/>
                <a:cs typeface="Arial"/>
                <a:sym typeface="Arial"/>
              </a:rPr>
              <a:t> (WASARD)</a:t>
            </a:r>
            <a:endParaRPr lang="en" sz="1600" dirty="0">
              <a:solidFill>
                <a:srgbClr val="FFFFFF"/>
              </a:solidFill>
              <a:latin typeface="Arial"/>
              <a:ea typeface="Arial"/>
              <a:cs typeface="Arial"/>
              <a:sym typeface="Arial"/>
            </a:endParaRPr>
          </a:p>
        </p:txBody>
      </p:sp>
      <p:sp>
        <p:nvSpPr>
          <p:cNvPr id="143" name="Shape 143"/>
          <p:cNvSpPr txBox="1"/>
          <p:nvPr/>
        </p:nvSpPr>
        <p:spPr>
          <a:xfrm>
            <a:off x="5334000" y="1996200"/>
            <a:ext cx="2932158" cy="289800"/>
          </a:xfrm>
          <a:prstGeom prst="rect">
            <a:avLst/>
          </a:prstGeom>
          <a:noFill/>
          <a:ln>
            <a:noFill/>
          </a:ln>
        </p:spPr>
        <p:txBody>
          <a:bodyPr lIns="91425" tIns="91425" rIns="91425" bIns="91425" anchor="t" anchorCtr="0">
            <a:noAutofit/>
          </a:bodyPr>
          <a:lstStyle/>
          <a:p>
            <a:pPr algn="l" defTabSz="914400" rtl="0"/>
            <a:r>
              <a:rPr lang="en" sz="1600" dirty="0">
                <a:solidFill>
                  <a:srgbClr val="FFFFFF"/>
                </a:solidFill>
                <a:latin typeface="Arial"/>
                <a:ea typeface="Arial"/>
                <a:cs typeface="Arial"/>
                <a:sym typeface="Arial"/>
              </a:rPr>
              <a:t>Landsat-8 Acquisition</a:t>
            </a:r>
            <a:r>
              <a:rPr lang="en-US" sz="1600" dirty="0">
                <a:solidFill>
                  <a:srgbClr val="FFFFFF"/>
                </a:solidFill>
                <a:latin typeface="Arial"/>
                <a:ea typeface="Arial"/>
                <a:cs typeface="Arial"/>
                <a:sym typeface="Arial"/>
              </a:rPr>
              <a:t> (WOFS)</a:t>
            </a:r>
            <a:endParaRPr lang="en" sz="1600"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18592925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381000" y="646500"/>
            <a:ext cx="8520600" cy="572700"/>
          </a:xfrm>
          <a:prstGeom prst="rect">
            <a:avLst/>
          </a:prstGeom>
        </p:spPr>
        <p:txBody>
          <a:bodyPr lIns="91425" tIns="91425" rIns="91425" bIns="91425" anchor="t" anchorCtr="0">
            <a:noAutofit/>
          </a:bodyPr>
          <a:lstStyle/>
          <a:p>
            <a:pPr algn="ctr"/>
            <a:r>
              <a:rPr lang="en" sz="3600"/>
              <a:t>Looking at water distribution over time</a:t>
            </a:r>
          </a:p>
        </p:txBody>
      </p:sp>
      <p:pic>
        <p:nvPicPr>
          <p:cNvPr id="149" name="Shape 149"/>
          <p:cNvPicPr preferRelativeResize="0"/>
          <p:nvPr/>
        </p:nvPicPr>
        <p:blipFill>
          <a:blip r:embed="rId3">
            <a:alphaModFix/>
          </a:blip>
          <a:stretch>
            <a:fillRect/>
          </a:stretch>
        </p:blipFill>
        <p:spPr>
          <a:xfrm>
            <a:off x="2375937" y="1616751"/>
            <a:ext cx="4392124" cy="4383999"/>
          </a:xfrm>
          <a:prstGeom prst="rect">
            <a:avLst/>
          </a:prstGeom>
          <a:noFill/>
          <a:ln>
            <a:noFill/>
          </a:ln>
        </p:spPr>
      </p:pic>
      <p:sp>
        <p:nvSpPr>
          <p:cNvPr id="150" name="Shape 150"/>
          <p:cNvSpPr txBox="1"/>
          <p:nvPr/>
        </p:nvSpPr>
        <p:spPr>
          <a:xfrm>
            <a:off x="2743200" y="4362000"/>
            <a:ext cx="2057400" cy="1353000"/>
          </a:xfrm>
          <a:prstGeom prst="rect">
            <a:avLst/>
          </a:prstGeom>
          <a:solidFill>
            <a:srgbClr val="000000"/>
          </a:solidFill>
          <a:ln>
            <a:noFill/>
          </a:ln>
        </p:spPr>
        <p:txBody>
          <a:bodyPr lIns="91425" tIns="91425" rIns="91425" bIns="91425" anchor="t" anchorCtr="0">
            <a:noAutofit/>
          </a:bodyPr>
          <a:lstStyle/>
          <a:p>
            <a:pPr algn="l" defTabSz="914400" rtl="0">
              <a:lnSpc>
                <a:spcPct val="115000"/>
              </a:lnSpc>
            </a:pPr>
            <a:r>
              <a:rPr lang="en" sz="1200">
                <a:solidFill>
                  <a:srgbClr val="FFFFFF"/>
                </a:solidFill>
                <a:latin typeface="Arial"/>
                <a:ea typeface="Arial"/>
                <a:cs typeface="Arial"/>
                <a:sym typeface="Arial"/>
              </a:rPr>
              <a:t>% of time containing water:</a:t>
            </a:r>
            <a:br>
              <a:rPr lang="en" sz="1200">
                <a:solidFill>
                  <a:srgbClr val="FFFFFF"/>
                </a:solidFill>
                <a:latin typeface="Arial"/>
                <a:ea typeface="Arial"/>
                <a:cs typeface="Arial"/>
                <a:sym typeface="Arial"/>
              </a:rPr>
            </a:br>
            <a:r>
              <a:rPr lang="en" sz="1200">
                <a:solidFill>
                  <a:srgbClr val="FFFFFF"/>
                </a:solidFill>
                <a:latin typeface="Arial"/>
                <a:ea typeface="Arial"/>
                <a:cs typeface="Arial"/>
                <a:sym typeface="Arial"/>
              </a:rPr>
              <a:t>red: 0-20%</a:t>
            </a:r>
            <a:br>
              <a:rPr lang="en" sz="1200">
                <a:solidFill>
                  <a:srgbClr val="FFFFFF"/>
                </a:solidFill>
                <a:latin typeface="Arial"/>
                <a:ea typeface="Arial"/>
                <a:cs typeface="Arial"/>
                <a:sym typeface="Arial"/>
              </a:rPr>
            </a:br>
            <a:r>
              <a:rPr lang="en" sz="1200">
                <a:solidFill>
                  <a:srgbClr val="FFFFFF"/>
                </a:solidFill>
                <a:latin typeface="Arial"/>
                <a:ea typeface="Arial"/>
                <a:cs typeface="Arial"/>
                <a:sym typeface="Arial"/>
              </a:rPr>
              <a:t>orange: 20-40%</a:t>
            </a:r>
            <a:br>
              <a:rPr lang="en" sz="1200">
                <a:solidFill>
                  <a:srgbClr val="FFFFFF"/>
                </a:solidFill>
                <a:latin typeface="Arial"/>
                <a:ea typeface="Arial"/>
                <a:cs typeface="Arial"/>
                <a:sym typeface="Arial"/>
              </a:rPr>
            </a:br>
            <a:r>
              <a:rPr lang="en" sz="1200">
                <a:solidFill>
                  <a:srgbClr val="FFFFFF"/>
                </a:solidFill>
                <a:latin typeface="Arial"/>
                <a:ea typeface="Arial"/>
                <a:cs typeface="Arial"/>
                <a:sym typeface="Arial"/>
              </a:rPr>
              <a:t>yellow: 40-60%</a:t>
            </a:r>
            <a:br>
              <a:rPr lang="en" sz="1200">
                <a:solidFill>
                  <a:srgbClr val="FFFFFF"/>
                </a:solidFill>
                <a:latin typeface="Arial"/>
                <a:ea typeface="Arial"/>
                <a:cs typeface="Arial"/>
                <a:sym typeface="Arial"/>
              </a:rPr>
            </a:br>
            <a:r>
              <a:rPr lang="en" sz="1200">
                <a:solidFill>
                  <a:srgbClr val="FFFFFF"/>
                </a:solidFill>
                <a:latin typeface="Arial"/>
                <a:ea typeface="Arial"/>
                <a:cs typeface="Arial"/>
                <a:sym typeface="Arial"/>
              </a:rPr>
              <a:t>green: 60-80%</a:t>
            </a:r>
            <a:br>
              <a:rPr lang="en" sz="1200">
                <a:solidFill>
                  <a:srgbClr val="FFFFFF"/>
                </a:solidFill>
                <a:latin typeface="Arial"/>
                <a:ea typeface="Arial"/>
                <a:cs typeface="Arial"/>
                <a:sym typeface="Arial"/>
              </a:rPr>
            </a:br>
            <a:r>
              <a:rPr lang="en" sz="1200">
                <a:solidFill>
                  <a:srgbClr val="FFFFFF"/>
                </a:solidFill>
                <a:latin typeface="Arial"/>
                <a:ea typeface="Arial"/>
                <a:cs typeface="Arial"/>
                <a:sym typeface="Arial"/>
              </a:rPr>
              <a:t>blue: 80-100%</a:t>
            </a:r>
          </a:p>
        </p:txBody>
      </p:sp>
      <p:sp>
        <p:nvSpPr>
          <p:cNvPr id="5" name="Shape 179"/>
          <p:cNvSpPr txBox="1"/>
          <p:nvPr/>
        </p:nvSpPr>
        <p:spPr>
          <a:xfrm>
            <a:off x="221315" y="2150510"/>
            <a:ext cx="1988485" cy="821291"/>
          </a:xfrm>
          <a:prstGeom prst="rect">
            <a:avLst/>
          </a:prstGeom>
          <a:noFill/>
          <a:ln>
            <a:noFill/>
          </a:ln>
        </p:spPr>
        <p:txBody>
          <a:bodyPr lIns="91425" tIns="91425" rIns="91425" bIns="91425" anchor="t" anchorCtr="0">
            <a:noAutofit/>
          </a:bodyPr>
          <a:lstStyle/>
          <a:p>
            <a:pPr algn="l" defTabSz="914400" rtl="0"/>
            <a:r>
              <a:rPr lang="en-US" dirty="0">
                <a:solidFill>
                  <a:srgbClr val="FFFFFF"/>
                </a:solidFill>
                <a:latin typeface="Average"/>
                <a:ea typeface="Average"/>
                <a:cs typeface="Average"/>
                <a:sym typeface="Average"/>
              </a:rPr>
              <a:t>Feb 2015 to </a:t>
            </a:r>
            <a:r>
              <a:rPr lang="en-US" dirty="0" smtClean="0">
                <a:solidFill>
                  <a:srgbClr val="FFFFFF"/>
                </a:solidFill>
                <a:latin typeface="Average"/>
                <a:ea typeface="Average"/>
                <a:cs typeface="Average"/>
                <a:sym typeface="Average"/>
              </a:rPr>
              <a:t/>
            </a:r>
            <a:br>
              <a:rPr lang="en-US" dirty="0" smtClean="0">
                <a:solidFill>
                  <a:srgbClr val="FFFFFF"/>
                </a:solidFill>
                <a:latin typeface="Average"/>
                <a:ea typeface="Average"/>
                <a:cs typeface="Average"/>
                <a:sym typeface="Average"/>
              </a:rPr>
            </a:br>
            <a:r>
              <a:rPr lang="en-US" dirty="0" smtClean="0">
                <a:solidFill>
                  <a:srgbClr val="FFFFFF"/>
                </a:solidFill>
                <a:latin typeface="Average"/>
                <a:ea typeface="Average"/>
                <a:cs typeface="Average"/>
                <a:sym typeface="Average"/>
              </a:rPr>
              <a:t>Dec 2016</a:t>
            </a:r>
          </a:p>
          <a:p>
            <a:pPr algn="l" defTabSz="914400" rtl="0"/>
            <a:r>
              <a:rPr lang="en-US" dirty="0" smtClean="0">
                <a:solidFill>
                  <a:srgbClr val="FFFFFF"/>
                </a:solidFill>
                <a:latin typeface="Average"/>
                <a:ea typeface="Average"/>
                <a:cs typeface="Average"/>
                <a:sym typeface="Average"/>
              </a:rPr>
              <a:t>~ 2years</a:t>
            </a:r>
          </a:p>
          <a:p>
            <a:pPr algn="l" defTabSz="914400" rtl="0"/>
            <a:endParaRPr lang="en-US" dirty="0">
              <a:solidFill>
                <a:srgbClr val="FFFFFF"/>
              </a:solidFill>
              <a:latin typeface="Average"/>
              <a:ea typeface="Average"/>
              <a:cs typeface="Average"/>
              <a:sym typeface="Average"/>
            </a:endParaRPr>
          </a:p>
          <a:p>
            <a:pPr algn="l" defTabSz="914400" rtl="0"/>
            <a:r>
              <a:rPr lang="en-US" dirty="0">
                <a:solidFill>
                  <a:srgbClr val="FFFFFF"/>
                </a:solidFill>
                <a:latin typeface="Average"/>
                <a:ea typeface="Average"/>
                <a:cs typeface="Average"/>
                <a:sym typeface="Average"/>
              </a:rPr>
              <a:t>17 </a:t>
            </a:r>
            <a:r>
              <a:rPr lang="en-US" dirty="0" smtClean="0">
                <a:solidFill>
                  <a:srgbClr val="FFFFFF"/>
                </a:solidFill>
                <a:latin typeface="Average"/>
                <a:ea typeface="Average"/>
                <a:cs typeface="Average"/>
                <a:sym typeface="Average"/>
              </a:rPr>
              <a:t>scenes from Sentinel-1 (radar) </a:t>
            </a:r>
            <a:endParaRPr lang="en" dirty="0">
              <a:solidFill>
                <a:srgbClr val="FFFFFF"/>
              </a:solidFill>
              <a:latin typeface="Average"/>
              <a:ea typeface="Average"/>
              <a:cs typeface="Average"/>
              <a:sym typeface="Average"/>
            </a:endParaRPr>
          </a:p>
        </p:txBody>
      </p:sp>
    </p:spTree>
    <p:extLst>
      <p:ext uri="{BB962C8B-B14F-4D97-AF65-F5344CB8AC3E}">
        <p14:creationId xmlns:p14="http://schemas.microsoft.com/office/powerpoint/2010/main" val="10431724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435112" y="533400"/>
            <a:ext cx="8520600" cy="572700"/>
          </a:xfrm>
          <a:prstGeom prst="rect">
            <a:avLst/>
          </a:prstGeom>
        </p:spPr>
        <p:txBody>
          <a:bodyPr lIns="91425" tIns="91425" rIns="91425" bIns="91425" anchor="t" anchorCtr="0">
            <a:noAutofit/>
          </a:bodyPr>
          <a:lstStyle/>
          <a:p>
            <a:pPr algn="ctr"/>
            <a:r>
              <a:rPr lang="en" sz="2400" dirty="0"/>
              <a:t>Investigating by looking farther back in time, </a:t>
            </a:r>
            <a:r>
              <a:rPr lang="en-US" sz="2400" dirty="0"/>
              <a:t/>
            </a:r>
            <a:br>
              <a:rPr lang="en-US" sz="2400" dirty="0"/>
            </a:br>
            <a:r>
              <a:rPr lang="en" sz="2400" dirty="0"/>
              <a:t>utilizing data from ALOS-PALSAR annual mosaics</a:t>
            </a:r>
          </a:p>
        </p:txBody>
      </p:sp>
      <p:pic>
        <p:nvPicPr>
          <p:cNvPr id="166" name="Shape 16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67876" y="1833163"/>
            <a:ext cx="1837375" cy="1837375"/>
          </a:xfrm>
          <a:prstGeom prst="rect">
            <a:avLst/>
          </a:prstGeom>
          <a:noFill/>
          <a:ln>
            <a:noFill/>
          </a:ln>
        </p:spPr>
      </p:pic>
      <p:pic>
        <p:nvPicPr>
          <p:cNvPr id="167" name="Shape 167"/>
          <p:cNvPicPr preferRelativeResize="0">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2895600" y="2286000"/>
            <a:ext cx="3027019" cy="3039285"/>
          </a:xfrm>
          <a:prstGeom prst="rect">
            <a:avLst/>
          </a:prstGeom>
          <a:noFill/>
          <a:ln>
            <a:noFill/>
          </a:ln>
        </p:spPr>
      </p:pic>
      <p:pic>
        <p:nvPicPr>
          <p:cNvPr id="168" name="Shape 168"/>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901113" y="1833175"/>
            <a:ext cx="1837375" cy="1837399"/>
          </a:xfrm>
          <a:prstGeom prst="rect">
            <a:avLst/>
          </a:prstGeom>
          <a:noFill/>
          <a:ln>
            <a:noFill/>
          </a:ln>
        </p:spPr>
      </p:pic>
      <p:pic>
        <p:nvPicPr>
          <p:cNvPr id="169" name="Shape 169"/>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6901126" y="3941750"/>
            <a:ext cx="1837375" cy="1837375"/>
          </a:xfrm>
          <a:prstGeom prst="rect">
            <a:avLst/>
          </a:prstGeom>
          <a:noFill/>
          <a:ln>
            <a:noFill/>
          </a:ln>
        </p:spPr>
      </p:pic>
      <p:pic>
        <p:nvPicPr>
          <p:cNvPr id="170" name="Shape 170"/>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130778" y="3867500"/>
            <a:ext cx="1837375" cy="1837375"/>
          </a:xfrm>
          <a:prstGeom prst="rect">
            <a:avLst/>
          </a:prstGeom>
          <a:noFill/>
          <a:ln>
            <a:noFill/>
          </a:ln>
        </p:spPr>
      </p:pic>
      <p:sp>
        <p:nvSpPr>
          <p:cNvPr id="171" name="Shape 171"/>
          <p:cNvSpPr txBox="1"/>
          <p:nvPr/>
        </p:nvSpPr>
        <p:spPr>
          <a:xfrm>
            <a:off x="435112" y="1518850"/>
            <a:ext cx="1302900" cy="271200"/>
          </a:xfrm>
          <a:prstGeom prst="rect">
            <a:avLst/>
          </a:prstGeom>
          <a:noFill/>
          <a:ln>
            <a:noFill/>
          </a:ln>
        </p:spPr>
        <p:txBody>
          <a:bodyPr lIns="91425" tIns="91425" rIns="91425" bIns="91425" anchor="t" anchorCtr="0">
            <a:noAutofit/>
          </a:bodyPr>
          <a:lstStyle/>
          <a:p>
            <a:pPr algn="ctr" defTabSz="914400" rtl="0"/>
            <a:r>
              <a:rPr lang="en">
                <a:solidFill>
                  <a:srgbClr val="FFFFFF"/>
                </a:solidFill>
                <a:latin typeface="Average"/>
                <a:ea typeface="Average"/>
                <a:cs typeface="Average"/>
                <a:sym typeface="Average"/>
              </a:rPr>
              <a:t>2007</a:t>
            </a:r>
          </a:p>
        </p:txBody>
      </p:sp>
      <p:sp>
        <p:nvSpPr>
          <p:cNvPr id="172" name="Shape 172"/>
          <p:cNvSpPr txBox="1"/>
          <p:nvPr/>
        </p:nvSpPr>
        <p:spPr>
          <a:xfrm>
            <a:off x="7168349" y="1501875"/>
            <a:ext cx="1302900" cy="271200"/>
          </a:xfrm>
          <a:prstGeom prst="rect">
            <a:avLst/>
          </a:prstGeom>
          <a:noFill/>
          <a:ln>
            <a:noFill/>
          </a:ln>
        </p:spPr>
        <p:txBody>
          <a:bodyPr lIns="91425" tIns="91425" rIns="91425" bIns="91425" anchor="t" anchorCtr="0">
            <a:noAutofit/>
          </a:bodyPr>
          <a:lstStyle/>
          <a:p>
            <a:pPr algn="ctr" defTabSz="914400" rtl="0"/>
            <a:r>
              <a:rPr lang="en">
                <a:solidFill>
                  <a:srgbClr val="FFFFFF"/>
                </a:solidFill>
                <a:latin typeface="Average"/>
                <a:ea typeface="Average"/>
                <a:cs typeface="Average"/>
                <a:sym typeface="Average"/>
              </a:rPr>
              <a:t>2008</a:t>
            </a:r>
          </a:p>
        </p:txBody>
      </p:sp>
      <p:sp>
        <p:nvSpPr>
          <p:cNvPr id="173" name="Shape 173"/>
          <p:cNvSpPr txBox="1"/>
          <p:nvPr/>
        </p:nvSpPr>
        <p:spPr>
          <a:xfrm>
            <a:off x="7175822" y="3607535"/>
            <a:ext cx="1302900" cy="271200"/>
          </a:xfrm>
          <a:prstGeom prst="rect">
            <a:avLst/>
          </a:prstGeom>
          <a:noFill/>
          <a:ln>
            <a:noFill/>
          </a:ln>
        </p:spPr>
        <p:txBody>
          <a:bodyPr lIns="91425" tIns="91425" rIns="91425" bIns="91425" anchor="t" anchorCtr="0">
            <a:noAutofit/>
          </a:bodyPr>
          <a:lstStyle/>
          <a:p>
            <a:pPr algn="ctr" defTabSz="914400" rtl="0"/>
            <a:r>
              <a:rPr lang="en">
                <a:solidFill>
                  <a:srgbClr val="FFFFFF"/>
                </a:solidFill>
                <a:latin typeface="Average"/>
                <a:ea typeface="Average"/>
                <a:cs typeface="Average"/>
                <a:sym typeface="Average"/>
              </a:rPr>
              <a:t>2009</a:t>
            </a:r>
          </a:p>
        </p:txBody>
      </p:sp>
      <p:sp>
        <p:nvSpPr>
          <p:cNvPr id="174" name="Shape 174"/>
          <p:cNvSpPr txBox="1"/>
          <p:nvPr/>
        </p:nvSpPr>
        <p:spPr>
          <a:xfrm>
            <a:off x="435112" y="3571286"/>
            <a:ext cx="1302900" cy="271200"/>
          </a:xfrm>
          <a:prstGeom prst="rect">
            <a:avLst/>
          </a:prstGeom>
          <a:noFill/>
          <a:ln>
            <a:noFill/>
          </a:ln>
        </p:spPr>
        <p:txBody>
          <a:bodyPr lIns="91425" tIns="91425" rIns="91425" bIns="91425" anchor="t" anchorCtr="0">
            <a:noAutofit/>
          </a:bodyPr>
          <a:lstStyle/>
          <a:p>
            <a:pPr algn="ctr" defTabSz="914400" rtl="0"/>
            <a:r>
              <a:rPr lang="en">
                <a:solidFill>
                  <a:srgbClr val="FFFFFF"/>
                </a:solidFill>
                <a:latin typeface="Average"/>
                <a:ea typeface="Average"/>
                <a:cs typeface="Average"/>
                <a:sym typeface="Average"/>
              </a:rPr>
              <a:t>2010</a:t>
            </a:r>
          </a:p>
        </p:txBody>
      </p:sp>
      <p:cxnSp>
        <p:nvCxnSpPr>
          <p:cNvPr id="175" name="Shape 175"/>
          <p:cNvCxnSpPr/>
          <p:nvPr/>
        </p:nvCxnSpPr>
        <p:spPr>
          <a:xfrm flipV="1">
            <a:off x="1968145" y="4136389"/>
            <a:ext cx="978515" cy="452839"/>
          </a:xfrm>
          <a:prstGeom prst="straightConnector1">
            <a:avLst/>
          </a:prstGeom>
          <a:noFill/>
          <a:ln w="9525" cap="flat" cmpd="sng">
            <a:solidFill>
              <a:schemeClr val="dk2"/>
            </a:solidFill>
            <a:prstDash val="solid"/>
            <a:round/>
            <a:headEnd type="none" w="lg" len="lg"/>
            <a:tailEnd type="triangle" w="lg" len="lg"/>
          </a:ln>
        </p:spPr>
      </p:cxnSp>
      <p:cxnSp>
        <p:nvCxnSpPr>
          <p:cNvPr id="176" name="Shape 176"/>
          <p:cNvCxnSpPr>
            <a:stCxn id="166" idx="3"/>
          </p:cNvCxnSpPr>
          <p:nvPr/>
        </p:nvCxnSpPr>
        <p:spPr>
          <a:xfrm>
            <a:off x="2005251" y="2751851"/>
            <a:ext cx="978494" cy="347493"/>
          </a:xfrm>
          <a:prstGeom prst="straightConnector1">
            <a:avLst/>
          </a:prstGeom>
          <a:noFill/>
          <a:ln w="9525" cap="flat" cmpd="sng">
            <a:solidFill>
              <a:schemeClr val="dk2"/>
            </a:solidFill>
            <a:prstDash val="solid"/>
            <a:round/>
            <a:headEnd type="none" w="lg" len="lg"/>
            <a:tailEnd type="triangle" w="lg" len="lg"/>
          </a:ln>
        </p:spPr>
      </p:cxnSp>
      <p:cxnSp>
        <p:nvCxnSpPr>
          <p:cNvPr id="177" name="Shape 177"/>
          <p:cNvCxnSpPr/>
          <p:nvPr/>
        </p:nvCxnSpPr>
        <p:spPr>
          <a:xfrm flipH="1">
            <a:off x="5922619" y="2604246"/>
            <a:ext cx="978493" cy="495098"/>
          </a:xfrm>
          <a:prstGeom prst="straightConnector1">
            <a:avLst/>
          </a:prstGeom>
          <a:noFill/>
          <a:ln w="9525" cap="flat" cmpd="sng">
            <a:solidFill>
              <a:schemeClr val="dk2"/>
            </a:solidFill>
            <a:prstDash val="solid"/>
            <a:round/>
            <a:headEnd type="none" w="lg" len="lg"/>
            <a:tailEnd type="triangle" w="lg" len="lg"/>
          </a:ln>
        </p:spPr>
      </p:cxnSp>
      <p:cxnSp>
        <p:nvCxnSpPr>
          <p:cNvPr id="178" name="Shape 178"/>
          <p:cNvCxnSpPr>
            <a:stCxn id="169" idx="1"/>
          </p:cNvCxnSpPr>
          <p:nvPr/>
        </p:nvCxnSpPr>
        <p:spPr>
          <a:xfrm flipH="1" flipV="1">
            <a:off x="5922619" y="4136389"/>
            <a:ext cx="978507" cy="724049"/>
          </a:xfrm>
          <a:prstGeom prst="straightConnector1">
            <a:avLst/>
          </a:prstGeom>
          <a:noFill/>
          <a:ln w="9525" cap="flat" cmpd="sng">
            <a:solidFill>
              <a:schemeClr val="dk2"/>
            </a:solidFill>
            <a:prstDash val="solid"/>
            <a:round/>
            <a:headEnd type="none" w="lg" len="lg"/>
            <a:tailEnd type="triangle" w="lg" len="lg"/>
          </a:ln>
        </p:spPr>
      </p:cxnSp>
      <p:sp>
        <p:nvSpPr>
          <p:cNvPr id="179" name="Shape 179"/>
          <p:cNvSpPr txBox="1"/>
          <p:nvPr/>
        </p:nvSpPr>
        <p:spPr>
          <a:xfrm>
            <a:off x="3287553" y="1828800"/>
            <a:ext cx="2808447" cy="340200"/>
          </a:xfrm>
          <a:prstGeom prst="rect">
            <a:avLst/>
          </a:prstGeom>
          <a:noFill/>
          <a:ln>
            <a:noFill/>
          </a:ln>
        </p:spPr>
        <p:txBody>
          <a:bodyPr lIns="91425" tIns="91425" rIns="91425" bIns="91425" anchor="t" anchorCtr="0">
            <a:noAutofit/>
          </a:bodyPr>
          <a:lstStyle/>
          <a:p>
            <a:pPr algn="l" defTabSz="914400" rtl="0"/>
            <a:r>
              <a:rPr lang="en" sz="1600">
                <a:solidFill>
                  <a:srgbClr val="FFFFFF"/>
                </a:solidFill>
                <a:latin typeface="Average"/>
                <a:ea typeface="Average"/>
                <a:cs typeface="Average"/>
                <a:sym typeface="Average"/>
              </a:rPr>
              <a:t>Water Detection, 2007-2010</a:t>
            </a:r>
          </a:p>
        </p:txBody>
      </p:sp>
      <p:sp>
        <p:nvSpPr>
          <p:cNvPr id="180" name="Shape 180"/>
          <p:cNvSpPr txBox="1"/>
          <p:nvPr/>
        </p:nvSpPr>
        <p:spPr>
          <a:xfrm>
            <a:off x="2172182" y="5480174"/>
            <a:ext cx="4728930" cy="1301626"/>
          </a:xfrm>
          <a:prstGeom prst="rect">
            <a:avLst/>
          </a:prstGeom>
          <a:noFill/>
          <a:ln>
            <a:noFill/>
          </a:ln>
        </p:spPr>
        <p:txBody>
          <a:bodyPr lIns="91425" tIns="91425" rIns="91425" bIns="91425" anchor="t" anchorCtr="0">
            <a:noAutofit/>
          </a:bodyPr>
          <a:lstStyle/>
          <a:p>
            <a:pPr algn="l" defTabSz="914400" rtl="0"/>
            <a:r>
              <a:rPr lang="en-US">
                <a:solidFill>
                  <a:srgbClr val="FFFFFF"/>
                </a:solidFill>
                <a:latin typeface="Average"/>
                <a:ea typeface="Average"/>
                <a:cs typeface="Average"/>
                <a:sym typeface="Average"/>
              </a:rPr>
              <a:t>O</a:t>
            </a:r>
            <a:r>
              <a:rPr lang="en" dirty="0" err="1" smtClean="0">
                <a:solidFill>
                  <a:srgbClr val="FFFFFF"/>
                </a:solidFill>
                <a:latin typeface="Average"/>
                <a:ea typeface="Average"/>
                <a:cs typeface="Average"/>
                <a:sym typeface="Average"/>
              </a:rPr>
              <a:t>nly</a:t>
            </a:r>
            <a:r>
              <a:rPr lang="en" dirty="0" smtClean="0">
                <a:solidFill>
                  <a:srgbClr val="FFFFFF"/>
                </a:solidFill>
                <a:latin typeface="Average"/>
                <a:ea typeface="Average"/>
                <a:cs typeface="Average"/>
                <a:sym typeface="Average"/>
              </a:rPr>
              <a:t> </a:t>
            </a:r>
            <a:r>
              <a:rPr lang="en" dirty="0">
                <a:solidFill>
                  <a:srgbClr val="FFFFFF"/>
                </a:solidFill>
                <a:latin typeface="Average"/>
                <a:ea typeface="Average"/>
                <a:cs typeface="Average"/>
                <a:sym typeface="Average"/>
              </a:rPr>
              <a:t>a small fraction of the water has been present consistently from 2007-2010. There are no signs that the large body of water to the north was present prior to 2009.</a:t>
            </a:r>
          </a:p>
        </p:txBody>
      </p:sp>
    </p:spTree>
    <p:extLst>
      <p:ext uri="{BB962C8B-B14F-4D97-AF65-F5344CB8AC3E}">
        <p14:creationId xmlns:p14="http://schemas.microsoft.com/office/powerpoint/2010/main" val="14443660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1008988" y="1141432"/>
            <a:ext cx="7142027" cy="572700"/>
          </a:xfrm>
          <a:prstGeom prst="rect">
            <a:avLst/>
          </a:prstGeom>
        </p:spPr>
        <p:txBody>
          <a:bodyPr lIns="91425" tIns="91425" rIns="91425" bIns="91425" anchor="t" anchorCtr="0">
            <a:noAutofit/>
          </a:bodyPr>
          <a:lstStyle/>
          <a:p>
            <a:pPr algn="ctr"/>
            <a:r>
              <a:rPr lang="en" sz="3200" dirty="0"/>
              <a:t>Cross referencing with Google Earth</a:t>
            </a:r>
          </a:p>
        </p:txBody>
      </p:sp>
      <p:sp>
        <p:nvSpPr>
          <p:cNvPr id="188" name="Shape 188"/>
          <p:cNvSpPr txBox="1"/>
          <p:nvPr/>
        </p:nvSpPr>
        <p:spPr>
          <a:xfrm>
            <a:off x="5430175" y="2095108"/>
            <a:ext cx="2742300" cy="324300"/>
          </a:xfrm>
          <a:prstGeom prst="rect">
            <a:avLst/>
          </a:prstGeom>
          <a:noFill/>
          <a:ln>
            <a:noFill/>
          </a:ln>
        </p:spPr>
        <p:txBody>
          <a:bodyPr lIns="91425" tIns="91425" rIns="91425" bIns="91425" anchor="t" anchorCtr="0">
            <a:noAutofit/>
          </a:bodyPr>
          <a:lstStyle/>
          <a:p>
            <a:pPr algn="ctr" defTabSz="914400" rtl="0"/>
            <a:r>
              <a:rPr lang="en" sz="3600">
                <a:solidFill>
                  <a:srgbClr val="FFFFFF"/>
                </a:solidFill>
                <a:latin typeface="Arial"/>
                <a:ea typeface="Arial"/>
                <a:cs typeface="Arial"/>
                <a:sym typeface="Arial"/>
              </a:rPr>
              <a:t>2017</a:t>
            </a:r>
          </a:p>
        </p:txBody>
      </p:sp>
      <p:sp>
        <p:nvSpPr>
          <p:cNvPr id="189" name="Shape 189"/>
          <p:cNvSpPr txBox="1"/>
          <p:nvPr/>
        </p:nvSpPr>
        <p:spPr>
          <a:xfrm>
            <a:off x="1008987" y="2095108"/>
            <a:ext cx="2742300" cy="324300"/>
          </a:xfrm>
          <a:prstGeom prst="rect">
            <a:avLst/>
          </a:prstGeom>
          <a:noFill/>
          <a:ln>
            <a:noFill/>
          </a:ln>
        </p:spPr>
        <p:txBody>
          <a:bodyPr lIns="91425" tIns="91425" rIns="91425" bIns="91425" anchor="t" anchorCtr="0">
            <a:noAutofit/>
          </a:bodyPr>
          <a:lstStyle/>
          <a:p>
            <a:pPr algn="ctr" defTabSz="914400" rtl="0"/>
            <a:r>
              <a:rPr lang="en" sz="3600" dirty="0">
                <a:solidFill>
                  <a:srgbClr val="FFFFFF"/>
                </a:solidFill>
                <a:latin typeface="Arial"/>
                <a:ea typeface="Arial"/>
                <a:cs typeface="Arial"/>
                <a:sym typeface="Arial"/>
              </a:rPr>
              <a:t>2003</a:t>
            </a:r>
            <a:endParaRPr lang="en" sz="3200" dirty="0">
              <a:solidFill>
                <a:srgbClr val="FFFFFF"/>
              </a:solidFill>
              <a:latin typeface="Arial"/>
              <a:ea typeface="Arial"/>
              <a:cs typeface="Arial"/>
              <a:sym typeface="Arial"/>
            </a:endParaRPr>
          </a:p>
        </p:txBody>
      </p:sp>
      <p:pic>
        <p:nvPicPr>
          <p:cNvPr id="7" name="Shape 190" descr="Buon tuah sarh 2003.jpg"/>
          <p:cNvPicPr preferRelativeResize="0">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298004" y="2800384"/>
            <a:ext cx="4164269" cy="2501226"/>
          </a:xfrm>
          <a:prstGeom prst="rect">
            <a:avLst/>
          </a:prstGeom>
          <a:noFill/>
          <a:ln>
            <a:noFill/>
          </a:ln>
        </p:spPr>
      </p:pic>
      <p:pic>
        <p:nvPicPr>
          <p:cNvPr id="8" name="Shape 189" descr="Buon tuah sarh 2017.jpg"/>
          <p:cNvPicPr preferRelativeResize="0">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4719191" y="2800384"/>
            <a:ext cx="4164268" cy="2501226"/>
          </a:xfrm>
          <a:prstGeom prst="rect">
            <a:avLst/>
          </a:prstGeom>
          <a:noFill/>
          <a:ln>
            <a:noFill/>
          </a:ln>
        </p:spPr>
      </p:pic>
      <p:cxnSp>
        <p:nvCxnSpPr>
          <p:cNvPr id="9" name="Shape 176"/>
          <p:cNvCxnSpPr/>
          <p:nvPr/>
        </p:nvCxnSpPr>
        <p:spPr>
          <a:xfrm>
            <a:off x="3352800" y="4038600"/>
            <a:ext cx="2071960" cy="0"/>
          </a:xfrm>
          <a:prstGeom prst="straightConnector1">
            <a:avLst/>
          </a:prstGeom>
          <a:noFill/>
          <a:ln w="50800" cap="flat" cmpd="sng">
            <a:solidFill>
              <a:schemeClr val="tx1"/>
            </a:solidFill>
            <a:prstDash val="solid"/>
            <a:round/>
            <a:headEnd type="none" w="lg" len="lg"/>
            <a:tailEnd type="triangle" w="lg" len="lg"/>
          </a:ln>
        </p:spPr>
      </p:cxnSp>
    </p:spTree>
    <p:extLst>
      <p:ext uri="{BB962C8B-B14F-4D97-AF65-F5344CB8AC3E}">
        <p14:creationId xmlns:p14="http://schemas.microsoft.com/office/powerpoint/2010/main" val="3053866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Shape 194"/>
          <p:cNvPicPr preferRelativeResize="0"/>
          <p:nvPr/>
        </p:nvPicPr>
        <p:blipFill>
          <a:blip r:embed="rId3">
            <a:alphaModFix/>
          </a:blip>
          <a:stretch>
            <a:fillRect/>
          </a:stretch>
        </p:blipFill>
        <p:spPr>
          <a:xfrm>
            <a:off x="4543837" y="2065990"/>
            <a:ext cx="4281649" cy="3313849"/>
          </a:xfrm>
          <a:prstGeom prst="rect">
            <a:avLst/>
          </a:prstGeom>
          <a:noFill/>
          <a:ln>
            <a:noFill/>
          </a:ln>
        </p:spPr>
      </p:pic>
      <p:sp>
        <p:nvSpPr>
          <p:cNvPr id="195" name="Shape 195"/>
          <p:cNvSpPr/>
          <p:nvPr/>
        </p:nvSpPr>
        <p:spPr>
          <a:xfrm>
            <a:off x="6149161" y="2645089"/>
            <a:ext cx="1071000" cy="948300"/>
          </a:xfrm>
          <a:prstGeom prst="ellipse">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algn="l" defTabSz="914400" rtl="0"/>
            <a:endParaRPr sz="1400">
              <a:solidFill>
                <a:srgbClr val="000000"/>
              </a:solidFill>
              <a:latin typeface="Arial"/>
              <a:ea typeface="Arial"/>
              <a:cs typeface="Arial"/>
              <a:sym typeface="Arial"/>
            </a:endParaRPr>
          </a:p>
        </p:txBody>
      </p:sp>
      <p:sp>
        <p:nvSpPr>
          <p:cNvPr id="196" name="Shape 196"/>
          <p:cNvSpPr txBox="1"/>
          <p:nvPr/>
        </p:nvSpPr>
        <p:spPr>
          <a:xfrm>
            <a:off x="381000" y="631004"/>
            <a:ext cx="8444485" cy="718457"/>
          </a:xfrm>
          <a:prstGeom prst="rect">
            <a:avLst/>
          </a:prstGeom>
          <a:noFill/>
          <a:ln w="9525" cap="flat" cmpd="sng">
            <a:noFill/>
            <a:prstDash val="solid"/>
            <a:round/>
            <a:headEnd type="none" w="med" len="med"/>
            <a:tailEnd type="none" w="med" len="med"/>
          </a:ln>
        </p:spPr>
        <p:txBody>
          <a:bodyPr lIns="91425" tIns="91425" rIns="91425" bIns="91425" anchor="t" anchorCtr="0">
            <a:noAutofit/>
          </a:bodyPr>
          <a:lstStyle/>
          <a:p>
            <a:pPr algn="ctr" defTabSz="914400" rtl="0"/>
            <a:r>
              <a:rPr lang="en-US" sz="2400" dirty="0" smtClean="0">
                <a:solidFill>
                  <a:srgbClr val="FFFFFF"/>
                </a:solidFill>
                <a:latin typeface="Arial"/>
                <a:ea typeface="Arial"/>
                <a:cs typeface="Arial"/>
                <a:sym typeface="Arial"/>
              </a:rPr>
              <a:t>The reason </a:t>
            </a:r>
            <a:r>
              <a:rPr lang="is-IS" sz="2400" dirty="0" smtClean="0">
                <a:solidFill>
                  <a:srgbClr val="FFFFFF"/>
                </a:solidFill>
                <a:latin typeface="Arial"/>
                <a:ea typeface="Arial"/>
                <a:cs typeface="Arial"/>
                <a:sym typeface="Arial"/>
              </a:rPr>
              <a:t>… </a:t>
            </a:r>
            <a:r>
              <a:rPr lang="en-US" sz="2400" dirty="0">
                <a:solidFill>
                  <a:srgbClr val="FFFFFF"/>
                </a:solidFill>
                <a:latin typeface="Arial"/>
                <a:ea typeface="Arial"/>
                <a:cs typeface="Arial"/>
                <a:sym typeface="Arial"/>
              </a:rPr>
              <a:t>L</a:t>
            </a:r>
            <a:r>
              <a:rPr lang="en" sz="2400" dirty="0" err="1" smtClean="0">
                <a:solidFill>
                  <a:srgbClr val="FFFFFF"/>
                </a:solidFill>
                <a:latin typeface="Arial"/>
                <a:ea typeface="Arial"/>
                <a:cs typeface="Arial"/>
                <a:sym typeface="Arial"/>
              </a:rPr>
              <a:t>ake</a:t>
            </a:r>
            <a:r>
              <a:rPr lang="en" sz="2400" dirty="0" smtClean="0">
                <a:solidFill>
                  <a:srgbClr val="FFFFFF"/>
                </a:solidFill>
                <a:latin typeface="Arial"/>
                <a:ea typeface="Arial"/>
                <a:cs typeface="Arial"/>
                <a:sym typeface="Arial"/>
              </a:rPr>
              <a:t> </a:t>
            </a:r>
            <a:r>
              <a:rPr lang="en" sz="2400" dirty="0" err="1">
                <a:solidFill>
                  <a:srgbClr val="FFFFFF"/>
                </a:solidFill>
                <a:latin typeface="Arial"/>
                <a:ea typeface="Arial"/>
                <a:cs typeface="Arial"/>
                <a:sym typeface="Arial"/>
              </a:rPr>
              <a:t>Buon</a:t>
            </a:r>
            <a:r>
              <a:rPr lang="en" sz="2400" dirty="0">
                <a:solidFill>
                  <a:srgbClr val="FFFFFF"/>
                </a:solidFill>
                <a:latin typeface="Arial"/>
                <a:ea typeface="Arial"/>
                <a:cs typeface="Arial"/>
                <a:sym typeface="Arial"/>
              </a:rPr>
              <a:t> </a:t>
            </a:r>
            <a:r>
              <a:rPr lang="en" sz="2400" dirty="0" err="1">
                <a:solidFill>
                  <a:srgbClr val="FFFFFF"/>
                </a:solidFill>
                <a:latin typeface="Arial"/>
                <a:ea typeface="Arial"/>
                <a:cs typeface="Arial"/>
                <a:sym typeface="Arial"/>
              </a:rPr>
              <a:t>Tua</a:t>
            </a:r>
            <a:r>
              <a:rPr lang="en" sz="2400" dirty="0">
                <a:solidFill>
                  <a:srgbClr val="FFFFFF"/>
                </a:solidFill>
                <a:latin typeface="Arial"/>
                <a:ea typeface="Arial"/>
                <a:cs typeface="Arial"/>
                <a:sym typeface="Arial"/>
              </a:rPr>
              <a:t> </a:t>
            </a:r>
            <a:r>
              <a:rPr lang="en" sz="2400" dirty="0" err="1">
                <a:solidFill>
                  <a:srgbClr val="FFFFFF"/>
                </a:solidFill>
                <a:latin typeface="Arial"/>
                <a:ea typeface="Arial"/>
                <a:cs typeface="Arial"/>
                <a:sym typeface="Arial"/>
              </a:rPr>
              <a:t>Sarh</a:t>
            </a:r>
            <a:r>
              <a:rPr lang="en" sz="2400" dirty="0">
                <a:solidFill>
                  <a:srgbClr val="FFFFFF"/>
                </a:solidFill>
                <a:latin typeface="Arial"/>
                <a:ea typeface="Arial"/>
                <a:cs typeface="Arial"/>
                <a:sym typeface="Arial"/>
              </a:rPr>
              <a:t> is a reservoir. </a:t>
            </a:r>
            <a:r>
              <a:rPr lang="en-US" sz="2400" dirty="0" smtClean="0">
                <a:solidFill>
                  <a:srgbClr val="FFFFFF"/>
                </a:solidFill>
                <a:latin typeface="Arial"/>
                <a:ea typeface="Arial"/>
                <a:cs typeface="Arial"/>
                <a:sym typeface="Arial"/>
              </a:rPr>
              <a:t/>
            </a:r>
            <a:br>
              <a:rPr lang="en-US" sz="2400" dirty="0" smtClean="0">
                <a:solidFill>
                  <a:srgbClr val="FFFFFF"/>
                </a:solidFill>
                <a:latin typeface="Arial"/>
                <a:ea typeface="Arial"/>
                <a:cs typeface="Arial"/>
                <a:sym typeface="Arial"/>
              </a:rPr>
            </a:br>
            <a:r>
              <a:rPr lang="en-US" sz="2400" dirty="0" smtClean="0">
                <a:solidFill>
                  <a:srgbClr val="FFFFFF"/>
                </a:solidFill>
                <a:latin typeface="Arial"/>
                <a:ea typeface="Arial"/>
                <a:cs typeface="Arial"/>
                <a:sym typeface="Arial"/>
              </a:rPr>
              <a:t>A</a:t>
            </a:r>
            <a:r>
              <a:rPr lang="en" sz="2400" dirty="0" smtClean="0">
                <a:solidFill>
                  <a:srgbClr val="FFFFFF"/>
                </a:solidFill>
                <a:latin typeface="Arial"/>
                <a:ea typeface="Arial"/>
                <a:cs typeface="Arial"/>
                <a:sym typeface="Arial"/>
              </a:rPr>
              <a:t> </a:t>
            </a:r>
            <a:r>
              <a:rPr lang="en" sz="2400" dirty="0">
                <a:solidFill>
                  <a:srgbClr val="FFFFFF"/>
                </a:solidFill>
                <a:latin typeface="Arial"/>
                <a:ea typeface="Arial"/>
                <a:cs typeface="Arial"/>
                <a:sym typeface="Arial"/>
              </a:rPr>
              <a:t>dam was built in </a:t>
            </a:r>
            <a:r>
              <a:rPr lang="en" sz="2400" dirty="0" smtClean="0">
                <a:solidFill>
                  <a:srgbClr val="FFFFFF"/>
                </a:solidFill>
                <a:latin typeface="Arial"/>
                <a:ea typeface="Arial"/>
                <a:cs typeface="Arial"/>
                <a:sym typeface="Arial"/>
              </a:rPr>
              <a:t>2009</a:t>
            </a:r>
            <a:r>
              <a:rPr lang="en-US" sz="2400" dirty="0" smtClean="0">
                <a:solidFill>
                  <a:srgbClr val="FFFFFF"/>
                </a:solidFill>
                <a:latin typeface="Arial"/>
                <a:ea typeface="Arial"/>
                <a:cs typeface="Arial"/>
                <a:sym typeface="Arial"/>
              </a:rPr>
              <a:t> (see highlighted area)</a:t>
            </a:r>
            <a:endParaRPr lang="en" sz="2400" dirty="0">
              <a:solidFill>
                <a:srgbClr val="FFFFFF"/>
              </a:solidFill>
              <a:latin typeface="Arial"/>
              <a:ea typeface="Arial"/>
              <a:cs typeface="Arial"/>
              <a:sym typeface="Arial"/>
            </a:endParaRPr>
          </a:p>
        </p:txBody>
      </p:sp>
      <p:pic>
        <p:nvPicPr>
          <p:cNvPr id="197" name="Shape 197"/>
          <p:cNvPicPr preferRelativeResize="0"/>
          <p:nvPr/>
        </p:nvPicPr>
        <p:blipFill>
          <a:blip r:embed="rId4">
            <a:alphaModFix/>
          </a:blip>
          <a:stretch>
            <a:fillRect/>
          </a:stretch>
        </p:blipFill>
        <p:spPr>
          <a:xfrm>
            <a:off x="513510" y="2065989"/>
            <a:ext cx="3526774" cy="3360224"/>
          </a:xfrm>
          <a:prstGeom prst="rect">
            <a:avLst/>
          </a:prstGeom>
          <a:noFill/>
          <a:ln>
            <a:noFill/>
          </a:ln>
        </p:spPr>
      </p:pic>
      <p:sp>
        <p:nvSpPr>
          <p:cNvPr id="198" name="Shape 198"/>
          <p:cNvSpPr/>
          <p:nvPr/>
        </p:nvSpPr>
        <p:spPr>
          <a:xfrm>
            <a:off x="1218460" y="2225489"/>
            <a:ext cx="393300" cy="366000"/>
          </a:xfrm>
          <a:prstGeom prst="ellipse">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algn="l" defTabSz="914400" rtl="0"/>
            <a:endParaRPr sz="1400">
              <a:solidFill>
                <a:srgbClr val="000000"/>
              </a:solidFill>
              <a:latin typeface="Arial"/>
              <a:ea typeface="Arial"/>
              <a:cs typeface="Arial"/>
              <a:sym typeface="Arial"/>
            </a:endParaRPr>
          </a:p>
        </p:txBody>
      </p:sp>
      <p:cxnSp>
        <p:nvCxnSpPr>
          <p:cNvPr id="199" name="Shape 199"/>
          <p:cNvCxnSpPr>
            <a:stCxn id="198" idx="6"/>
            <a:endCxn id="195" idx="2"/>
          </p:cNvCxnSpPr>
          <p:nvPr/>
        </p:nvCxnSpPr>
        <p:spPr>
          <a:xfrm>
            <a:off x="1611761" y="2408489"/>
            <a:ext cx="4537401" cy="710750"/>
          </a:xfrm>
          <a:prstGeom prst="straightConnector1">
            <a:avLst/>
          </a:prstGeom>
          <a:noFill/>
          <a:ln w="9525" cap="flat" cmpd="sng">
            <a:solidFill>
              <a:srgbClr val="FF0000"/>
            </a:solidFill>
            <a:prstDash val="solid"/>
            <a:round/>
            <a:headEnd type="none" w="lg" len="lg"/>
            <a:tailEnd type="triangle" w="lg" len="lg"/>
          </a:ln>
        </p:spPr>
      </p:cxnSp>
    </p:spTree>
    <p:extLst>
      <p:ext uri="{BB962C8B-B14F-4D97-AF65-F5344CB8AC3E}">
        <p14:creationId xmlns:p14="http://schemas.microsoft.com/office/powerpoint/2010/main" val="2151929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69557"/>
            <a:ext cx="5486400" cy="492443"/>
          </a:xfrm>
          <a:ln w="12700">
            <a:miter lim="400000"/>
          </a:ln>
        </p:spPr>
        <p:txBody>
          <a:bodyPr wrap="square" lIns="0" tIns="0" rIns="0" bIns="0">
            <a:spAutoFit/>
          </a:bodyPr>
          <a:lstStyle/>
          <a:p>
            <a:pPr algn="l"/>
            <a:r>
              <a:rPr lang="en-US" b="1" dirty="0">
                <a:latin typeface="Proxima Nova Regular"/>
                <a:ea typeface="Proxima Nova Regular"/>
                <a:cs typeface="Proxima Nova Regular"/>
              </a:rPr>
              <a:t>Australian WOFS Algorithm</a:t>
            </a:r>
          </a:p>
        </p:txBody>
      </p:sp>
      <p:sp>
        <p:nvSpPr>
          <p:cNvPr id="12" name="TextBox 7"/>
          <p:cNvSpPr txBox="1">
            <a:spLocks noChangeArrowheads="1"/>
          </p:cNvSpPr>
          <p:nvPr/>
        </p:nvSpPr>
        <p:spPr bwMode="auto">
          <a:xfrm>
            <a:off x="228600" y="1295400"/>
            <a:ext cx="7924800" cy="677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2000" b="1" dirty="0">
                <a:solidFill>
                  <a:srgbClr val="002569"/>
                </a:solidFill>
              </a:rPr>
              <a:t>WOFS = Water Observations from Space</a:t>
            </a:r>
          </a:p>
          <a:p>
            <a:pPr algn="l" eaLnBrk="1" hangingPunct="1"/>
            <a:r>
              <a:rPr lang="en-US" sz="1800" i="1" dirty="0">
                <a:solidFill>
                  <a:srgbClr val="002569"/>
                </a:solidFill>
              </a:rPr>
              <a:t>Braided river network of Coopers Creek in Queensland, Australia </a:t>
            </a:r>
            <a:endParaRPr lang="en-US" sz="2000" i="1" dirty="0">
              <a:solidFill>
                <a:srgbClr val="FF0000"/>
              </a:solidFill>
              <a:latin typeface="Tahoma" charset="0"/>
              <a:cs typeface="Tahoma" charset="0"/>
            </a:endParaRPr>
          </a:p>
        </p:txBody>
      </p:sp>
      <p:sp>
        <p:nvSpPr>
          <p:cNvPr id="14" name="TextBox 7"/>
          <p:cNvSpPr txBox="1">
            <a:spLocks noChangeArrowheads="1"/>
          </p:cNvSpPr>
          <p:nvPr/>
        </p:nvSpPr>
        <p:spPr bwMode="auto">
          <a:xfrm>
            <a:off x="6096000" y="2133600"/>
            <a:ext cx="2971800" cy="4524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rtl="0" eaLnBrk="1" hangingPunct="1"/>
            <a:r>
              <a:rPr lang="en-US" sz="1800" b="1" dirty="0">
                <a:solidFill>
                  <a:srgbClr val="002569"/>
                </a:solidFill>
              </a:rPr>
              <a:t>Blue</a:t>
            </a:r>
            <a:r>
              <a:rPr lang="en-US" sz="1800" dirty="0">
                <a:solidFill>
                  <a:srgbClr val="002569"/>
                </a:solidFill>
              </a:rPr>
              <a:t> = permanent water</a:t>
            </a:r>
          </a:p>
          <a:p>
            <a:pPr algn="l" rtl="0" eaLnBrk="1" hangingPunct="1"/>
            <a:endParaRPr lang="en-US" sz="1800" dirty="0">
              <a:solidFill>
                <a:srgbClr val="002569"/>
              </a:solidFill>
            </a:endParaRPr>
          </a:p>
          <a:p>
            <a:pPr algn="l" rtl="0" eaLnBrk="1" hangingPunct="1"/>
            <a:r>
              <a:rPr lang="en-US" sz="1800" b="1" dirty="0">
                <a:solidFill>
                  <a:srgbClr val="002569"/>
                </a:solidFill>
              </a:rPr>
              <a:t>Red/Yellow </a:t>
            </a:r>
            <a:r>
              <a:rPr lang="en-US" sz="1800" dirty="0">
                <a:solidFill>
                  <a:srgbClr val="002569"/>
                </a:solidFill>
              </a:rPr>
              <a:t>= infrequent flood events</a:t>
            </a:r>
          </a:p>
          <a:p>
            <a:pPr algn="l" rtl="0" eaLnBrk="1" hangingPunct="1"/>
            <a:endParaRPr lang="en-US" sz="1800" dirty="0">
              <a:solidFill>
                <a:srgbClr val="002569"/>
              </a:solidFill>
            </a:endParaRPr>
          </a:p>
          <a:p>
            <a:pPr algn="l" rtl="0" eaLnBrk="1" hangingPunct="1"/>
            <a:r>
              <a:rPr lang="en-US" sz="1800" dirty="0">
                <a:solidFill>
                  <a:srgbClr val="002569"/>
                </a:solidFill>
              </a:rPr>
              <a:t>CEOS has implemented the 23-step WOFS algorithm </a:t>
            </a:r>
            <a:r>
              <a:rPr lang="en-US" sz="1800" dirty="0" smtClean="0">
                <a:solidFill>
                  <a:srgbClr val="002569"/>
                </a:solidFill>
              </a:rPr>
              <a:t>with the Data Cube to </a:t>
            </a:r>
            <a:r>
              <a:rPr lang="en-US" sz="1800" dirty="0">
                <a:solidFill>
                  <a:srgbClr val="002569"/>
                </a:solidFill>
              </a:rPr>
              <a:t>produce results similar to those shown here</a:t>
            </a:r>
          </a:p>
          <a:p>
            <a:pPr algn="l" rtl="0" eaLnBrk="1" hangingPunct="1"/>
            <a:endParaRPr lang="en-US" sz="1800" dirty="0">
              <a:solidFill>
                <a:srgbClr val="002569"/>
              </a:solidFill>
            </a:endParaRPr>
          </a:p>
          <a:p>
            <a:pPr algn="l" rtl="0" eaLnBrk="1" hangingPunct="1"/>
            <a:r>
              <a:rPr lang="en-US" sz="1800" dirty="0">
                <a:solidFill>
                  <a:srgbClr val="002569"/>
                </a:solidFill>
              </a:rPr>
              <a:t>Braided river networks and flood extent is very difficult to map with traditional methods</a:t>
            </a:r>
          </a:p>
          <a:p>
            <a:pPr algn="l" eaLnBrk="1" hangingPunct="1"/>
            <a:r>
              <a:rPr lang="en-US" sz="1800" b="1" dirty="0">
                <a:solidFill>
                  <a:srgbClr val="002569"/>
                </a:solidFill>
              </a:rPr>
              <a:t> </a:t>
            </a:r>
            <a:endParaRPr lang="en-US" sz="2000" b="1" dirty="0">
              <a:solidFill>
                <a:srgbClr val="FF0000"/>
              </a:solidFill>
              <a:latin typeface="Tahoma" charset="0"/>
              <a:cs typeface="Tahoma" charset="0"/>
            </a:endParaRPr>
          </a:p>
        </p:txBody>
      </p:sp>
      <p:pic>
        <p:nvPicPr>
          <p:cNvPr id="6" name="Picture 5" descr="https://lh6.googleusercontent.com/0pbCTlvnFzL8_gNW5Z_QM7SEWtlJVqiYIUrWA-OjWZ7SzEklLtWw5-eHaFiBpd6sJmZ9LR5-W6bQDAbKCvyAvByMlumAioiBbmYKQTgmPwTtWeoy1E_VpNaK4wLsaoaMnozNg8kC"/>
          <p:cNvPicPr/>
          <p:nvPr/>
        </p:nvPicPr>
        <p:blipFill>
          <a:blip r:embed="rId3">
            <a:extLst>
              <a:ext uri="{28A0092B-C50C-407E-A947-70E740481C1C}">
                <a14:useLocalDpi xmlns:a14="http://schemas.microsoft.com/office/drawing/2010/main" val="0"/>
              </a:ext>
            </a:extLst>
          </a:blip>
          <a:srcRect/>
          <a:stretch>
            <a:fillRect/>
          </a:stretch>
        </p:blipFill>
        <p:spPr bwMode="auto">
          <a:xfrm>
            <a:off x="381000" y="2057400"/>
            <a:ext cx="5486400" cy="4419600"/>
          </a:xfrm>
          <a:prstGeom prst="rect">
            <a:avLst/>
          </a:prstGeom>
          <a:noFill/>
          <a:ln>
            <a:noFill/>
          </a:ln>
        </p:spPr>
      </p:pic>
    </p:spTree>
    <p:extLst>
      <p:ext uri="{BB962C8B-B14F-4D97-AF65-F5344CB8AC3E}">
        <p14:creationId xmlns:p14="http://schemas.microsoft.com/office/powerpoint/2010/main" val="499977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7"/>
          <p:cNvSpPr txBox="1">
            <a:spLocks noChangeArrowheads="1"/>
          </p:cNvSpPr>
          <p:nvPr/>
        </p:nvSpPr>
        <p:spPr bwMode="auto">
          <a:xfrm>
            <a:off x="5867400" y="1295400"/>
            <a:ext cx="3200400" cy="4247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rtl="0" eaLnBrk="1" hangingPunct="1"/>
            <a:r>
              <a:rPr lang="en-US" sz="1800" b="1" dirty="0">
                <a:solidFill>
                  <a:srgbClr val="002569"/>
                </a:solidFill>
              </a:rPr>
              <a:t>Blue</a:t>
            </a:r>
            <a:r>
              <a:rPr lang="en-US" sz="1800" dirty="0">
                <a:solidFill>
                  <a:srgbClr val="002569"/>
                </a:solidFill>
              </a:rPr>
              <a:t> = frequent </a:t>
            </a:r>
            <a:r>
              <a:rPr lang="en-US" sz="1800" dirty="0" smtClean="0">
                <a:solidFill>
                  <a:srgbClr val="002569"/>
                </a:solidFill>
              </a:rPr>
              <a:t>or permanent water</a:t>
            </a:r>
            <a:endParaRPr lang="en-US" sz="1800" dirty="0">
              <a:solidFill>
                <a:srgbClr val="002569"/>
              </a:solidFill>
            </a:endParaRPr>
          </a:p>
          <a:p>
            <a:pPr algn="l" rtl="0" eaLnBrk="1" hangingPunct="1"/>
            <a:endParaRPr lang="en-US" sz="1800" b="1" dirty="0" smtClean="0">
              <a:solidFill>
                <a:srgbClr val="002569"/>
              </a:solidFill>
            </a:endParaRPr>
          </a:p>
          <a:p>
            <a:pPr algn="l" rtl="0" eaLnBrk="1" hangingPunct="1"/>
            <a:r>
              <a:rPr lang="en-US" sz="1800" b="1" dirty="0" smtClean="0">
                <a:solidFill>
                  <a:srgbClr val="002569"/>
                </a:solidFill>
              </a:rPr>
              <a:t>Red/Yellow </a:t>
            </a:r>
            <a:r>
              <a:rPr lang="en-US" sz="1800" dirty="0">
                <a:solidFill>
                  <a:srgbClr val="002569"/>
                </a:solidFill>
              </a:rPr>
              <a:t>= infrequent </a:t>
            </a:r>
            <a:r>
              <a:rPr lang="en-US" sz="1800" dirty="0" smtClean="0">
                <a:solidFill>
                  <a:srgbClr val="002569"/>
                </a:solidFill>
              </a:rPr>
              <a:t>water or flood events</a:t>
            </a:r>
            <a:endParaRPr lang="en-US" sz="1800" dirty="0">
              <a:solidFill>
                <a:srgbClr val="002569"/>
              </a:solidFill>
            </a:endParaRPr>
          </a:p>
          <a:p>
            <a:pPr algn="l" rtl="0" eaLnBrk="1" hangingPunct="1"/>
            <a:endParaRPr lang="en-US" sz="1800" dirty="0">
              <a:solidFill>
                <a:srgbClr val="002569"/>
              </a:solidFill>
            </a:endParaRPr>
          </a:p>
          <a:p>
            <a:pPr algn="l" rtl="0" eaLnBrk="1" hangingPunct="1"/>
            <a:r>
              <a:rPr lang="en-US" sz="1800" dirty="0">
                <a:solidFill>
                  <a:srgbClr val="002569"/>
                </a:solidFill>
              </a:rPr>
              <a:t>Flood risk can be easily inferred from </a:t>
            </a:r>
            <a:r>
              <a:rPr lang="en-US" sz="1800" dirty="0" smtClean="0">
                <a:solidFill>
                  <a:srgbClr val="002569"/>
                </a:solidFill>
              </a:rPr>
              <a:t>the 23-step, multi-band Australian WOFS algorithm.  </a:t>
            </a:r>
          </a:p>
          <a:p>
            <a:pPr algn="l" rtl="0" eaLnBrk="1" hangingPunct="1"/>
            <a:endParaRPr lang="en-US" sz="1800" dirty="0">
              <a:solidFill>
                <a:srgbClr val="002569"/>
              </a:solidFill>
            </a:endParaRPr>
          </a:p>
          <a:p>
            <a:pPr algn="l" rtl="0" eaLnBrk="1" hangingPunct="1"/>
            <a:r>
              <a:rPr lang="en-US" sz="1800" dirty="0" smtClean="0">
                <a:solidFill>
                  <a:srgbClr val="002569"/>
                </a:solidFill>
              </a:rPr>
              <a:t>30-meter </a:t>
            </a:r>
            <a:r>
              <a:rPr lang="en-US" sz="1800" dirty="0">
                <a:solidFill>
                  <a:srgbClr val="002569"/>
                </a:solidFill>
              </a:rPr>
              <a:t>Landsat resolution allows detailed assessments that are far better than MODIS (250-m).</a:t>
            </a:r>
            <a:endParaRPr lang="en-US" sz="2000" b="1" dirty="0">
              <a:solidFill>
                <a:srgbClr val="FF0000"/>
              </a:solidFill>
              <a:latin typeface="Tahoma" charset="0"/>
              <a:cs typeface="Tahoma" charset="0"/>
            </a:endParaRPr>
          </a:p>
        </p:txBody>
      </p:sp>
      <p:pic>
        <p:nvPicPr>
          <p:cNvPr id="3" name="Picture 2" descr="Baringo_Results_blac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19200"/>
            <a:ext cx="5562600" cy="5562600"/>
          </a:xfrm>
          <a:prstGeom prst="rect">
            <a:avLst/>
          </a:prstGeom>
        </p:spPr>
      </p:pic>
      <p:sp>
        <p:nvSpPr>
          <p:cNvPr id="6" name="Title 1"/>
          <p:cNvSpPr txBox="1">
            <a:spLocks/>
          </p:cNvSpPr>
          <p:nvPr/>
        </p:nvSpPr>
        <p:spPr>
          <a:xfrm>
            <a:off x="2133600" y="152400"/>
            <a:ext cx="5334000" cy="861774"/>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a:r>
              <a:rPr lang="en-US" sz="2800" b="1" dirty="0">
                <a:latin typeface="Proxima Nova Regular"/>
                <a:ea typeface="Proxima Nova Regular"/>
                <a:cs typeface="Proxima Nova Regular"/>
              </a:rPr>
              <a:t>Lake Baringo, Kenya</a:t>
            </a:r>
            <a:br>
              <a:rPr lang="en-US" sz="2800" b="1" dirty="0">
                <a:latin typeface="Proxima Nova Regular"/>
                <a:ea typeface="Proxima Nova Regular"/>
                <a:cs typeface="Proxima Nova Regular"/>
              </a:rPr>
            </a:br>
            <a:r>
              <a:rPr lang="en-US" sz="2800" b="1" dirty="0" smtClean="0">
                <a:latin typeface="Proxima Nova Regular"/>
                <a:ea typeface="Proxima Nova Regular"/>
                <a:cs typeface="Proxima Nova Regular"/>
              </a:rPr>
              <a:t>Time </a:t>
            </a:r>
            <a:r>
              <a:rPr lang="en-US" sz="2800" b="1" dirty="0">
                <a:latin typeface="Proxima Nova Regular"/>
                <a:ea typeface="Proxima Nova Regular"/>
                <a:cs typeface="Proxima Nova Regular"/>
              </a:rPr>
              <a:t>Series </a:t>
            </a:r>
            <a:r>
              <a:rPr lang="en-US" sz="2800" b="1" dirty="0" smtClean="0">
                <a:latin typeface="Proxima Nova Regular"/>
                <a:ea typeface="Proxima Nova Regular"/>
                <a:cs typeface="Proxima Nova Regular"/>
              </a:rPr>
              <a:t>Water Detection</a:t>
            </a:r>
            <a:endParaRPr lang="en-US" sz="2800" b="1" dirty="0">
              <a:latin typeface="Proxima Nova Regular"/>
              <a:ea typeface="Proxima Nova Regular"/>
              <a:cs typeface="Proxima Nova Regular"/>
            </a:endParaRPr>
          </a:p>
        </p:txBody>
      </p:sp>
    </p:spTree>
    <p:extLst>
      <p:ext uri="{BB962C8B-B14F-4D97-AF65-F5344CB8AC3E}">
        <p14:creationId xmlns:p14="http://schemas.microsoft.com/office/powerpoint/2010/main" val="1450937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09800" y="304802"/>
            <a:ext cx="5334000" cy="553998"/>
          </a:xfrm>
          <a:ln w="12700">
            <a:miter lim="400000"/>
          </a:ln>
        </p:spPr>
        <p:txBody>
          <a:bodyPr wrap="square" lIns="0" tIns="0" rIns="0" bIns="0">
            <a:spAutoFit/>
          </a:bodyPr>
          <a:lstStyle/>
          <a:p>
            <a:pPr algn="l"/>
            <a:r>
              <a:rPr lang="en-US" sz="3600" b="1" dirty="0">
                <a:solidFill>
                  <a:srgbClr val="FFFFFF"/>
                </a:solidFill>
                <a:latin typeface="Proxima Nova Regular"/>
                <a:ea typeface="Proxima Nova Regular"/>
                <a:cs typeface="Proxima Nova Regular"/>
              </a:rPr>
              <a:t>Annual Water Extent</a:t>
            </a:r>
          </a:p>
        </p:txBody>
      </p:sp>
      <p:sp>
        <p:nvSpPr>
          <p:cNvPr id="8" name="Content Placeholder 2"/>
          <p:cNvSpPr txBox="1">
            <a:spLocks/>
          </p:cNvSpPr>
          <p:nvPr/>
        </p:nvSpPr>
        <p:spPr bwMode="auto">
          <a:xfrm>
            <a:off x="152400" y="5638800"/>
            <a:ext cx="2362200" cy="1114926"/>
          </a:xfrm>
          <a:prstGeom prst="rect">
            <a:avLst/>
          </a:prstGeom>
          <a:solidFill>
            <a:schemeClr val="accent1">
              <a:lumMod val="20000"/>
              <a:lumOff val="80000"/>
            </a:schemeClr>
          </a:solidFill>
          <a:ln w="9525">
            <a:solidFill>
              <a:schemeClr val="tx1"/>
            </a:solidFill>
            <a:miter lim="800000"/>
            <a:headEnd/>
            <a:tailEnd/>
          </a:ln>
        </p:spPr>
        <p:txBody>
          <a:bodyPr/>
          <a:lstStyle>
            <a:lvl1pPr marL="169863" indent="-169863">
              <a:defRPr sz="1000">
                <a:solidFill>
                  <a:schemeClr val="tx1"/>
                </a:solidFill>
                <a:latin typeface="Arial Unicode MS" charset="0"/>
                <a:ea typeface="ＭＳ Ｐゴシック" charset="0"/>
                <a:cs typeface="ＭＳ Ｐゴシック" charset="0"/>
              </a:defRPr>
            </a:lvl1pPr>
            <a:lvl2pPr marL="914400" indent="-457200">
              <a:defRPr sz="1000">
                <a:solidFill>
                  <a:schemeClr val="tx1"/>
                </a:solidFill>
                <a:latin typeface="Arial Unicode MS" charset="0"/>
                <a:ea typeface="ＭＳ Ｐゴシック" charset="0"/>
              </a:defRPr>
            </a:lvl2pPr>
            <a:lvl3pPr>
              <a:defRPr sz="1000">
                <a:solidFill>
                  <a:schemeClr val="tx1"/>
                </a:solidFill>
                <a:latin typeface="Arial Unicode MS" charset="0"/>
                <a:ea typeface="ＭＳ Ｐゴシック" charset="0"/>
              </a:defRPr>
            </a:lvl3pPr>
            <a:lvl4pPr>
              <a:defRPr sz="1000">
                <a:solidFill>
                  <a:schemeClr val="tx1"/>
                </a:solidFill>
                <a:latin typeface="Arial Unicode MS" charset="0"/>
                <a:ea typeface="ＭＳ Ｐゴシック" charset="0"/>
              </a:defRPr>
            </a:lvl4pPr>
            <a:lvl5pPr>
              <a:defRPr sz="1000">
                <a:solidFill>
                  <a:schemeClr val="tx1"/>
                </a:solidFill>
                <a:latin typeface="Arial Unicode MS" charset="0"/>
                <a:ea typeface="ＭＳ Ｐゴシック" charset="0"/>
              </a:defRPr>
            </a:lvl5pPr>
            <a:lvl6pPr marL="457200" eaLnBrk="0" fontAlgn="base" hangingPunct="0">
              <a:spcBef>
                <a:spcPct val="50000"/>
              </a:spcBef>
              <a:spcAft>
                <a:spcPct val="0"/>
              </a:spcAft>
              <a:defRPr sz="1000">
                <a:solidFill>
                  <a:schemeClr val="tx1"/>
                </a:solidFill>
                <a:latin typeface="Arial Unicode MS" charset="0"/>
                <a:ea typeface="ＭＳ Ｐゴシック" charset="0"/>
              </a:defRPr>
            </a:lvl6pPr>
            <a:lvl7pPr marL="914400" eaLnBrk="0" fontAlgn="base" hangingPunct="0">
              <a:spcBef>
                <a:spcPct val="50000"/>
              </a:spcBef>
              <a:spcAft>
                <a:spcPct val="0"/>
              </a:spcAft>
              <a:defRPr sz="1000">
                <a:solidFill>
                  <a:schemeClr val="tx1"/>
                </a:solidFill>
                <a:latin typeface="Arial Unicode MS" charset="0"/>
                <a:ea typeface="ＭＳ Ｐゴシック" charset="0"/>
              </a:defRPr>
            </a:lvl7pPr>
            <a:lvl8pPr marL="1371600" eaLnBrk="0" fontAlgn="base" hangingPunct="0">
              <a:spcBef>
                <a:spcPct val="50000"/>
              </a:spcBef>
              <a:spcAft>
                <a:spcPct val="0"/>
              </a:spcAft>
              <a:defRPr sz="1000">
                <a:solidFill>
                  <a:schemeClr val="tx1"/>
                </a:solidFill>
                <a:latin typeface="Arial Unicode MS" charset="0"/>
                <a:ea typeface="ＭＳ Ｐゴシック" charset="0"/>
              </a:defRPr>
            </a:lvl8pPr>
            <a:lvl9pPr marL="1828800" eaLnBrk="0" fontAlgn="base" hangingPunct="0">
              <a:spcBef>
                <a:spcPct val="50000"/>
              </a:spcBef>
              <a:spcAft>
                <a:spcPct val="0"/>
              </a:spcAft>
              <a:defRPr sz="1000">
                <a:solidFill>
                  <a:schemeClr val="tx1"/>
                </a:solidFill>
                <a:latin typeface="Arial Unicode MS" charset="0"/>
                <a:ea typeface="ＭＳ Ｐゴシック" charset="0"/>
              </a:defRPr>
            </a:lvl9pPr>
          </a:lstStyle>
          <a:p>
            <a:pPr marL="0" indent="0" defTabSz="914400">
              <a:spcBef>
                <a:spcPct val="20000"/>
              </a:spcBef>
            </a:pPr>
            <a:r>
              <a:rPr lang="en-US" sz="1600" dirty="0">
                <a:solidFill>
                  <a:srgbClr val="002569"/>
                </a:solidFill>
                <a:latin typeface="Calibri" charset="0"/>
                <a:cs typeface="Calibri" charset="0"/>
              </a:rPr>
              <a:t>Extreme droughts in the Baringo region in 2009 had severe impacts on pastures and farming</a:t>
            </a:r>
          </a:p>
        </p:txBody>
      </p:sp>
      <p:pic>
        <p:nvPicPr>
          <p:cNvPr id="2" name="Picture 1" descr="b20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1" y="1295400"/>
            <a:ext cx="2348406" cy="4191000"/>
          </a:xfrm>
          <a:prstGeom prst="rect">
            <a:avLst/>
          </a:prstGeom>
          <a:ln w="38100" cmpd="sng">
            <a:solidFill>
              <a:srgbClr val="001335"/>
            </a:solidFill>
          </a:ln>
        </p:spPr>
      </p:pic>
      <p:pic>
        <p:nvPicPr>
          <p:cNvPr id="7" name="Picture 6" descr="b201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200" y="1295400"/>
            <a:ext cx="2348405" cy="4191000"/>
          </a:xfrm>
          <a:prstGeom prst="rect">
            <a:avLst/>
          </a:prstGeom>
          <a:ln w="38100" cmpd="sng">
            <a:solidFill>
              <a:srgbClr val="001335"/>
            </a:solidFill>
          </a:ln>
        </p:spPr>
      </p:pic>
      <p:pic>
        <p:nvPicPr>
          <p:cNvPr id="9" name="Picture 8" descr="b201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9400" y="1295400"/>
            <a:ext cx="2362200" cy="4215618"/>
          </a:xfrm>
          <a:prstGeom prst="rect">
            <a:avLst/>
          </a:prstGeom>
          <a:ln w="38100" cmpd="sng">
            <a:solidFill>
              <a:srgbClr val="001335"/>
            </a:solidFill>
          </a:ln>
        </p:spPr>
      </p:pic>
      <p:sp>
        <p:nvSpPr>
          <p:cNvPr id="12" name="Content Placeholder 2"/>
          <p:cNvSpPr txBox="1">
            <a:spLocks/>
          </p:cNvSpPr>
          <p:nvPr/>
        </p:nvSpPr>
        <p:spPr bwMode="auto">
          <a:xfrm>
            <a:off x="3505200" y="5638800"/>
            <a:ext cx="2362200" cy="1114926"/>
          </a:xfrm>
          <a:prstGeom prst="rect">
            <a:avLst/>
          </a:prstGeom>
          <a:solidFill>
            <a:schemeClr val="accent1">
              <a:lumMod val="20000"/>
              <a:lumOff val="80000"/>
            </a:schemeClr>
          </a:solidFill>
          <a:ln w="9525">
            <a:solidFill>
              <a:schemeClr val="tx1"/>
            </a:solidFill>
            <a:miter lim="800000"/>
            <a:headEnd/>
            <a:tailEnd/>
          </a:ln>
        </p:spPr>
        <p:txBody>
          <a:bodyPr/>
          <a:lstStyle>
            <a:lvl1pPr marL="169863" indent="-169863">
              <a:defRPr sz="1000">
                <a:solidFill>
                  <a:schemeClr val="tx1"/>
                </a:solidFill>
                <a:latin typeface="Arial Unicode MS" charset="0"/>
                <a:ea typeface="ＭＳ Ｐゴシック" charset="0"/>
                <a:cs typeface="ＭＳ Ｐゴシック" charset="0"/>
              </a:defRPr>
            </a:lvl1pPr>
            <a:lvl2pPr marL="914400" indent="-457200">
              <a:defRPr sz="1000">
                <a:solidFill>
                  <a:schemeClr val="tx1"/>
                </a:solidFill>
                <a:latin typeface="Arial Unicode MS" charset="0"/>
                <a:ea typeface="ＭＳ Ｐゴシック" charset="0"/>
              </a:defRPr>
            </a:lvl2pPr>
            <a:lvl3pPr>
              <a:defRPr sz="1000">
                <a:solidFill>
                  <a:schemeClr val="tx1"/>
                </a:solidFill>
                <a:latin typeface="Arial Unicode MS" charset="0"/>
                <a:ea typeface="ＭＳ Ｐゴシック" charset="0"/>
              </a:defRPr>
            </a:lvl3pPr>
            <a:lvl4pPr>
              <a:defRPr sz="1000">
                <a:solidFill>
                  <a:schemeClr val="tx1"/>
                </a:solidFill>
                <a:latin typeface="Arial Unicode MS" charset="0"/>
                <a:ea typeface="ＭＳ Ｐゴシック" charset="0"/>
              </a:defRPr>
            </a:lvl4pPr>
            <a:lvl5pPr>
              <a:defRPr sz="1000">
                <a:solidFill>
                  <a:schemeClr val="tx1"/>
                </a:solidFill>
                <a:latin typeface="Arial Unicode MS" charset="0"/>
                <a:ea typeface="ＭＳ Ｐゴシック" charset="0"/>
              </a:defRPr>
            </a:lvl5pPr>
            <a:lvl6pPr marL="457200" eaLnBrk="0" fontAlgn="base" hangingPunct="0">
              <a:spcBef>
                <a:spcPct val="50000"/>
              </a:spcBef>
              <a:spcAft>
                <a:spcPct val="0"/>
              </a:spcAft>
              <a:defRPr sz="1000">
                <a:solidFill>
                  <a:schemeClr val="tx1"/>
                </a:solidFill>
                <a:latin typeface="Arial Unicode MS" charset="0"/>
                <a:ea typeface="ＭＳ Ｐゴシック" charset="0"/>
              </a:defRPr>
            </a:lvl6pPr>
            <a:lvl7pPr marL="914400" eaLnBrk="0" fontAlgn="base" hangingPunct="0">
              <a:spcBef>
                <a:spcPct val="50000"/>
              </a:spcBef>
              <a:spcAft>
                <a:spcPct val="0"/>
              </a:spcAft>
              <a:defRPr sz="1000">
                <a:solidFill>
                  <a:schemeClr val="tx1"/>
                </a:solidFill>
                <a:latin typeface="Arial Unicode MS" charset="0"/>
                <a:ea typeface="ＭＳ Ｐゴシック" charset="0"/>
              </a:defRPr>
            </a:lvl7pPr>
            <a:lvl8pPr marL="1371600" eaLnBrk="0" fontAlgn="base" hangingPunct="0">
              <a:spcBef>
                <a:spcPct val="50000"/>
              </a:spcBef>
              <a:spcAft>
                <a:spcPct val="0"/>
              </a:spcAft>
              <a:defRPr sz="1000">
                <a:solidFill>
                  <a:schemeClr val="tx1"/>
                </a:solidFill>
                <a:latin typeface="Arial Unicode MS" charset="0"/>
                <a:ea typeface="ＭＳ Ｐゴシック" charset="0"/>
              </a:defRPr>
            </a:lvl8pPr>
            <a:lvl9pPr marL="1828800" eaLnBrk="0" fontAlgn="base" hangingPunct="0">
              <a:spcBef>
                <a:spcPct val="50000"/>
              </a:spcBef>
              <a:spcAft>
                <a:spcPct val="0"/>
              </a:spcAft>
              <a:defRPr sz="1000">
                <a:solidFill>
                  <a:schemeClr val="tx1"/>
                </a:solidFill>
                <a:latin typeface="Arial Unicode MS" charset="0"/>
                <a:ea typeface="ＭＳ Ｐゴシック" charset="0"/>
              </a:defRPr>
            </a:lvl9pPr>
          </a:lstStyle>
          <a:p>
            <a:pPr marL="0" indent="0" defTabSz="914400">
              <a:spcBef>
                <a:spcPct val="20000"/>
              </a:spcBef>
            </a:pPr>
            <a:r>
              <a:rPr lang="en-US" sz="1600" dirty="0">
                <a:solidFill>
                  <a:srgbClr val="002569"/>
                </a:solidFill>
                <a:latin typeface="Calibri" charset="0"/>
                <a:cs typeface="Calibri" charset="0"/>
              </a:rPr>
              <a:t>Extreme floods displaced 600 families and swept away livestock near Lake Baringo in 2013</a:t>
            </a:r>
          </a:p>
        </p:txBody>
      </p:sp>
      <p:sp>
        <p:nvSpPr>
          <p:cNvPr id="13" name="Content Placeholder 2"/>
          <p:cNvSpPr txBox="1">
            <a:spLocks/>
          </p:cNvSpPr>
          <p:nvPr/>
        </p:nvSpPr>
        <p:spPr bwMode="auto">
          <a:xfrm>
            <a:off x="6629400" y="5666874"/>
            <a:ext cx="2362200" cy="1114926"/>
          </a:xfrm>
          <a:prstGeom prst="rect">
            <a:avLst/>
          </a:prstGeom>
          <a:solidFill>
            <a:schemeClr val="accent1">
              <a:lumMod val="20000"/>
              <a:lumOff val="80000"/>
            </a:schemeClr>
          </a:solidFill>
          <a:ln w="9525">
            <a:solidFill>
              <a:schemeClr val="tx1"/>
            </a:solidFill>
            <a:miter lim="800000"/>
            <a:headEnd/>
            <a:tailEnd/>
          </a:ln>
        </p:spPr>
        <p:txBody>
          <a:bodyPr/>
          <a:lstStyle>
            <a:lvl1pPr marL="169863" indent="-169863">
              <a:defRPr sz="1000">
                <a:solidFill>
                  <a:schemeClr val="tx1"/>
                </a:solidFill>
                <a:latin typeface="Arial Unicode MS" charset="0"/>
                <a:ea typeface="ＭＳ Ｐゴシック" charset="0"/>
                <a:cs typeface="ＭＳ Ｐゴシック" charset="0"/>
              </a:defRPr>
            </a:lvl1pPr>
            <a:lvl2pPr marL="914400" indent="-457200">
              <a:defRPr sz="1000">
                <a:solidFill>
                  <a:schemeClr val="tx1"/>
                </a:solidFill>
                <a:latin typeface="Arial Unicode MS" charset="0"/>
                <a:ea typeface="ＭＳ Ｐゴシック" charset="0"/>
              </a:defRPr>
            </a:lvl2pPr>
            <a:lvl3pPr>
              <a:defRPr sz="1000">
                <a:solidFill>
                  <a:schemeClr val="tx1"/>
                </a:solidFill>
                <a:latin typeface="Arial Unicode MS" charset="0"/>
                <a:ea typeface="ＭＳ Ｐゴシック" charset="0"/>
              </a:defRPr>
            </a:lvl3pPr>
            <a:lvl4pPr>
              <a:defRPr sz="1000">
                <a:solidFill>
                  <a:schemeClr val="tx1"/>
                </a:solidFill>
                <a:latin typeface="Arial Unicode MS" charset="0"/>
                <a:ea typeface="ＭＳ Ｐゴシック" charset="0"/>
              </a:defRPr>
            </a:lvl4pPr>
            <a:lvl5pPr>
              <a:defRPr sz="1000">
                <a:solidFill>
                  <a:schemeClr val="tx1"/>
                </a:solidFill>
                <a:latin typeface="Arial Unicode MS" charset="0"/>
                <a:ea typeface="ＭＳ Ｐゴシック" charset="0"/>
              </a:defRPr>
            </a:lvl5pPr>
            <a:lvl6pPr marL="457200" eaLnBrk="0" fontAlgn="base" hangingPunct="0">
              <a:spcBef>
                <a:spcPct val="50000"/>
              </a:spcBef>
              <a:spcAft>
                <a:spcPct val="0"/>
              </a:spcAft>
              <a:defRPr sz="1000">
                <a:solidFill>
                  <a:schemeClr val="tx1"/>
                </a:solidFill>
                <a:latin typeface="Arial Unicode MS" charset="0"/>
                <a:ea typeface="ＭＳ Ｐゴシック" charset="0"/>
              </a:defRPr>
            </a:lvl6pPr>
            <a:lvl7pPr marL="914400" eaLnBrk="0" fontAlgn="base" hangingPunct="0">
              <a:spcBef>
                <a:spcPct val="50000"/>
              </a:spcBef>
              <a:spcAft>
                <a:spcPct val="0"/>
              </a:spcAft>
              <a:defRPr sz="1000">
                <a:solidFill>
                  <a:schemeClr val="tx1"/>
                </a:solidFill>
                <a:latin typeface="Arial Unicode MS" charset="0"/>
                <a:ea typeface="ＭＳ Ｐゴシック" charset="0"/>
              </a:defRPr>
            </a:lvl7pPr>
            <a:lvl8pPr marL="1371600" eaLnBrk="0" fontAlgn="base" hangingPunct="0">
              <a:spcBef>
                <a:spcPct val="50000"/>
              </a:spcBef>
              <a:spcAft>
                <a:spcPct val="0"/>
              </a:spcAft>
              <a:defRPr sz="1000">
                <a:solidFill>
                  <a:schemeClr val="tx1"/>
                </a:solidFill>
                <a:latin typeface="Arial Unicode MS" charset="0"/>
                <a:ea typeface="ＭＳ Ｐゴシック" charset="0"/>
              </a:defRPr>
            </a:lvl8pPr>
            <a:lvl9pPr marL="1828800" eaLnBrk="0" fontAlgn="base" hangingPunct="0">
              <a:spcBef>
                <a:spcPct val="50000"/>
              </a:spcBef>
              <a:spcAft>
                <a:spcPct val="0"/>
              </a:spcAft>
              <a:defRPr sz="1000">
                <a:solidFill>
                  <a:schemeClr val="tx1"/>
                </a:solidFill>
                <a:latin typeface="Arial Unicode MS" charset="0"/>
                <a:ea typeface="ＭＳ Ｐゴシック" charset="0"/>
              </a:defRPr>
            </a:lvl9pPr>
          </a:lstStyle>
          <a:p>
            <a:pPr marL="0" indent="0" defTabSz="914400">
              <a:spcBef>
                <a:spcPct val="20000"/>
              </a:spcBef>
            </a:pPr>
            <a:r>
              <a:rPr lang="en-US" sz="1600" dirty="0">
                <a:solidFill>
                  <a:srgbClr val="002569"/>
                </a:solidFill>
                <a:latin typeface="Calibri" charset="0"/>
                <a:cs typeface="Calibri" charset="0"/>
              </a:rPr>
              <a:t>4 months of dry season data resulted in little water detected outside the lake boundary</a:t>
            </a:r>
          </a:p>
        </p:txBody>
      </p:sp>
      <p:cxnSp>
        <p:nvCxnSpPr>
          <p:cNvPr id="16" name="Straight Arrow Connector 15"/>
          <p:cNvCxnSpPr/>
          <p:nvPr/>
        </p:nvCxnSpPr>
        <p:spPr bwMode="auto">
          <a:xfrm>
            <a:off x="838200" y="4953000"/>
            <a:ext cx="609600" cy="304800"/>
          </a:xfrm>
          <a:prstGeom prst="straightConnector1">
            <a:avLst/>
          </a:prstGeom>
          <a:ln w="38100" cmpd="sng">
            <a:solidFill>
              <a:srgbClr val="FF0000"/>
            </a:solidFill>
            <a:headEnd type="none" w="med" len="med"/>
            <a:tailEnd type="triangle" w="med" len="lg"/>
          </a:ln>
        </p:spPr>
        <p:style>
          <a:lnRef idx="3">
            <a:schemeClr val="accent6"/>
          </a:lnRef>
          <a:fillRef idx="0">
            <a:schemeClr val="accent6"/>
          </a:fillRef>
          <a:effectRef idx="2">
            <a:schemeClr val="accent6"/>
          </a:effectRef>
          <a:fontRef idx="minor">
            <a:schemeClr val="tx1"/>
          </a:fontRef>
        </p:style>
      </p:cxnSp>
      <p:sp>
        <p:nvSpPr>
          <p:cNvPr id="18" name="TextBox 17"/>
          <p:cNvSpPr txBox="1"/>
          <p:nvPr/>
        </p:nvSpPr>
        <p:spPr>
          <a:xfrm>
            <a:off x="152400" y="4343400"/>
            <a:ext cx="1051590" cy="584776"/>
          </a:xfrm>
          <a:prstGeom prst="rect">
            <a:avLst/>
          </a:prstGeom>
          <a:noFill/>
        </p:spPr>
        <p:txBody>
          <a:bodyPr wrap="none" rtlCol="0">
            <a:spAutoFit/>
          </a:bodyPr>
          <a:lstStyle/>
          <a:p>
            <a:pPr algn="l"/>
            <a:r>
              <a:rPr lang="en-US" sz="1600" dirty="0">
                <a:solidFill>
                  <a:schemeClr val="tx1">
                    <a:lumMod val="50000"/>
                  </a:schemeClr>
                </a:solidFill>
              </a:rPr>
              <a:t>Landsat</a:t>
            </a:r>
          </a:p>
          <a:p>
            <a:pPr algn="l"/>
            <a:r>
              <a:rPr lang="en-US" sz="1600" dirty="0">
                <a:solidFill>
                  <a:schemeClr val="tx1">
                    <a:lumMod val="50000"/>
                  </a:schemeClr>
                </a:solidFill>
              </a:rPr>
              <a:t>“banding”</a:t>
            </a:r>
          </a:p>
        </p:txBody>
      </p:sp>
    </p:spTree>
    <p:extLst>
      <p:ext uri="{BB962C8B-B14F-4D97-AF65-F5344CB8AC3E}">
        <p14:creationId xmlns:p14="http://schemas.microsoft.com/office/powerpoint/2010/main" val="146172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057400" y="304800"/>
            <a:ext cx="5638800" cy="553998"/>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a:r>
              <a:rPr lang="en-US" sz="3600" b="1" dirty="0">
                <a:latin typeface="Proxima Nova Regular"/>
                <a:ea typeface="Proxima Nova Regular"/>
                <a:cs typeface="Proxima Nova Regular"/>
              </a:rPr>
              <a:t>WOFS vs. </a:t>
            </a:r>
            <a:r>
              <a:rPr lang="en-US" sz="2800" b="1" dirty="0">
                <a:latin typeface="Proxima Nova Regular"/>
                <a:ea typeface="Proxima Nova Regular"/>
                <a:cs typeface="Proxima Nova Regular"/>
              </a:rPr>
              <a:t>Other </a:t>
            </a:r>
            <a:r>
              <a:rPr lang="en-US" sz="2800" b="1" dirty="0" smtClean="0">
                <a:latin typeface="Proxima Nova Regular"/>
                <a:ea typeface="Proxima Nova Regular"/>
                <a:cs typeface="Proxima Nova Regular"/>
              </a:rPr>
              <a:t>Water Tools</a:t>
            </a:r>
            <a:endParaRPr lang="en-US" sz="2800" b="1" dirty="0">
              <a:latin typeface="Proxima Nova Regular"/>
              <a:ea typeface="Proxima Nova Regular"/>
              <a:cs typeface="Proxima Nova Regular"/>
            </a:endParaRPr>
          </a:p>
        </p:txBody>
      </p:sp>
      <p:sp>
        <p:nvSpPr>
          <p:cNvPr id="9" name="Content Placeholder 2"/>
          <p:cNvSpPr txBox="1">
            <a:spLocks/>
          </p:cNvSpPr>
          <p:nvPr/>
        </p:nvSpPr>
        <p:spPr>
          <a:xfrm>
            <a:off x="685800" y="1272274"/>
            <a:ext cx="2209800" cy="5334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Font typeface="Arial"/>
              <a:buNone/>
            </a:pPr>
            <a:r>
              <a:rPr lang="en-GB" sz="1600" b="1" dirty="0" smtClean="0"/>
              <a:t>Australian WOFS </a:t>
            </a:r>
            <a:br>
              <a:rPr lang="en-GB" sz="1600" b="1" dirty="0" smtClean="0"/>
            </a:br>
            <a:r>
              <a:rPr lang="en-GB" sz="1600" dirty="0" smtClean="0"/>
              <a:t>2005 </a:t>
            </a:r>
            <a:r>
              <a:rPr lang="en-GB" sz="1600" dirty="0"/>
              <a:t>to 2016</a:t>
            </a:r>
          </a:p>
        </p:txBody>
      </p:sp>
      <p:sp>
        <p:nvSpPr>
          <p:cNvPr id="12" name="Content Placeholder 2"/>
          <p:cNvSpPr txBox="1">
            <a:spLocks/>
          </p:cNvSpPr>
          <p:nvPr/>
        </p:nvSpPr>
        <p:spPr>
          <a:xfrm>
            <a:off x="3352800" y="1272274"/>
            <a:ext cx="2438400" cy="5334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Font typeface="Arial"/>
              <a:buNone/>
            </a:pPr>
            <a:r>
              <a:rPr lang="en-GB" sz="1600" b="1" dirty="0"/>
              <a:t>EC-JRC </a:t>
            </a:r>
            <a:r>
              <a:rPr lang="en-GB" sz="1600" b="1" dirty="0" smtClean="0"/>
              <a:t> </a:t>
            </a:r>
            <a:r>
              <a:rPr lang="en-GB" sz="1600" b="1" dirty="0"/>
              <a:t/>
            </a:r>
            <a:br>
              <a:rPr lang="en-GB" sz="1600" b="1" dirty="0"/>
            </a:br>
            <a:r>
              <a:rPr lang="en-GB" sz="1600" dirty="0"/>
              <a:t>1984 to 2015</a:t>
            </a:r>
          </a:p>
        </p:txBody>
      </p:sp>
      <p:pic>
        <p:nvPicPr>
          <p:cNvPr id="7" name="Picture 6"/>
          <p:cNvPicPr>
            <a:picLocks noChangeAspect="1"/>
          </p:cNvPicPr>
          <p:nvPr/>
        </p:nvPicPr>
        <p:blipFill>
          <a:blip r:embed="rId3"/>
          <a:stretch>
            <a:fillRect/>
          </a:stretch>
        </p:blipFill>
        <p:spPr>
          <a:xfrm>
            <a:off x="698601" y="1958074"/>
            <a:ext cx="2250643" cy="3962400"/>
          </a:xfrm>
          <a:prstGeom prst="rect">
            <a:avLst/>
          </a:prstGeom>
        </p:spPr>
      </p:pic>
      <p:sp>
        <p:nvSpPr>
          <p:cNvPr id="11" name="Content Placeholder 2"/>
          <p:cNvSpPr txBox="1">
            <a:spLocks/>
          </p:cNvSpPr>
          <p:nvPr/>
        </p:nvSpPr>
        <p:spPr>
          <a:xfrm>
            <a:off x="3276600" y="5996674"/>
            <a:ext cx="2286000" cy="785126"/>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l">
              <a:buFont typeface="Arial"/>
              <a:buNone/>
            </a:pPr>
            <a:r>
              <a:rPr lang="en-GB" sz="1400" b="1" dirty="0">
                <a:latin typeface="+mj-lt"/>
              </a:rPr>
              <a:t>Pekel et al. 2016</a:t>
            </a:r>
          </a:p>
          <a:p>
            <a:pPr marL="0" indent="0">
              <a:buFont typeface="Arial"/>
              <a:buNone/>
            </a:pPr>
            <a:r>
              <a:rPr lang="en-GB" sz="1400" dirty="0" smtClean="0">
                <a:latin typeface="+mj-lt"/>
              </a:rPr>
              <a:t>Limited </a:t>
            </a:r>
            <a:r>
              <a:rPr lang="en-GB" sz="1400" dirty="0">
                <a:latin typeface="+mj-lt"/>
              </a:rPr>
              <a:t>to a fixed time range and monthly output.</a:t>
            </a:r>
            <a:endParaRPr lang="en-US" sz="1400" dirty="0">
              <a:latin typeface="+mj-lt"/>
              <a:hlinkClick r:id="rId4"/>
            </a:endParaRPr>
          </a:p>
          <a:p>
            <a:pPr marL="0" indent="0">
              <a:buFont typeface="Arial"/>
              <a:buNone/>
            </a:pPr>
            <a:endParaRPr lang="en-GB" sz="1400" dirty="0">
              <a:latin typeface="+mj-lt"/>
            </a:endParaRPr>
          </a:p>
        </p:txBody>
      </p:sp>
      <p:sp>
        <p:nvSpPr>
          <p:cNvPr id="14" name="Content Placeholder 2"/>
          <p:cNvSpPr txBox="1">
            <a:spLocks/>
          </p:cNvSpPr>
          <p:nvPr/>
        </p:nvSpPr>
        <p:spPr>
          <a:xfrm>
            <a:off x="6019800" y="1272274"/>
            <a:ext cx="2438400" cy="5334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Font typeface="Arial"/>
              <a:buNone/>
            </a:pPr>
            <a:r>
              <a:rPr lang="en-GB" sz="1600" b="1" dirty="0"/>
              <a:t>Aqua Monitor</a:t>
            </a:r>
            <a:br>
              <a:rPr lang="en-GB" sz="1600" b="1" dirty="0"/>
            </a:br>
            <a:r>
              <a:rPr lang="en-GB" sz="1600" dirty="0"/>
              <a:t>2005 to </a:t>
            </a:r>
            <a:r>
              <a:rPr lang="en-GB" sz="1600" dirty="0" smtClean="0"/>
              <a:t>2016</a:t>
            </a:r>
            <a:endParaRPr lang="en-GB" sz="1600" dirty="0"/>
          </a:p>
        </p:txBody>
      </p:sp>
      <p:sp>
        <p:nvSpPr>
          <p:cNvPr id="17" name="Content Placeholder 2"/>
          <p:cNvSpPr txBox="1">
            <a:spLocks/>
          </p:cNvSpPr>
          <p:nvPr/>
        </p:nvSpPr>
        <p:spPr>
          <a:xfrm>
            <a:off x="5993707" y="6019800"/>
            <a:ext cx="2769293" cy="778401"/>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l">
              <a:buFont typeface="Arial"/>
              <a:buNone/>
            </a:pPr>
            <a:r>
              <a:rPr lang="en-GB" sz="1400" b="1" dirty="0" err="1">
                <a:latin typeface="+mj-lt"/>
              </a:rPr>
              <a:t>Donchyts</a:t>
            </a:r>
            <a:r>
              <a:rPr lang="en-GB" sz="1400" b="1" dirty="0">
                <a:latin typeface="+mj-lt"/>
              </a:rPr>
              <a:t> et al. 2016</a:t>
            </a:r>
          </a:p>
          <a:p>
            <a:pPr marL="0" indent="0">
              <a:buFont typeface="Arial"/>
              <a:buNone/>
            </a:pPr>
            <a:r>
              <a:rPr lang="en-GB" sz="1400" dirty="0">
                <a:latin typeface="+mj-lt"/>
              </a:rPr>
              <a:t>Limited to land-water and water-land changes. No download</a:t>
            </a:r>
            <a:r>
              <a:rPr lang="en-GB" sz="1400" dirty="0" smtClean="0">
                <a:latin typeface="+mj-lt"/>
              </a:rPr>
              <a:t>.</a:t>
            </a:r>
          </a:p>
        </p:txBody>
      </p:sp>
      <p:pic>
        <p:nvPicPr>
          <p:cNvPr id="4" name="Picture 3"/>
          <p:cNvPicPr>
            <a:picLocks noChangeAspect="1"/>
          </p:cNvPicPr>
          <p:nvPr/>
        </p:nvPicPr>
        <p:blipFill>
          <a:blip r:embed="rId5"/>
          <a:stretch>
            <a:fillRect/>
          </a:stretch>
        </p:blipFill>
        <p:spPr>
          <a:xfrm>
            <a:off x="3226123" y="1881874"/>
            <a:ext cx="2367098" cy="4038600"/>
          </a:xfrm>
          <a:prstGeom prst="rect">
            <a:avLst/>
          </a:prstGeom>
        </p:spPr>
      </p:pic>
      <p:pic>
        <p:nvPicPr>
          <p:cNvPr id="5" name="Picture 4"/>
          <p:cNvPicPr>
            <a:picLocks noChangeAspect="1"/>
          </p:cNvPicPr>
          <p:nvPr/>
        </p:nvPicPr>
        <p:blipFill>
          <a:blip r:embed="rId6"/>
          <a:stretch>
            <a:fillRect/>
          </a:stretch>
        </p:blipFill>
        <p:spPr>
          <a:xfrm>
            <a:off x="6022848" y="1900923"/>
            <a:ext cx="2435352" cy="3921011"/>
          </a:xfrm>
          <a:prstGeom prst="rect">
            <a:avLst/>
          </a:prstGeom>
        </p:spPr>
      </p:pic>
    </p:spTree>
    <p:extLst>
      <p:ext uri="{BB962C8B-B14F-4D97-AF65-F5344CB8AC3E}">
        <p14:creationId xmlns:p14="http://schemas.microsoft.com/office/powerpoint/2010/main" val="638262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057400" y="26313"/>
            <a:ext cx="5715000" cy="800219"/>
          </a:xfrm>
          <a:ln w="12700">
            <a:miter lim="400000"/>
          </a:ln>
        </p:spPr>
        <p:txBody>
          <a:bodyPr wrap="square" lIns="0" tIns="0" rIns="0" bIns="0">
            <a:spAutoFit/>
          </a:bodyPr>
          <a:lstStyle/>
          <a:p>
            <a:r>
              <a:rPr lang="en-US" sz="2800" dirty="0">
                <a:solidFill>
                  <a:srgbClr val="FFFFFF"/>
                </a:solidFill>
                <a:latin typeface="Proxima Nova Regular"/>
                <a:ea typeface="Proxima Nova Regular"/>
                <a:cs typeface="Proxima Nova Regular"/>
              </a:rPr>
              <a:t>Lake Chad, Africa </a:t>
            </a:r>
            <a:br>
              <a:rPr lang="en-US" sz="2800" dirty="0">
                <a:solidFill>
                  <a:srgbClr val="FFFFFF"/>
                </a:solidFill>
                <a:latin typeface="Proxima Nova Regular"/>
                <a:ea typeface="Proxima Nova Regular"/>
                <a:cs typeface="Proxima Nova Regular"/>
              </a:rPr>
            </a:br>
            <a:r>
              <a:rPr lang="en-US" sz="2400" dirty="0">
                <a:solidFill>
                  <a:srgbClr val="FFFFFF"/>
                </a:solidFill>
                <a:latin typeface="Proxima Nova Regular"/>
                <a:ea typeface="Proxima Nova Regular"/>
                <a:cs typeface="Proxima Nova Regular"/>
              </a:rPr>
              <a:t>Water Detection Demonstration</a:t>
            </a:r>
            <a:endParaRPr lang="pt-BR" sz="2400" dirty="0">
              <a:solidFill>
                <a:srgbClr val="FFFFFF"/>
              </a:solidFill>
              <a:latin typeface="Proxima Nova Regular"/>
              <a:ea typeface="Proxima Nova Regular"/>
              <a:cs typeface="Proxima Nova Regular"/>
            </a:endParaRPr>
          </a:p>
        </p:txBody>
      </p:sp>
      <p:sp>
        <p:nvSpPr>
          <p:cNvPr id="17410" name="Content Placeholder 2"/>
          <p:cNvSpPr>
            <a:spLocks noGrp="1"/>
          </p:cNvSpPr>
          <p:nvPr>
            <p:ph idx="4294967295"/>
          </p:nvPr>
        </p:nvSpPr>
        <p:spPr>
          <a:xfrm>
            <a:off x="198061" y="1066800"/>
            <a:ext cx="8793539" cy="1143000"/>
          </a:xfrm>
          <a:prstGeom prst="rect">
            <a:avLst/>
          </a:prstGeom>
        </p:spPr>
        <p:txBody>
          <a:bodyPr/>
          <a:lstStyle/>
          <a:p>
            <a:pPr marL="0" indent="0">
              <a:buNone/>
            </a:pPr>
            <a:r>
              <a:rPr lang="en-GB" sz="1800" dirty="0"/>
              <a:t>Historically large and shallow lake has shrunk by 95% from 1963 to 1998 due to increased population demand (reference United Nations). Provides water to 68 million people in 4 bordering countries. </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00600" y="2640409"/>
            <a:ext cx="4133215" cy="406519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62242" y="3886200"/>
            <a:ext cx="4485958" cy="2858722"/>
          </a:xfrm>
          <a:prstGeom prst="rect">
            <a:avLst/>
          </a:prstGeom>
          <a:noFill/>
          <a:ln>
            <a:noFill/>
          </a:ln>
        </p:spPr>
      </p:pic>
      <p:sp>
        <p:nvSpPr>
          <p:cNvPr id="9" name="Content Placeholder 2"/>
          <p:cNvSpPr txBox="1">
            <a:spLocks/>
          </p:cNvSpPr>
          <p:nvPr/>
        </p:nvSpPr>
        <p:spPr>
          <a:xfrm>
            <a:off x="182958" y="2514600"/>
            <a:ext cx="4465242" cy="15240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Font typeface="Arial"/>
              <a:buNone/>
            </a:pPr>
            <a:r>
              <a:rPr lang="en-GB" sz="1600" dirty="0">
                <a:latin typeface="Helvetica"/>
              </a:rPr>
              <a:t>Annual rainy season (May-June) gives rise to floods (Aug-Sept) which fill the lake (Oct-Jan) before evaporation during the dry season </a:t>
            </a:r>
            <a:r>
              <a:rPr lang="en-GB" sz="1600" dirty="0" smtClean="0">
                <a:latin typeface="Helvetica"/>
              </a:rPr>
              <a:t/>
            </a:r>
            <a:br>
              <a:rPr lang="en-GB" sz="1600" dirty="0" smtClean="0">
                <a:latin typeface="Helvetica"/>
              </a:rPr>
            </a:br>
            <a:r>
              <a:rPr lang="en-GB" sz="1600" dirty="0" smtClean="0">
                <a:latin typeface="Helvetica"/>
              </a:rPr>
              <a:t>(</a:t>
            </a:r>
            <a:r>
              <a:rPr lang="en-GB" sz="1600" dirty="0">
                <a:latin typeface="Helvetica"/>
              </a:rPr>
              <a:t>Feb-Mar).</a:t>
            </a:r>
          </a:p>
        </p:txBody>
      </p:sp>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77000" y="2057400"/>
            <a:ext cx="2222500" cy="2227353"/>
          </a:xfrm>
          <a:prstGeom prst="rect">
            <a:avLst/>
          </a:prstGeom>
        </p:spPr>
      </p:pic>
      <p:cxnSp>
        <p:nvCxnSpPr>
          <p:cNvPr id="11" name="Straight Arrow Connector 10"/>
          <p:cNvCxnSpPr/>
          <p:nvPr/>
        </p:nvCxnSpPr>
        <p:spPr bwMode="auto">
          <a:xfrm flipH="1">
            <a:off x="7272510" y="4038600"/>
            <a:ext cx="315740" cy="1371600"/>
          </a:xfrm>
          <a:prstGeom prst="straightConnector1">
            <a:avLst/>
          </a:prstGeom>
          <a:ln w="50800">
            <a:solidFill>
              <a:schemeClr val="tx1">
                <a:lumMod val="50000"/>
              </a:schemeClr>
            </a:solidFill>
            <a:headEnd type="arrow" w="sm" len="med"/>
            <a:tailEnd type="none" w="sm" len="med"/>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083569398"/>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7"/>
          <p:cNvSpPr txBox="1">
            <a:spLocks noChangeArrowheads="1"/>
          </p:cNvSpPr>
          <p:nvPr/>
        </p:nvSpPr>
        <p:spPr bwMode="auto">
          <a:xfrm>
            <a:off x="6629400" y="1295400"/>
            <a:ext cx="2362200"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rtl="0" eaLnBrk="1" hangingPunct="1"/>
            <a:r>
              <a:rPr lang="en-US" sz="1600" dirty="0">
                <a:solidFill>
                  <a:srgbClr val="002569"/>
                </a:solidFill>
              </a:rPr>
              <a:t>The product shows the percent of observations detected as water over the </a:t>
            </a:r>
            <a:r>
              <a:rPr lang="en-US" sz="1600" b="1" dirty="0" smtClean="0">
                <a:solidFill>
                  <a:srgbClr val="002569"/>
                </a:solidFill>
              </a:rPr>
              <a:t>17-year </a:t>
            </a:r>
            <a:r>
              <a:rPr lang="en-US" sz="1600" b="1" dirty="0">
                <a:solidFill>
                  <a:srgbClr val="002569"/>
                </a:solidFill>
              </a:rPr>
              <a:t>time series </a:t>
            </a:r>
            <a:r>
              <a:rPr lang="en-US" sz="1600" dirty="0">
                <a:solidFill>
                  <a:srgbClr val="002569"/>
                </a:solidFill>
              </a:rPr>
              <a:t>(water observations / clear observations).</a:t>
            </a:r>
          </a:p>
          <a:p>
            <a:pPr algn="l" rtl="0" eaLnBrk="1" hangingPunct="1"/>
            <a:endParaRPr lang="en-US" sz="1600" b="1" dirty="0">
              <a:solidFill>
                <a:srgbClr val="002569"/>
              </a:solidFill>
            </a:endParaRPr>
          </a:p>
          <a:p>
            <a:pPr algn="l" rtl="0" eaLnBrk="1" hangingPunct="1"/>
            <a:r>
              <a:rPr lang="en-US" sz="1600" b="1" dirty="0">
                <a:solidFill>
                  <a:srgbClr val="002569"/>
                </a:solidFill>
              </a:rPr>
              <a:t>Purple/Blue</a:t>
            </a:r>
            <a:r>
              <a:rPr lang="en-US" sz="1600" dirty="0">
                <a:solidFill>
                  <a:srgbClr val="002569"/>
                </a:solidFill>
              </a:rPr>
              <a:t>:</a:t>
            </a:r>
            <a:br>
              <a:rPr lang="en-US" sz="1600" dirty="0">
                <a:solidFill>
                  <a:srgbClr val="002569"/>
                </a:solidFill>
              </a:rPr>
            </a:br>
            <a:r>
              <a:rPr lang="en-US" sz="1600" dirty="0">
                <a:solidFill>
                  <a:srgbClr val="002569"/>
                </a:solidFill>
              </a:rPr>
              <a:t>Frequent </a:t>
            </a:r>
            <a:r>
              <a:rPr lang="en-US" sz="1600" dirty="0" smtClean="0">
                <a:solidFill>
                  <a:srgbClr val="002569"/>
                </a:solidFill>
              </a:rPr>
              <a:t>or permanent water</a:t>
            </a:r>
            <a:endParaRPr lang="en-US" sz="1600" dirty="0">
              <a:solidFill>
                <a:srgbClr val="002569"/>
              </a:solidFill>
            </a:endParaRPr>
          </a:p>
          <a:p>
            <a:pPr algn="l" rtl="0" eaLnBrk="1" hangingPunct="1"/>
            <a:r>
              <a:rPr lang="en-US" sz="1600" b="1" dirty="0">
                <a:solidFill>
                  <a:srgbClr val="002569"/>
                </a:solidFill>
              </a:rPr>
              <a:t/>
            </a:r>
            <a:br>
              <a:rPr lang="en-US" sz="1600" b="1" dirty="0">
                <a:solidFill>
                  <a:srgbClr val="002569"/>
                </a:solidFill>
              </a:rPr>
            </a:br>
            <a:r>
              <a:rPr lang="en-US" sz="1600" b="1" dirty="0">
                <a:solidFill>
                  <a:srgbClr val="002569"/>
                </a:solidFill>
              </a:rPr>
              <a:t>Red/Yellow:</a:t>
            </a:r>
            <a:r>
              <a:rPr lang="en-US" sz="1600" dirty="0">
                <a:solidFill>
                  <a:srgbClr val="002569"/>
                </a:solidFill>
              </a:rPr>
              <a:t> </a:t>
            </a:r>
            <a:br>
              <a:rPr lang="en-US" sz="1600" dirty="0">
                <a:solidFill>
                  <a:srgbClr val="002569"/>
                </a:solidFill>
              </a:rPr>
            </a:br>
            <a:r>
              <a:rPr lang="en-US" sz="1600" dirty="0">
                <a:solidFill>
                  <a:srgbClr val="002569"/>
                </a:solidFill>
              </a:rPr>
              <a:t>Infrequent water and/or flood events</a:t>
            </a:r>
          </a:p>
          <a:p>
            <a:pPr algn="l" rtl="0" eaLnBrk="1" hangingPunct="1"/>
            <a:endParaRPr lang="en-US" sz="1600" dirty="0">
              <a:solidFill>
                <a:srgbClr val="002569"/>
              </a:solidFill>
            </a:endParaRPr>
          </a:p>
        </p:txBody>
      </p:sp>
      <p:sp>
        <p:nvSpPr>
          <p:cNvPr id="6" name="Title 1"/>
          <p:cNvSpPr txBox="1">
            <a:spLocks/>
          </p:cNvSpPr>
          <p:nvPr/>
        </p:nvSpPr>
        <p:spPr>
          <a:xfrm>
            <a:off x="2133600" y="152400"/>
            <a:ext cx="5334000" cy="861774"/>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a:r>
              <a:rPr lang="en-US" sz="2800" b="1" dirty="0">
                <a:latin typeface="Proxima Nova Regular"/>
                <a:ea typeface="Proxima Nova Regular"/>
                <a:cs typeface="Proxima Nova Regular"/>
              </a:rPr>
              <a:t>Lake Chad, Cameroon, Africa</a:t>
            </a:r>
            <a:br>
              <a:rPr lang="en-US" sz="2800" b="1" dirty="0">
                <a:latin typeface="Proxima Nova Regular"/>
                <a:ea typeface="Proxima Nova Regular"/>
                <a:cs typeface="Proxima Nova Regular"/>
              </a:rPr>
            </a:br>
            <a:r>
              <a:rPr lang="en-US" sz="2800" b="1" dirty="0" smtClean="0">
                <a:latin typeface="Proxima Nova Regular"/>
                <a:ea typeface="Proxima Nova Regular"/>
                <a:cs typeface="Proxima Nova Regular"/>
              </a:rPr>
              <a:t>Time </a:t>
            </a:r>
            <a:r>
              <a:rPr lang="en-US" sz="2800" b="1" dirty="0">
                <a:latin typeface="Proxima Nova Regular"/>
                <a:ea typeface="Proxima Nova Regular"/>
                <a:cs typeface="Proxima Nova Regular"/>
              </a:rPr>
              <a:t>Series </a:t>
            </a:r>
            <a:r>
              <a:rPr lang="en-US" sz="2800" b="1" dirty="0" smtClean="0">
                <a:latin typeface="Proxima Nova Regular"/>
                <a:ea typeface="Proxima Nova Regular"/>
                <a:cs typeface="Proxima Nova Regular"/>
              </a:rPr>
              <a:t>Water Detection</a:t>
            </a:r>
            <a:endParaRPr lang="en-US" sz="2800" b="1" dirty="0">
              <a:latin typeface="Proxima Nova Regular"/>
              <a:ea typeface="Proxima Nova Regular"/>
              <a:cs typeface="Proxima Nova Regular"/>
            </a:endParaRPr>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5257800" y="1295400"/>
            <a:ext cx="1271905" cy="4465320"/>
          </a:xfrm>
          <a:prstGeom prst="rect">
            <a:avLst/>
          </a:prstGeom>
          <a:ln>
            <a:solidFill>
              <a:srgbClr val="000000"/>
            </a:solidFill>
          </a:ln>
        </p:spPr>
      </p:pic>
      <p:pic>
        <p:nvPicPr>
          <p:cNvPr id="7" name="Picture 6"/>
          <p:cNvPicPr/>
          <p:nvPr/>
        </p:nvPicPr>
        <p:blipFill>
          <a:blip r:embed="rId4" cstate="screen">
            <a:extLst>
              <a:ext uri="{28A0092B-C50C-407E-A947-70E740481C1C}">
                <a14:useLocalDpi xmlns:a14="http://schemas.microsoft.com/office/drawing/2010/main"/>
              </a:ext>
            </a:extLst>
          </a:blip>
          <a:stretch>
            <a:fillRect/>
          </a:stretch>
        </p:blipFill>
        <p:spPr>
          <a:xfrm>
            <a:off x="152400" y="1295400"/>
            <a:ext cx="5029200" cy="5123815"/>
          </a:xfrm>
          <a:prstGeom prst="rect">
            <a:avLst/>
          </a:prstGeom>
        </p:spPr>
      </p:pic>
    </p:spTree>
    <p:extLst>
      <p:ext uri="{BB962C8B-B14F-4D97-AF65-F5344CB8AC3E}">
        <p14:creationId xmlns:p14="http://schemas.microsoft.com/office/powerpoint/2010/main" val="1275363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theme/theme1.xml><?xml version="1.0" encoding="utf-8"?>
<a:theme xmlns:a="http://schemas.openxmlformats.org/drawingml/2006/main" name="Default">
  <a:themeElements>
    <a:clrScheme name="Default">
      <a:dk1>
        <a:srgbClr val="002569"/>
      </a:dk1>
      <a:lt1>
        <a:srgbClr val="696969"/>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GA White Pages">
  <a:themeElements>
    <a:clrScheme name="GA Whit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fontScheme name="GA White Pag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lnDef>
  </a:objectDefaults>
  <a:extraClrSchemeLst>
    <a:extraClrScheme>
      <a:clrScheme name="GA White Pag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A White Pag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A White Pag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A White Pag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A White Pag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A White Pag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A White Pag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A White Pag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A White Pag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A White Pag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A White Pag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A White Pag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A Whit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a:themeElements>
    <a:clrScheme name="Default">
      <a:dk1>
        <a:srgbClr val="002569"/>
      </a:dk1>
      <a:lt1>
        <a:srgbClr val="696969"/>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10906</TotalTime>
  <Words>2033</Words>
  <Application>Microsoft Macintosh PowerPoint</Application>
  <PresentationFormat>On-screen Show (4:3)</PresentationFormat>
  <Paragraphs>234</Paragraphs>
  <Slides>37</Slides>
  <Notes>36</Notes>
  <HiddenSlides>0</HiddenSlides>
  <MMClips>0</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37</vt:i4>
      </vt:variant>
    </vt:vector>
  </HeadingPairs>
  <TitlesOfParts>
    <vt:vector size="58" baseType="lpstr">
      <vt:lpstr>Arial Bold</vt:lpstr>
      <vt:lpstr>Avenir Roman</vt:lpstr>
      <vt:lpstr>Average</vt:lpstr>
      <vt:lpstr>Calibri</vt:lpstr>
      <vt:lpstr>Droid Serif</vt:lpstr>
      <vt:lpstr>Helvetica</vt:lpstr>
      <vt:lpstr>ＭＳ Ｐゴシック</vt:lpstr>
      <vt:lpstr>Oswald</vt:lpstr>
      <vt:lpstr>Proxima Nova Regular</vt:lpstr>
      <vt:lpstr>Tahoma</vt:lpstr>
      <vt:lpstr>Times New Roman</vt:lpstr>
      <vt:lpstr>Wingdings</vt:lpstr>
      <vt:lpstr>Arial</vt:lpstr>
      <vt:lpstr>Default</vt:lpstr>
      <vt:lpstr>GA White Pages</vt:lpstr>
      <vt:lpstr>4_Default</vt:lpstr>
      <vt:lpstr>slate</vt:lpstr>
      <vt:lpstr>1_slate</vt:lpstr>
      <vt:lpstr>2_slate</vt:lpstr>
      <vt:lpstr>3_slate</vt:lpstr>
      <vt:lpstr>4_slate</vt:lpstr>
      <vt:lpstr>Open Data Cube  Example Applications</vt:lpstr>
      <vt:lpstr>PowerPoint Presentation</vt:lpstr>
      <vt:lpstr>PowerPoint Presentation</vt:lpstr>
      <vt:lpstr>Australian WOFS Algorithm</vt:lpstr>
      <vt:lpstr>PowerPoint Presentation</vt:lpstr>
      <vt:lpstr>Annual Water Extent</vt:lpstr>
      <vt:lpstr>PowerPoint Presentation</vt:lpstr>
      <vt:lpstr>Lake Chad, Africa  Water Detection Demonstration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Water Across Synthetic Aperture Radar Data (WASARD)</vt:lpstr>
      <vt:lpstr>WASARD: Overview</vt:lpstr>
      <vt:lpstr>Analysis of Error in WASARD Detection</vt:lpstr>
      <vt:lpstr>Water detection example in Vietnam</vt:lpstr>
      <vt:lpstr>Buon Tua Sarh in Dak Nong, Vietnam</vt:lpstr>
      <vt:lpstr>PowerPoint Presentation</vt:lpstr>
      <vt:lpstr>Looking at water distribution over time</vt:lpstr>
      <vt:lpstr>Investigating by looking farther back in time,  utilizing data from ALOS-PALSAR annual mosaics</vt:lpstr>
      <vt:lpstr>Cross referencing with Google Earth</vt:lpstr>
      <vt:lpstr>PowerPoint Presentation</vt:lpstr>
    </vt:vector>
  </TitlesOfParts>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Brian Killough</cp:lastModifiedBy>
  <cp:revision>653</cp:revision>
  <cp:lastPrinted>2015-02-04T17:36:21Z</cp:lastPrinted>
  <dcterms:modified xsi:type="dcterms:W3CDTF">2017-08-29T12:48:11Z</dcterms:modified>
</cp:coreProperties>
</file>