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9" r:id="rId2"/>
  </p:sldMasterIdLst>
  <p:sldIdLst>
    <p:sldId id="256" r:id="rId3"/>
    <p:sldId id="269" r:id="rId4"/>
    <p:sldId id="262" r:id="rId5"/>
    <p:sldId id="263" r:id="rId6"/>
    <p:sldId id="264" r:id="rId7"/>
    <p:sldId id="265" r:id="rId8"/>
    <p:sldId id="266" r:id="rId9"/>
    <p:sldId id="267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6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2" autoAdjust="0"/>
    <p:restoredTop sz="96311"/>
  </p:normalViewPr>
  <p:slideViewPr>
    <p:cSldViewPr>
      <p:cViewPr varScale="1">
        <p:scale>
          <a:sx n="123" d="100"/>
          <a:sy n="123" d="100"/>
        </p:scale>
        <p:origin x="48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AD8E1C4-9A15-4764-86FE-E1C0275FBC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69" t="56875" r="39288" b="73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250A59-E31B-4002-83F5-2CA0F10DD4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t="60071" r="18717" b="8299"/>
          <a:stretch/>
        </p:blipFill>
        <p:spPr>
          <a:xfrm flipV="1">
            <a:off x="1772773" y="4826553"/>
            <a:ext cx="6443063" cy="2035792"/>
          </a:xfrm>
          <a:prstGeom prst="rect">
            <a:avLst/>
          </a:prstGeom>
        </p:spPr>
      </p:pic>
      <p:pic>
        <p:nvPicPr>
          <p:cNvPr id="19" name="Picture 18" descr="A picture containing nature&#10;&#10;Description automatically generated">
            <a:extLst>
              <a:ext uri="{FF2B5EF4-FFF2-40B4-BE49-F238E27FC236}">
                <a16:creationId xmlns:a16="http://schemas.microsoft.com/office/drawing/2014/main" id="{9A5D0622-33ED-4EB7-96FB-4585BC4717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5" t="50000" r="5072" b="33134"/>
          <a:stretch/>
        </p:blipFill>
        <p:spPr>
          <a:xfrm>
            <a:off x="4096513" y="-1"/>
            <a:ext cx="8095488" cy="2686815"/>
          </a:xfrm>
          <a:prstGeom prst="rect">
            <a:avLst/>
          </a:prstGeom>
        </p:spPr>
      </p:pic>
      <p:sp>
        <p:nvSpPr>
          <p:cNvPr id="20" name="Hexagon 3">
            <a:extLst>
              <a:ext uri="{FF2B5EF4-FFF2-40B4-BE49-F238E27FC236}">
                <a16:creationId xmlns:a16="http://schemas.microsoft.com/office/drawing/2014/main" id="{6D2DF6DF-5332-4778-ABD2-C77C32E47F0B}"/>
              </a:ext>
            </a:extLst>
          </p:cNvPr>
          <p:cNvSpPr/>
          <p:nvPr/>
        </p:nvSpPr>
        <p:spPr>
          <a:xfrm rot="10800000" flipV="1">
            <a:off x="5456394" y="1968439"/>
            <a:ext cx="6751471" cy="4901119"/>
          </a:xfrm>
          <a:custGeom>
            <a:avLst/>
            <a:gdLst>
              <a:gd name="connsiteX0" fmla="*/ 0 w 6765758"/>
              <a:gd name="connsiteY0" fmla="*/ 4848732 h 4848732"/>
              <a:gd name="connsiteX1" fmla="*/ 0 w 6765758"/>
              <a:gd name="connsiteY1" fmla="*/ 0 h 4848732"/>
              <a:gd name="connsiteX2" fmla="*/ 6765758 w 6765758"/>
              <a:gd name="connsiteY2" fmla="*/ 4848732 h 4848732"/>
              <a:gd name="connsiteX3" fmla="*/ 0 w 6765758"/>
              <a:gd name="connsiteY3" fmla="*/ 4848732 h 4848732"/>
              <a:gd name="connsiteX0" fmla="*/ 0 w 6765758"/>
              <a:gd name="connsiteY0" fmla="*/ 4941601 h 4941601"/>
              <a:gd name="connsiteX1" fmla="*/ 0 w 6765758"/>
              <a:gd name="connsiteY1" fmla="*/ 0 h 4941601"/>
              <a:gd name="connsiteX2" fmla="*/ 6765758 w 6765758"/>
              <a:gd name="connsiteY2" fmla="*/ 4941601 h 4941601"/>
              <a:gd name="connsiteX3" fmla="*/ 0 w 6765758"/>
              <a:gd name="connsiteY3" fmla="*/ 4941601 h 4941601"/>
              <a:gd name="connsiteX0" fmla="*/ 0 w 6765758"/>
              <a:gd name="connsiteY0" fmla="*/ 4920169 h 4920169"/>
              <a:gd name="connsiteX1" fmla="*/ 2381 w 6765758"/>
              <a:gd name="connsiteY1" fmla="*/ 0 h 4920169"/>
              <a:gd name="connsiteX2" fmla="*/ 6765758 w 6765758"/>
              <a:gd name="connsiteY2" fmla="*/ 4920169 h 4920169"/>
              <a:gd name="connsiteX3" fmla="*/ 0 w 6765758"/>
              <a:gd name="connsiteY3" fmla="*/ 4920169 h 4920169"/>
              <a:gd name="connsiteX0" fmla="*/ 0 w 6751470"/>
              <a:gd name="connsiteY0" fmla="*/ 4920169 h 4920169"/>
              <a:gd name="connsiteX1" fmla="*/ 2381 w 6751470"/>
              <a:gd name="connsiteY1" fmla="*/ 0 h 4920169"/>
              <a:gd name="connsiteX2" fmla="*/ 6751470 w 6751470"/>
              <a:gd name="connsiteY2" fmla="*/ 4901119 h 4920169"/>
              <a:gd name="connsiteX3" fmla="*/ 0 w 6751470"/>
              <a:gd name="connsiteY3" fmla="*/ 4920169 h 4920169"/>
              <a:gd name="connsiteX0" fmla="*/ 26211 w 6749106"/>
              <a:gd name="connsiteY0" fmla="*/ 4891594 h 4901119"/>
              <a:gd name="connsiteX1" fmla="*/ 17 w 6749106"/>
              <a:gd name="connsiteY1" fmla="*/ 0 h 4901119"/>
              <a:gd name="connsiteX2" fmla="*/ 6749106 w 6749106"/>
              <a:gd name="connsiteY2" fmla="*/ 4901119 h 4901119"/>
              <a:gd name="connsiteX3" fmla="*/ 26211 w 6749106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11939 w 6749122"/>
              <a:gd name="connsiteY0" fmla="*/ 4891594 h 4901119"/>
              <a:gd name="connsiteX1" fmla="*/ 33 w 6749122"/>
              <a:gd name="connsiteY1" fmla="*/ 0 h 4901119"/>
              <a:gd name="connsiteX2" fmla="*/ 6749122 w 6749122"/>
              <a:gd name="connsiteY2" fmla="*/ 4901119 h 4901119"/>
              <a:gd name="connsiteX3" fmla="*/ 11939 w 6749122"/>
              <a:gd name="connsiteY3" fmla="*/ 4891594 h 4901119"/>
              <a:gd name="connsiteX0" fmla="*/ 0 w 6756233"/>
              <a:gd name="connsiteY0" fmla="*/ 4877306 h 4901119"/>
              <a:gd name="connsiteX1" fmla="*/ 7144 w 6756233"/>
              <a:gd name="connsiteY1" fmla="*/ 0 h 4901119"/>
              <a:gd name="connsiteX2" fmla="*/ 6756233 w 6756233"/>
              <a:gd name="connsiteY2" fmla="*/ 4901119 h 4901119"/>
              <a:gd name="connsiteX3" fmla="*/ 0 w 6756233"/>
              <a:gd name="connsiteY3" fmla="*/ 4877306 h 4901119"/>
              <a:gd name="connsiteX0" fmla="*/ 2487 w 6749195"/>
              <a:gd name="connsiteY0" fmla="*/ 4896356 h 4901119"/>
              <a:gd name="connsiteX1" fmla="*/ 106 w 6749195"/>
              <a:gd name="connsiteY1" fmla="*/ 0 h 4901119"/>
              <a:gd name="connsiteX2" fmla="*/ 6749195 w 6749195"/>
              <a:gd name="connsiteY2" fmla="*/ 4901119 h 4901119"/>
              <a:gd name="connsiteX3" fmla="*/ 2487 w 6749195"/>
              <a:gd name="connsiteY3" fmla="*/ 4896356 h 4901119"/>
              <a:gd name="connsiteX0" fmla="*/ 2487 w 6749195"/>
              <a:gd name="connsiteY0" fmla="*/ 4898738 h 4901119"/>
              <a:gd name="connsiteX1" fmla="*/ 106 w 6749195"/>
              <a:gd name="connsiteY1" fmla="*/ 0 h 4901119"/>
              <a:gd name="connsiteX2" fmla="*/ 6749195 w 6749195"/>
              <a:gd name="connsiteY2" fmla="*/ 4901119 h 4901119"/>
              <a:gd name="connsiteX3" fmla="*/ 2487 w 6749195"/>
              <a:gd name="connsiteY3" fmla="*/ 4898738 h 4901119"/>
              <a:gd name="connsiteX0" fmla="*/ 0 w 6751471"/>
              <a:gd name="connsiteY0" fmla="*/ 4901119 h 4901119"/>
              <a:gd name="connsiteX1" fmla="*/ 2382 w 6751471"/>
              <a:gd name="connsiteY1" fmla="*/ 0 h 4901119"/>
              <a:gd name="connsiteX2" fmla="*/ 6751471 w 6751471"/>
              <a:gd name="connsiteY2" fmla="*/ 4901119 h 4901119"/>
              <a:gd name="connsiteX3" fmla="*/ 0 w 6751471"/>
              <a:gd name="connsiteY3" fmla="*/ 4901119 h 4901119"/>
              <a:gd name="connsiteX0" fmla="*/ 0 w 6751471"/>
              <a:gd name="connsiteY0" fmla="*/ 4901119 h 4901119"/>
              <a:gd name="connsiteX1" fmla="*/ 2382 w 6751471"/>
              <a:gd name="connsiteY1" fmla="*/ 0 h 4901119"/>
              <a:gd name="connsiteX2" fmla="*/ 6751471 w 6751471"/>
              <a:gd name="connsiteY2" fmla="*/ 4901119 h 4901119"/>
              <a:gd name="connsiteX3" fmla="*/ 0 w 6751471"/>
              <a:gd name="connsiteY3" fmla="*/ 4901119 h 490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1471" h="4901119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1" name="Hexagon 3">
            <a:extLst>
              <a:ext uri="{FF2B5EF4-FFF2-40B4-BE49-F238E27FC236}">
                <a16:creationId xmlns:a16="http://schemas.microsoft.com/office/drawing/2014/main" id="{ED1323B1-25AD-4D68-9935-331D79B300CE}"/>
              </a:ext>
            </a:extLst>
          </p:cNvPr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>
              <a:gd name="connsiteX0" fmla="*/ 0 w 12192000"/>
              <a:gd name="connsiteY0" fmla="*/ 3429000 h 6858000"/>
              <a:gd name="connsiteX1" fmla="*/ 1714500 w 12192000"/>
              <a:gd name="connsiteY1" fmla="*/ 2 h 6858000"/>
              <a:gd name="connsiteX2" fmla="*/ 10477500 w 12192000"/>
              <a:gd name="connsiteY2" fmla="*/ 2 h 6858000"/>
              <a:gd name="connsiteX3" fmla="*/ 12192000 w 12192000"/>
              <a:gd name="connsiteY3" fmla="*/ 3429000 h 6858000"/>
              <a:gd name="connsiteX4" fmla="*/ 10477500 w 12192000"/>
              <a:gd name="connsiteY4" fmla="*/ 6857998 h 6858000"/>
              <a:gd name="connsiteX5" fmla="*/ 1714500 w 12192000"/>
              <a:gd name="connsiteY5" fmla="*/ 6857998 h 6858000"/>
              <a:gd name="connsiteX6" fmla="*/ 0 w 12192000"/>
              <a:gd name="connsiteY6" fmla="*/ 3429000 h 6858000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0483516 w 12198016"/>
              <a:gd name="connsiteY2" fmla="*/ 12032 h 6870028"/>
              <a:gd name="connsiteX3" fmla="*/ 12198016 w 12198016"/>
              <a:gd name="connsiteY3" fmla="*/ 3441030 h 6870028"/>
              <a:gd name="connsiteX4" fmla="*/ 10483516 w 12198016"/>
              <a:gd name="connsiteY4" fmla="*/ 6870028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2192000 w 12198016"/>
              <a:gd name="connsiteY2" fmla="*/ 24063 h 6870028"/>
              <a:gd name="connsiteX3" fmla="*/ 12198016 w 12198016"/>
              <a:gd name="connsiteY3" fmla="*/ 3441030 h 6870028"/>
              <a:gd name="connsiteX4" fmla="*/ 10483516 w 12198016"/>
              <a:gd name="connsiteY4" fmla="*/ 6870028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70028"/>
              <a:gd name="connsiteX1" fmla="*/ 0 w 12198016"/>
              <a:gd name="connsiteY1" fmla="*/ 0 h 6870028"/>
              <a:gd name="connsiteX2" fmla="*/ 12192000 w 12198016"/>
              <a:gd name="connsiteY2" fmla="*/ 24063 h 6870028"/>
              <a:gd name="connsiteX3" fmla="*/ 12198016 w 12198016"/>
              <a:gd name="connsiteY3" fmla="*/ 3441030 h 6870028"/>
              <a:gd name="connsiteX4" fmla="*/ 12179968 w 12198016"/>
              <a:gd name="connsiteY4" fmla="*/ 6845965 h 6870028"/>
              <a:gd name="connsiteX5" fmla="*/ 1720516 w 12198016"/>
              <a:gd name="connsiteY5" fmla="*/ 6870028 h 6870028"/>
              <a:gd name="connsiteX6" fmla="*/ 6016 w 12198016"/>
              <a:gd name="connsiteY6" fmla="*/ 3441030 h 6870028"/>
              <a:gd name="connsiteX0" fmla="*/ 6016 w 12198016"/>
              <a:gd name="connsiteY0" fmla="*/ 3441030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6" fmla="*/ 6016 w 12198016"/>
              <a:gd name="connsiteY6" fmla="*/ 3441030 h 6857997"/>
              <a:gd name="connsiteX0" fmla="*/ 266 w 12204298"/>
              <a:gd name="connsiteY0" fmla="*/ 2045367 h 6857997"/>
              <a:gd name="connsiteX1" fmla="*/ 6282 w 12204298"/>
              <a:gd name="connsiteY1" fmla="*/ 0 h 6857997"/>
              <a:gd name="connsiteX2" fmla="*/ 12198282 w 12204298"/>
              <a:gd name="connsiteY2" fmla="*/ 24063 h 6857997"/>
              <a:gd name="connsiteX3" fmla="*/ 12204298 w 12204298"/>
              <a:gd name="connsiteY3" fmla="*/ 3441030 h 6857997"/>
              <a:gd name="connsiteX4" fmla="*/ 12186250 w 12204298"/>
              <a:gd name="connsiteY4" fmla="*/ 6845965 h 6857997"/>
              <a:gd name="connsiteX5" fmla="*/ 7128976 w 12204298"/>
              <a:gd name="connsiteY5" fmla="*/ 6857997 h 6857997"/>
              <a:gd name="connsiteX6" fmla="*/ 266 w 12204298"/>
              <a:gd name="connsiteY6" fmla="*/ 2045367 h 6857997"/>
              <a:gd name="connsiteX0" fmla="*/ 980573 w 12198016"/>
              <a:gd name="connsiteY0" fmla="*/ 1792704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6" fmla="*/ 980573 w 12198016"/>
              <a:gd name="connsiteY6" fmla="*/ 1792704 h 6857997"/>
              <a:gd name="connsiteX0" fmla="*/ 266 w 12204299"/>
              <a:gd name="connsiteY0" fmla="*/ 1840831 h 6857997"/>
              <a:gd name="connsiteX1" fmla="*/ 6283 w 12204299"/>
              <a:gd name="connsiteY1" fmla="*/ 0 h 6857997"/>
              <a:gd name="connsiteX2" fmla="*/ 12198283 w 12204299"/>
              <a:gd name="connsiteY2" fmla="*/ 24063 h 6857997"/>
              <a:gd name="connsiteX3" fmla="*/ 12204299 w 12204299"/>
              <a:gd name="connsiteY3" fmla="*/ 3441030 h 6857997"/>
              <a:gd name="connsiteX4" fmla="*/ 12186251 w 12204299"/>
              <a:gd name="connsiteY4" fmla="*/ 6845965 h 6857997"/>
              <a:gd name="connsiteX5" fmla="*/ 7128977 w 12204299"/>
              <a:gd name="connsiteY5" fmla="*/ 6857997 h 6857997"/>
              <a:gd name="connsiteX6" fmla="*/ 266 w 12204299"/>
              <a:gd name="connsiteY6" fmla="*/ 1840831 h 6857997"/>
              <a:gd name="connsiteX0" fmla="*/ 7122694 w 12198016"/>
              <a:gd name="connsiteY0" fmla="*/ 6857997 h 6857997"/>
              <a:gd name="connsiteX1" fmla="*/ 0 w 12198016"/>
              <a:gd name="connsiteY1" fmla="*/ 0 h 6857997"/>
              <a:gd name="connsiteX2" fmla="*/ 12192000 w 12198016"/>
              <a:gd name="connsiteY2" fmla="*/ 24063 h 6857997"/>
              <a:gd name="connsiteX3" fmla="*/ 12198016 w 12198016"/>
              <a:gd name="connsiteY3" fmla="*/ 3441030 h 6857997"/>
              <a:gd name="connsiteX4" fmla="*/ 12179968 w 12198016"/>
              <a:gd name="connsiteY4" fmla="*/ 6845965 h 6857997"/>
              <a:gd name="connsiteX5" fmla="*/ 7122694 w 12198016"/>
              <a:gd name="connsiteY5" fmla="*/ 6857997 h 6857997"/>
              <a:gd name="connsiteX0" fmla="*/ 4818648 w 12198016"/>
              <a:gd name="connsiteY0" fmla="*/ 6870031 h 6870031"/>
              <a:gd name="connsiteX1" fmla="*/ 0 w 12198016"/>
              <a:gd name="connsiteY1" fmla="*/ 0 h 6870031"/>
              <a:gd name="connsiteX2" fmla="*/ 12192000 w 12198016"/>
              <a:gd name="connsiteY2" fmla="*/ 24063 h 6870031"/>
              <a:gd name="connsiteX3" fmla="*/ 12198016 w 12198016"/>
              <a:gd name="connsiteY3" fmla="*/ 3441030 h 6870031"/>
              <a:gd name="connsiteX4" fmla="*/ 12179968 w 12198016"/>
              <a:gd name="connsiteY4" fmla="*/ 6845965 h 6870031"/>
              <a:gd name="connsiteX5" fmla="*/ 4818648 w 12198016"/>
              <a:gd name="connsiteY5" fmla="*/ 6870031 h 6870031"/>
              <a:gd name="connsiteX0" fmla="*/ 2713121 w 10092489"/>
              <a:gd name="connsiteY0" fmla="*/ 6870031 h 6870031"/>
              <a:gd name="connsiteX1" fmla="*/ 0 w 10092489"/>
              <a:gd name="connsiteY1" fmla="*/ 0 h 6870031"/>
              <a:gd name="connsiteX2" fmla="*/ 10086473 w 10092489"/>
              <a:gd name="connsiteY2" fmla="*/ 24063 h 6870031"/>
              <a:gd name="connsiteX3" fmla="*/ 10092489 w 10092489"/>
              <a:gd name="connsiteY3" fmla="*/ 3441030 h 6870031"/>
              <a:gd name="connsiteX4" fmla="*/ 10074441 w 10092489"/>
              <a:gd name="connsiteY4" fmla="*/ 6845965 h 6870031"/>
              <a:gd name="connsiteX5" fmla="*/ 2713121 w 10092489"/>
              <a:gd name="connsiteY5" fmla="*/ 6870031 h 6870031"/>
              <a:gd name="connsiteX0" fmla="*/ 3230479 w 10092489"/>
              <a:gd name="connsiteY0" fmla="*/ 6870031 h 6870031"/>
              <a:gd name="connsiteX1" fmla="*/ 0 w 10092489"/>
              <a:gd name="connsiteY1" fmla="*/ 0 h 6870031"/>
              <a:gd name="connsiteX2" fmla="*/ 10086473 w 10092489"/>
              <a:gd name="connsiteY2" fmla="*/ 24063 h 6870031"/>
              <a:gd name="connsiteX3" fmla="*/ 10092489 w 10092489"/>
              <a:gd name="connsiteY3" fmla="*/ 3441030 h 6870031"/>
              <a:gd name="connsiteX4" fmla="*/ 10074441 w 10092489"/>
              <a:gd name="connsiteY4" fmla="*/ 6845965 h 6870031"/>
              <a:gd name="connsiteX5" fmla="*/ 3230479 w 10092489"/>
              <a:gd name="connsiteY5" fmla="*/ 6870031 h 6870031"/>
              <a:gd name="connsiteX0" fmla="*/ 5526973 w 12388983"/>
              <a:gd name="connsiteY0" fmla="*/ 6870031 h 6870031"/>
              <a:gd name="connsiteX1" fmla="*/ 0 w 12388983"/>
              <a:gd name="connsiteY1" fmla="*/ 0 h 6870031"/>
              <a:gd name="connsiteX2" fmla="*/ 12382967 w 12388983"/>
              <a:gd name="connsiteY2" fmla="*/ 24063 h 6870031"/>
              <a:gd name="connsiteX3" fmla="*/ 12388983 w 12388983"/>
              <a:gd name="connsiteY3" fmla="*/ 3441030 h 6870031"/>
              <a:gd name="connsiteX4" fmla="*/ 12370935 w 12388983"/>
              <a:gd name="connsiteY4" fmla="*/ 6845965 h 6870031"/>
              <a:gd name="connsiteX5" fmla="*/ 5526973 w 12388983"/>
              <a:gd name="connsiteY5" fmla="*/ 6870031 h 6870031"/>
              <a:gd name="connsiteX0" fmla="*/ 7840359 w 14702369"/>
              <a:gd name="connsiteY0" fmla="*/ 6845968 h 6845968"/>
              <a:gd name="connsiteX1" fmla="*/ 0 w 14702369"/>
              <a:gd name="connsiteY1" fmla="*/ 0 h 6845968"/>
              <a:gd name="connsiteX2" fmla="*/ 14696353 w 14702369"/>
              <a:gd name="connsiteY2" fmla="*/ 0 h 6845968"/>
              <a:gd name="connsiteX3" fmla="*/ 14702369 w 14702369"/>
              <a:gd name="connsiteY3" fmla="*/ 3416967 h 6845968"/>
              <a:gd name="connsiteX4" fmla="*/ 14684321 w 14702369"/>
              <a:gd name="connsiteY4" fmla="*/ 6821902 h 6845968"/>
              <a:gd name="connsiteX5" fmla="*/ 7840359 w 14702369"/>
              <a:gd name="connsiteY5" fmla="*/ 6845968 h 6845968"/>
              <a:gd name="connsiteX0" fmla="*/ 11914246 w 14702369"/>
              <a:gd name="connsiteY0" fmla="*/ 6821904 h 6821904"/>
              <a:gd name="connsiteX1" fmla="*/ 0 w 14702369"/>
              <a:gd name="connsiteY1" fmla="*/ 0 h 6821904"/>
              <a:gd name="connsiteX2" fmla="*/ 14696353 w 14702369"/>
              <a:gd name="connsiteY2" fmla="*/ 0 h 6821904"/>
              <a:gd name="connsiteX3" fmla="*/ 14702369 w 14702369"/>
              <a:gd name="connsiteY3" fmla="*/ 3416967 h 6821904"/>
              <a:gd name="connsiteX4" fmla="*/ 14684321 w 14702369"/>
              <a:gd name="connsiteY4" fmla="*/ 6821902 h 6821904"/>
              <a:gd name="connsiteX5" fmla="*/ 11914246 w 14702369"/>
              <a:gd name="connsiteY5" fmla="*/ 6821904 h 6821904"/>
              <a:gd name="connsiteX0" fmla="*/ 11303164 w 14702369"/>
              <a:gd name="connsiteY0" fmla="*/ 6833935 h 6833935"/>
              <a:gd name="connsiteX1" fmla="*/ 0 w 14702369"/>
              <a:gd name="connsiteY1" fmla="*/ 0 h 6833935"/>
              <a:gd name="connsiteX2" fmla="*/ 14696353 w 14702369"/>
              <a:gd name="connsiteY2" fmla="*/ 0 h 6833935"/>
              <a:gd name="connsiteX3" fmla="*/ 14702369 w 14702369"/>
              <a:gd name="connsiteY3" fmla="*/ 3416967 h 6833935"/>
              <a:gd name="connsiteX4" fmla="*/ 14684321 w 14702369"/>
              <a:gd name="connsiteY4" fmla="*/ 6821902 h 6833935"/>
              <a:gd name="connsiteX5" fmla="*/ 11303164 w 14702369"/>
              <a:gd name="connsiteY5" fmla="*/ 6833935 h 6833935"/>
              <a:gd name="connsiteX0" fmla="*/ 11303164 w 14702369"/>
              <a:gd name="connsiteY0" fmla="*/ 6833935 h 6833935"/>
              <a:gd name="connsiteX1" fmla="*/ 0 w 14702369"/>
              <a:gd name="connsiteY1" fmla="*/ 0 h 6833935"/>
              <a:gd name="connsiteX2" fmla="*/ 14696353 w 14702369"/>
              <a:gd name="connsiteY2" fmla="*/ 0 h 6833935"/>
              <a:gd name="connsiteX3" fmla="*/ 14702369 w 14702369"/>
              <a:gd name="connsiteY3" fmla="*/ 3416967 h 6833935"/>
              <a:gd name="connsiteX4" fmla="*/ 14698869 w 14702369"/>
              <a:gd name="connsiteY4" fmla="*/ 6833934 h 6833935"/>
              <a:gd name="connsiteX5" fmla="*/ 11303164 w 14702369"/>
              <a:gd name="connsiteY5" fmla="*/ 6833935 h 6833935"/>
              <a:gd name="connsiteX0" fmla="*/ 11356917 w 14756122"/>
              <a:gd name="connsiteY0" fmla="*/ 6833935 h 6833935"/>
              <a:gd name="connsiteX1" fmla="*/ 0 w 14756122"/>
              <a:gd name="connsiteY1" fmla="*/ 12611 h 6833935"/>
              <a:gd name="connsiteX2" fmla="*/ 14750106 w 14756122"/>
              <a:gd name="connsiteY2" fmla="*/ 0 h 6833935"/>
              <a:gd name="connsiteX3" fmla="*/ 14756122 w 14756122"/>
              <a:gd name="connsiteY3" fmla="*/ 3416967 h 6833935"/>
              <a:gd name="connsiteX4" fmla="*/ 14752622 w 14756122"/>
              <a:gd name="connsiteY4" fmla="*/ 6833934 h 6833935"/>
              <a:gd name="connsiteX5" fmla="*/ 11356917 w 14756122"/>
              <a:gd name="connsiteY5" fmla="*/ 6833935 h 6833935"/>
              <a:gd name="connsiteX0" fmla="*/ 11356917 w 14761910"/>
              <a:gd name="connsiteY0" fmla="*/ 6833935 h 6833935"/>
              <a:gd name="connsiteX1" fmla="*/ 0 w 14761910"/>
              <a:gd name="connsiteY1" fmla="*/ 12611 h 6833935"/>
              <a:gd name="connsiteX2" fmla="*/ 14761631 w 14761910"/>
              <a:gd name="connsiteY2" fmla="*/ 0 h 6833935"/>
              <a:gd name="connsiteX3" fmla="*/ 14756122 w 14761910"/>
              <a:gd name="connsiteY3" fmla="*/ 3416967 h 6833935"/>
              <a:gd name="connsiteX4" fmla="*/ 14752622 w 14761910"/>
              <a:gd name="connsiteY4" fmla="*/ 6833934 h 6833935"/>
              <a:gd name="connsiteX5" fmla="*/ 11356917 w 14761910"/>
              <a:gd name="connsiteY5" fmla="*/ 6833935 h 6833935"/>
              <a:gd name="connsiteX0" fmla="*/ 11356917 w 14761910"/>
              <a:gd name="connsiteY0" fmla="*/ 6833935 h 6833935"/>
              <a:gd name="connsiteX1" fmla="*/ 0 w 14761910"/>
              <a:gd name="connsiteY1" fmla="*/ 12611 h 6833935"/>
              <a:gd name="connsiteX2" fmla="*/ 14761631 w 14761910"/>
              <a:gd name="connsiteY2" fmla="*/ 0 h 6833935"/>
              <a:gd name="connsiteX3" fmla="*/ 14756122 w 14761910"/>
              <a:gd name="connsiteY3" fmla="*/ 3416967 h 6833935"/>
              <a:gd name="connsiteX4" fmla="*/ 14758385 w 14761910"/>
              <a:gd name="connsiteY4" fmla="*/ 6829198 h 6833935"/>
              <a:gd name="connsiteX5" fmla="*/ 11356917 w 14761910"/>
              <a:gd name="connsiteY5" fmla="*/ 6833935 h 6833935"/>
              <a:gd name="connsiteX0" fmla="*/ 11356917 w 14761910"/>
              <a:gd name="connsiteY0" fmla="*/ 6833935 h 6836301"/>
              <a:gd name="connsiteX1" fmla="*/ 0 w 14761910"/>
              <a:gd name="connsiteY1" fmla="*/ 12611 h 6836301"/>
              <a:gd name="connsiteX2" fmla="*/ 14761631 w 14761910"/>
              <a:gd name="connsiteY2" fmla="*/ 0 h 6836301"/>
              <a:gd name="connsiteX3" fmla="*/ 14756122 w 14761910"/>
              <a:gd name="connsiteY3" fmla="*/ 3416967 h 6836301"/>
              <a:gd name="connsiteX4" fmla="*/ 14758385 w 14761910"/>
              <a:gd name="connsiteY4" fmla="*/ 6836301 h 6836301"/>
              <a:gd name="connsiteX5" fmla="*/ 11356917 w 14761910"/>
              <a:gd name="connsiteY5" fmla="*/ 6833935 h 683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61910" h="6836301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A6DEE9-0B4F-409A-B59F-325723A10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31" y="5311498"/>
            <a:ext cx="2738896" cy="15085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B31207-9C3D-4B5C-B57B-2FE4DBE214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4000"/>
          </a:blip>
          <a:srcRect l="32582" t="2399" r="8554" b="-8774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5335CF-157D-43AA-8855-D3BF724DF9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4000"/>
            <a:grayscl/>
          </a:blip>
          <a:srcRect l="54017" t="36082" r="11355" b="674"/>
          <a:stretch/>
        </p:blipFill>
        <p:spPr>
          <a:xfrm rot="16200000">
            <a:off x="5792642" y="4819952"/>
            <a:ext cx="1719709" cy="2366806"/>
          </a:xfrm>
          <a:prstGeom prst="rtTriangle">
            <a:avLst/>
          </a:prstGeom>
        </p:spPr>
      </p:pic>
      <p:sp>
        <p:nvSpPr>
          <p:cNvPr id="11" name="Title 15">
            <a:extLst>
              <a:ext uri="{FF2B5EF4-FFF2-40B4-BE49-F238E27FC236}">
                <a16:creationId xmlns:a16="http://schemas.microsoft.com/office/drawing/2014/main" id="{6D87AD77-E89F-4705-AA0A-8032DAD1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791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E6563-1FD9-44BC-8284-6241DD77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9D5C0-DD5D-43E9-BBB5-2EEF32CC9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E45B6-364B-4B43-BE23-9B2588DFBE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50728-B5D7-47A5-B20B-7A0A06FE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16A22-037B-40FE-8075-2FA4CF98AC71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D3469-7482-490D-9BFB-F62A7FDEC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E8984-7B50-4AA1-B5A8-150157D97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F7DDB-2B71-4015-971B-7875E24A81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2707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B14F3-24F4-48C9-8296-F7CE390D4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2F911-D690-4A27-846D-EEA489591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13B838-3685-4ECA-BC64-948034C4B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295E14-EFFA-4F54-8F34-699A3080F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FFCBA-B63F-435F-971D-61B24369E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767AE2-A9EF-46AF-A28B-BB19265C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16A22-037B-40FE-8075-2FA4CF98AC71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9980A-002F-4E14-903A-6BB629BC8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0A4499-E6D3-49B7-80E4-77C37C69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F7DDB-2B71-4015-971B-7875E24A81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9309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AAEE3-2CDC-4140-8AFA-14507968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BEADC-9219-49E4-AA10-27887198F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16A22-037B-40FE-8075-2FA4CF98AC71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8408A7-F733-4740-87D1-D1D15E152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1B2BA-4CDB-414B-818B-356C80B2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F7DDB-2B71-4015-971B-7875E24A81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7438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75F02B-077C-408D-A14E-0D005915F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16A22-037B-40FE-8075-2FA4CF98AC71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418609-28A0-4DC9-8273-A615E678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942262-EFC1-4EC3-971E-5088EF5F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F7DDB-2B71-4015-971B-7875E24A81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60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03F6-BFBE-4CFC-A158-DBC4B916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BD43D-4362-49F4-BB7D-B6879DAF0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3BB5E-0C66-47C8-82CE-5C065E071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54D3C-1035-48C5-915F-C80B9737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16A22-037B-40FE-8075-2FA4CF98AC71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E22ED-B846-4454-BB0D-978630A7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1F3F9-E6FC-445D-802B-BFB60F464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F7DDB-2B71-4015-971B-7875E24A81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9394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E1568-67E2-4512-A0DA-55D24092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32765-00CF-47DD-A816-5BC3A7C5CC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802186-517D-4206-863D-432DD2BB5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C52FB-6323-4C19-A811-063480DE1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16A22-037B-40FE-8075-2FA4CF98AC71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9E5FB-6B9F-46E5-A53B-BB01D26D5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F3A9B-0A73-48C0-A8D5-71ABF68D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F7DDB-2B71-4015-971B-7875E24A81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9896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D928D-AB8A-4814-ABDA-9DB7253A4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3C52C4-9DE2-46B0-9711-2BC31FF3CA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414F8-5933-4CAE-ADD2-1B587714F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16A22-037B-40FE-8075-2FA4CF98AC71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0C966-33EB-4D46-A64E-E2ED42B0F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018E2-4CD2-4BC5-A655-3B416AED8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F7DDB-2B71-4015-971B-7875E24A81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1925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591869-6823-472E-965D-8F7E23819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B0EBC-EEB7-45C0-9AD0-0CB5F9CD2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71C85-C918-4543-97D7-495C37E6D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16A22-037B-40FE-8075-2FA4CF98AC71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F9AC5-B17C-40DD-A416-00CD68C1A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5DE1B-EFC8-427A-93F8-A12295E1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F7DDB-2B71-4015-971B-7875E24A81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584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C6441F9-A2B1-4BFB-87F7-B505A10AE262}"/>
              </a:ext>
            </a:extLst>
          </p:cNvPr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A801E7-BC54-4FD1-B398-A5A22D7A98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5B944D-04FC-4DF5-9BF7-3BCE88FF1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D524ECA-AF0A-4822-81E8-1224A9767F20}"/>
              </a:ext>
            </a:extLst>
          </p:cNvPr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5CD593-1634-4207-94B8-040A8F75CE1E}"/>
              </a:ext>
            </a:extLst>
          </p:cNvPr>
          <p:cNvSpPr/>
          <p:nvPr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7198A-4F93-4BB0-B3E6-6EC9C206038D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D052B9-215F-4A65-B5BF-D9EA0B79D5DB}"/>
              </a:ext>
            </a:extLst>
          </p:cNvPr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</a:rPr>
              <a:t>IGARSS 2023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9B9A96-3603-43F8-A8A8-E7ECA8F14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23802C6-2AE7-4143-9A89-2B465ADB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5744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ED4F45A-79C4-451D-B770-5D9EB63F4CE9}"/>
              </a:ext>
            </a:extLst>
          </p:cNvPr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50AF94-A7F3-4BBE-BA31-C4E95B643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F3D092-5D49-4AFB-AF3E-73F362AFF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71A52C8-AC58-4F93-9B83-CF6340B35704}"/>
              </a:ext>
            </a:extLst>
          </p:cNvPr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8C269A-31A7-4C30-A379-B1AF6E6AC07E}"/>
              </a:ext>
            </a:extLst>
          </p:cNvPr>
          <p:cNvSpPr/>
          <p:nvPr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DDE49C7-19A1-444C-9825-1EA2A4CF4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544BA0-E96C-45E5-845D-0572CB6E19C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2800"/>
            </a:lvl1pPr>
            <a:lvl2pPr marL="685800" indent="-22860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Courier New" panose="02070309020205020404" pitchFamily="49" charset="0"/>
              <a:buChar char="o"/>
              <a:defRPr sz="2000"/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FA363F-DA93-49E9-B2AA-8F807FE83C45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15" name="Title 15">
            <a:extLst>
              <a:ext uri="{FF2B5EF4-FFF2-40B4-BE49-F238E27FC236}">
                <a16:creationId xmlns:a16="http://schemas.microsoft.com/office/drawing/2014/main" id="{87570EC9-0DBC-4BD7-95AA-6C73B6CD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AFEA34-4B44-497D-B71A-B94444F09CBB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</a:rPr>
              <a:t>IGARSS 2023</a:t>
            </a:r>
          </a:p>
        </p:txBody>
      </p:sp>
    </p:spTree>
    <p:extLst>
      <p:ext uri="{BB962C8B-B14F-4D97-AF65-F5344CB8AC3E}">
        <p14:creationId xmlns:p14="http://schemas.microsoft.com/office/powerpoint/2010/main" val="348051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E8A8A5-B83C-452F-9ACA-4A3279DC36AF}"/>
              </a:ext>
            </a:extLst>
          </p:cNvPr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9B4D16-20B9-4380-8EB6-9F8F7A812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FE8BF3-E40B-493A-9AE5-A62B25D4F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ACCEF1-20EC-4A52-A7A1-15EEEB87FBB0}"/>
              </a:ext>
            </a:extLst>
          </p:cNvPr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6BB852-D706-4A9C-8904-87AD81B3C355}"/>
              </a:ext>
            </a:extLst>
          </p:cNvPr>
          <p:cNvSpPr/>
          <p:nvPr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7E3A92-47B8-4167-85B4-4C55CAFC49AB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9" name="Title 15">
            <a:extLst>
              <a:ext uri="{FF2B5EF4-FFF2-40B4-BE49-F238E27FC236}">
                <a16:creationId xmlns:a16="http://schemas.microsoft.com/office/drawing/2014/main" id="{80E5D011-DA18-4024-AF86-86894ACB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790449-1CA5-4C62-8E98-100AF11526DB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</a:rPr>
              <a:t>IGARSS 2023</a:t>
            </a:r>
          </a:p>
        </p:txBody>
      </p:sp>
    </p:spTree>
    <p:extLst>
      <p:ext uri="{BB962C8B-B14F-4D97-AF65-F5344CB8AC3E}">
        <p14:creationId xmlns:p14="http://schemas.microsoft.com/office/powerpoint/2010/main" val="161013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EBEE52-12B2-4089-AD9F-FE36914DD282}"/>
              </a:ext>
            </a:extLst>
          </p:cNvPr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315F3E-F0DF-4865-AC4F-47E0A13B27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6593D5-A5A7-4DB6-A71A-5D767C08A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C563EC-D185-47AB-844E-F7F56F0C4870}"/>
              </a:ext>
            </a:extLst>
          </p:cNvPr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42A08C-D712-41B9-8B6D-63E085A5C203}"/>
              </a:ext>
            </a:extLst>
          </p:cNvPr>
          <p:cNvSpPr/>
          <p:nvPr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F12C-5B09-41F4-BF5A-B51056894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 sz="3200"/>
            </a:lvl1pPr>
            <a:lvl2pPr marL="685800" indent="-228600">
              <a:buFont typeface="Wingdings" panose="05000000000000000000" pitchFamily="2" charset="2"/>
              <a:buChar char="§"/>
              <a:defRPr sz="2800"/>
            </a:lvl2pPr>
            <a:lvl3pPr marL="1143000" indent="-228600">
              <a:buFont typeface="Courier New" panose="02070309020205020404" pitchFamily="49" charset="0"/>
              <a:buChar char="o"/>
              <a:defRPr sz="2400"/>
            </a:lvl3pPr>
            <a:lvl4pPr marL="1600200" indent="-228600">
              <a:buFont typeface="Arial" panose="020B0604020202020204" pitchFamily="34" charset="0"/>
              <a:buChar char="•"/>
              <a:defRPr sz="2000"/>
            </a:lvl4pPr>
            <a:lvl5pPr marL="2057400" indent="-2286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816F0-FF8F-4A31-8300-9ACA6B575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C088C0-51B0-4546-B072-388AE9218637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‹#›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52871787-E01A-4060-A748-A06B35391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890EFA-2EF6-4FD2-82A1-6CA480819A26}"/>
              </a:ext>
            </a:extLst>
          </p:cNvPr>
          <p:cNvSpPr txBox="1"/>
          <p:nvPr userDrawn="1"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>
                <a:solidFill>
                  <a:schemeClr val="accent1"/>
                </a:solidFill>
              </a:rPr>
              <a:t>IGARSS 2023</a:t>
            </a:r>
          </a:p>
        </p:txBody>
      </p:sp>
    </p:spTree>
    <p:extLst>
      <p:ext uri="{BB962C8B-B14F-4D97-AF65-F5344CB8AC3E}">
        <p14:creationId xmlns:p14="http://schemas.microsoft.com/office/powerpoint/2010/main" val="3522113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E4CC6-BA29-4225-86FD-9E1DEBAFE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C2611E-75E0-46BC-9C2D-081134481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30D32-CE53-4428-9715-B7D2273B9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0509-DF53-44B0-8F97-B0B6AD3A3FC9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AF960-5183-4D9A-85DA-78D29F503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775BD-86A7-42C6-B6D4-C227B051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5671A-51D4-4BB5-A30D-7906BDE2A30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9417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1024B-0CF2-4319-BC38-816C81C09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1B25AA-14E7-4659-8914-91B47CCDD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29B10-C755-4BF1-B96A-2EBE85F559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16A22-037B-40FE-8075-2FA4CF98AC71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FE73A-8FD5-4122-BF54-8C7D33D2F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9264C-BDC6-4DE8-9D0A-849DEC0A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F7DDB-2B71-4015-971B-7875E24A81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165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45600-AE0A-4C07-B100-8C4D2C8E0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F388-17CE-4E33-AB84-F50E3F4F4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B9157-3AFC-4CAA-ACD0-31BB69E93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16A22-037B-40FE-8075-2FA4CF98AC71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7EA86-81D0-4E86-BC67-D81FA6DF1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BDAFD-DC59-43F5-B89C-B764FE44C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F7DDB-2B71-4015-971B-7875E24A81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3284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189BE-740F-4D74-929E-78E2E3F3E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A0D38-F2FA-4A09-B85C-1A76FF188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12C81-4D02-45B8-B639-E92C11186D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16A22-037B-40FE-8075-2FA4CF98AC71}" type="datetimeFigureOut">
              <a:rPr lang="en-AU" smtClean="0"/>
              <a:t>11/7/2023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41DFB-AA86-4E99-A433-FFD76B61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86BEF-9641-4AAF-AFE6-44528121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F7DDB-2B71-4015-971B-7875E24A81F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3580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B3F54E-9A4B-4920-8D77-4695B8ABE8DC}"/>
              </a:ext>
            </a:extLst>
          </p:cNvPr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22C5D0-A59F-4D59-9AE0-98B49D48F7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3F94B4-13EA-4151-AFBF-F80C398EB1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C0AD3EB-C7FF-4C12-981F-BF2C7DE74266}"/>
              </a:ext>
            </a:extLst>
          </p:cNvPr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223A0C-8F12-4568-8E11-A3F2ECF21C84}"/>
              </a:ext>
            </a:extLst>
          </p:cNvPr>
          <p:cNvSpPr/>
          <p:nvPr/>
        </p:nvSpPr>
        <p:spPr>
          <a:xfrm flipV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5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97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gif"/><Relationship Id="rId5" Type="http://schemas.openxmlformats.org/officeDocument/2006/relationships/image" Target="../media/image24.gif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24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gif"/><Relationship Id="rId4" Type="http://schemas.openxmlformats.org/officeDocument/2006/relationships/image" Target="../media/image2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99EC60-C22B-41BB-8770-3096A774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7" y="175938"/>
            <a:ext cx="6801016" cy="3972645"/>
          </a:xfrm>
        </p:spPr>
        <p:txBody>
          <a:bodyPr/>
          <a:lstStyle/>
          <a:p>
            <a:r>
              <a:rPr lang="en-AU" dirty="0"/>
              <a:t>Recent</a:t>
            </a:r>
            <a:br>
              <a:rPr lang="en-AU" dirty="0"/>
            </a:br>
            <a:r>
              <a:rPr lang="en-AU" dirty="0"/>
              <a:t>CEOS Mission Launches</a:t>
            </a:r>
          </a:p>
        </p:txBody>
      </p:sp>
    </p:spTree>
    <p:extLst>
      <p:ext uri="{BB962C8B-B14F-4D97-AF65-F5344CB8AC3E}">
        <p14:creationId xmlns:p14="http://schemas.microsoft.com/office/powerpoint/2010/main" val="53896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0">
        <p14:glitter pattern="hexagon"/>
      </p:transition>
    </mc:Choice>
    <mc:Fallback>
      <p:transition spd="slow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3B56A61-3781-E332-A278-4D792656A124}"/>
              </a:ext>
            </a:extLst>
          </p:cNvPr>
          <p:cNvGrpSpPr/>
          <p:nvPr/>
        </p:nvGrpSpPr>
        <p:grpSpPr>
          <a:xfrm>
            <a:off x="7908262" y="1720326"/>
            <a:ext cx="3663978" cy="3648588"/>
            <a:chOff x="10407681" y="4777093"/>
            <a:chExt cx="1688966" cy="1688966"/>
          </a:xfrm>
        </p:grpSpPr>
        <p:pic>
          <p:nvPicPr>
            <p:cNvPr id="7" name="Picture 4" descr="Oceansat 3, 3A (EOS 06) - Gunter's Space Page">
              <a:extLst>
                <a:ext uri="{FF2B5EF4-FFF2-40B4-BE49-F238E27FC236}">
                  <a16:creationId xmlns:a16="http://schemas.microsoft.com/office/drawing/2014/main" id="{C540FED9-AE9F-864C-EE81-3058E1DB59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5" r="19625"/>
            <a:stretch/>
          </p:blipFill>
          <p:spPr bwMode="auto">
            <a:xfrm>
              <a:off x="10407681" y="4777093"/>
              <a:ext cx="1688966" cy="1688966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7E7A4A-98AC-3181-B20A-2D3FD088A8F9}"/>
                </a:ext>
              </a:extLst>
            </p:cNvPr>
            <p:cNvSpPr txBox="1"/>
            <p:nvPr/>
          </p:nvSpPr>
          <p:spPr>
            <a:xfrm>
              <a:off x="10660518" y="6099594"/>
              <a:ext cx="1324494" cy="29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/>
                <a:t>Oceansat-3</a:t>
              </a:r>
            </a:p>
            <a:p>
              <a:pPr algn="ctr"/>
              <a:r>
                <a:rPr lang="en-AU" b="1" dirty="0"/>
                <a:t>ISRO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E7ECE8-9D1B-42B6-AA3F-54CF89D9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97" y="1470104"/>
            <a:ext cx="6919746" cy="4694402"/>
          </a:xfrm>
        </p:spPr>
        <p:txBody>
          <a:bodyPr/>
          <a:lstStyle/>
          <a:p>
            <a:r>
              <a:rPr lang="en-AU" sz="2800" dirty="0"/>
              <a:t>Launched on 26</a:t>
            </a:r>
            <a:r>
              <a:rPr lang="en-AU" sz="2800" baseline="30000" dirty="0"/>
              <a:t>th</a:t>
            </a:r>
            <a:r>
              <a:rPr lang="en-AU" sz="2800" dirty="0"/>
              <a:t> November, 2022</a:t>
            </a:r>
          </a:p>
          <a:p>
            <a:r>
              <a:rPr lang="en-AU" sz="2800" dirty="0"/>
              <a:t>Multi-sensor mission to provide service continuity for users of Oceansat-2 data and improve upon existing remote sensing capabilities in the field of </a:t>
            </a:r>
            <a:r>
              <a:rPr lang="en-AU" sz="2800" b="1" dirty="0">
                <a:solidFill>
                  <a:schemeClr val="accent3"/>
                </a:solidFill>
              </a:rPr>
              <a:t>oceanography</a:t>
            </a:r>
            <a:endParaRPr lang="en-AU" sz="2800" dirty="0"/>
          </a:p>
          <a:p>
            <a:r>
              <a:rPr lang="en-AU" sz="2800" dirty="0"/>
              <a:t>Oceansat-3 data has applications in </a:t>
            </a:r>
            <a:r>
              <a:rPr lang="en-AU" sz="2800" b="1" dirty="0">
                <a:solidFill>
                  <a:schemeClr val="accent3"/>
                </a:solidFill>
              </a:rPr>
              <a:t>ocean colour, biology, and surface winds and temperature</a:t>
            </a:r>
          </a:p>
          <a:p>
            <a:r>
              <a:rPr lang="en-AU" sz="2800" dirty="0"/>
              <a:t>Also carries the </a:t>
            </a:r>
            <a:r>
              <a:rPr lang="en-AU" sz="2800" b="1" dirty="0">
                <a:solidFill>
                  <a:schemeClr val="accent3"/>
                </a:solidFill>
              </a:rPr>
              <a:t>ARGOS-4 data collection system</a:t>
            </a:r>
            <a:r>
              <a:rPr lang="en-AU" sz="2800" dirty="0"/>
              <a:t>, in partnership with CNES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50FE52-6759-4F35-ABEF-472CE196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Oceansat-3</a:t>
            </a:r>
          </a:p>
        </p:txBody>
      </p:sp>
      <p:pic>
        <p:nvPicPr>
          <p:cNvPr id="6" name="Picture 2" descr="Atmosphere Measurments">
            <a:extLst>
              <a:ext uri="{FF2B5EF4-FFF2-40B4-BE49-F238E27FC236}">
                <a16:creationId xmlns:a16="http://schemas.microsoft.com/office/drawing/2014/main" id="{FC3155D9-15BC-4BD9-9C59-CA4B07D6E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22" y="175939"/>
            <a:ext cx="669758" cy="6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Ocean Measurments">
            <a:extLst>
              <a:ext uri="{FF2B5EF4-FFF2-40B4-BE49-F238E27FC236}">
                <a16:creationId xmlns:a16="http://schemas.microsoft.com/office/drawing/2014/main" id="{9A1D3EAC-D8DA-F7A6-2AA6-A3A66EEDC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45" y="175937"/>
            <a:ext cx="66851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19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14:gallery dir="l"/>
      </p:transition>
    </mc:Choice>
    <mc:Fallback>
      <p:transition spd="slow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7D8C36-ABF5-FD63-0C6B-543A47FC4BC8}"/>
              </a:ext>
            </a:extLst>
          </p:cNvPr>
          <p:cNvGrpSpPr/>
          <p:nvPr/>
        </p:nvGrpSpPr>
        <p:grpSpPr>
          <a:xfrm>
            <a:off x="712015" y="1787946"/>
            <a:ext cx="3698457" cy="3698453"/>
            <a:chOff x="7830777" y="4609540"/>
            <a:chExt cx="1730667" cy="1706732"/>
          </a:xfrm>
        </p:grpSpPr>
        <p:pic>
          <p:nvPicPr>
            <p:cNvPr id="3" name="Picture 8" descr="ESA - About Meteosat Third Generation">
              <a:extLst>
                <a:ext uri="{FF2B5EF4-FFF2-40B4-BE49-F238E27FC236}">
                  <a16:creationId xmlns:a16="http://schemas.microsoft.com/office/drawing/2014/main" id="{B984212B-8A77-942B-5F63-8C0F2B4EA1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36" t="11307" r="7069" b="15498"/>
            <a:stretch/>
          </p:blipFill>
          <p:spPr bwMode="auto">
            <a:xfrm>
              <a:off x="7837576" y="4609540"/>
              <a:ext cx="1706732" cy="1706732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C01CD0-3E53-3A4B-38D2-65675B7AD9A8}"/>
                </a:ext>
              </a:extLst>
            </p:cNvPr>
            <p:cNvSpPr txBox="1"/>
            <p:nvPr/>
          </p:nvSpPr>
          <p:spPr>
            <a:xfrm>
              <a:off x="7830777" y="5905552"/>
              <a:ext cx="1730667" cy="298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</a:rPr>
                <a:t>MTG-I1</a:t>
              </a:r>
            </a:p>
            <a:p>
              <a:pPr algn="ctr"/>
              <a:r>
                <a:rPr lang="en-AU" b="1" dirty="0">
                  <a:solidFill>
                    <a:schemeClr val="bg1"/>
                  </a:solidFill>
                </a:rPr>
                <a:t>EUMETSAT / ESA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E7ECE8-9D1B-42B6-AA3F-54CF89D9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408" y="1332676"/>
            <a:ext cx="7198895" cy="5159563"/>
          </a:xfrm>
        </p:spPr>
        <p:txBody>
          <a:bodyPr/>
          <a:lstStyle/>
          <a:p>
            <a:r>
              <a:rPr lang="en-AU" sz="2800" dirty="0"/>
              <a:t>Launched 13</a:t>
            </a:r>
            <a:r>
              <a:rPr lang="en-AU" sz="2800" baseline="30000" dirty="0"/>
              <a:t>th</a:t>
            </a:r>
            <a:r>
              <a:rPr lang="en-AU" sz="2800" dirty="0"/>
              <a:t> December, 2022</a:t>
            </a:r>
          </a:p>
          <a:p>
            <a:r>
              <a:rPr lang="en-AU" sz="2800" dirty="0"/>
              <a:t>First of the six-satellite </a:t>
            </a:r>
            <a:r>
              <a:rPr lang="en-AU" sz="2800" dirty="0" err="1"/>
              <a:t>Meteosat</a:t>
            </a:r>
            <a:r>
              <a:rPr lang="en-AU" sz="2800" dirty="0"/>
              <a:t> Third Generation </a:t>
            </a:r>
            <a:r>
              <a:rPr lang="en-AU" sz="2800" b="1" dirty="0">
                <a:solidFill>
                  <a:schemeClr val="accent2"/>
                </a:solidFill>
              </a:rPr>
              <a:t>geostationary</a:t>
            </a:r>
            <a:r>
              <a:rPr lang="en-AU" sz="2800" dirty="0"/>
              <a:t> constellation </a:t>
            </a:r>
          </a:p>
          <a:p>
            <a:r>
              <a:rPr lang="en-AU" sz="2800" b="1" dirty="0">
                <a:solidFill>
                  <a:schemeClr val="accent2"/>
                </a:solidFill>
              </a:rPr>
              <a:t>Four MTG-I (Imager) satellites </a:t>
            </a:r>
            <a:r>
              <a:rPr lang="en-AU" sz="2800" dirty="0"/>
              <a:t>will be complemented by </a:t>
            </a:r>
            <a:r>
              <a:rPr lang="en-AU" sz="2800" b="1" dirty="0">
                <a:solidFill>
                  <a:schemeClr val="accent2"/>
                </a:solidFill>
              </a:rPr>
              <a:t>two MTG-S (Sounder) satellites</a:t>
            </a:r>
          </a:p>
          <a:p>
            <a:r>
              <a:rPr lang="en-AU" sz="2800" dirty="0"/>
              <a:t>Carries Europe’s </a:t>
            </a:r>
            <a:r>
              <a:rPr lang="en-AU" sz="2800" b="1" dirty="0">
                <a:solidFill>
                  <a:schemeClr val="accent2"/>
                </a:solidFill>
              </a:rPr>
              <a:t>first lightning imager </a:t>
            </a:r>
            <a:r>
              <a:rPr lang="en-AU" sz="2800" dirty="0"/>
              <a:t>– which will give weather forecasters greater confidence in their predictions of </a:t>
            </a:r>
            <a:r>
              <a:rPr lang="en-AU" sz="2800" b="1" dirty="0">
                <a:solidFill>
                  <a:schemeClr val="accent2"/>
                </a:solidFill>
              </a:rPr>
              <a:t>severe storms</a:t>
            </a:r>
            <a:r>
              <a:rPr lang="en-AU" sz="2800" dirty="0"/>
              <a:t>, particularly in remote regions and on the oceans where lightning detection capabilities are limited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50FE52-6759-4F35-ABEF-472CE196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MTG-I1</a:t>
            </a:r>
          </a:p>
        </p:txBody>
      </p:sp>
      <p:pic>
        <p:nvPicPr>
          <p:cNvPr id="7" name="Picture 4" descr="Land Measurments">
            <a:extLst>
              <a:ext uri="{FF2B5EF4-FFF2-40B4-BE49-F238E27FC236}">
                <a16:creationId xmlns:a16="http://schemas.microsoft.com/office/drawing/2014/main" id="{01835A9D-FC94-AAA6-FA72-87D3AE2CB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830" y="175937"/>
            <a:ext cx="668519" cy="6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cean Measurments">
            <a:extLst>
              <a:ext uri="{FF2B5EF4-FFF2-40B4-BE49-F238E27FC236}">
                <a16:creationId xmlns:a16="http://schemas.microsoft.com/office/drawing/2014/main" id="{A4AB6ACB-0B4F-E19A-046D-829F95CB1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45" y="175937"/>
            <a:ext cx="66851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now and Ice Measurments">
            <a:extLst>
              <a:ext uri="{FF2B5EF4-FFF2-40B4-BE49-F238E27FC236}">
                <a16:creationId xmlns:a16="http://schemas.microsoft.com/office/drawing/2014/main" id="{ECBC2BE3-D430-1B29-E8F0-461BAF241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60" y="175937"/>
            <a:ext cx="66851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tmosphere Measurments">
            <a:extLst>
              <a:ext uri="{FF2B5EF4-FFF2-40B4-BE49-F238E27FC236}">
                <a16:creationId xmlns:a16="http://schemas.microsoft.com/office/drawing/2014/main" id="{2639CBA0-EE58-09FE-D23B-E2B4405D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936" y="183474"/>
            <a:ext cx="669758" cy="6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71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5C7DC4-5826-B764-91B5-47DAEC7EA207}"/>
              </a:ext>
            </a:extLst>
          </p:cNvPr>
          <p:cNvGrpSpPr/>
          <p:nvPr/>
        </p:nvGrpSpPr>
        <p:grpSpPr>
          <a:xfrm>
            <a:off x="7921814" y="1718081"/>
            <a:ext cx="3641370" cy="3626079"/>
            <a:chOff x="9011966" y="2665930"/>
            <a:chExt cx="1688966" cy="1688966"/>
          </a:xfrm>
        </p:grpSpPr>
        <p:pic>
          <p:nvPicPr>
            <p:cNvPr id="7" name="Picture 6" descr="SWOT - Earth Missions - NASA Jet Propulsion Laboratory">
              <a:extLst>
                <a:ext uri="{FF2B5EF4-FFF2-40B4-BE49-F238E27FC236}">
                  <a16:creationId xmlns:a16="http://schemas.microsoft.com/office/drawing/2014/main" id="{D1E8DE1E-FF36-CA00-4770-13E5D2E5A0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3" r="12513"/>
            <a:stretch/>
          </p:blipFill>
          <p:spPr bwMode="auto">
            <a:xfrm>
              <a:off x="9011966" y="2665930"/>
              <a:ext cx="1688966" cy="1688966"/>
            </a:xfrm>
            <a:prstGeom prst="ellipse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8D1A7FF-6896-9C02-9CAE-5492AC1C771F}"/>
                </a:ext>
              </a:extLst>
            </p:cNvPr>
            <p:cNvSpPr txBox="1"/>
            <p:nvPr/>
          </p:nvSpPr>
          <p:spPr>
            <a:xfrm>
              <a:off x="9234787" y="2747415"/>
              <a:ext cx="970822" cy="4300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</a:rPr>
                <a:t>SWOT</a:t>
              </a:r>
            </a:p>
            <a:p>
              <a:pPr algn="ctr"/>
              <a:r>
                <a:rPr lang="en-AU" b="1" dirty="0">
                  <a:solidFill>
                    <a:schemeClr val="bg1"/>
                  </a:solidFill>
                </a:rPr>
                <a:t>NASA / CNES / CSA / UKSA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E7ECE8-9D1B-42B6-AA3F-54CF89D9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37" y="1317704"/>
            <a:ext cx="7477744" cy="4694402"/>
          </a:xfrm>
        </p:spPr>
        <p:txBody>
          <a:bodyPr/>
          <a:lstStyle/>
          <a:p>
            <a:r>
              <a:rPr lang="en-AU" sz="2800" dirty="0"/>
              <a:t>Launched on 16</a:t>
            </a:r>
            <a:r>
              <a:rPr lang="en-AU" sz="2800" baseline="30000" dirty="0"/>
              <a:t>th</a:t>
            </a:r>
            <a:r>
              <a:rPr lang="en-AU" sz="2800" dirty="0"/>
              <a:t> December, 2022</a:t>
            </a:r>
          </a:p>
          <a:p>
            <a:r>
              <a:rPr lang="en-AU" sz="2800" dirty="0"/>
              <a:t>A </a:t>
            </a:r>
            <a:r>
              <a:rPr lang="en-AU" sz="2800" b="1" dirty="0">
                <a:solidFill>
                  <a:schemeClr val="accent5">
                    <a:lumMod val="75000"/>
                  </a:schemeClr>
                </a:solidFill>
              </a:rPr>
              <a:t>swath-based Synthetic Aperture Radar (SAR) altimetry mission</a:t>
            </a:r>
            <a:r>
              <a:rPr lang="en-AU" sz="2800" dirty="0"/>
              <a:t>, following from the Jason-1, -2 and -3 missions</a:t>
            </a:r>
          </a:p>
          <a:p>
            <a:r>
              <a:rPr lang="en-AU" sz="2800" dirty="0"/>
              <a:t>SWOT will perform a </a:t>
            </a:r>
            <a:r>
              <a:rPr lang="en-AU" sz="2800" b="1" dirty="0">
                <a:solidFill>
                  <a:schemeClr val="accent5">
                    <a:lumMod val="75000"/>
                  </a:schemeClr>
                </a:solidFill>
              </a:rPr>
              <a:t>global survey of the Earth's surface water</a:t>
            </a:r>
            <a:r>
              <a:rPr lang="en-AU" sz="2800" dirty="0"/>
              <a:t>, collecting detailed measurements of how water bodies change over time </a:t>
            </a:r>
          </a:p>
          <a:p>
            <a:r>
              <a:rPr lang="en-AU" sz="2800" dirty="0"/>
              <a:t>The data collected by this mission could </a:t>
            </a:r>
            <a:r>
              <a:rPr lang="en-AU" sz="2800" b="1" dirty="0">
                <a:solidFill>
                  <a:schemeClr val="accent5">
                    <a:lumMod val="75000"/>
                  </a:schemeClr>
                </a:solidFill>
              </a:rPr>
              <a:t>improve ocean circulation models and weather predictions, </a:t>
            </a:r>
            <a:r>
              <a:rPr lang="en-AU" sz="2800" dirty="0"/>
              <a:t>while aiding in </a:t>
            </a:r>
            <a:r>
              <a:rPr lang="en-AU" sz="2800" b="1" dirty="0">
                <a:solidFill>
                  <a:schemeClr val="accent5">
                    <a:lumMod val="75000"/>
                  </a:schemeClr>
                </a:solidFill>
              </a:rPr>
              <a:t>freshwater management </a:t>
            </a:r>
            <a:r>
              <a:rPr lang="en-AU" sz="2800" dirty="0"/>
              <a:t>around the world</a:t>
            </a:r>
          </a:p>
          <a:p>
            <a:endParaRPr lang="en-AU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50FE52-6759-4F35-ABEF-472CE196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SWOT</a:t>
            </a:r>
          </a:p>
        </p:txBody>
      </p:sp>
      <p:pic>
        <p:nvPicPr>
          <p:cNvPr id="11" name="Picture 4" descr="Land Measurments">
            <a:extLst>
              <a:ext uri="{FF2B5EF4-FFF2-40B4-BE49-F238E27FC236}">
                <a16:creationId xmlns:a16="http://schemas.microsoft.com/office/drawing/2014/main" id="{D7068949-224D-FDC2-9A7F-70DD4527E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830" y="175937"/>
            <a:ext cx="668519" cy="6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Ocean Measurments">
            <a:extLst>
              <a:ext uri="{FF2B5EF4-FFF2-40B4-BE49-F238E27FC236}">
                <a16:creationId xmlns:a16="http://schemas.microsoft.com/office/drawing/2014/main" id="{685A1C2C-6740-FA4E-D4D6-0D4B2F807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45" y="175937"/>
            <a:ext cx="66851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tmosphere Measurments">
            <a:extLst>
              <a:ext uri="{FF2B5EF4-FFF2-40B4-BE49-F238E27FC236}">
                <a16:creationId xmlns:a16="http://schemas.microsoft.com/office/drawing/2014/main" id="{8B1AEA3D-2A9B-C278-C3E1-41EB48D4A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936" y="183474"/>
            <a:ext cx="669758" cy="6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Gravity and Magnetic Field Measurments">
            <a:extLst>
              <a:ext uri="{FF2B5EF4-FFF2-40B4-BE49-F238E27FC236}">
                <a16:creationId xmlns:a16="http://schemas.microsoft.com/office/drawing/2014/main" id="{A96CBDBE-3A3F-F9A1-B94D-74466C3F5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440" y="175936"/>
            <a:ext cx="66975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78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0">
        <p14:warp dir="in"/>
      </p:transition>
    </mc:Choice>
    <mc:Fallback>
      <p:transition spd="slow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E9DED9D-864B-4852-BB5F-7726F8704139}"/>
              </a:ext>
            </a:extLst>
          </p:cNvPr>
          <p:cNvGrpSpPr/>
          <p:nvPr/>
        </p:nvGrpSpPr>
        <p:grpSpPr>
          <a:xfrm>
            <a:off x="707899" y="1791993"/>
            <a:ext cx="3679385" cy="3663927"/>
            <a:chOff x="7910478" y="4902382"/>
            <a:chExt cx="1706732" cy="1706732"/>
          </a:xfrm>
        </p:grpSpPr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AC3BB6B5-255F-BD5E-8A64-A93E89A333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9" t="1161" r="14013" b="6469"/>
            <a:stretch/>
          </p:blipFill>
          <p:spPr bwMode="auto">
            <a:xfrm>
              <a:off x="7910478" y="4902382"/>
              <a:ext cx="1706732" cy="1706732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81EFBC-C0F6-DAC5-CC89-A59C9D933C43}"/>
                </a:ext>
              </a:extLst>
            </p:cNvPr>
            <p:cNvSpPr txBox="1"/>
            <p:nvPr/>
          </p:nvSpPr>
          <p:spPr>
            <a:xfrm>
              <a:off x="8089439" y="4965595"/>
              <a:ext cx="1387237" cy="430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 err="1">
                  <a:solidFill>
                    <a:schemeClr val="bg1"/>
                  </a:solidFill>
                </a:rPr>
                <a:t>Elektro</a:t>
              </a:r>
              <a:r>
                <a:rPr lang="en-AU" b="1" dirty="0">
                  <a:solidFill>
                    <a:schemeClr val="bg1"/>
                  </a:solidFill>
                </a:rPr>
                <a:t>-L N4 </a:t>
              </a:r>
            </a:p>
            <a:p>
              <a:pPr algn="ctr"/>
              <a:r>
                <a:rPr lang="en-AU" b="1" dirty="0">
                  <a:solidFill>
                    <a:schemeClr val="bg1"/>
                  </a:solidFill>
                </a:rPr>
                <a:t>ROSKOSMOS / ROSHYDROMET</a:t>
              </a:r>
            </a:p>
          </p:txBody>
        </p:sp>
      </p:grpSp>
      <p:pic>
        <p:nvPicPr>
          <p:cNvPr id="12" name="Picture 10" descr="Gravity and Magnetic Field Measurments">
            <a:extLst>
              <a:ext uri="{FF2B5EF4-FFF2-40B4-BE49-F238E27FC236}">
                <a16:creationId xmlns:a16="http://schemas.microsoft.com/office/drawing/2014/main" id="{D4EF3024-C2E7-4B92-96CF-BAFCAD754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811" y="175936"/>
            <a:ext cx="66975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E7ECE8-9D1B-42B6-AA3F-54CF89D9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168" y="1292037"/>
            <a:ext cx="7403432" cy="4694402"/>
          </a:xfrm>
        </p:spPr>
        <p:txBody>
          <a:bodyPr/>
          <a:lstStyle/>
          <a:p>
            <a:r>
              <a:rPr lang="en-AU" sz="2800" dirty="0"/>
              <a:t>Launched 5</a:t>
            </a:r>
            <a:r>
              <a:rPr lang="en-AU" sz="2800" baseline="30000" dirty="0"/>
              <a:t>th</a:t>
            </a:r>
            <a:r>
              <a:rPr lang="en-AU" sz="2800" dirty="0"/>
              <a:t> February, 2023</a:t>
            </a:r>
          </a:p>
          <a:p>
            <a:r>
              <a:rPr lang="en-AU" sz="2800" b="1" dirty="0">
                <a:solidFill>
                  <a:schemeClr val="accent3"/>
                </a:solidFill>
              </a:rPr>
              <a:t>Operational meteorology satellite hosted in Geostationary orbit at 165° East</a:t>
            </a:r>
            <a:r>
              <a:rPr lang="en-AU" sz="2800" dirty="0"/>
              <a:t>, over Eastern Asia and the Pacific.</a:t>
            </a:r>
          </a:p>
          <a:p>
            <a:r>
              <a:rPr lang="en-AU" sz="2800" dirty="0"/>
              <a:t>Carries the Module for Geophysical Measurements (GGAK-E) to monitor and forecast </a:t>
            </a:r>
            <a:r>
              <a:rPr lang="en-AU" sz="2800" b="1" dirty="0">
                <a:solidFill>
                  <a:schemeClr val="accent3"/>
                </a:solidFill>
              </a:rPr>
              <a:t>solar activity, radiation and magnetic fields around Earth</a:t>
            </a:r>
          </a:p>
          <a:p>
            <a:r>
              <a:rPr lang="en-AU" sz="2800" dirty="0"/>
              <a:t>Also carries the </a:t>
            </a:r>
            <a:r>
              <a:rPr lang="en-AU" sz="2800" b="1" dirty="0">
                <a:solidFill>
                  <a:schemeClr val="accent3"/>
                </a:solidFill>
              </a:rPr>
              <a:t>multispectral scanning imager-radiometer</a:t>
            </a:r>
            <a:r>
              <a:rPr lang="en-AU" sz="2800" dirty="0"/>
              <a:t> (MSU-GS) which measures multiple parameters for operational meteorology.</a:t>
            </a:r>
          </a:p>
          <a:p>
            <a:endParaRPr lang="en-AU" sz="2800" dirty="0"/>
          </a:p>
          <a:p>
            <a:endParaRPr lang="en-AU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50FE52-6759-4F35-ABEF-472CE196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Electro-L N4</a:t>
            </a:r>
          </a:p>
        </p:txBody>
      </p:sp>
      <p:pic>
        <p:nvPicPr>
          <p:cNvPr id="10" name="Picture 4" descr="Land Measurments">
            <a:extLst>
              <a:ext uri="{FF2B5EF4-FFF2-40B4-BE49-F238E27FC236}">
                <a16:creationId xmlns:a16="http://schemas.microsoft.com/office/drawing/2014/main" id="{61D8C334-FA15-6D9F-5296-1E426656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830" y="175937"/>
            <a:ext cx="668519" cy="6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Ocean Measurments">
            <a:extLst>
              <a:ext uri="{FF2B5EF4-FFF2-40B4-BE49-F238E27FC236}">
                <a16:creationId xmlns:a16="http://schemas.microsoft.com/office/drawing/2014/main" id="{F268450E-BBCF-F982-23CA-5D2A27422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45" y="175937"/>
            <a:ext cx="66851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now and Ice Measurments">
            <a:extLst>
              <a:ext uri="{FF2B5EF4-FFF2-40B4-BE49-F238E27FC236}">
                <a16:creationId xmlns:a16="http://schemas.microsoft.com/office/drawing/2014/main" id="{963BEA77-5929-D8E3-BE30-E1781CC0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60" y="175937"/>
            <a:ext cx="66851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tmosphere Measurments">
            <a:extLst>
              <a:ext uri="{FF2B5EF4-FFF2-40B4-BE49-F238E27FC236}">
                <a16:creationId xmlns:a16="http://schemas.microsoft.com/office/drawing/2014/main" id="{2BF27820-F8F6-8B82-CF14-6BD26FF5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936" y="183474"/>
            <a:ext cx="669758" cy="6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25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14:switch dir="r"/>
      </p:transition>
    </mc:Choice>
    <mc:Fallback>
      <p:transition spd="slow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71FC7BC-25C6-00B2-533B-A4AFF0626CEE}"/>
              </a:ext>
            </a:extLst>
          </p:cNvPr>
          <p:cNvGrpSpPr/>
          <p:nvPr/>
        </p:nvGrpSpPr>
        <p:grpSpPr>
          <a:xfrm>
            <a:off x="7906891" y="1688696"/>
            <a:ext cx="3685669" cy="3679494"/>
            <a:chOff x="9398309" y="4078737"/>
            <a:chExt cx="1463396" cy="1460944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24DB8E8A-DAF8-3921-905D-8C6403DF7E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5" t="4376" r="1802" b="19480"/>
            <a:stretch/>
          </p:blipFill>
          <p:spPr bwMode="auto">
            <a:xfrm>
              <a:off x="9398309" y="4078737"/>
              <a:ext cx="1463396" cy="1460944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C6E22B-E11C-2204-6C3E-937CAD55D603}"/>
                </a:ext>
              </a:extLst>
            </p:cNvPr>
            <p:cNvSpPr txBox="1"/>
            <p:nvPr/>
          </p:nvSpPr>
          <p:spPr>
            <a:xfrm>
              <a:off x="10291768" y="4277305"/>
              <a:ext cx="380738" cy="256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b="1" dirty="0"/>
                <a:t>TEMPO</a:t>
              </a:r>
            </a:p>
            <a:p>
              <a:pPr algn="ctr"/>
              <a:r>
                <a:rPr lang="en-AU" b="1" dirty="0"/>
                <a:t>NASA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E7ECE8-9D1B-42B6-AA3F-54CF89D9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97" y="1470104"/>
            <a:ext cx="6919746" cy="4694402"/>
          </a:xfrm>
        </p:spPr>
        <p:txBody>
          <a:bodyPr/>
          <a:lstStyle/>
          <a:p>
            <a:r>
              <a:rPr lang="en-AU" sz="2800" dirty="0"/>
              <a:t>Launched as a payload on Intelsat 40E on 7</a:t>
            </a:r>
            <a:r>
              <a:rPr lang="en-AU" sz="2800" baseline="30000" dirty="0"/>
              <a:t>th</a:t>
            </a:r>
            <a:r>
              <a:rPr lang="en-AU" sz="2800" dirty="0"/>
              <a:t> April, 2023</a:t>
            </a:r>
          </a:p>
          <a:p>
            <a:r>
              <a:rPr lang="en-AU" sz="2800" dirty="0"/>
              <a:t>Intelsat 40E is a commercial communications satellite in </a:t>
            </a:r>
            <a:r>
              <a:rPr lang="en-AU" sz="2800" b="1" dirty="0">
                <a:solidFill>
                  <a:schemeClr val="accent2"/>
                </a:solidFill>
              </a:rPr>
              <a:t>geostationary orbit at 91° West</a:t>
            </a:r>
          </a:p>
          <a:p>
            <a:r>
              <a:rPr lang="en-AU" sz="2800" dirty="0"/>
              <a:t>TEMPO is the first space-based instrument to </a:t>
            </a:r>
            <a:r>
              <a:rPr lang="en-AU" sz="2800" b="1" dirty="0">
                <a:solidFill>
                  <a:schemeClr val="accent2"/>
                </a:solidFill>
              </a:rPr>
              <a:t>measure air quality over North America </a:t>
            </a:r>
            <a:r>
              <a:rPr lang="en-AU" sz="2800" dirty="0"/>
              <a:t>hourly during the daytime and at spatial regions of several square miles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50FE52-6759-4F35-ABEF-472CE196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TEMPO</a:t>
            </a:r>
          </a:p>
        </p:txBody>
      </p:sp>
      <p:pic>
        <p:nvPicPr>
          <p:cNvPr id="6" name="Picture 2" descr="Atmosphere Measurments">
            <a:extLst>
              <a:ext uri="{FF2B5EF4-FFF2-40B4-BE49-F238E27FC236}">
                <a16:creationId xmlns:a16="http://schemas.microsoft.com/office/drawing/2014/main" id="{FC3155D9-15BC-4BD9-9C59-CA4B07D6E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22" y="175939"/>
            <a:ext cx="669758" cy="6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63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14:gallery dir="r"/>
      </p:transition>
    </mc:Choice>
    <mc:Fallback>
      <p:transition spd="slow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D786E3-9575-70CC-F603-B2F61B4DB2B3}"/>
              </a:ext>
            </a:extLst>
          </p:cNvPr>
          <p:cNvGrpSpPr/>
          <p:nvPr/>
        </p:nvGrpSpPr>
        <p:grpSpPr>
          <a:xfrm>
            <a:off x="722424" y="1796756"/>
            <a:ext cx="3666696" cy="3660553"/>
            <a:chOff x="10319834" y="1340636"/>
            <a:chExt cx="1609603" cy="161368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64987A1-49CF-0699-6060-874CCEF20E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3" t="5540" r="7522" b="12979"/>
            <a:stretch/>
          </p:blipFill>
          <p:spPr bwMode="auto">
            <a:xfrm>
              <a:off x="10319834" y="1340636"/>
              <a:ext cx="1609603" cy="1613686"/>
            </a:xfrm>
            <a:prstGeom prst="ellipse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C5C6AA-C3F2-C043-BB2E-1D5EDE96E04D}"/>
                </a:ext>
              </a:extLst>
            </p:cNvPr>
            <p:cNvSpPr txBox="1"/>
            <p:nvPr/>
          </p:nvSpPr>
          <p:spPr>
            <a:xfrm>
              <a:off x="10652365" y="1597622"/>
              <a:ext cx="1198659" cy="28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</a:rPr>
                <a:t>NORSAT-TD</a:t>
              </a:r>
            </a:p>
            <a:p>
              <a:pPr algn="ctr"/>
              <a:r>
                <a:rPr lang="en-AU" b="1" dirty="0">
                  <a:solidFill>
                    <a:schemeClr val="bg1"/>
                  </a:solidFill>
                </a:rPr>
                <a:t>NOSA / ASI / CNES / NSO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E7ECE8-9D1B-42B6-AA3F-54CF89D9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568" y="1566357"/>
            <a:ext cx="7198895" cy="4694402"/>
          </a:xfrm>
        </p:spPr>
        <p:txBody>
          <a:bodyPr/>
          <a:lstStyle/>
          <a:p>
            <a:r>
              <a:rPr lang="en-AU" sz="2800" dirty="0"/>
              <a:t>Launched 15</a:t>
            </a:r>
            <a:r>
              <a:rPr lang="en-AU" sz="2800" baseline="30000" dirty="0"/>
              <a:t>th</a:t>
            </a:r>
            <a:r>
              <a:rPr lang="en-AU" sz="2800" dirty="0"/>
              <a:t> April, 2023</a:t>
            </a:r>
          </a:p>
          <a:p>
            <a:r>
              <a:rPr lang="en-AU" sz="2800" dirty="0"/>
              <a:t>Carries multiple advanced or experimental payloads, including an </a:t>
            </a:r>
            <a:r>
              <a:rPr lang="en-AU" sz="2800" b="1" dirty="0">
                <a:solidFill>
                  <a:schemeClr val="accent5">
                    <a:lumMod val="75000"/>
                  </a:schemeClr>
                </a:solidFill>
              </a:rPr>
              <a:t>iodine propulsion system</a:t>
            </a:r>
            <a:r>
              <a:rPr lang="en-AU" sz="2800" dirty="0"/>
              <a:t>, a </a:t>
            </a:r>
            <a:r>
              <a:rPr lang="en-AU" sz="2800" b="1" dirty="0">
                <a:solidFill>
                  <a:schemeClr val="accent5">
                    <a:lumMod val="75000"/>
                  </a:schemeClr>
                </a:solidFill>
              </a:rPr>
              <a:t>satellite tracking and navigation payload</a:t>
            </a:r>
            <a:r>
              <a:rPr lang="en-AU" sz="2800" dirty="0"/>
              <a:t>, a </a:t>
            </a:r>
            <a:r>
              <a:rPr lang="en-AU" sz="2800" b="1" dirty="0">
                <a:solidFill>
                  <a:schemeClr val="accent5">
                    <a:lumMod val="75000"/>
                  </a:schemeClr>
                </a:solidFill>
              </a:rPr>
              <a:t>laser data downlink system</a:t>
            </a:r>
            <a:r>
              <a:rPr lang="en-AU" sz="2800" dirty="0"/>
              <a:t>, and an </a:t>
            </a:r>
            <a:r>
              <a:rPr lang="en-AU" sz="2800" b="1" dirty="0">
                <a:solidFill>
                  <a:schemeClr val="accent5">
                    <a:lumMod val="75000"/>
                  </a:schemeClr>
                </a:solidFill>
              </a:rPr>
              <a:t>AIS receiver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50FE52-6759-4F35-ABEF-472CE196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NORSAT-TD</a:t>
            </a:r>
          </a:p>
        </p:txBody>
      </p:sp>
    </p:spTree>
    <p:extLst>
      <p:ext uri="{BB962C8B-B14F-4D97-AF65-F5344CB8AC3E}">
        <p14:creationId xmlns:p14="http://schemas.microsoft.com/office/powerpoint/2010/main" val="220062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000">
        <p15:prstTrans prst="pageCurlDouble"/>
      </p:transition>
    </mc:Choice>
    <mc:Fallback>
      <p:transition spd="slow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9B7E110-5DC4-3B05-7A07-E2915A2E1D0C}"/>
              </a:ext>
            </a:extLst>
          </p:cNvPr>
          <p:cNvGrpSpPr/>
          <p:nvPr/>
        </p:nvGrpSpPr>
        <p:grpSpPr>
          <a:xfrm>
            <a:off x="7924225" y="1706116"/>
            <a:ext cx="3673794" cy="3658364"/>
            <a:chOff x="9011966" y="2665930"/>
            <a:chExt cx="1688966" cy="16889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B50913-05BE-1CD5-1C9D-074BB48B1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6" r="21756"/>
            <a:stretch/>
          </p:blipFill>
          <p:spPr bwMode="auto">
            <a:xfrm>
              <a:off x="9011966" y="2665930"/>
              <a:ext cx="1688966" cy="1688966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96139A-3C5D-404B-6B4D-F1B638593D1C}"/>
                </a:ext>
              </a:extLst>
            </p:cNvPr>
            <p:cNvSpPr txBox="1"/>
            <p:nvPr/>
          </p:nvSpPr>
          <p:spPr>
            <a:xfrm>
              <a:off x="9301681" y="3923596"/>
              <a:ext cx="1120205" cy="2983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</a:rPr>
                <a:t>FY-3RM-1</a:t>
              </a:r>
            </a:p>
            <a:p>
              <a:pPr algn="ctr"/>
              <a:r>
                <a:rPr lang="en-AU" b="1" dirty="0">
                  <a:solidFill>
                    <a:schemeClr val="bg1"/>
                  </a:solidFill>
                </a:rPr>
                <a:t>NSMC-CMA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E7ECE8-9D1B-42B6-AA3F-54CF89D9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96" y="1470104"/>
            <a:ext cx="7183103" cy="4694402"/>
          </a:xfrm>
        </p:spPr>
        <p:txBody>
          <a:bodyPr/>
          <a:lstStyle/>
          <a:p>
            <a:r>
              <a:rPr lang="en-AU" sz="2800" dirty="0"/>
              <a:t>Launched on 16</a:t>
            </a:r>
            <a:r>
              <a:rPr lang="en-AU" sz="2800" baseline="30000" dirty="0"/>
              <a:t>th</a:t>
            </a:r>
            <a:r>
              <a:rPr lang="en-AU" sz="2800" dirty="0"/>
              <a:t> April, 2023</a:t>
            </a:r>
          </a:p>
          <a:p>
            <a:r>
              <a:rPr lang="en-AU" sz="2800" dirty="0"/>
              <a:t>Dedicated </a:t>
            </a:r>
            <a:r>
              <a:rPr lang="en-AU" sz="2800" b="1" dirty="0">
                <a:solidFill>
                  <a:schemeClr val="accent3"/>
                </a:solidFill>
              </a:rPr>
              <a:t>rainfall</a:t>
            </a:r>
            <a:r>
              <a:rPr lang="en-AU" sz="2800" dirty="0"/>
              <a:t> mission in low Earth orbit</a:t>
            </a:r>
          </a:p>
          <a:p>
            <a:r>
              <a:rPr lang="en-AU" sz="2800" dirty="0"/>
              <a:t>Will help monitor and predict meteorological disasters like </a:t>
            </a:r>
            <a:r>
              <a:rPr lang="en-AU" sz="2800" b="1" dirty="0">
                <a:solidFill>
                  <a:schemeClr val="accent3"/>
                </a:solidFill>
              </a:rPr>
              <a:t>rainstorms and typhoons</a:t>
            </a:r>
            <a:r>
              <a:rPr lang="en-AU" sz="2800" dirty="0"/>
              <a:t> during the main flood season</a:t>
            </a:r>
          </a:p>
          <a:p>
            <a:r>
              <a:rPr lang="en-AU" sz="2800" dirty="0"/>
              <a:t>Equipped with a </a:t>
            </a:r>
            <a:r>
              <a:rPr lang="en-AU" sz="2800" b="1" dirty="0">
                <a:solidFill>
                  <a:schemeClr val="accent3"/>
                </a:solidFill>
              </a:rPr>
              <a:t>Ku/Ka-band dual-frequency precipitation measurement radar</a:t>
            </a:r>
            <a:endParaRPr lang="en-GB" sz="2800" b="1" dirty="0">
              <a:solidFill>
                <a:schemeClr val="accent3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50FE52-6759-4F35-ABEF-472CE196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FY-3RM-1 (FY-3G)</a:t>
            </a:r>
          </a:p>
        </p:txBody>
      </p:sp>
      <p:pic>
        <p:nvPicPr>
          <p:cNvPr id="11" name="Picture 4" descr="Land Measurments">
            <a:extLst>
              <a:ext uri="{FF2B5EF4-FFF2-40B4-BE49-F238E27FC236}">
                <a16:creationId xmlns:a16="http://schemas.microsoft.com/office/drawing/2014/main" id="{E35609BD-9475-EE67-FC26-DE8302C6B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830" y="175937"/>
            <a:ext cx="668519" cy="6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Ocean Measurments">
            <a:extLst>
              <a:ext uri="{FF2B5EF4-FFF2-40B4-BE49-F238E27FC236}">
                <a16:creationId xmlns:a16="http://schemas.microsoft.com/office/drawing/2014/main" id="{E55CF9BD-503C-01B2-1A84-F958FC114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45" y="175937"/>
            <a:ext cx="66851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now and Ice Measurments">
            <a:extLst>
              <a:ext uri="{FF2B5EF4-FFF2-40B4-BE49-F238E27FC236}">
                <a16:creationId xmlns:a16="http://schemas.microsoft.com/office/drawing/2014/main" id="{24B2FB9E-9AF4-9876-5C4D-0EC422F2D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60" y="175937"/>
            <a:ext cx="66851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tmosphere Measurments">
            <a:extLst>
              <a:ext uri="{FF2B5EF4-FFF2-40B4-BE49-F238E27FC236}">
                <a16:creationId xmlns:a16="http://schemas.microsoft.com/office/drawing/2014/main" id="{E771476A-C62D-C4F0-9C90-044611171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936" y="183474"/>
            <a:ext cx="669758" cy="6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69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14:flip dir="r"/>
      </p:transition>
    </mc:Choice>
    <mc:Fallback>
      <p:transition spd="slow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AA5792-7438-208D-386A-E8AE4ACDE099}"/>
              </a:ext>
            </a:extLst>
          </p:cNvPr>
          <p:cNvGrpSpPr/>
          <p:nvPr/>
        </p:nvGrpSpPr>
        <p:grpSpPr>
          <a:xfrm>
            <a:off x="727894" y="1772857"/>
            <a:ext cx="3688396" cy="3672904"/>
            <a:chOff x="9011966" y="2665930"/>
            <a:chExt cx="1688966" cy="1688966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E7D178C-303E-E914-5114-BE7259ECD1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681" r="7659" b="3981"/>
            <a:stretch/>
          </p:blipFill>
          <p:spPr bwMode="auto">
            <a:xfrm>
              <a:off x="9011966" y="2665930"/>
              <a:ext cx="1688966" cy="1688966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F2EBA4-7FFA-4EB9-1145-EC1F66C36312}"/>
                </a:ext>
              </a:extLst>
            </p:cNvPr>
            <p:cNvSpPr txBox="1"/>
            <p:nvPr/>
          </p:nvSpPr>
          <p:spPr>
            <a:xfrm>
              <a:off x="9323884" y="3847473"/>
              <a:ext cx="1120205" cy="2972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</a:rPr>
                <a:t>TROPICS</a:t>
              </a:r>
            </a:p>
            <a:p>
              <a:pPr algn="ctr"/>
              <a:r>
                <a:rPr lang="en-AU" b="1" dirty="0">
                  <a:solidFill>
                    <a:schemeClr val="bg1"/>
                  </a:solidFill>
                </a:rPr>
                <a:t>NASA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E7ECE8-9D1B-42B6-AA3F-54CF89D9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568" y="1789877"/>
            <a:ext cx="7198895" cy="3513643"/>
          </a:xfrm>
        </p:spPr>
        <p:txBody>
          <a:bodyPr/>
          <a:lstStyle/>
          <a:p>
            <a:r>
              <a:rPr lang="en-AU" sz="2800" dirty="0"/>
              <a:t>Launched 8</a:t>
            </a:r>
            <a:r>
              <a:rPr lang="en-AU" sz="2800" baseline="30000" dirty="0"/>
              <a:t>th</a:t>
            </a:r>
            <a:r>
              <a:rPr lang="en-AU" sz="2800" dirty="0"/>
              <a:t> May and 26</a:t>
            </a:r>
            <a:r>
              <a:rPr lang="en-AU" sz="2800" baseline="30000" dirty="0"/>
              <a:t>th</a:t>
            </a:r>
            <a:r>
              <a:rPr lang="en-AU" sz="2800" dirty="0"/>
              <a:t> May, 2023</a:t>
            </a:r>
          </a:p>
          <a:p>
            <a:r>
              <a:rPr lang="en-AU" sz="2800" dirty="0"/>
              <a:t>Four-satellite constellation </a:t>
            </a:r>
          </a:p>
          <a:p>
            <a:r>
              <a:rPr lang="en-AU" sz="2800" dirty="0"/>
              <a:t>Provides </a:t>
            </a:r>
            <a:r>
              <a:rPr lang="en-AU" sz="2800" b="1" dirty="0">
                <a:solidFill>
                  <a:schemeClr val="accent2"/>
                </a:solidFill>
              </a:rPr>
              <a:t>rapid-refresh microwave measurements </a:t>
            </a:r>
            <a:r>
              <a:rPr lang="en-AU" sz="2800" dirty="0"/>
              <a:t>to monitor tropical storms </a:t>
            </a:r>
          </a:p>
          <a:p>
            <a:r>
              <a:rPr lang="en-AU" sz="2800" dirty="0"/>
              <a:t>Aims to improve the understanding and prediction of the </a:t>
            </a:r>
            <a:r>
              <a:rPr lang="en-AU" sz="2800" b="1" dirty="0">
                <a:solidFill>
                  <a:schemeClr val="accent2"/>
                </a:solidFill>
              </a:rPr>
              <a:t>evolution of tropical cyclone structure, size, and intensity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50FE52-6759-4F35-ABEF-472CE196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TROPICS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63A506-613A-BEFC-E406-CD7DD5E9C083}"/>
              </a:ext>
            </a:extLst>
          </p:cNvPr>
          <p:cNvSpPr txBox="1"/>
          <p:nvPr/>
        </p:nvSpPr>
        <p:spPr>
          <a:xfrm>
            <a:off x="670560" y="8331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2" descr="Atmosphere Measurments">
            <a:extLst>
              <a:ext uri="{FF2B5EF4-FFF2-40B4-BE49-F238E27FC236}">
                <a16:creationId xmlns:a16="http://schemas.microsoft.com/office/drawing/2014/main" id="{7A42966B-D4CD-032E-2513-810B8C17B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22" y="175939"/>
            <a:ext cx="669758" cy="6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91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14:switch dir="r"/>
      </p:transition>
    </mc:Choice>
    <mc:Fallback>
      <p:transition spd="slow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Snow and Ice Measurments">
            <a:extLst>
              <a:ext uri="{FF2B5EF4-FFF2-40B4-BE49-F238E27FC236}">
                <a16:creationId xmlns:a16="http://schemas.microsoft.com/office/drawing/2014/main" id="{103550EB-D5EA-A67B-BBBA-B786AA98A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45" y="175937"/>
            <a:ext cx="66851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A9E2B2-E194-79FA-2F98-BA1F1B27E4ED}"/>
              </a:ext>
            </a:extLst>
          </p:cNvPr>
          <p:cNvGrpSpPr/>
          <p:nvPr/>
        </p:nvGrpSpPr>
        <p:grpSpPr>
          <a:xfrm>
            <a:off x="7839396" y="1727644"/>
            <a:ext cx="3763324" cy="3646731"/>
            <a:chOff x="7863309" y="4902382"/>
            <a:chExt cx="1753901" cy="1706732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E5AC67E9-A61F-5D11-1015-72639B80E2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6" t="4652" r="12278" b="6686"/>
            <a:stretch/>
          </p:blipFill>
          <p:spPr bwMode="auto">
            <a:xfrm>
              <a:off x="7910478" y="4902382"/>
              <a:ext cx="1706732" cy="1706732"/>
            </a:xfrm>
            <a:prstGeom prst="ellipse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5EADB6-9544-2E89-07B0-7FC174AC8D23}"/>
                </a:ext>
              </a:extLst>
            </p:cNvPr>
            <p:cNvSpPr txBox="1"/>
            <p:nvPr/>
          </p:nvSpPr>
          <p:spPr>
            <a:xfrm>
              <a:off x="7863309" y="5757392"/>
              <a:ext cx="1628903" cy="302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</a:rPr>
                <a:t>Kondor-FKA N-1</a:t>
              </a:r>
            </a:p>
            <a:p>
              <a:pPr algn="ctr"/>
              <a:r>
                <a:rPr lang="en-AU" b="1" dirty="0">
                  <a:solidFill>
                    <a:schemeClr val="bg1"/>
                  </a:solidFill>
                </a:rPr>
                <a:t>ROSKOSMOS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E7ECE8-9D1B-42B6-AA3F-54CF89D9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97" y="1856184"/>
            <a:ext cx="6919746" cy="3833416"/>
          </a:xfrm>
        </p:spPr>
        <p:txBody>
          <a:bodyPr/>
          <a:lstStyle/>
          <a:p>
            <a:r>
              <a:rPr lang="en-AU" sz="2800" dirty="0"/>
              <a:t>Launched on 26</a:t>
            </a:r>
            <a:r>
              <a:rPr lang="en-AU" sz="2800" baseline="30000" dirty="0"/>
              <a:t>th</a:t>
            </a:r>
            <a:r>
              <a:rPr lang="en-AU" sz="2800" dirty="0"/>
              <a:t> May, 2023</a:t>
            </a:r>
          </a:p>
          <a:p>
            <a:r>
              <a:rPr lang="en-AU" sz="2800" dirty="0"/>
              <a:t>Hosts an </a:t>
            </a:r>
            <a:r>
              <a:rPr lang="en-AU" sz="2800" b="1" dirty="0">
                <a:solidFill>
                  <a:schemeClr val="accent5">
                    <a:lumMod val="75000"/>
                  </a:schemeClr>
                </a:solidFill>
              </a:rPr>
              <a:t>S-band Synthetic Aperture Radar (SAR) </a:t>
            </a:r>
            <a:r>
              <a:rPr lang="en-AU" sz="2800" dirty="0"/>
              <a:t>instrument, with spatial resolutions up to 1 m, and swaths as wide as 500 km across various modes</a:t>
            </a:r>
          </a:p>
          <a:p>
            <a:r>
              <a:rPr lang="en-AU" sz="2800" dirty="0"/>
              <a:t>The data has applications in </a:t>
            </a:r>
            <a:r>
              <a:rPr lang="en-AU" sz="2800" b="1" dirty="0">
                <a:solidFill>
                  <a:schemeClr val="accent5">
                    <a:lumMod val="75000"/>
                  </a:schemeClr>
                </a:solidFill>
              </a:rPr>
              <a:t>disaster monitoring, sea surface monitoring, and environmental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50FE52-6759-4F35-ABEF-472CE196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Kondor-FKA N-1</a:t>
            </a:r>
          </a:p>
        </p:txBody>
      </p:sp>
      <p:pic>
        <p:nvPicPr>
          <p:cNvPr id="14" name="Picture 4" descr="Land Measurments">
            <a:extLst>
              <a:ext uri="{FF2B5EF4-FFF2-40B4-BE49-F238E27FC236}">
                <a16:creationId xmlns:a16="http://schemas.microsoft.com/office/drawing/2014/main" id="{461A7E5C-6806-3A99-ED9C-831FCA526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830" y="175937"/>
            <a:ext cx="668519" cy="6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16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0000">
        <p14:warp dir="in"/>
      </p:transition>
    </mc:Choice>
    <mc:Fallback>
      <p:transition spd="slow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8" name="Straight Connector 1097">
            <a:extLst>
              <a:ext uri="{FF2B5EF4-FFF2-40B4-BE49-F238E27FC236}">
                <a16:creationId xmlns:a16="http://schemas.microsoft.com/office/drawing/2014/main" id="{7F744DD9-6219-AC72-D500-3E13AA99DDFE}"/>
              </a:ext>
            </a:extLst>
          </p:cNvPr>
          <p:cNvCxnSpPr>
            <a:cxnSpLocks/>
          </p:cNvCxnSpPr>
          <p:nvPr/>
        </p:nvCxnSpPr>
        <p:spPr>
          <a:xfrm flipV="1">
            <a:off x="10438988" y="3192986"/>
            <a:ext cx="716692" cy="46461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9" name="Straight Connector 1088">
            <a:extLst>
              <a:ext uri="{FF2B5EF4-FFF2-40B4-BE49-F238E27FC236}">
                <a16:creationId xmlns:a16="http://schemas.microsoft.com/office/drawing/2014/main" id="{E09A059A-8081-BF6F-5087-6E778B1BC603}"/>
              </a:ext>
            </a:extLst>
          </p:cNvPr>
          <p:cNvCxnSpPr>
            <a:cxnSpLocks/>
          </p:cNvCxnSpPr>
          <p:nvPr/>
        </p:nvCxnSpPr>
        <p:spPr>
          <a:xfrm flipV="1">
            <a:off x="8487231" y="3667486"/>
            <a:ext cx="1328977" cy="1049623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9" name="Straight Connector 1068">
            <a:extLst>
              <a:ext uri="{FF2B5EF4-FFF2-40B4-BE49-F238E27FC236}">
                <a16:creationId xmlns:a16="http://schemas.microsoft.com/office/drawing/2014/main" id="{1AE6065D-9C52-D156-E754-9AEB58EF9CFD}"/>
              </a:ext>
            </a:extLst>
          </p:cNvPr>
          <p:cNvCxnSpPr>
            <a:cxnSpLocks/>
          </p:cNvCxnSpPr>
          <p:nvPr/>
        </p:nvCxnSpPr>
        <p:spPr>
          <a:xfrm flipH="1" flipV="1">
            <a:off x="8409028" y="2719102"/>
            <a:ext cx="215988" cy="94344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Straight Connector 1069">
            <a:extLst>
              <a:ext uri="{FF2B5EF4-FFF2-40B4-BE49-F238E27FC236}">
                <a16:creationId xmlns:a16="http://schemas.microsoft.com/office/drawing/2014/main" id="{023F7217-B617-2566-7101-8FDACE80156C}"/>
              </a:ext>
            </a:extLst>
          </p:cNvPr>
          <p:cNvCxnSpPr>
            <a:cxnSpLocks/>
          </p:cNvCxnSpPr>
          <p:nvPr/>
        </p:nvCxnSpPr>
        <p:spPr>
          <a:xfrm flipH="1" flipV="1">
            <a:off x="10765206" y="3667485"/>
            <a:ext cx="641999" cy="121322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1" name="Straight Connector 1070">
            <a:extLst>
              <a:ext uri="{FF2B5EF4-FFF2-40B4-BE49-F238E27FC236}">
                <a16:creationId xmlns:a16="http://schemas.microsoft.com/office/drawing/2014/main" id="{B2EA5982-84E6-138F-CD06-A8E7761B6B18}"/>
              </a:ext>
            </a:extLst>
          </p:cNvPr>
          <p:cNvCxnSpPr>
            <a:cxnSpLocks/>
          </p:cNvCxnSpPr>
          <p:nvPr/>
        </p:nvCxnSpPr>
        <p:spPr>
          <a:xfrm flipH="1" flipV="1">
            <a:off x="7291754" y="2438400"/>
            <a:ext cx="364492" cy="122414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Straight Connector 1071">
            <a:extLst>
              <a:ext uri="{FF2B5EF4-FFF2-40B4-BE49-F238E27FC236}">
                <a16:creationId xmlns:a16="http://schemas.microsoft.com/office/drawing/2014/main" id="{F1B386EE-8062-D307-FCC8-70551B627C11}"/>
              </a:ext>
            </a:extLst>
          </p:cNvPr>
          <p:cNvCxnSpPr>
            <a:cxnSpLocks/>
          </p:cNvCxnSpPr>
          <p:nvPr/>
        </p:nvCxnSpPr>
        <p:spPr>
          <a:xfrm flipH="1" flipV="1">
            <a:off x="9984259" y="3652657"/>
            <a:ext cx="84026" cy="73646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4" name="Straight Connector 1073">
            <a:extLst>
              <a:ext uri="{FF2B5EF4-FFF2-40B4-BE49-F238E27FC236}">
                <a16:creationId xmlns:a16="http://schemas.microsoft.com/office/drawing/2014/main" id="{EB5E9E41-6B0A-AD1F-F298-8D97D532BC3A}"/>
              </a:ext>
            </a:extLst>
          </p:cNvPr>
          <p:cNvCxnSpPr>
            <a:cxnSpLocks/>
          </p:cNvCxnSpPr>
          <p:nvPr/>
        </p:nvCxnSpPr>
        <p:spPr>
          <a:xfrm flipH="1" flipV="1">
            <a:off x="9572869" y="2323774"/>
            <a:ext cx="366906" cy="134371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0B5A4F4-5866-DB79-CE94-69CBEC5ED6E3}"/>
              </a:ext>
            </a:extLst>
          </p:cNvPr>
          <p:cNvCxnSpPr>
            <a:cxnSpLocks/>
          </p:cNvCxnSpPr>
          <p:nvPr/>
        </p:nvCxnSpPr>
        <p:spPr>
          <a:xfrm flipH="1" flipV="1">
            <a:off x="1024467" y="2489200"/>
            <a:ext cx="260636" cy="1173343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F11C90A-62EF-EB52-88B2-F27197F81342}"/>
              </a:ext>
            </a:extLst>
          </p:cNvPr>
          <p:cNvCxnSpPr>
            <a:cxnSpLocks/>
          </p:cNvCxnSpPr>
          <p:nvPr/>
        </p:nvCxnSpPr>
        <p:spPr>
          <a:xfrm flipH="1" flipV="1">
            <a:off x="2530664" y="3652657"/>
            <a:ext cx="127136" cy="130881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5A4F577-580F-D2BA-F651-E7D6A23AD3ED}"/>
              </a:ext>
            </a:extLst>
          </p:cNvPr>
          <p:cNvCxnSpPr>
            <a:cxnSpLocks/>
          </p:cNvCxnSpPr>
          <p:nvPr/>
        </p:nvCxnSpPr>
        <p:spPr>
          <a:xfrm flipH="1" flipV="1">
            <a:off x="5627077" y="3086100"/>
            <a:ext cx="1267993" cy="566557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246D8FAF-7EDF-EF98-C7D8-8FB36EE7E130}"/>
              </a:ext>
            </a:extLst>
          </p:cNvPr>
          <p:cNvCxnSpPr>
            <a:cxnSpLocks/>
          </p:cNvCxnSpPr>
          <p:nvPr/>
        </p:nvCxnSpPr>
        <p:spPr>
          <a:xfrm flipV="1">
            <a:off x="1917767" y="3098800"/>
            <a:ext cx="483928" cy="5588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FAE9967-1395-C8A4-22DF-F892FC48A58E}"/>
              </a:ext>
            </a:extLst>
          </p:cNvPr>
          <p:cNvCxnSpPr>
            <a:cxnSpLocks/>
          </p:cNvCxnSpPr>
          <p:nvPr/>
        </p:nvCxnSpPr>
        <p:spPr>
          <a:xfrm flipV="1">
            <a:off x="4306695" y="3657600"/>
            <a:ext cx="321733" cy="7958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117ED67-7944-08E4-93DA-DA13909B7679}"/>
              </a:ext>
            </a:extLst>
          </p:cNvPr>
          <p:cNvCxnSpPr>
            <a:cxnSpLocks/>
          </p:cNvCxnSpPr>
          <p:nvPr/>
        </p:nvCxnSpPr>
        <p:spPr>
          <a:xfrm flipV="1">
            <a:off x="5323293" y="3657600"/>
            <a:ext cx="1853511" cy="135924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32689E8-D83D-70FB-041A-75F3B556F3E0}"/>
              </a:ext>
            </a:extLst>
          </p:cNvPr>
          <p:cNvCxnSpPr>
            <a:cxnSpLocks/>
          </p:cNvCxnSpPr>
          <p:nvPr/>
        </p:nvCxnSpPr>
        <p:spPr>
          <a:xfrm flipH="1" flipV="1">
            <a:off x="3996267" y="2429933"/>
            <a:ext cx="600447" cy="1227667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590F9D87-9D5E-56B2-C921-62F32F20DF1E}"/>
              </a:ext>
            </a:extLst>
          </p:cNvPr>
          <p:cNvCxnSpPr>
            <a:cxnSpLocks/>
          </p:cNvCxnSpPr>
          <p:nvPr/>
        </p:nvCxnSpPr>
        <p:spPr>
          <a:xfrm flipV="1">
            <a:off x="1066800" y="3657600"/>
            <a:ext cx="550333" cy="131233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D04FFED-6DC9-289A-FB40-0256B13ED006}"/>
              </a:ext>
            </a:extLst>
          </p:cNvPr>
          <p:cNvCxnSpPr>
            <a:cxnSpLocks/>
          </p:cNvCxnSpPr>
          <p:nvPr/>
        </p:nvCxnSpPr>
        <p:spPr>
          <a:xfrm flipV="1">
            <a:off x="10760264" y="3010106"/>
            <a:ext cx="538754" cy="652437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A5ADF681-0620-5CDF-EEC0-D5959CBC0DB6}"/>
              </a:ext>
            </a:extLst>
          </p:cNvPr>
          <p:cNvCxnSpPr>
            <a:cxnSpLocks/>
          </p:cNvCxnSpPr>
          <p:nvPr/>
        </p:nvCxnSpPr>
        <p:spPr>
          <a:xfrm flipV="1">
            <a:off x="7053236" y="3664648"/>
            <a:ext cx="518115" cy="91723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8A5E28-6BDD-1E5A-2B7B-A04DE68F3D5E}"/>
              </a:ext>
            </a:extLst>
          </p:cNvPr>
          <p:cNvGrpSpPr/>
          <p:nvPr/>
        </p:nvGrpSpPr>
        <p:grpSpPr>
          <a:xfrm>
            <a:off x="126258" y="1308808"/>
            <a:ext cx="1350801" cy="1324186"/>
            <a:chOff x="742774" y="3812305"/>
            <a:chExt cx="1640876" cy="16153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C0F374B-F885-603E-EAB4-8412D4D5B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>
            <a:xfrm>
              <a:off x="742774" y="3812305"/>
              <a:ext cx="1640876" cy="1613686"/>
            </a:xfrm>
            <a:prstGeom prst="ellips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7ED3EF-37CD-CCF0-9C65-047F76057D91}"/>
                </a:ext>
              </a:extLst>
            </p:cNvPr>
            <p:cNvSpPr txBox="1"/>
            <p:nvPr/>
          </p:nvSpPr>
          <p:spPr>
            <a:xfrm>
              <a:off x="969723" y="4939557"/>
              <a:ext cx="1059555" cy="488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/>
                <a:t>CSG-2</a:t>
              </a:r>
            </a:p>
            <a:p>
              <a:pPr algn="ctr"/>
              <a:r>
                <a:rPr lang="en-AU" sz="1000" b="1" dirty="0"/>
                <a:t>ASI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76BE59-3782-518C-8982-0A4DED09EEB0}"/>
              </a:ext>
            </a:extLst>
          </p:cNvPr>
          <p:cNvGrpSpPr/>
          <p:nvPr/>
        </p:nvGrpSpPr>
        <p:grpSpPr>
          <a:xfrm>
            <a:off x="134724" y="4486988"/>
            <a:ext cx="1358985" cy="1322835"/>
            <a:chOff x="7460957" y="1300628"/>
            <a:chExt cx="1650820" cy="16136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C6689C5-0132-F38F-8316-128E2DF55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3" t="546" r="28857" b="-546"/>
            <a:stretch/>
          </p:blipFill>
          <p:spPr>
            <a:xfrm>
              <a:off x="7460957" y="1300628"/>
              <a:ext cx="1650820" cy="1613686"/>
            </a:xfrm>
            <a:prstGeom prst="ellipse">
              <a:avLst/>
            </a:prstGeom>
            <a:ln w="38100">
              <a:solidFill>
                <a:schemeClr val="accent3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E473CE-4F1A-79C0-6EF7-77CA9804EAAC}"/>
                </a:ext>
              </a:extLst>
            </p:cNvPr>
            <p:cNvSpPr txBox="1"/>
            <p:nvPr/>
          </p:nvSpPr>
          <p:spPr>
            <a:xfrm>
              <a:off x="7945827" y="1387625"/>
              <a:ext cx="1124302" cy="488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/>
                <a:t>RISAT-1A</a:t>
              </a:r>
            </a:p>
            <a:p>
              <a:pPr algn="ctr"/>
              <a:r>
                <a:rPr lang="en-AU" sz="1000" b="1" dirty="0"/>
                <a:t>ISRO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0767DE-DA21-203A-F750-E5D549C68CE6}"/>
              </a:ext>
            </a:extLst>
          </p:cNvPr>
          <p:cNvGrpSpPr/>
          <p:nvPr/>
        </p:nvGrpSpPr>
        <p:grpSpPr>
          <a:xfrm>
            <a:off x="1677371" y="1771223"/>
            <a:ext cx="1350801" cy="1322836"/>
            <a:chOff x="6499006" y="1550062"/>
            <a:chExt cx="1640876" cy="161368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62CFF18-A110-BDCA-1E8A-D6FE98B3D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73" t="363" r="40071" b="1472"/>
            <a:stretch/>
          </p:blipFill>
          <p:spPr>
            <a:xfrm>
              <a:off x="6499006" y="1550062"/>
              <a:ext cx="1640876" cy="1613686"/>
            </a:xfrm>
            <a:prstGeom prst="ellipse">
              <a:avLst/>
            </a:prstGeom>
            <a:ln w="38100">
              <a:solidFill>
                <a:schemeClr val="accent2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EBE0FA-E9BE-9C89-9CF3-1CEA9B8ED102}"/>
                </a:ext>
              </a:extLst>
            </p:cNvPr>
            <p:cNvSpPr txBox="1"/>
            <p:nvPr/>
          </p:nvSpPr>
          <p:spPr>
            <a:xfrm>
              <a:off x="6663052" y="2590851"/>
              <a:ext cx="1272792" cy="488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GOES-T (-18)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NOAA / NASA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97B7087-F8A9-FCFE-BD3B-AADC64F50C95}"/>
              </a:ext>
            </a:extLst>
          </p:cNvPr>
          <p:cNvGrpSpPr/>
          <p:nvPr/>
        </p:nvGrpSpPr>
        <p:grpSpPr>
          <a:xfrm>
            <a:off x="1695274" y="4893104"/>
            <a:ext cx="1359690" cy="1323522"/>
            <a:chOff x="7090448" y="4243021"/>
            <a:chExt cx="1651674" cy="161452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73C81D-6C83-1CF5-90CC-99CD8F684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0" t="18515" r="4919" b="112"/>
            <a:stretch/>
          </p:blipFill>
          <p:spPr>
            <a:xfrm>
              <a:off x="7090448" y="4243021"/>
              <a:ext cx="1651674" cy="1614521"/>
            </a:xfrm>
            <a:prstGeom prst="ellips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EBF89A-62DE-2148-7821-D11523A50D42}"/>
                </a:ext>
              </a:extLst>
            </p:cNvPr>
            <p:cNvSpPr txBox="1"/>
            <p:nvPr/>
          </p:nvSpPr>
          <p:spPr>
            <a:xfrm>
              <a:off x="7335453" y="4300367"/>
              <a:ext cx="940520" cy="48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 err="1">
                  <a:solidFill>
                    <a:schemeClr val="bg1"/>
                  </a:solidFill>
                </a:rPr>
                <a:t>EnMAP</a:t>
              </a:r>
              <a:endParaRPr lang="en-AU" sz="1000" b="1" dirty="0">
                <a:solidFill>
                  <a:schemeClr val="bg1"/>
                </a:solidFill>
              </a:endParaRP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DLR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79DE5F-3908-8546-6104-9D855F08D6F0}"/>
              </a:ext>
            </a:extLst>
          </p:cNvPr>
          <p:cNvGrpSpPr/>
          <p:nvPr/>
        </p:nvGrpSpPr>
        <p:grpSpPr>
          <a:xfrm>
            <a:off x="3149354" y="1282783"/>
            <a:ext cx="1356418" cy="1322836"/>
            <a:chOff x="742774" y="3812305"/>
            <a:chExt cx="1647699" cy="161368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CC170EF-7804-AE35-3CA4-E84F0BBA9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49" t="19832" r="24085" b="10184"/>
            <a:stretch/>
          </p:blipFill>
          <p:spPr>
            <a:xfrm>
              <a:off x="742774" y="3812305"/>
              <a:ext cx="1640876" cy="1613686"/>
            </a:xfrm>
            <a:prstGeom prst="ellipse">
              <a:avLst/>
            </a:prstGeom>
            <a:ln w="38100">
              <a:solidFill>
                <a:schemeClr val="accent3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DDF53D-0911-146F-23E7-550B9ECCFD03}"/>
                </a:ext>
              </a:extLst>
            </p:cNvPr>
            <p:cNvSpPr txBox="1"/>
            <p:nvPr/>
          </p:nvSpPr>
          <p:spPr>
            <a:xfrm>
              <a:off x="1299844" y="3922832"/>
              <a:ext cx="1090629" cy="488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/>
                <a:t>LARES-2</a:t>
              </a:r>
            </a:p>
            <a:p>
              <a:pPr algn="ctr"/>
              <a:r>
                <a:rPr lang="en-AU" sz="1000" b="1" dirty="0"/>
                <a:t>ASI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752724C-6CFE-6412-AB9F-3EE371280994}"/>
              </a:ext>
            </a:extLst>
          </p:cNvPr>
          <p:cNvGrpSpPr/>
          <p:nvPr/>
        </p:nvGrpSpPr>
        <p:grpSpPr>
          <a:xfrm>
            <a:off x="3080684" y="4081033"/>
            <a:ext cx="1358986" cy="1366400"/>
            <a:chOff x="8086310" y="4196417"/>
            <a:chExt cx="1650820" cy="16668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ED6A3E6-62D2-5267-FAAB-1F1751E2C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8" t="-114" r="16982" b="114"/>
            <a:stretch/>
          </p:blipFill>
          <p:spPr>
            <a:xfrm>
              <a:off x="8086310" y="4196417"/>
              <a:ext cx="1650820" cy="1612147"/>
            </a:xfrm>
            <a:prstGeom prst="ellipse">
              <a:avLst/>
            </a:prstGeom>
            <a:ln w="38100">
              <a:solidFill>
                <a:schemeClr val="accent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681B9D-F5D3-BF6B-28FF-106AEA300DB5}"/>
                </a:ext>
              </a:extLst>
            </p:cNvPr>
            <p:cNvSpPr txBox="1"/>
            <p:nvPr/>
          </p:nvSpPr>
          <p:spPr>
            <a:xfrm>
              <a:off x="8192671" y="5375163"/>
              <a:ext cx="1452525" cy="48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EMIT-on-ISS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NASA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A54A561-7E71-DA45-ED4C-2F1E6905A30C}"/>
              </a:ext>
            </a:extLst>
          </p:cNvPr>
          <p:cNvCxnSpPr>
            <a:cxnSpLocks/>
          </p:cNvCxnSpPr>
          <p:nvPr/>
        </p:nvCxnSpPr>
        <p:spPr>
          <a:xfrm>
            <a:off x="431988" y="3661016"/>
            <a:ext cx="11413752" cy="0"/>
          </a:xfrm>
          <a:prstGeom prst="line">
            <a:avLst/>
          </a:prstGeom>
          <a:ln w="44450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B439572-782C-6E3C-3902-BB4327E49562}"/>
              </a:ext>
            </a:extLst>
          </p:cNvPr>
          <p:cNvCxnSpPr>
            <a:cxnSpLocks/>
          </p:cNvCxnSpPr>
          <p:nvPr/>
        </p:nvCxnSpPr>
        <p:spPr>
          <a:xfrm>
            <a:off x="717176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2F35C1E-6F33-987D-CFD0-381359DFBADA}"/>
              </a:ext>
            </a:extLst>
          </p:cNvPr>
          <p:cNvCxnSpPr>
            <a:cxnSpLocks/>
          </p:cNvCxnSpPr>
          <p:nvPr/>
        </p:nvCxnSpPr>
        <p:spPr>
          <a:xfrm>
            <a:off x="1314823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7C68F10-3E86-4016-FAC7-A1806AB064D7}"/>
              </a:ext>
            </a:extLst>
          </p:cNvPr>
          <p:cNvCxnSpPr>
            <a:cxnSpLocks/>
          </p:cNvCxnSpPr>
          <p:nvPr/>
        </p:nvCxnSpPr>
        <p:spPr>
          <a:xfrm>
            <a:off x="1912470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693382-854F-071B-1D55-62401093F8B0}"/>
              </a:ext>
            </a:extLst>
          </p:cNvPr>
          <p:cNvCxnSpPr>
            <a:cxnSpLocks/>
          </p:cNvCxnSpPr>
          <p:nvPr/>
        </p:nvCxnSpPr>
        <p:spPr>
          <a:xfrm>
            <a:off x="2510117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1C50588-61F8-0DDE-D44A-D2CAC92624FA}"/>
              </a:ext>
            </a:extLst>
          </p:cNvPr>
          <p:cNvCxnSpPr>
            <a:cxnSpLocks/>
          </p:cNvCxnSpPr>
          <p:nvPr/>
        </p:nvCxnSpPr>
        <p:spPr>
          <a:xfrm>
            <a:off x="3107764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3163318-2915-5F16-B7FB-465CC4FBDCB1}"/>
              </a:ext>
            </a:extLst>
          </p:cNvPr>
          <p:cNvCxnSpPr>
            <a:cxnSpLocks/>
          </p:cNvCxnSpPr>
          <p:nvPr/>
        </p:nvCxnSpPr>
        <p:spPr>
          <a:xfrm>
            <a:off x="3705411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BF3A93E-F969-4A25-403C-C82309A77150}"/>
              </a:ext>
            </a:extLst>
          </p:cNvPr>
          <p:cNvCxnSpPr>
            <a:cxnSpLocks/>
          </p:cNvCxnSpPr>
          <p:nvPr/>
        </p:nvCxnSpPr>
        <p:spPr>
          <a:xfrm>
            <a:off x="4303058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8FA9D51-51D2-84D9-BB51-CF5B9BFB18F5}"/>
              </a:ext>
            </a:extLst>
          </p:cNvPr>
          <p:cNvCxnSpPr>
            <a:cxnSpLocks/>
          </p:cNvCxnSpPr>
          <p:nvPr/>
        </p:nvCxnSpPr>
        <p:spPr>
          <a:xfrm>
            <a:off x="4900705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0FD98B7-0952-EC8C-1744-8ABC8B62CD1B}"/>
              </a:ext>
            </a:extLst>
          </p:cNvPr>
          <p:cNvCxnSpPr>
            <a:cxnSpLocks/>
          </p:cNvCxnSpPr>
          <p:nvPr/>
        </p:nvCxnSpPr>
        <p:spPr>
          <a:xfrm>
            <a:off x="5498352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3366D73-9BA7-26EC-BF23-13C512515D52}"/>
              </a:ext>
            </a:extLst>
          </p:cNvPr>
          <p:cNvCxnSpPr>
            <a:cxnSpLocks/>
          </p:cNvCxnSpPr>
          <p:nvPr/>
        </p:nvCxnSpPr>
        <p:spPr>
          <a:xfrm>
            <a:off x="6095999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32ACED-0511-F5E6-4AA0-09564291E3CA}"/>
              </a:ext>
            </a:extLst>
          </p:cNvPr>
          <p:cNvCxnSpPr>
            <a:cxnSpLocks/>
          </p:cNvCxnSpPr>
          <p:nvPr/>
        </p:nvCxnSpPr>
        <p:spPr>
          <a:xfrm>
            <a:off x="6693646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CF0BF1E-E0B2-EB73-87DD-9BB3342E3F61}"/>
              </a:ext>
            </a:extLst>
          </p:cNvPr>
          <p:cNvCxnSpPr>
            <a:cxnSpLocks/>
          </p:cNvCxnSpPr>
          <p:nvPr/>
        </p:nvCxnSpPr>
        <p:spPr>
          <a:xfrm>
            <a:off x="7291293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B98D623-161C-D621-6252-3009EB1D3872}"/>
              </a:ext>
            </a:extLst>
          </p:cNvPr>
          <p:cNvCxnSpPr>
            <a:cxnSpLocks/>
          </p:cNvCxnSpPr>
          <p:nvPr/>
        </p:nvCxnSpPr>
        <p:spPr>
          <a:xfrm>
            <a:off x="7888940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0EBFB10-5ABE-BCAD-6887-C586A4C03489}"/>
              </a:ext>
            </a:extLst>
          </p:cNvPr>
          <p:cNvCxnSpPr>
            <a:cxnSpLocks/>
          </p:cNvCxnSpPr>
          <p:nvPr/>
        </p:nvCxnSpPr>
        <p:spPr>
          <a:xfrm>
            <a:off x="8486587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E68A7E6-249E-21B9-C733-6077FEEFBE05}"/>
              </a:ext>
            </a:extLst>
          </p:cNvPr>
          <p:cNvCxnSpPr>
            <a:cxnSpLocks/>
          </p:cNvCxnSpPr>
          <p:nvPr/>
        </p:nvCxnSpPr>
        <p:spPr>
          <a:xfrm>
            <a:off x="11474816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0838FA0-B664-BE1B-4883-37C4CFF3A932}"/>
              </a:ext>
            </a:extLst>
          </p:cNvPr>
          <p:cNvSpPr txBox="1"/>
          <p:nvPr/>
        </p:nvSpPr>
        <p:spPr>
          <a:xfrm>
            <a:off x="344693" y="2669089"/>
            <a:ext cx="930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31 Jan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1D4658C-C720-F490-284C-A64029A196A1}"/>
              </a:ext>
            </a:extLst>
          </p:cNvPr>
          <p:cNvSpPr txBox="1"/>
          <p:nvPr/>
        </p:nvSpPr>
        <p:spPr>
          <a:xfrm>
            <a:off x="523701" y="4174747"/>
            <a:ext cx="969338" cy="273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14 Feb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DB45E22-32E7-B65D-C07C-96B3D09FF7C0}"/>
              </a:ext>
            </a:extLst>
          </p:cNvPr>
          <p:cNvSpPr txBox="1"/>
          <p:nvPr/>
        </p:nvSpPr>
        <p:spPr>
          <a:xfrm>
            <a:off x="2095816" y="3127390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01 Mar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C4F3121-0EC4-0557-C2CF-2B2B30EF96B4}"/>
              </a:ext>
            </a:extLst>
          </p:cNvPr>
          <p:cNvSpPr txBox="1"/>
          <p:nvPr/>
        </p:nvSpPr>
        <p:spPr>
          <a:xfrm>
            <a:off x="1875102" y="4593293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01 Apr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F83F408-3898-25AB-AA46-064142B3BF6D}"/>
              </a:ext>
            </a:extLst>
          </p:cNvPr>
          <p:cNvSpPr txBox="1"/>
          <p:nvPr/>
        </p:nvSpPr>
        <p:spPr>
          <a:xfrm>
            <a:off x="4143829" y="4192980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14 Jul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85DE10C-A0BE-89EA-885D-12F751278192}"/>
              </a:ext>
            </a:extLst>
          </p:cNvPr>
          <p:cNvSpPr txBox="1"/>
          <p:nvPr/>
        </p:nvSpPr>
        <p:spPr>
          <a:xfrm>
            <a:off x="3368705" y="2627587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13 Jul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0EAE8DE-B91B-59CD-3DA1-98B11EC83B17}"/>
              </a:ext>
            </a:extLst>
          </p:cNvPr>
          <p:cNvSpPr txBox="1"/>
          <p:nvPr/>
        </p:nvSpPr>
        <p:spPr>
          <a:xfrm>
            <a:off x="310732" y="3700380"/>
            <a:ext cx="767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ysClr val="windowText" lastClr="000000"/>
                </a:solidFill>
              </a:rPr>
              <a:t>Jan 2022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A66A41-B82B-6657-F2EE-F2AFD034A971}"/>
              </a:ext>
            </a:extLst>
          </p:cNvPr>
          <p:cNvSpPr txBox="1"/>
          <p:nvPr/>
        </p:nvSpPr>
        <p:spPr>
          <a:xfrm>
            <a:off x="2107499" y="3700380"/>
            <a:ext cx="767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ysClr val="windowText" lastClr="000000"/>
                </a:solidFill>
              </a:rPr>
              <a:t>Apr 2022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DF972B6-5528-33E5-29C3-DA2EB06149B8}"/>
              </a:ext>
            </a:extLst>
          </p:cNvPr>
          <p:cNvSpPr txBox="1"/>
          <p:nvPr/>
        </p:nvSpPr>
        <p:spPr>
          <a:xfrm>
            <a:off x="3904266" y="3700380"/>
            <a:ext cx="767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ysClr val="windowText" lastClr="000000"/>
                </a:solidFill>
              </a:rPr>
              <a:t>Jul 2022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D55636B-673D-16D6-53D9-A69C2D26296D}"/>
              </a:ext>
            </a:extLst>
          </p:cNvPr>
          <p:cNvSpPr txBox="1"/>
          <p:nvPr/>
        </p:nvSpPr>
        <p:spPr>
          <a:xfrm>
            <a:off x="5701033" y="3700380"/>
            <a:ext cx="767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ysClr val="windowText" lastClr="000000"/>
                </a:solidFill>
              </a:rPr>
              <a:t>Oct 2022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486289C-C88C-93C0-C0D2-126CAEBA9830}"/>
              </a:ext>
            </a:extLst>
          </p:cNvPr>
          <p:cNvCxnSpPr>
            <a:cxnSpLocks/>
          </p:cNvCxnSpPr>
          <p:nvPr/>
        </p:nvCxnSpPr>
        <p:spPr>
          <a:xfrm>
            <a:off x="9084234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FDED8AD1-EC19-CBB8-1410-5D8308995E65}"/>
              </a:ext>
            </a:extLst>
          </p:cNvPr>
          <p:cNvSpPr txBox="1"/>
          <p:nvPr/>
        </p:nvSpPr>
        <p:spPr>
          <a:xfrm>
            <a:off x="7497800" y="3700380"/>
            <a:ext cx="767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ysClr val="windowText" lastClr="000000"/>
                </a:solidFill>
              </a:rPr>
              <a:t>Jan 2023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C41C803-88A0-9049-0EBD-43414A258660}"/>
              </a:ext>
            </a:extLst>
          </p:cNvPr>
          <p:cNvGrpSpPr/>
          <p:nvPr/>
        </p:nvGrpSpPr>
        <p:grpSpPr>
          <a:xfrm>
            <a:off x="4593973" y="1957624"/>
            <a:ext cx="1359183" cy="1322836"/>
            <a:chOff x="10319834" y="1340636"/>
            <a:chExt cx="1651059" cy="1613686"/>
          </a:xfrm>
        </p:grpSpPr>
        <p:pic>
          <p:nvPicPr>
            <p:cNvPr id="1026" name="Picture 2" descr="NOAA's JPSS-2 Satellite Instruments Ready for Delivery to Spacecraft | NASA">
              <a:extLst>
                <a:ext uri="{FF2B5EF4-FFF2-40B4-BE49-F238E27FC236}">
                  <a16:creationId xmlns:a16="http://schemas.microsoft.com/office/drawing/2014/main" id="{021DB17C-A0B1-4654-07AB-0A85D3518D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2" t="1310" r="48024" b="22561"/>
            <a:stretch/>
          </p:blipFill>
          <p:spPr bwMode="auto">
            <a:xfrm>
              <a:off x="10319834" y="1340636"/>
              <a:ext cx="1609603" cy="1613686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947F0CA-1C57-B316-D1D6-5E7718F92B22}"/>
                </a:ext>
              </a:extLst>
            </p:cNvPr>
            <p:cNvSpPr txBox="1"/>
            <p:nvPr/>
          </p:nvSpPr>
          <p:spPr>
            <a:xfrm>
              <a:off x="10360137" y="2215945"/>
              <a:ext cx="1610756" cy="675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JPSS-2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NOAA / EUMETSAT 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/ NASA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DE639FDE-70A0-E10F-EC6B-0F06A6A68749}"/>
              </a:ext>
            </a:extLst>
          </p:cNvPr>
          <p:cNvSpPr txBox="1"/>
          <p:nvPr/>
        </p:nvSpPr>
        <p:spPr>
          <a:xfrm>
            <a:off x="5673255" y="2950208"/>
            <a:ext cx="930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10 Nov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5E667B9-8740-C8EF-E921-890B9F32AEA1}"/>
              </a:ext>
            </a:extLst>
          </p:cNvPr>
          <p:cNvGrpSpPr/>
          <p:nvPr/>
        </p:nvGrpSpPr>
        <p:grpSpPr>
          <a:xfrm>
            <a:off x="4474182" y="4869926"/>
            <a:ext cx="1390389" cy="1422558"/>
            <a:chOff x="10407681" y="4777093"/>
            <a:chExt cx="1688966" cy="1735332"/>
          </a:xfrm>
        </p:grpSpPr>
        <p:pic>
          <p:nvPicPr>
            <p:cNvPr id="1028" name="Picture 4" descr="Oceansat 3, 3A (EOS 06) - Gunter's Space Page">
              <a:extLst>
                <a:ext uri="{FF2B5EF4-FFF2-40B4-BE49-F238E27FC236}">
                  <a16:creationId xmlns:a16="http://schemas.microsoft.com/office/drawing/2014/main" id="{DAAE41ED-87A5-DEB6-60D8-CFC93D44D2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5" r="19625"/>
            <a:stretch/>
          </p:blipFill>
          <p:spPr bwMode="auto">
            <a:xfrm>
              <a:off x="10407681" y="4777093"/>
              <a:ext cx="1688966" cy="1688966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D0E054B-F9F9-A11F-0D35-AE50A7FF06D4}"/>
                </a:ext>
              </a:extLst>
            </p:cNvPr>
            <p:cNvSpPr txBox="1"/>
            <p:nvPr/>
          </p:nvSpPr>
          <p:spPr>
            <a:xfrm>
              <a:off x="10665201" y="6024344"/>
              <a:ext cx="1324494" cy="48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/>
                <a:t>Oceansat-3</a:t>
              </a:r>
            </a:p>
            <a:p>
              <a:pPr algn="ctr"/>
              <a:r>
                <a:rPr lang="en-AU" sz="1000" b="1" dirty="0"/>
                <a:t>ISRO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BC30553-B3C4-22B9-87EB-1ACBCF567235}"/>
              </a:ext>
            </a:extLst>
          </p:cNvPr>
          <p:cNvGrpSpPr/>
          <p:nvPr/>
        </p:nvGrpSpPr>
        <p:grpSpPr>
          <a:xfrm>
            <a:off x="6093015" y="1260881"/>
            <a:ext cx="1390388" cy="1384549"/>
            <a:chOff x="9011966" y="2665930"/>
            <a:chExt cx="1688966" cy="1688966"/>
          </a:xfrm>
        </p:grpSpPr>
        <p:pic>
          <p:nvPicPr>
            <p:cNvPr id="1030" name="Picture 6" descr="SWOT - Earth Missions - NASA Jet Propulsion Laboratory">
              <a:extLst>
                <a:ext uri="{FF2B5EF4-FFF2-40B4-BE49-F238E27FC236}">
                  <a16:creationId xmlns:a16="http://schemas.microsoft.com/office/drawing/2014/main" id="{71F84835-9E7E-4FBC-A310-B323B41595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3" r="12513"/>
            <a:stretch/>
          </p:blipFill>
          <p:spPr bwMode="auto">
            <a:xfrm>
              <a:off x="9011966" y="2665930"/>
              <a:ext cx="1688966" cy="1688966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FEAB62D-2F3B-76B9-3CB2-17925B64C0E7}"/>
                </a:ext>
              </a:extLst>
            </p:cNvPr>
            <p:cNvSpPr txBox="1"/>
            <p:nvPr/>
          </p:nvSpPr>
          <p:spPr>
            <a:xfrm>
              <a:off x="9036863" y="2714289"/>
              <a:ext cx="1529484" cy="6758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SWOT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NASA / CNES / CSA / UKSA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3ECCF09-C983-45A0-0146-4755E8017DBA}"/>
              </a:ext>
            </a:extLst>
          </p:cNvPr>
          <p:cNvGrpSpPr/>
          <p:nvPr/>
        </p:nvGrpSpPr>
        <p:grpSpPr>
          <a:xfrm>
            <a:off x="6076468" y="4317787"/>
            <a:ext cx="1424718" cy="1399112"/>
            <a:chOff x="7821266" y="4609540"/>
            <a:chExt cx="1730667" cy="1706732"/>
          </a:xfrm>
        </p:grpSpPr>
        <p:pic>
          <p:nvPicPr>
            <p:cNvPr id="1032" name="Picture 8" descr="ESA - About Meteosat Third Generation">
              <a:extLst>
                <a:ext uri="{FF2B5EF4-FFF2-40B4-BE49-F238E27FC236}">
                  <a16:creationId xmlns:a16="http://schemas.microsoft.com/office/drawing/2014/main" id="{E54E0C83-0578-1B00-CA44-878106EC1A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36" t="11307" r="7069" b="15498"/>
            <a:stretch/>
          </p:blipFill>
          <p:spPr bwMode="auto">
            <a:xfrm>
              <a:off x="7837576" y="4609540"/>
              <a:ext cx="1706732" cy="170673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E986760-FF50-FE85-0EED-32C949E1057F}"/>
                </a:ext>
              </a:extLst>
            </p:cNvPr>
            <p:cNvSpPr txBox="1"/>
            <p:nvPr/>
          </p:nvSpPr>
          <p:spPr>
            <a:xfrm>
              <a:off x="7821266" y="5671124"/>
              <a:ext cx="1730667" cy="48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MTG-I1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EUMETSAT / ESA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D8E5E839-3F2E-46F1-07E5-778C8EF9BF9D}"/>
              </a:ext>
            </a:extLst>
          </p:cNvPr>
          <p:cNvSpPr txBox="1"/>
          <p:nvPr/>
        </p:nvSpPr>
        <p:spPr>
          <a:xfrm>
            <a:off x="4709027" y="4527367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26 Nov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D3DBF48-4F6F-EA7A-0908-D27E64BB59B9}"/>
              </a:ext>
            </a:extLst>
          </p:cNvPr>
          <p:cNvSpPr txBox="1"/>
          <p:nvPr/>
        </p:nvSpPr>
        <p:spPr>
          <a:xfrm>
            <a:off x="6597678" y="2652514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16 Dec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4AB6A8C6-AFAA-B795-81A9-FF2C57D9DECB}"/>
              </a:ext>
            </a:extLst>
          </p:cNvPr>
          <p:cNvSpPr txBox="1"/>
          <p:nvPr/>
        </p:nvSpPr>
        <p:spPr>
          <a:xfrm>
            <a:off x="7083755" y="4137725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13 Dec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744295-7D55-5082-3BDA-8C0F6E8DE62C}"/>
              </a:ext>
            </a:extLst>
          </p:cNvPr>
          <p:cNvSpPr txBox="1"/>
          <p:nvPr/>
        </p:nvSpPr>
        <p:spPr>
          <a:xfrm>
            <a:off x="9294567" y="3700380"/>
            <a:ext cx="767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ysClr val="windowText" lastClr="000000"/>
                </a:solidFill>
              </a:rPr>
              <a:t>Apr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7A5604-8C70-49E1-1B55-65920D0CD4D5}"/>
              </a:ext>
            </a:extLst>
          </p:cNvPr>
          <p:cNvSpPr txBox="1"/>
          <p:nvPr/>
        </p:nvSpPr>
        <p:spPr>
          <a:xfrm>
            <a:off x="11091334" y="3700380"/>
            <a:ext cx="767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ysClr val="windowText" lastClr="000000"/>
                </a:solidFill>
              </a:rPr>
              <a:t>Jul 2023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293586-1FE9-035C-FD83-C2615E1ABF8E}"/>
              </a:ext>
            </a:extLst>
          </p:cNvPr>
          <p:cNvCxnSpPr>
            <a:cxnSpLocks/>
          </p:cNvCxnSpPr>
          <p:nvPr/>
        </p:nvCxnSpPr>
        <p:spPr>
          <a:xfrm>
            <a:off x="9681881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DD4E9-883E-C446-5B5B-A7EE9826B985}"/>
              </a:ext>
            </a:extLst>
          </p:cNvPr>
          <p:cNvCxnSpPr>
            <a:cxnSpLocks/>
          </p:cNvCxnSpPr>
          <p:nvPr/>
        </p:nvCxnSpPr>
        <p:spPr>
          <a:xfrm>
            <a:off x="10279528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1FF108-B170-762B-CD6F-A30FE0A2BBD6}"/>
              </a:ext>
            </a:extLst>
          </p:cNvPr>
          <p:cNvCxnSpPr>
            <a:cxnSpLocks/>
          </p:cNvCxnSpPr>
          <p:nvPr/>
        </p:nvCxnSpPr>
        <p:spPr>
          <a:xfrm>
            <a:off x="10877175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5BDC6902-FC3E-F791-F6BC-A265AB28B5F5}"/>
              </a:ext>
            </a:extLst>
          </p:cNvPr>
          <p:cNvGrpSpPr/>
          <p:nvPr/>
        </p:nvGrpSpPr>
        <p:grpSpPr>
          <a:xfrm>
            <a:off x="9175544" y="1187157"/>
            <a:ext cx="1325056" cy="1322836"/>
            <a:chOff x="10319834" y="1340636"/>
            <a:chExt cx="1609603" cy="1613686"/>
          </a:xfrm>
        </p:grpSpPr>
        <p:pic>
          <p:nvPicPr>
            <p:cNvPr id="1035" name="Picture 2">
              <a:extLst>
                <a:ext uri="{FF2B5EF4-FFF2-40B4-BE49-F238E27FC236}">
                  <a16:creationId xmlns:a16="http://schemas.microsoft.com/office/drawing/2014/main" id="{7D40E766-D7B4-0422-A805-15EDD6F492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3" t="5540" r="7522" b="12979"/>
            <a:stretch/>
          </p:blipFill>
          <p:spPr bwMode="auto">
            <a:xfrm>
              <a:off x="10319834" y="1340636"/>
              <a:ext cx="1609603" cy="1613686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B6A3A2A7-35F2-71C9-24E3-8EA87870E694}"/>
                </a:ext>
              </a:extLst>
            </p:cNvPr>
            <p:cNvSpPr txBox="1"/>
            <p:nvPr/>
          </p:nvSpPr>
          <p:spPr>
            <a:xfrm>
              <a:off x="10612225" y="1396074"/>
              <a:ext cx="1198659" cy="675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NORSAT-TD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NOSA / ASI / CNES / NSO</a:t>
              </a:r>
            </a:p>
          </p:txBody>
        </p:sp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C6140949-6E38-BA92-2AA8-1CEA3CB1CC7D}"/>
              </a:ext>
            </a:extLst>
          </p:cNvPr>
          <p:cNvGrpSpPr/>
          <p:nvPr/>
        </p:nvGrpSpPr>
        <p:grpSpPr>
          <a:xfrm>
            <a:off x="9234865" y="4225796"/>
            <a:ext cx="1390389" cy="1384549"/>
            <a:chOff x="9011966" y="2665930"/>
            <a:chExt cx="1688966" cy="1688966"/>
          </a:xfrm>
        </p:grpSpPr>
        <p:pic>
          <p:nvPicPr>
            <p:cNvPr id="1038" name="Picture 6">
              <a:extLst>
                <a:ext uri="{FF2B5EF4-FFF2-40B4-BE49-F238E27FC236}">
                  <a16:creationId xmlns:a16="http://schemas.microsoft.com/office/drawing/2014/main" id="{CDD27ABC-BC13-0941-D84B-0BE28CF62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6" r="21756"/>
            <a:stretch/>
          </p:blipFill>
          <p:spPr bwMode="auto">
            <a:xfrm>
              <a:off x="9011966" y="2665930"/>
              <a:ext cx="1688966" cy="1688966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5BC648E1-12C1-4250-E431-A5487100E592}"/>
                </a:ext>
              </a:extLst>
            </p:cNvPr>
            <p:cNvSpPr txBox="1"/>
            <p:nvPr/>
          </p:nvSpPr>
          <p:spPr>
            <a:xfrm>
              <a:off x="9297010" y="3759425"/>
              <a:ext cx="1120205" cy="4880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FY-3RM-1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NSMC-CMA</a:t>
              </a:r>
            </a:p>
          </p:txBody>
        </p: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0D8159CE-DE08-3341-DA38-F5BD12A95191}"/>
              </a:ext>
            </a:extLst>
          </p:cNvPr>
          <p:cNvGrpSpPr/>
          <p:nvPr/>
        </p:nvGrpSpPr>
        <p:grpSpPr>
          <a:xfrm>
            <a:off x="10552117" y="4735005"/>
            <a:ext cx="1560784" cy="1399112"/>
            <a:chOff x="7721257" y="4902382"/>
            <a:chExt cx="1895953" cy="1706732"/>
          </a:xfrm>
        </p:grpSpPr>
        <p:pic>
          <p:nvPicPr>
            <p:cNvPr id="1041" name="Picture 8">
              <a:extLst>
                <a:ext uri="{FF2B5EF4-FFF2-40B4-BE49-F238E27FC236}">
                  <a16:creationId xmlns:a16="http://schemas.microsoft.com/office/drawing/2014/main" id="{CA1BDA5D-401D-3E34-CF94-758DE96E80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6" t="4652" r="12278" b="6686"/>
            <a:stretch/>
          </p:blipFill>
          <p:spPr bwMode="auto">
            <a:xfrm>
              <a:off x="7910478" y="4902382"/>
              <a:ext cx="1706732" cy="170673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C0E321C3-9037-E79B-6954-5B7C954F4664}"/>
                </a:ext>
              </a:extLst>
            </p:cNvPr>
            <p:cNvSpPr txBox="1"/>
            <p:nvPr/>
          </p:nvSpPr>
          <p:spPr>
            <a:xfrm>
              <a:off x="7721257" y="5629006"/>
              <a:ext cx="1628903" cy="48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Kondor-FKA N-1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ROSKOSMOS</a:t>
              </a:r>
            </a:p>
          </p:txBody>
        </p:sp>
      </p:grp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2EF2E1D9-D459-2360-D919-8F5222A60BCB}"/>
              </a:ext>
            </a:extLst>
          </p:cNvPr>
          <p:cNvGrpSpPr/>
          <p:nvPr/>
        </p:nvGrpSpPr>
        <p:grpSpPr>
          <a:xfrm>
            <a:off x="7713851" y="4675736"/>
            <a:ext cx="1325055" cy="1322835"/>
            <a:chOff x="9398309" y="4078737"/>
            <a:chExt cx="1463396" cy="1460944"/>
          </a:xfrm>
        </p:grpSpPr>
        <p:pic>
          <p:nvPicPr>
            <p:cNvPr id="1044" name="Picture 2">
              <a:extLst>
                <a:ext uri="{FF2B5EF4-FFF2-40B4-BE49-F238E27FC236}">
                  <a16:creationId xmlns:a16="http://schemas.microsoft.com/office/drawing/2014/main" id="{6B770397-DF31-A277-4D78-F7472082F8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5" t="4376" r="1802" b="19480"/>
            <a:stretch/>
          </p:blipFill>
          <p:spPr bwMode="auto">
            <a:xfrm>
              <a:off x="9398309" y="4078737"/>
              <a:ext cx="1463396" cy="1460944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8181ECBA-B03E-1EA1-D6C7-C84F28EB1964}"/>
                </a:ext>
              </a:extLst>
            </p:cNvPr>
            <p:cNvSpPr txBox="1"/>
            <p:nvPr/>
          </p:nvSpPr>
          <p:spPr>
            <a:xfrm>
              <a:off x="10142050" y="4277305"/>
              <a:ext cx="680174" cy="441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000" b="1" dirty="0"/>
                <a:t>TEMPO</a:t>
              </a:r>
            </a:p>
            <a:p>
              <a:pPr algn="ctr"/>
              <a:r>
                <a:rPr lang="en-AU" sz="1000" b="1" dirty="0"/>
                <a:t>NASA</a:t>
              </a:r>
            </a:p>
          </p:txBody>
        </p:sp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E91F9AA0-FD6C-87CB-6E30-EB381890DFC5}"/>
              </a:ext>
            </a:extLst>
          </p:cNvPr>
          <p:cNvGrpSpPr/>
          <p:nvPr/>
        </p:nvGrpSpPr>
        <p:grpSpPr>
          <a:xfrm>
            <a:off x="10674534" y="1864296"/>
            <a:ext cx="1390389" cy="1384549"/>
            <a:chOff x="9011966" y="2665930"/>
            <a:chExt cx="1688966" cy="1688966"/>
          </a:xfrm>
        </p:grpSpPr>
        <p:pic>
          <p:nvPicPr>
            <p:cNvPr id="1047" name="Picture 6">
              <a:extLst>
                <a:ext uri="{FF2B5EF4-FFF2-40B4-BE49-F238E27FC236}">
                  <a16:creationId xmlns:a16="http://schemas.microsoft.com/office/drawing/2014/main" id="{CE6366E1-8427-48A9-B6C2-E02FE0ACF4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681" r="7659" b="3981"/>
            <a:stretch/>
          </p:blipFill>
          <p:spPr bwMode="auto">
            <a:xfrm>
              <a:off x="9011966" y="2665930"/>
              <a:ext cx="1688966" cy="1688966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AE2DB8D1-CC63-EB80-778E-34CD872011B5}"/>
                </a:ext>
              </a:extLst>
            </p:cNvPr>
            <p:cNvSpPr txBox="1"/>
            <p:nvPr/>
          </p:nvSpPr>
          <p:spPr>
            <a:xfrm>
              <a:off x="9351798" y="3754033"/>
              <a:ext cx="1120205" cy="4880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TROPICS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NASA</a:t>
              </a:r>
            </a:p>
          </p:txBody>
        </p:sp>
      </p:grp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00F96069-DF22-B704-A9A4-4E03DA301D8B}"/>
              </a:ext>
            </a:extLst>
          </p:cNvPr>
          <p:cNvGrpSpPr/>
          <p:nvPr/>
        </p:nvGrpSpPr>
        <p:grpSpPr>
          <a:xfrm>
            <a:off x="7657339" y="1720873"/>
            <a:ext cx="1432193" cy="1399112"/>
            <a:chOff x="7910478" y="4902382"/>
            <a:chExt cx="1739747" cy="1706732"/>
          </a:xfrm>
        </p:grpSpPr>
        <p:pic>
          <p:nvPicPr>
            <p:cNvPr id="1050" name="Picture 8">
              <a:extLst>
                <a:ext uri="{FF2B5EF4-FFF2-40B4-BE49-F238E27FC236}">
                  <a16:creationId xmlns:a16="http://schemas.microsoft.com/office/drawing/2014/main" id="{90DDCD07-45D0-8AF7-6E13-E6D2FB9CBF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9" t="1161" r="14013" b="6469"/>
            <a:stretch/>
          </p:blipFill>
          <p:spPr bwMode="auto">
            <a:xfrm>
              <a:off x="7910478" y="4902382"/>
              <a:ext cx="1706732" cy="170673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0AF25B0A-8B96-EDBF-2429-5C356D1FB48F}"/>
                </a:ext>
              </a:extLst>
            </p:cNvPr>
            <p:cNvSpPr txBox="1"/>
            <p:nvPr/>
          </p:nvSpPr>
          <p:spPr>
            <a:xfrm>
              <a:off x="7966905" y="5017655"/>
              <a:ext cx="1683320" cy="67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 err="1">
                  <a:solidFill>
                    <a:schemeClr val="bg1"/>
                  </a:solidFill>
                </a:rPr>
                <a:t>Elektro</a:t>
              </a:r>
              <a:r>
                <a:rPr lang="en-AU" sz="1000" b="1" dirty="0">
                  <a:solidFill>
                    <a:schemeClr val="bg1"/>
                  </a:solidFill>
                </a:rPr>
                <a:t>-L N4 ROSKOSMOS / ROSHYDROMET</a:t>
              </a:r>
            </a:p>
          </p:txBody>
        </p:sp>
      </p:grpSp>
      <p:sp>
        <p:nvSpPr>
          <p:cNvPr id="1059" name="Title 3">
            <a:extLst>
              <a:ext uri="{FF2B5EF4-FFF2-40B4-BE49-F238E27FC236}">
                <a16:creationId xmlns:a16="http://schemas.microsoft.com/office/drawing/2014/main" id="{DDE259EA-5988-D581-07F1-51CAAFA2E761}"/>
              </a:ext>
            </a:extLst>
          </p:cNvPr>
          <p:cNvSpPr txBox="1">
            <a:spLocks/>
          </p:cNvSpPr>
          <p:nvPr/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Recent CEOS Mission Launches</a:t>
            </a:r>
          </a:p>
        </p:txBody>
      </p:sp>
      <p:sp>
        <p:nvSpPr>
          <p:cNvPr id="1062" name="TextBox 1061">
            <a:extLst>
              <a:ext uri="{FF2B5EF4-FFF2-40B4-BE49-F238E27FC236}">
                <a16:creationId xmlns:a16="http://schemas.microsoft.com/office/drawing/2014/main" id="{5179C606-A32D-BA88-F9F6-DCC154F9B2A5}"/>
              </a:ext>
            </a:extLst>
          </p:cNvPr>
          <p:cNvSpPr txBox="1"/>
          <p:nvPr/>
        </p:nvSpPr>
        <p:spPr>
          <a:xfrm>
            <a:off x="11150587" y="4434605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26 May</a:t>
            </a:r>
          </a:p>
        </p:txBody>
      </p:sp>
      <p:sp>
        <p:nvSpPr>
          <p:cNvPr id="1063" name="TextBox 1062">
            <a:extLst>
              <a:ext uri="{FF2B5EF4-FFF2-40B4-BE49-F238E27FC236}">
                <a16:creationId xmlns:a16="http://schemas.microsoft.com/office/drawing/2014/main" id="{4A78D263-8CD3-24B6-E419-B81BDCD2A8AB}"/>
              </a:ext>
            </a:extLst>
          </p:cNvPr>
          <p:cNvSpPr txBox="1"/>
          <p:nvPr/>
        </p:nvSpPr>
        <p:spPr>
          <a:xfrm>
            <a:off x="10028743" y="3964320"/>
            <a:ext cx="62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16 Apr</a:t>
            </a:r>
          </a:p>
        </p:txBody>
      </p:sp>
      <p:sp>
        <p:nvSpPr>
          <p:cNvPr id="1064" name="TextBox 1063">
            <a:extLst>
              <a:ext uri="{FF2B5EF4-FFF2-40B4-BE49-F238E27FC236}">
                <a16:creationId xmlns:a16="http://schemas.microsoft.com/office/drawing/2014/main" id="{A0B0AEB6-EB01-4565-2010-CAF5EECE281F}"/>
              </a:ext>
            </a:extLst>
          </p:cNvPr>
          <p:cNvSpPr txBox="1"/>
          <p:nvPr/>
        </p:nvSpPr>
        <p:spPr>
          <a:xfrm>
            <a:off x="9499590" y="2512681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15 Apr</a:t>
            </a:r>
          </a:p>
        </p:txBody>
      </p:sp>
      <p:sp>
        <p:nvSpPr>
          <p:cNvPr id="1065" name="TextBox 1064">
            <a:extLst>
              <a:ext uri="{FF2B5EF4-FFF2-40B4-BE49-F238E27FC236}">
                <a16:creationId xmlns:a16="http://schemas.microsoft.com/office/drawing/2014/main" id="{E6C5FF75-327D-385D-7179-A561CAED705B}"/>
              </a:ext>
            </a:extLst>
          </p:cNvPr>
          <p:cNvSpPr txBox="1"/>
          <p:nvPr/>
        </p:nvSpPr>
        <p:spPr>
          <a:xfrm>
            <a:off x="7889164" y="4331474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07 Apr</a:t>
            </a:r>
          </a:p>
        </p:txBody>
      </p:sp>
      <p:sp>
        <p:nvSpPr>
          <p:cNvPr id="1066" name="TextBox 1065">
            <a:extLst>
              <a:ext uri="{FF2B5EF4-FFF2-40B4-BE49-F238E27FC236}">
                <a16:creationId xmlns:a16="http://schemas.microsoft.com/office/drawing/2014/main" id="{6889EEB5-762E-5C0B-955D-7B853A6951AE}"/>
              </a:ext>
            </a:extLst>
          </p:cNvPr>
          <p:cNvSpPr txBox="1"/>
          <p:nvPr/>
        </p:nvSpPr>
        <p:spPr>
          <a:xfrm>
            <a:off x="9855749" y="3073159"/>
            <a:ext cx="1315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08 &amp; 26 May</a:t>
            </a:r>
          </a:p>
        </p:txBody>
      </p:sp>
      <p:sp>
        <p:nvSpPr>
          <p:cNvPr id="1067" name="TextBox 1066">
            <a:extLst>
              <a:ext uri="{FF2B5EF4-FFF2-40B4-BE49-F238E27FC236}">
                <a16:creationId xmlns:a16="http://schemas.microsoft.com/office/drawing/2014/main" id="{2464A36C-7A65-E711-3B1A-DA3D9F136767}"/>
              </a:ext>
            </a:extLst>
          </p:cNvPr>
          <p:cNvSpPr txBox="1"/>
          <p:nvPr/>
        </p:nvSpPr>
        <p:spPr>
          <a:xfrm>
            <a:off x="8343243" y="3036025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05 Feb</a:t>
            </a:r>
          </a:p>
        </p:txBody>
      </p:sp>
    </p:spTree>
    <p:extLst>
      <p:ext uri="{BB962C8B-B14F-4D97-AF65-F5344CB8AC3E}">
        <p14:creationId xmlns:p14="http://schemas.microsoft.com/office/powerpoint/2010/main" val="3234910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0000">
        <p15:prstTrans prst="fallOver"/>
      </p:transition>
    </mc:Choice>
    <mc:Fallback>
      <p:transition spd="slow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8" name="Straight Connector 1097">
            <a:extLst>
              <a:ext uri="{FF2B5EF4-FFF2-40B4-BE49-F238E27FC236}">
                <a16:creationId xmlns:a16="http://schemas.microsoft.com/office/drawing/2014/main" id="{7F744DD9-6219-AC72-D500-3E13AA99DDFE}"/>
              </a:ext>
            </a:extLst>
          </p:cNvPr>
          <p:cNvCxnSpPr>
            <a:cxnSpLocks/>
          </p:cNvCxnSpPr>
          <p:nvPr/>
        </p:nvCxnSpPr>
        <p:spPr>
          <a:xfrm flipV="1">
            <a:off x="10438988" y="3192986"/>
            <a:ext cx="716692" cy="46461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9" name="Straight Connector 1088">
            <a:extLst>
              <a:ext uri="{FF2B5EF4-FFF2-40B4-BE49-F238E27FC236}">
                <a16:creationId xmlns:a16="http://schemas.microsoft.com/office/drawing/2014/main" id="{E09A059A-8081-BF6F-5087-6E778B1BC603}"/>
              </a:ext>
            </a:extLst>
          </p:cNvPr>
          <p:cNvCxnSpPr>
            <a:cxnSpLocks/>
          </p:cNvCxnSpPr>
          <p:nvPr/>
        </p:nvCxnSpPr>
        <p:spPr>
          <a:xfrm flipV="1">
            <a:off x="8487231" y="3667486"/>
            <a:ext cx="1328977" cy="1049623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9" name="Straight Connector 1068">
            <a:extLst>
              <a:ext uri="{FF2B5EF4-FFF2-40B4-BE49-F238E27FC236}">
                <a16:creationId xmlns:a16="http://schemas.microsoft.com/office/drawing/2014/main" id="{1AE6065D-9C52-D156-E754-9AEB58EF9CFD}"/>
              </a:ext>
            </a:extLst>
          </p:cNvPr>
          <p:cNvCxnSpPr>
            <a:cxnSpLocks/>
          </p:cNvCxnSpPr>
          <p:nvPr/>
        </p:nvCxnSpPr>
        <p:spPr>
          <a:xfrm flipH="1" flipV="1">
            <a:off x="8409028" y="2719102"/>
            <a:ext cx="215988" cy="94344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Straight Connector 1069">
            <a:extLst>
              <a:ext uri="{FF2B5EF4-FFF2-40B4-BE49-F238E27FC236}">
                <a16:creationId xmlns:a16="http://schemas.microsoft.com/office/drawing/2014/main" id="{023F7217-B617-2566-7101-8FDACE80156C}"/>
              </a:ext>
            </a:extLst>
          </p:cNvPr>
          <p:cNvCxnSpPr>
            <a:cxnSpLocks/>
          </p:cNvCxnSpPr>
          <p:nvPr/>
        </p:nvCxnSpPr>
        <p:spPr>
          <a:xfrm flipH="1" flipV="1">
            <a:off x="10765206" y="3667485"/>
            <a:ext cx="641999" cy="1213223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1" name="Straight Connector 1070">
            <a:extLst>
              <a:ext uri="{FF2B5EF4-FFF2-40B4-BE49-F238E27FC236}">
                <a16:creationId xmlns:a16="http://schemas.microsoft.com/office/drawing/2014/main" id="{B2EA5982-84E6-138F-CD06-A8E7761B6B18}"/>
              </a:ext>
            </a:extLst>
          </p:cNvPr>
          <p:cNvCxnSpPr>
            <a:cxnSpLocks/>
          </p:cNvCxnSpPr>
          <p:nvPr/>
        </p:nvCxnSpPr>
        <p:spPr>
          <a:xfrm flipH="1" flipV="1">
            <a:off x="7291754" y="2438400"/>
            <a:ext cx="364492" cy="122414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Straight Connector 1071">
            <a:extLst>
              <a:ext uri="{FF2B5EF4-FFF2-40B4-BE49-F238E27FC236}">
                <a16:creationId xmlns:a16="http://schemas.microsoft.com/office/drawing/2014/main" id="{F1B386EE-8062-D307-FCC8-70551B627C11}"/>
              </a:ext>
            </a:extLst>
          </p:cNvPr>
          <p:cNvCxnSpPr>
            <a:cxnSpLocks/>
          </p:cNvCxnSpPr>
          <p:nvPr/>
        </p:nvCxnSpPr>
        <p:spPr>
          <a:xfrm flipH="1" flipV="1">
            <a:off x="9984259" y="3652657"/>
            <a:ext cx="84026" cy="73646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4" name="Straight Connector 1073">
            <a:extLst>
              <a:ext uri="{FF2B5EF4-FFF2-40B4-BE49-F238E27FC236}">
                <a16:creationId xmlns:a16="http://schemas.microsoft.com/office/drawing/2014/main" id="{EB5E9E41-6B0A-AD1F-F298-8D97D532BC3A}"/>
              </a:ext>
            </a:extLst>
          </p:cNvPr>
          <p:cNvCxnSpPr>
            <a:cxnSpLocks/>
          </p:cNvCxnSpPr>
          <p:nvPr/>
        </p:nvCxnSpPr>
        <p:spPr>
          <a:xfrm flipH="1" flipV="1">
            <a:off x="9572869" y="2323774"/>
            <a:ext cx="366906" cy="134371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0B5A4F4-5866-DB79-CE94-69CBEC5ED6E3}"/>
              </a:ext>
            </a:extLst>
          </p:cNvPr>
          <p:cNvCxnSpPr>
            <a:cxnSpLocks/>
          </p:cNvCxnSpPr>
          <p:nvPr/>
        </p:nvCxnSpPr>
        <p:spPr>
          <a:xfrm flipH="1" flipV="1">
            <a:off x="1024467" y="2489200"/>
            <a:ext cx="260636" cy="1173343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F11C90A-62EF-EB52-88B2-F27197F81342}"/>
              </a:ext>
            </a:extLst>
          </p:cNvPr>
          <p:cNvCxnSpPr>
            <a:cxnSpLocks/>
          </p:cNvCxnSpPr>
          <p:nvPr/>
        </p:nvCxnSpPr>
        <p:spPr>
          <a:xfrm flipH="1" flipV="1">
            <a:off x="2530664" y="3652657"/>
            <a:ext cx="127136" cy="130881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95A4F577-580F-D2BA-F651-E7D6A23AD3ED}"/>
              </a:ext>
            </a:extLst>
          </p:cNvPr>
          <p:cNvCxnSpPr>
            <a:cxnSpLocks/>
          </p:cNvCxnSpPr>
          <p:nvPr/>
        </p:nvCxnSpPr>
        <p:spPr>
          <a:xfrm flipH="1" flipV="1">
            <a:off x="5627077" y="3086100"/>
            <a:ext cx="1267993" cy="566557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246D8FAF-7EDF-EF98-C7D8-8FB36EE7E130}"/>
              </a:ext>
            </a:extLst>
          </p:cNvPr>
          <p:cNvCxnSpPr>
            <a:cxnSpLocks/>
          </p:cNvCxnSpPr>
          <p:nvPr/>
        </p:nvCxnSpPr>
        <p:spPr>
          <a:xfrm flipV="1">
            <a:off x="1917767" y="3098800"/>
            <a:ext cx="483928" cy="5588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FAE9967-1395-C8A4-22DF-F892FC48A58E}"/>
              </a:ext>
            </a:extLst>
          </p:cNvPr>
          <p:cNvCxnSpPr>
            <a:cxnSpLocks/>
          </p:cNvCxnSpPr>
          <p:nvPr/>
        </p:nvCxnSpPr>
        <p:spPr>
          <a:xfrm flipV="1">
            <a:off x="4306695" y="3657600"/>
            <a:ext cx="321733" cy="7958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117ED67-7944-08E4-93DA-DA13909B7679}"/>
              </a:ext>
            </a:extLst>
          </p:cNvPr>
          <p:cNvCxnSpPr>
            <a:cxnSpLocks/>
          </p:cNvCxnSpPr>
          <p:nvPr/>
        </p:nvCxnSpPr>
        <p:spPr>
          <a:xfrm flipV="1">
            <a:off x="5323293" y="3657600"/>
            <a:ext cx="1853511" cy="135924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32689E8-D83D-70FB-041A-75F3B556F3E0}"/>
              </a:ext>
            </a:extLst>
          </p:cNvPr>
          <p:cNvCxnSpPr>
            <a:cxnSpLocks/>
          </p:cNvCxnSpPr>
          <p:nvPr/>
        </p:nvCxnSpPr>
        <p:spPr>
          <a:xfrm flipH="1" flipV="1">
            <a:off x="3996267" y="2429933"/>
            <a:ext cx="600447" cy="1227667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590F9D87-9D5E-56B2-C921-62F32F20DF1E}"/>
              </a:ext>
            </a:extLst>
          </p:cNvPr>
          <p:cNvCxnSpPr>
            <a:cxnSpLocks/>
          </p:cNvCxnSpPr>
          <p:nvPr/>
        </p:nvCxnSpPr>
        <p:spPr>
          <a:xfrm flipV="1">
            <a:off x="1066800" y="3657600"/>
            <a:ext cx="550333" cy="131233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DD04FFED-6DC9-289A-FB40-0256B13ED006}"/>
              </a:ext>
            </a:extLst>
          </p:cNvPr>
          <p:cNvCxnSpPr>
            <a:cxnSpLocks/>
          </p:cNvCxnSpPr>
          <p:nvPr/>
        </p:nvCxnSpPr>
        <p:spPr>
          <a:xfrm flipV="1">
            <a:off x="10760264" y="3010106"/>
            <a:ext cx="538754" cy="652437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A5ADF681-0620-5CDF-EEC0-D5959CBC0DB6}"/>
              </a:ext>
            </a:extLst>
          </p:cNvPr>
          <p:cNvCxnSpPr>
            <a:cxnSpLocks/>
          </p:cNvCxnSpPr>
          <p:nvPr/>
        </p:nvCxnSpPr>
        <p:spPr>
          <a:xfrm flipV="1">
            <a:off x="7053236" y="3664648"/>
            <a:ext cx="518115" cy="91723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8A5E28-6BDD-1E5A-2B7B-A04DE68F3D5E}"/>
              </a:ext>
            </a:extLst>
          </p:cNvPr>
          <p:cNvGrpSpPr/>
          <p:nvPr/>
        </p:nvGrpSpPr>
        <p:grpSpPr>
          <a:xfrm>
            <a:off x="126258" y="1308808"/>
            <a:ext cx="1350801" cy="1324186"/>
            <a:chOff x="742774" y="3812305"/>
            <a:chExt cx="1640876" cy="161533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C0F374B-F885-603E-EAB4-8412D4D5B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>
            <a:xfrm>
              <a:off x="742774" y="3812305"/>
              <a:ext cx="1640876" cy="1613686"/>
            </a:xfrm>
            <a:prstGeom prst="ellips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7ED3EF-37CD-CCF0-9C65-047F76057D91}"/>
                </a:ext>
              </a:extLst>
            </p:cNvPr>
            <p:cNvSpPr txBox="1"/>
            <p:nvPr/>
          </p:nvSpPr>
          <p:spPr>
            <a:xfrm>
              <a:off x="969723" y="4939557"/>
              <a:ext cx="1059555" cy="488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/>
                <a:t>CSG-2</a:t>
              </a:r>
            </a:p>
            <a:p>
              <a:pPr algn="ctr"/>
              <a:r>
                <a:rPr lang="en-AU" sz="1000" b="1" dirty="0"/>
                <a:t>ASI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76BE59-3782-518C-8982-0A4DED09EEB0}"/>
              </a:ext>
            </a:extLst>
          </p:cNvPr>
          <p:cNvGrpSpPr/>
          <p:nvPr/>
        </p:nvGrpSpPr>
        <p:grpSpPr>
          <a:xfrm>
            <a:off x="134724" y="4486988"/>
            <a:ext cx="1358985" cy="1322835"/>
            <a:chOff x="7460957" y="1300628"/>
            <a:chExt cx="1650820" cy="16136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C6689C5-0132-F38F-8316-128E2DF55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3" t="546" r="28857" b="-546"/>
            <a:stretch/>
          </p:blipFill>
          <p:spPr>
            <a:xfrm>
              <a:off x="7460957" y="1300628"/>
              <a:ext cx="1650820" cy="1613686"/>
            </a:xfrm>
            <a:prstGeom prst="ellipse">
              <a:avLst/>
            </a:prstGeom>
            <a:ln w="38100">
              <a:solidFill>
                <a:schemeClr val="accent3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E473CE-4F1A-79C0-6EF7-77CA9804EAAC}"/>
                </a:ext>
              </a:extLst>
            </p:cNvPr>
            <p:cNvSpPr txBox="1"/>
            <p:nvPr/>
          </p:nvSpPr>
          <p:spPr>
            <a:xfrm>
              <a:off x="7945827" y="1387625"/>
              <a:ext cx="1124302" cy="488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/>
                <a:t>RISAT-1A</a:t>
              </a:r>
            </a:p>
            <a:p>
              <a:pPr algn="ctr"/>
              <a:r>
                <a:rPr lang="en-AU" sz="1000" b="1" dirty="0"/>
                <a:t>ISRO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0767DE-DA21-203A-F750-E5D549C68CE6}"/>
              </a:ext>
            </a:extLst>
          </p:cNvPr>
          <p:cNvGrpSpPr/>
          <p:nvPr/>
        </p:nvGrpSpPr>
        <p:grpSpPr>
          <a:xfrm>
            <a:off x="1677371" y="1771223"/>
            <a:ext cx="1350801" cy="1322836"/>
            <a:chOff x="6499006" y="1550062"/>
            <a:chExt cx="1640876" cy="161368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62CFF18-A110-BDCA-1E8A-D6FE98B3D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73" t="363" r="40071" b="1472"/>
            <a:stretch/>
          </p:blipFill>
          <p:spPr>
            <a:xfrm>
              <a:off x="6499006" y="1550062"/>
              <a:ext cx="1640876" cy="1613686"/>
            </a:xfrm>
            <a:prstGeom prst="ellipse">
              <a:avLst/>
            </a:prstGeom>
            <a:ln w="38100">
              <a:solidFill>
                <a:schemeClr val="accent2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EBE0FA-E9BE-9C89-9CF3-1CEA9B8ED102}"/>
                </a:ext>
              </a:extLst>
            </p:cNvPr>
            <p:cNvSpPr txBox="1"/>
            <p:nvPr/>
          </p:nvSpPr>
          <p:spPr>
            <a:xfrm>
              <a:off x="6663052" y="2590851"/>
              <a:ext cx="1272792" cy="488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GOES-T (-18)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NOAA / NASA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97B7087-F8A9-FCFE-BD3B-AADC64F50C95}"/>
              </a:ext>
            </a:extLst>
          </p:cNvPr>
          <p:cNvGrpSpPr/>
          <p:nvPr/>
        </p:nvGrpSpPr>
        <p:grpSpPr>
          <a:xfrm>
            <a:off x="1695274" y="4893104"/>
            <a:ext cx="1359690" cy="1323522"/>
            <a:chOff x="7090448" y="4243021"/>
            <a:chExt cx="1651674" cy="161452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73C81D-6C83-1CF5-90CC-99CD8F684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0" t="18515" r="4919" b="112"/>
            <a:stretch/>
          </p:blipFill>
          <p:spPr>
            <a:xfrm>
              <a:off x="7090448" y="4243021"/>
              <a:ext cx="1651674" cy="1614521"/>
            </a:xfrm>
            <a:prstGeom prst="ellips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EBF89A-62DE-2148-7821-D11523A50D42}"/>
                </a:ext>
              </a:extLst>
            </p:cNvPr>
            <p:cNvSpPr txBox="1"/>
            <p:nvPr/>
          </p:nvSpPr>
          <p:spPr>
            <a:xfrm>
              <a:off x="7335453" y="4300367"/>
              <a:ext cx="940520" cy="48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 err="1">
                  <a:solidFill>
                    <a:schemeClr val="bg1"/>
                  </a:solidFill>
                </a:rPr>
                <a:t>EnMAP</a:t>
              </a:r>
              <a:endParaRPr lang="en-AU" sz="1000" b="1" dirty="0">
                <a:solidFill>
                  <a:schemeClr val="bg1"/>
                </a:solidFill>
              </a:endParaRP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DLR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79DE5F-3908-8546-6104-9D855F08D6F0}"/>
              </a:ext>
            </a:extLst>
          </p:cNvPr>
          <p:cNvGrpSpPr/>
          <p:nvPr/>
        </p:nvGrpSpPr>
        <p:grpSpPr>
          <a:xfrm>
            <a:off x="3149354" y="1282783"/>
            <a:ext cx="1356418" cy="1322836"/>
            <a:chOff x="742774" y="3812305"/>
            <a:chExt cx="1647699" cy="161368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CC170EF-7804-AE35-3CA4-E84F0BBA9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49" t="19832" r="24085" b="10184"/>
            <a:stretch/>
          </p:blipFill>
          <p:spPr>
            <a:xfrm>
              <a:off x="742774" y="3812305"/>
              <a:ext cx="1640876" cy="1613686"/>
            </a:xfrm>
            <a:prstGeom prst="ellipse">
              <a:avLst/>
            </a:prstGeom>
            <a:ln w="38100">
              <a:solidFill>
                <a:schemeClr val="accent3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DDF53D-0911-146F-23E7-550B9ECCFD03}"/>
                </a:ext>
              </a:extLst>
            </p:cNvPr>
            <p:cNvSpPr txBox="1"/>
            <p:nvPr/>
          </p:nvSpPr>
          <p:spPr>
            <a:xfrm>
              <a:off x="1299844" y="3922832"/>
              <a:ext cx="1090629" cy="488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/>
                <a:t>LARES-2</a:t>
              </a:r>
            </a:p>
            <a:p>
              <a:pPr algn="ctr"/>
              <a:r>
                <a:rPr lang="en-AU" sz="1000" b="1" dirty="0"/>
                <a:t>ASI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752724C-6CFE-6412-AB9F-3EE371280994}"/>
              </a:ext>
            </a:extLst>
          </p:cNvPr>
          <p:cNvGrpSpPr/>
          <p:nvPr/>
        </p:nvGrpSpPr>
        <p:grpSpPr>
          <a:xfrm>
            <a:off x="3080684" y="4081033"/>
            <a:ext cx="1358986" cy="1366400"/>
            <a:chOff x="8086310" y="4196417"/>
            <a:chExt cx="1650820" cy="166682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ED6A3E6-62D2-5267-FAAB-1F1751E2C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8" t="-114" r="16982" b="114"/>
            <a:stretch/>
          </p:blipFill>
          <p:spPr>
            <a:xfrm>
              <a:off x="8086310" y="4196417"/>
              <a:ext cx="1650820" cy="1612147"/>
            </a:xfrm>
            <a:prstGeom prst="ellipse">
              <a:avLst/>
            </a:prstGeom>
            <a:ln w="38100">
              <a:solidFill>
                <a:schemeClr val="accent2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681B9D-F5D3-BF6B-28FF-106AEA300DB5}"/>
                </a:ext>
              </a:extLst>
            </p:cNvPr>
            <p:cNvSpPr txBox="1"/>
            <p:nvPr/>
          </p:nvSpPr>
          <p:spPr>
            <a:xfrm>
              <a:off x="8192671" y="5375163"/>
              <a:ext cx="1452525" cy="48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EMIT-on-ISS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NASA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A54A561-7E71-DA45-ED4C-2F1E6905A30C}"/>
              </a:ext>
            </a:extLst>
          </p:cNvPr>
          <p:cNvCxnSpPr>
            <a:cxnSpLocks/>
          </p:cNvCxnSpPr>
          <p:nvPr/>
        </p:nvCxnSpPr>
        <p:spPr>
          <a:xfrm>
            <a:off x="431988" y="3661016"/>
            <a:ext cx="11413752" cy="0"/>
          </a:xfrm>
          <a:prstGeom prst="line">
            <a:avLst/>
          </a:prstGeom>
          <a:ln w="44450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B439572-782C-6E3C-3902-BB4327E49562}"/>
              </a:ext>
            </a:extLst>
          </p:cNvPr>
          <p:cNvCxnSpPr>
            <a:cxnSpLocks/>
          </p:cNvCxnSpPr>
          <p:nvPr/>
        </p:nvCxnSpPr>
        <p:spPr>
          <a:xfrm>
            <a:off x="717176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2F35C1E-6F33-987D-CFD0-381359DFBADA}"/>
              </a:ext>
            </a:extLst>
          </p:cNvPr>
          <p:cNvCxnSpPr>
            <a:cxnSpLocks/>
          </p:cNvCxnSpPr>
          <p:nvPr/>
        </p:nvCxnSpPr>
        <p:spPr>
          <a:xfrm>
            <a:off x="1314823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7C68F10-3E86-4016-FAC7-A1806AB064D7}"/>
              </a:ext>
            </a:extLst>
          </p:cNvPr>
          <p:cNvCxnSpPr>
            <a:cxnSpLocks/>
          </p:cNvCxnSpPr>
          <p:nvPr/>
        </p:nvCxnSpPr>
        <p:spPr>
          <a:xfrm>
            <a:off x="1912470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9693382-854F-071B-1D55-62401093F8B0}"/>
              </a:ext>
            </a:extLst>
          </p:cNvPr>
          <p:cNvCxnSpPr>
            <a:cxnSpLocks/>
          </p:cNvCxnSpPr>
          <p:nvPr/>
        </p:nvCxnSpPr>
        <p:spPr>
          <a:xfrm>
            <a:off x="2510117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1C50588-61F8-0DDE-D44A-D2CAC92624FA}"/>
              </a:ext>
            </a:extLst>
          </p:cNvPr>
          <p:cNvCxnSpPr>
            <a:cxnSpLocks/>
          </p:cNvCxnSpPr>
          <p:nvPr/>
        </p:nvCxnSpPr>
        <p:spPr>
          <a:xfrm>
            <a:off x="3107764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3163318-2915-5F16-B7FB-465CC4FBDCB1}"/>
              </a:ext>
            </a:extLst>
          </p:cNvPr>
          <p:cNvCxnSpPr>
            <a:cxnSpLocks/>
          </p:cNvCxnSpPr>
          <p:nvPr/>
        </p:nvCxnSpPr>
        <p:spPr>
          <a:xfrm>
            <a:off x="3705411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BF3A93E-F969-4A25-403C-C82309A77150}"/>
              </a:ext>
            </a:extLst>
          </p:cNvPr>
          <p:cNvCxnSpPr>
            <a:cxnSpLocks/>
          </p:cNvCxnSpPr>
          <p:nvPr/>
        </p:nvCxnSpPr>
        <p:spPr>
          <a:xfrm>
            <a:off x="4303058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8FA9D51-51D2-84D9-BB51-CF5B9BFB18F5}"/>
              </a:ext>
            </a:extLst>
          </p:cNvPr>
          <p:cNvCxnSpPr>
            <a:cxnSpLocks/>
          </p:cNvCxnSpPr>
          <p:nvPr/>
        </p:nvCxnSpPr>
        <p:spPr>
          <a:xfrm>
            <a:off x="4900705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0FD98B7-0952-EC8C-1744-8ABC8B62CD1B}"/>
              </a:ext>
            </a:extLst>
          </p:cNvPr>
          <p:cNvCxnSpPr>
            <a:cxnSpLocks/>
          </p:cNvCxnSpPr>
          <p:nvPr/>
        </p:nvCxnSpPr>
        <p:spPr>
          <a:xfrm>
            <a:off x="5498352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3366D73-9BA7-26EC-BF23-13C512515D52}"/>
              </a:ext>
            </a:extLst>
          </p:cNvPr>
          <p:cNvCxnSpPr>
            <a:cxnSpLocks/>
          </p:cNvCxnSpPr>
          <p:nvPr/>
        </p:nvCxnSpPr>
        <p:spPr>
          <a:xfrm>
            <a:off x="6095999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32ACED-0511-F5E6-4AA0-09564291E3CA}"/>
              </a:ext>
            </a:extLst>
          </p:cNvPr>
          <p:cNvCxnSpPr>
            <a:cxnSpLocks/>
          </p:cNvCxnSpPr>
          <p:nvPr/>
        </p:nvCxnSpPr>
        <p:spPr>
          <a:xfrm>
            <a:off x="6693646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CF0BF1E-E0B2-EB73-87DD-9BB3342E3F61}"/>
              </a:ext>
            </a:extLst>
          </p:cNvPr>
          <p:cNvCxnSpPr>
            <a:cxnSpLocks/>
          </p:cNvCxnSpPr>
          <p:nvPr/>
        </p:nvCxnSpPr>
        <p:spPr>
          <a:xfrm>
            <a:off x="7291293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B98D623-161C-D621-6252-3009EB1D3872}"/>
              </a:ext>
            </a:extLst>
          </p:cNvPr>
          <p:cNvCxnSpPr>
            <a:cxnSpLocks/>
          </p:cNvCxnSpPr>
          <p:nvPr/>
        </p:nvCxnSpPr>
        <p:spPr>
          <a:xfrm>
            <a:off x="7888940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0EBFB10-5ABE-BCAD-6887-C586A4C03489}"/>
              </a:ext>
            </a:extLst>
          </p:cNvPr>
          <p:cNvCxnSpPr>
            <a:cxnSpLocks/>
          </p:cNvCxnSpPr>
          <p:nvPr/>
        </p:nvCxnSpPr>
        <p:spPr>
          <a:xfrm>
            <a:off x="8486587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E68A7E6-249E-21B9-C733-6077FEEFBE05}"/>
              </a:ext>
            </a:extLst>
          </p:cNvPr>
          <p:cNvCxnSpPr>
            <a:cxnSpLocks/>
          </p:cNvCxnSpPr>
          <p:nvPr/>
        </p:nvCxnSpPr>
        <p:spPr>
          <a:xfrm>
            <a:off x="11474816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0838FA0-B664-BE1B-4883-37C4CFF3A932}"/>
              </a:ext>
            </a:extLst>
          </p:cNvPr>
          <p:cNvSpPr txBox="1"/>
          <p:nvPr/>
        </p:nvSpPr>
        <p:spPr>
          <a:xfrm>
            <a:off x="344693" y="2669089"/>
            <a:ext cx="930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31 Jan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1D4658C-C720-F490-284C-A64029A196A1}"/>
              </a:ext>
            </a:extLst>
          </p:cNvPr>
          <p:cNvSpPr txBox="1"/>
          <p:nvPr/>
        </p:nvSpPr>
        <p:spPr>
          <a:xfrm>
            <a:off x="523701" y="4174747"/>
            <a:ext cx="969338" cy="273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14 Feb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DB45E22-32E7-B65D-C07C-96B3D09FF7C0}"/>
              </a:ext>
            </a:extLst>
          </p:cNvPr>
          <p:cNvSpPr txBox="1"/>
          <p:nvPr/>
        </p:nvSpPr>
        <p:spPr>
          <a:xfrm>
            <a:off x="2095816" y="3127390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01 Mar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C4F3121-0EC4-0557-C2CF-2B2B30EF96B4}"/>
              </a:ext>
            </a:extLst>
          </p:cNvPr>
          <p:cNvSpPr txBox="1"/>
          <p:nvPr/>
        </p:nvSpPr>
        <p:spPr>
          <a:xfrm>
            <a:off x="1875102" y="4593293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01 Apr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F83F408-3898-25AB-AA46-064142B3BF6D}"/>
              </a:ext>
            </a:extLst>
          </p:cNvPr>
          <p:cNvSpPr txBox="1"/>
          <p:nvPr/>
        </p:nvSpPr>
        <p:spPr>
          <a:xfrm>
            <a:off x="4143829" y="4192980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14 Jul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85DE10C-A0BE-89EA-885D-12F751278192}"/>
              </a:ext>
            </a:extLst>
          </p:cNvPr>
          <p:cNvSpPr txBox="1"/>
          <p:nvPr/>
        </p:nvSpPr>
        <p:spPr>
          <a:xfrm>
            <a:off x="3368705" y="2627587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13 Jul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0EAE8DE-B91B-59CD-3DA1-98B11EC83B17}"/>
              </a:ext>
            </a:extLst>
          </p:cNvPr>
          <p:cNvSpPr txBox="1"/>
          <p:nvPr/>
        </p:nvSpPr>
        <p:spPr>
          <a:xfrm>
            <a:off x="310732" y="3700380"/>
            <a:ext cx="767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ysClr val="windowText" lastClr="000000"/>
                </a:solidFill>
              </a:rPr>
              <a:t>Jan 2022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A66A41-B82B-6657-F2EE-F2AFD034A971}"/>
              </a:ext>
            </a:extLst>
          </p:cNvPr>
          <p:cNvSpPr txBox="1"/>
          <p:nvPr/>
        </p:nvSpPr>
        <p:spPr>
          <a:xfrm>
            <a:off x="2107499" y="3700380"/>
            <a:ext cx="767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ysClr val="windowText" lastClr="000000"/>
                </a:solidFill>
              </a:rPr>
              <a:t>Apr 2022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DF972B6-5528-33E5-29C3-DA2EB06149B8}"/>
              </a:ext>
            </a:extLst>
          </p:cNvPr>
          <p:cNvSpPr txBox="1"/>
          <p:nvPr/>
        </p:nvSpPr>
        <p:spPr>
          <a:xfrm>
            <a:off x="3904266" y="3700380"/>
            <a:ext cx="767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ysClr val="windowText" lastClr="000000"/>
                </a:solidFill>
              </a:rPr>
              <a:t>Jul 2022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D55636B-673D-16D6-53D9-A69C2D26296D}"/>
              </a:ext>
            </a:extLst>
          </p:cNvPr>
          <p:cNvSpPr txBox="1"/>
          <p:nvPr/>
        </p:nvSpPr>
        <p:spPr>
          <a:xfrm>
            <a:off x="5701033" y="3700380"/>
            <a:ext cx="767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ysClr val="windowText" lastClr="000000"/>
                </a:solidFill>
              </a:rPr>
              <a:t>Oct 2022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486289C-C88C-93C0-C0D2-126CAEBA9830}"/>
              </a:ext>
            </a:extLst>
          </p:cNvPr>
          <p:cNvCxnSpPr>
            <a:cxnSpLocks/>
          </p:cNvCxnSpPr>
          <p:nvPr/>
        </p:nvCxnSpPr>
        <p:spPr>
          <a:xfrm>
            <a:off x="9084234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FDED8AD1-EC19-CBB8-1410-5D8308995E65}"/>
              </a:ext>
            </a:extLst>
          </p:cNvPr>
          <p:cNvSpPr txBox="1"/>
          <p:nvPr/>
        </p:nvSpPr>
        <p:spPr>
          <a:xfrm>
            <a:off x="7497800" y="3700380"/>
            <a:ext cx="767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ysClr val="windowText" lastClr="000000"/>
                </a:solidFill>
              </a:rPr>
              <a:t>Jan 2023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C41C803-88A0-9049-0EBD-43414A258660}"/>
              </a:ext>
            </a:extLst>
          </p:cNvPr>
          <p:cNvGrpSpPr/>
          <p:nvPr/>
        </p:nvGrpSpPr>
        <p:grpSpPr>
          <a:xfrm>
            <a:off x="4593973" y="1957624"/>
            <a:ext cx="1359183" cy="1322836"/>
            <a:chOff x="10319834" y="1340636"/>
            <a:chExt cx="1651059" cy="1613686"/>
          </a:xfrm>
        </p:grpSpPr>
        <p:pic>
          <p:nvPicPr>
            <p:cNvPr id="1026" name="Picture 2" descr="NOAA's JPSS-2 Satellite Instruments Ready for Delivery to Spacecraft | NASA">
              <a:extLst>
                <a:ext uri="{FF2B5EF4-FFF2-40B4-BE49-F238E27FC236}">
                  <a16:creationId xmlns:a16="http://schemas.microsoft.com/office/drawing/2014/main" id="{021DB17C-A0B1-4654-07AB-0A85D3518D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2" t="1310" r="48024" b="22561"/>
            <a:stretch/>
          </p:blipFill>
          <p:spPr bwMode="auto">
            <a:xfrm>
              <a:off x="10319834" y="1340636"/>
              <a:ext cx="1609603" cy="1613686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947F0CA-1C57-B316-D1D6-5E7718F92B22}"/>
                </a:ext>
              </a:extLst>
            </p:cNvPr>
            <p:cNvSpPr txBox="1"/>
            <p:nvPr/>
          </p:nvSpPr>
          <p:spPr>
            <a:xfrm>
              <a:off x="10360137" y="2215945"/>
              <a:ext cx="1610756" cy="675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JPSS-2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NOAA / EUMETSAT 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/ NASA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DE639FDE-70A0-E10F-EC6B-0F06A6A68749}"/>
              </a:ext>
            </a:extLst>
          </p:cNvPr>
          <p:cNvSpPr txBox="1"/>
          <p:nvPr/>
        </p:nvSpPr>
        <p:spPr>
          <a:xfrm>
            <a:off x="5673255" y="2950208"/>
            <a:ext cx="930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10 Nov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5E667B9-8740-C8EF-E921-890B9F32AEA1}"/>
              </a:ext>
            </a:extLst>
          </p:cNvPr>
          <p:cNvGrpSpPr/>
          <p:nvPr/>
        </p:nvGrpSpPr>
        <p:grpSpPr>
          <a:xfrm>
            <a:off x="4474182" y="4869926"/>
            <a:ext cx="1390389" cy="1422558"/>
            <a:chOff x="10407681" y="4777093"/>
            <a:chExt cx="1688966" cy="1735332"/>
          </a:xfrm>
        </p:grpSpPr>
        <p:pic>
          <p:nvPicPr>
            <p:cNvPr id="1028" name="Picture 4" descr="Oceansat 3, 3A (EOS 06) - Gunter's Space Page">
              <a:extLst>
                <a:ext uri="{FF2B5EF4-FFF2-40B4-BE49-F238E27FC236}">
                  <a16:creationId xmlns:a16="http://schemas.microsoft.com/office/drawing/2014/main" id="{DAAE41ED-87A5-DEB6-60D8-CFC93D44D2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25" r="19625"/>
            <a:stretch/>
          </p:blipFill>
          <p:spPr bwMode="auto">
            <a:xfrm>
              <a:off x="10407681" y="4777093"/>
              <a:ext cx="1688966" cy="1688966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D0E054B-F9F9-A11F-0D35-AE50A7FF06D4}"/>
                </a:ext>
              </a:extLst>
            </p:cNvPr>
            <p:cNvSpPr txBox="1"/>
            <p:nvPr/>
          </p:nvSpPr>
          <p:spPr>
            <a:xfrm>
              <a:off x="10665201" y="6024344"/>
              <a:ext cx="1324494" cy="48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/>
                <a:t>Oceansat-3</a:t>
              </a:r>
            </a:p>
            <a:p>
              <a:pPr algn="ctr"/>
              <a:r>
                <a:rPr lang="en-AU" sz="1000" b="1" dirty="0"/>
                <a:t>ISRO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BC30553-B3C4-22B9-87EB-1ACBCF567235}"/>
              </a:ext>
            </a:extLst>
          </p:cNvPr>
          <p:cNvGrpSpPr/>
          <p:nvPr/>
        </p:nvGrpSpPr>
        <p:grpSpPr>
          <a:xfrm>
            <a:off x="6093015" y="1260881"/>
            <a:ext cx="1390388" cy="1384549"/>
            <a:chOff x="9011966" y="2665930"/>
            <a:chExt cx="1688966" cy="1688966"/>
          </a:xfrm>
        </p:grpSpPr>
        <p:pic>
          <p:nvPicPr>
            <p:cNvPr id="1030" name="Picture 6" descr="SWOT - Earth Missions - NASA Jet Propulsion Laboratory">
              <a:extLst>
                <a:ext uri="{FF2B5EF4-FFF2-40B4-BE49-F238E27FC236}">
                  <a16:creationId xmlns:a16="http://schemas.microsoft.com/office/drawing/2014/main" id="{71F84835-9E7E-4FBC-A310-B323B41595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3" r="12513"/>
            <a:stretch/>
          </p:blipFill>
          <p:spPr bwMode="auto">
            <a:xfrm>
              <a:off x="9011966" y="2665930"/>
              <a:ext cx="1688966" cy="1688966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FEAB62D-2F3B-76B9-3CB2-17925B64C0E7}"/>
                </a:ext>
              </a:extLst>
            </p:cNvPr>
            <p:cNvSpPr txBox="1"/>
            <p:nvPr/>
          </p:nvSpPr>
          <p:spPr>
            <a:xfrm>
              <a:off x="9036863" y="2714289"/>
              <a:ext cx="1529484" cy="6758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SWOT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NASA / CNES / CSA / UKSA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3ECCF09-C983-45A0-0146-4755E8017DBA}"/>
              </a:ext>
            </a:extLst>
          </p:cNvPr>
          <p:cNvGrpSpPr/>
          <p:nvPr/>
        </p:nvGrpSpPr>
        <p:grpSpPr>
          <a:xfrm>
            <a:off x="6076468" y="4317787"/>
            <a:ext cx="1424718" cy="1399112"/>
            <a:chOff x="7821266" y="4609540"/>
            <a:chExt cx="1730667" cy="1706732"/>
          </a:xfrm>
        </p:grpSpPr>
        <p:pic>
          <p:nvPicPr>
            <p:cNvPr id="1032" name="Picture 8" descr="ESA - About Meteosat Third Generation">
              <a:extLst>
                <a:ext uri="{FF2B5EF4-FFF2-40B4-BE49-F238E27FC236}">
                  <a16:creationId xmlns:a16="http://schemas.microsoft.com/office/drawing/2014/main" id="{E54E0C83-0578-1B00-CA44-878106EC1A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36" t="11307" r="7069" b="15498"/>
            <a:stretch/>
          </p:blipFill>
          <p:spPr bwMode="auto">
            <a:xfrm>
              <a:off x="7837576" y="4609540"/>
              <a:ext cx="1706732" cy="170673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E986760-FF50-FE85-0EED-32C949E1057F}"/>
                </a:ext>
              </a:extLst>
            </p:cNvPr>
            <p:cNvSpPr txBox="1"/>
            <p:nvPr/>
          </p:nvSpPr>
          <p:spPr>
            <a:xfrm>
              <a:off x="7821266" y="5671124"/>
              <a:ext cx="1730667" cy="48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MTG-I1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EUMETSAT / ESA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D8E5E839-3F2E-46F1-07E5-778C8EF9BF9D}"/>
              </a:ext>
            </a:extLst>
          </p:cNvPr>
          <p:cNvSpPr txBox="1"/>
          <p:nvPr/>
        </p:nvSpPr>
        <p:spPr>
          <a:xfrm>
            <a:off x="4709027" y="4527367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26 Nov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D3DBF48-4F6F-EA7A-0908-D27E64BB59B9}"/>
              </a:ext>
            </a:extLst>
          </p:cNvPr>
          <p:cNvSpPr txBox="1"/>
          <p:nvPr/>
        </p:nvSpPr>
        <p:spPr>
          <a:xfrm>
            <a:off x="6597678" y="2652514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16 Dec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4AB6A8C6-AFAA-B795-81A9-FF2C57D9DECB}"/>
              </a:ext>
            </a:extLst>
          </p:cNvPr>
          <p:cNvSpPr txBox="1"/>
          <p:nvPr/>
        </p:nvSpPr>
        <p:spPr>
          <a:xfrm>
            <a:off x="7083755" y="4137725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13 Dec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744295-7D55-5082-3BDA-8C0F6E8DE62C}"/>
              </a:ext>
            </a:extLst>
          </p:cNvPr>
          <p:cNvSpPr txBox="1"/>
          <p:nvPr/>
        </p:nvSpPr>
        <p:spPr>
          <a:xfrm>
            <a:off x="9294567" y="3700380"/>
            <a:ext cx="767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ysClr val="windowText" lastClr="000000"/>
                </a:solidFill>
              </a:rPr>
              <a:t>Apr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7A5604-8C70-49E1-1B55-65920D0CD4D5}"/>
              </a:ext>
            </a:extLst>
          </p:cNvPr>
          <p:cNvSpPr txBox="1"/>
          <p:nvPr/>
        </p:nvSpPr>
        <p:spPr>
          <a:xfrm>
            <a:off x="11091334" y="3700380"/>
            <a:ext cx="767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000" dirty="0">
                <a:solidFill>
                  <a:sysClr val="windowText" lastClr="000000"/>
                </a:solidFill>
              </a:rPr>
              <a:t>Jul 2023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293586-1FE9-035C-FD83-C2615E1ABF8E}"/>
              </a:ext>
            </a:extLst>
          </p:cNvPr>
          <p:cNvCxnSpPr>
            <a:cxnSpLocks/>
          </p:cNvCxnSpPr>
          <p:nvPr/>
        </p:nvCxnSpPr>
        <p:spPr>
          <a:xfrm>
            <a:off x="9681881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2DD4E9-883E-C446-5B5B-A7EE9826B985}"/>
              </a:ext>
            </a:extLst>
          </p:cNvPr>
          <p:cNvCxnSpPr>
            <a:cxnSpLocks/>
          </p:cNvCxnSpPr>
          <p:nvPr/>
        </p:nvCxnSpPr>
        <p:spPr>
          <a:xfrm>
            <a:off x="10279528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1FF108-B170-762B-CD6F-A30FE0A2BBD6}"/>
              </a:ext>
            </a:extLst>
          </p:cNvPr>
          <p:cNvCxnSpPr>
            <a:cxnSpLocks/>
          </p:cNvCxnSpPr>
          <p:nvPr/>
        </p:nvCxnSpPr>
        <p:spPr>
          <a:xfrm>
            <a:off x="10877175" y="3589016"/>
            <a:ext cx="0" cy="1440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5BDC6902-FC3E-F791-F6BC-A265AB28B5F5}"/>
              </a:ext>
            </a:extLst>
          </p:cNvPr>
          <p:cNvGrpSpPr/>
          <p:nvPr/>
        </p:nvGrpSpPr>
        <p:grpSpPr>
          <a:xfrm>
            <a:off x="9175544" y="1187157"/>
            <a:ext cx="1325056" cy="1322836"/>
            <a:chOff x="10319834" y="1340636"/>
            <a:chExt cx="1609603" cy="1613686"/>
          </a:xfrm>
        </p:grpSpPr>
        <p:pic>
          <p:nvPicPr>
            <p:cNvPr id="1035" name="Picture 2">
              <a:extLst>
                <a:ext uri="{FF2B5EF4-FFF2-40B4-BE49-F238E27FC236}">
                  <a16:creationId xmlns:a16="http://schemas.microsoft.com/office/drawing/2014/main" id="{7D40E766-D7B4-0422-A805-15EDD6F492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33" t="5540" r="7522" b="12979"/>
            <a:stretch/>
          </p:blipFill>
          <p:spPr bwMode="auto">
            <a:xfrm>
              <a:off x="10319834" y="1340636"/>
              <a:ext cx="1609603" cy="1613686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B6A3A2A7-35F2-71C9-24E3-8EA87870E694}"/>
                </a:ext>
              </a:extLst>
            </p:cNvPr>
            <p:cNvSpPr txBox="1"/>
            <p:nvPr/>
          </p:nvSpPr>
          <p:spPr>
            <a:xfrm>
              <a:off x="10612225" y="1396074"/>
              <a:ext cx="1198659" cy="675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NORSAT-TD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NOSA / ASI / CNES / NSO</a:t>
              </a:r>
            </a:p>
          </p:txBody>
        </p:sp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C6140949-6E38-BA92-2AA8-1CEA3CB1CC7D}"/>
              </a:ext>
            </a:extLst>
          </p:cNvPr>
          <p:cNvGrpSpPr/>
          <p:nvPr/>
        </p:nvGrpSpPr>
        <p:grpSpPr>
          <a:xfrm>
            <a:off x="9234865" y="4225796"/>
            <a:ext cx="1390389" cy="1384549"/>
            <a:chOff x="9011966" y="2665930"/>
            <a:chExt cx="1688966" cy="1688966"/>
          </a:xfrm>
        </p:grpSpPr>
        <p:pic>
          <p:nvPicPr>
            <p:cNvPr id="1038" name="Picture 6">
              <a:extLst>
                <a:ext uri="{FF2B5EF4-FFF2-40B4-BE49-F238E27FC236}">
                  <a16:creationId xmlns:a16="http://schemas.microsoft.com/office/drawing/2014/main" id="{CDD27ABC-BC13-0941-D84B-0BE28CF62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6" r="21756"/>
            <a:stretch/>
          </p:blipFill>
          <p:spPr bwMode="auto">
            <a:xfrm>
              <a:off x="9011966" y="2665930"/>
              <a:ext cx="1688966" cy="1688966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5BC648E1-12C1-4250-E431-A5487100E592}"/>
                </a:ext>
              </a:extLst>
            </p:cNvPr>
            <p:cNvSpPr txBox="1"/>
            <p:nvPr/>
          </p:nvSpPr>
          <p:spPr>
            <a:xfrm>
              <a:off x="9297010" y="3759425"/>
              <a:ext cx="1120205" cy="4880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FY-3RM-1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NSMC-CMA</a:t>
              </a:r>
            </a:p>
          </p:txBody>
        </p: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0D8159CE-DE08-3341-DA38-F5BD12A95191}"/>
              </a:ext>
            </a:extLst>
          </p:cNvPr>
          <p:cNvGrpSpPr/>
          <p:nvPr/>
        </p:nvGrpSpPr>
        <p:grpSpPr>
          <a:xfrm>
            <a:off x="10552117" y="4735005"/>
            <a:ext cx="1560784" cy="1399112"/>
            <a:chOff x="7721257" y="4902382"/>
            <a:chExt cx="1895953" cy="1706732"/>
          </a:xfrm>
        </p:grpSpPr>
        <p:pic>
          <p:nvPicPr>
            <p:cNvPr id="1041" name="Picture 8">
              <a:extLst>
                <a:ext uri="{FF2B5EF4-FFF2-40B4-BE49-F238E27FC236}">
                  <a16:creationId xmlns:a16="http://schemas.microsoft.com/office/drawing/2014/main" id="{CA1BDA5D-401D-3E34-CF94-758DE96E80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6" t="4652" r="12278" b="6686"/>
            <a:stretch/>
          </p:blipFill>
          <p:spPr bwMode="auto">
            <a:xfrm>
              <a:off x="7910478" y="4902382"/>
              <a:ext cx="1706732" cy="170673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C0E321C3-9037-E79B-6954-5B7C954F4664}"/>
                </a:ext>
              </a:extLst>
            </p:cNvPr>
            <p:cNvSpPr txBox="1"/>
            <p:nvPr/>
          </p:nvSpPr>
          <p:spPr>
            <a:xfrm>
              <a:off x="7721257" y="5629006"/>
              <a:ext cx="1628903" cy="488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Kondor-FKA N-1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ROSKOSMOS</a:t>
              </a:r>
            </a:p>
          </p:txBody>
        </p:sp>
      </p:grp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2EF2E1D9-D459-2360-D919-8F5222A60BCB}"/>
              </a:ext>
            </a:extLst>
          </p:cNvPr>
          <p:cNvGrpSpPr/>
          <p:nvPr/>
        </p:nvGrpSpPr>
        <p:grpSpPr>
          <a:xfrm>
            <a:off x="7713851" y="4675736"/>
            <a:ext cx="1325055" cy="1322835"/>
            <a:chOff x="9398309" y="4078737"/>
            <a:chExt cx="1463396" cy="1460944"/>
          </a:xfrm>
        </p:grpSpPr>
        <p:pic>
          <p:nvPicPr>
            <p:cNvPr id="1044" name="Picture 2">
              <a:extLst>
                <a:ext uri="{FF2B5EF4-FFF2-40B4-BE49-F238E27FC236}">
                  <a16:creationId xmlns:a16="http://schemas.microsoft.com/office/drawing/2014/main" id="{6B770397-DF31-A277-4D78-F7472082F8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25" t="4376" r="1802" b="19480"/>
            <a:stretch/>
          </p:blipFill>
          <p:spPr bwMode="auto">
            <a:xfrm>
              <a:off x="9398309" y="4078737"/>
              <a:ext cx="1463396" cy="1460944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8181ECBA-B03E-1EA1-D6C7-C84F28EB1964}"/>
                </a:ext>
              </a:extLst>
            </p:cNvPr>
            <p:cNvSpPr txBox="1"/>
            <p:nvPr/>
          </p:nvSpPr>
          <p:spPr>
            <a:xfrm>
              <a:off x="10142050" y="4277305"/>
              <a:ext cx="680174" cy="4418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000" b="1" dirty="0"/>
                <a:t>TEMPO</a:t>
              </a:r>
            </a:p>
            <a:p>
              <a:pPr algn="ctr"/>
              <a:r>
                <a:rPr lang="en-AU" sz="1000" b="1" dirty="0"/>
                <a:t>NASA</a:t>
              </a:r>
            </a:p>
          </p:txBody>
        </p:sp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E91F9AA0-FD6C-87CB-6E30-EB381890DFC5}"/>
              </a:ext>
            </a:extLst>
          </p:cNvPr>
          <p:cNvGrpSpPr/>
          <p:nvPr/>
        </p:nvGrpSpPr>
        <p:grpSpPr>
          <a:xfrm>
            <a:off x="10674534" y="1864296"/>
            <a:ext cx="1390389" cy="1384549"/>
            <a:chOff x="9011966" y="2665930"/>
            <a:chExt cx="1688966" cy="1688966"/>
          </a:xfrm>
        </p:grpSpPr>
        <p:pic>
          <p:nvPicPr>
            <p:cNvPr id="1047" name="Picture 6">
              <a:extLst>
                <a:ext uri="{FF2B5EF4-FFF2-40B4-BE49-F238E27FC236}">
                  <a16:creationId xmlns:a16="http://schemas.microsoft.com/office/drawing/2014/main" id="{CE6366E1-8427-48A9-B6C2-E02FE0ACF4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681" r="7659" b="3981"/>
            <a:stretch/>
          </p:blipFill>
          <p:spPr bwMode="auto">
            <a:xfrm>
              <a:off x="9011966" y="2665930"/>
              <a:ext cx="1688966" cy="1688966"/>
            </a:xfrm>
            <a:prstGeom prst="ellipse">
              <a:avLst/>
            </a:prstGeom>
            <a:noFill/>
            <a:ln w="38100">
              <a:solidFill>
                <a:schemeClr val="accent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AE2DB8D1-CC63-EB80-778E-34CD872011B5}"/>
                </a:ext>
              </a:extLst>
            </p:cNvPr>
            <p:cNvSpPr txBox="1"/>
            <p:nvPr/>
          </p:nvSpPr>
          <p:spPr>
            <a:xfrm>
              <a:off x="9351798" y="3754033"/>
              <a:ext cx="1120205" cy="4880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TROPICS</a:t>
              </a:r>
            </a:p>
            <a:p>
              <a:pPr algn="ctr"/>
              <a:r>
                <a:rPr lang="en-AU" sz="1000" b="1" dirty="0">
                  <a:solidFill>
                    <a:schemeClr val="bg1"/>
                  </a:solidFill>
                </a:rPr>
                <a:t>NASA</a:t>
              </a:r>
            </a:p>
          </p:txBody>
        </p:sp>
      </p:grp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00F96069-DF22-B704-A9A4-4E03DA301D8B}"/>
              </a:ext>
            </a:extLst>
          </p:cNvPr>
          <p:cNvGrpSpPr/>
          <p:nvPr/>
        </p:nvGrpSpPr>
        <p:grpSpPr>
          <a:xfrm>
            <a:off x="7657339" y="1720873"/>
            <a:ext cx="1432193" cy="1399112"/>
            <a:chOff x="7910478" y="4902382"/>
            <a:chExt cx="1739747" cy="1706732"/>
          </a:xfrm>
        </p:grpSpPr>
        <p:pic>
          <p:nvPicPr>
            <p:cNvPr id="1050" name="Picture 8">
              <a:extLst>
                <a:ext uri="{FF2B5EF4-FFF2-40B4-BE49-F238E27FC236}">
                  <a16:creationId xmlns:a16="http://schemas.microsoft.com/office/drawing/2014/main" id="{90DDCD07-45D0-8AF7-6E13-E6D2FB9CBF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9" t="1161" r="14013" b="6469"/>
            <a:stretch/>
          </p:blipFill>
          <p:spPr bwMode="auto">
            <a:xfrm>
              <a:off x="7910478" y="4902382"/>
              <a:ext cx="1706732" cy="170673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0AF25B0A-8B96-EDBF-2429-5C356D1FB48F}"/>
                </a:ext>
              </a:extLst>
            </p:cNvPr>
            <p:cNvSpPr txBox="1"/>
            <p:nvPr/>
          </p:nvSpPr>
          <p:spPr>
            <a:xfrm>
              <a:off x="7966905" y="5017655"/>
              <a:ext cx="1683320" cy="67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000" b="1" dirty="0" err="1">
                  <a:solidFill>
                    <a:schemeClr val="bg1"/>
                  </a:solidFill>
                </a:rPr>
                <a:t>Elektro</a:t>
              </a:r>
              <a:r>
                <a:rPr lang="en-AU" sz="1000" b="1" dirty="0">
                  <a:solidFill>
                    <a:schemeClr val="bg1"/>
                  </a:solidFill>
                </a:rPr>
                <a:t>-L N4 ROSKOSMOS / ROSHYDROMET</a:t>
              </a:r>
            </a:p>
          </p:txBody>
        </p:sp>
      </p:grpSp>
      <p:sp>
        <p:nvSpPr>
          <p:cNvPr id="1059" name="Title 3">
            <a:extLst>
              <a:ext uri="{FF2B5EF4-FFF2-40B4-BE49-F238E27FC236}">
                <a16:creationId xmlns:a16="http://schemas.microsoft.com/office/drawing/2014/main" id="{DDE259EA-5988-D581-07F1-51CAAFA2E761}"/>
              </a:ext>
            </a:extLst>
          </p:cNvPr>
          <p:cNvSpPr txBox="1">
            <a:spLocks/>
          </p:cNvSpPr>
          <p:nvPr/>
        </p:nvSpPr>
        <p:spPr>
          <a:xfrm>
            <a:off x="176048" y="175939"/>
            <a:ext cx="9386864" cy="779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/>
              <a:t>Recent CEOS Mission Launches</a:t>
            </a:r>
          </a:p>
        </p:txBody>
      </p:sp>
      <p:sp>
        <p:nvSpPr>
          <p:cNvPr id="1062" name="TextBox 1061">
            <a:extLst>
              <a:ext uri="{FF2B5EF4-FFF2-40B4-BE49-F238E27FC236}">
                <a16:creationId xmlns:a16="http://schemas.microsoft.com/office/drawing/2014/main" id="{5179C606-A32D-BA88-F9F6-DCC154F9B2A5}"/>
              </a:ext>
            </a:extLst>
          </p:cNvPr>
          <p:cNvSpPr txBox="1"/>
          <p:nvPr/>
        </p:nvSpPr>
        <p:spPr>
          <a:xfrm>
            <a:off x="11150587" y="4434605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26 May</a:t>
            </a:r>
          </a:p>
        </p:txBody>
      </p:sp>
      <p:sp>
        <p:nvSpPr>
          <p:cNvPr id="1063" name="TextBox 1062">
            <a:extLst>
              <a:ext uri="{FF2B5EF4-FFF2-40B4-BE49-F238E27FC236}">
                <a16:creationId xmlns:a16="http://schemas.microsoft.com/office/drawing/2014/main" id="{4A78D263-8CD3-24B6-E419-B81BDCD2A8AB}"/>
              </a:ext>
            </a:extLst>
          </p:cNvPr>
          <p:cNvSpPr txBox="1"/>
          <p:nvPr/>
        </p:nvSpPr>
        <p:spPr>
          <a:xfrm>
            <a:off x="10028743" y="3964320"/>
            <a:ext cx="62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16 Apr</a:t>
            </a:r>
          </a:p>
        </p:txBody>
      </p:sp>
      <p:sp>
        <p:nvSpPr>
          <p:cNvPr id="1064" name="TextBox 1063">
            <a:extLst>
              <a:ext uri="{FF2B5EF4-FFF2-40B4-BE49-F238E27FC236}">
                <a16:creationId xmlns:a16="http://schemas.microsoft.com/office/drawing/2014/main" id="{A0B0AEB6-EB01-4565-2010-CAF5EECE281F}"/>
              </a:ext>
            </a:extLst>
          </p:cNvPr>
          <p:cNvSpPr txBox="1"/>
          <p:nvPr/>
        </p:nvSpPr>
        <p:spPr>
          <a:xfrm>
            <a:off x="9445390" y="2525221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15 Apr</a:t>
            </a:r>
          </a:p>
        </p:txBody>
      </p:sp>
      <p:sp>
        <p:nvSpPr>
          <p:cNvPr id="1065" name="TextBox 1064">
            <a:extLst>
              <a:ext uri="{FF2B5EF4-FFF2-40B4-BE49-F238E27FC236}">
                <a16:creationId xmlns:a16="http://schemas.microsoft.com/office/drawing/2014/main" id="{E6C5FF75-327D-385D-7179-A561CAED705B}"/>
              </a:ext>
            </a:extLst>
          </p:cNvPr>
          <p:cNvSpPr txBox="1"/>
          <p:nvPr/>
        </p:nvSpPr>
        <p:spPr>
          <a:xfrm>
            <a:off x="7889164" y="4331474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07 Apr</a:t>
            </a:r>
          </a:p>
        </p:txBody>
      </p:sp>
      <p:sp>
        <p:nvSpPr>
          <p:cNvPr id="1066" name="TextBox 1065">
            <a:extLst>
              <a:ext uri="{FF2B5EF4-FFF2-40B4-BE49-F238E27FC236}">
                <a16:creationId xmlns:a16="http://schemas.microsoft.com/office/drawing/2014/main" id="{6889EEB5-762E-5C0B-955D-7B853A6951AE}"/>
              </a:ext>
            </a:extLst>
          </p:cNvPr>
          <p:cNvSpPr txBox="1"/>
          <p:nvPr/>
        </p:nvSpPr>
        <p:spPr>
          <a:xfrm>
            <a:off x="9855749" y="3073159"/>
            <a:ext cx="1315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08 &amp; 26 May</a:t>
            </a:r>
          </a:p>
        </p:txBody>
      </p:sp>
      <p:sp>
        <p:nvSpPr>
          <p:cNvPr id="1067" name="TextBox 1066">
            <a:extLst>
              <a:ext uri="{FF2B5EF4-FFF2-40B4-BE49-F238E27FC236}">
                <a16:creationId xmlns:a16="http://schemas.microsoft.com/office/drawing/2014/main" id="{2464A36C-7A65-E711-3B1A-DA3D9F136767}"/>
              </a:ext>
            </a:extLst>
          </p:cNvPr>
          <p:cNvSpPr txBox="1"/>
          <p:nvPr/>
        </p:nvSpPr>
        <p:spPr>
          <a:xfrm>
            <a:off x="8343243" y="3036025"/>
            <a:ext cx="969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b="1" dirty="0">
                <a:solidFill>
                  <a:sysClr val="windowText" lastClr="000000"/>
                </a:solidFill>
              </a:rPr>
              <a:t>05 Feb</a:t>
            </a:r>
          </a:p>
        </p:txBody>
      </p:sp>
    </p:spTree>
    <p:extLst>
      <p:ext uri="{BB962C8B-B14F-4D97-AF65-F5344CB8AC3E}">
        <p14:creationId xmlns:p14="http://schemas.microsoft.com/office/powerpoint/2010/main" val="111732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0000">
        <p14:vortex dir="r"/>
      </p:transition>
    </mc:Choice>
    <mc:Fallback>
      <p:transition spd="slow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Snow and Ice Measurments">
            <a:extLst>
              <a:ext uri="{FF2B5EF4-FFF2-40B4-BE49-F238E27FC236}">
                <a16:creationId xmlns:a16="http://schemas.microsoft.com/office/drawing/2014/main" id="{1E19EB4A-06DC-4980-96ED-A4F3F625D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651" y="175936"/>
            <a:ext cx="66851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E7ECE8-9D1B-42B6-AA3F-54CF89D9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189" y="1272524"/>
            <a:ext cx="7437732" cy="4694402"/>
          </a:xfrm>
        </p:spPr>
        <p:txBody>
          <a:bodyPr/>
          <a:lstStyle/>
          <a:p>
            <a:r>
              <a:rPr lang="en-AU" sz="2800" dirty="0"/>
              <a:t>Launched 31</a:t>
            </a:r>
            <a:r>
              <a:rPr lang="en-AU" sz="2800" baseline="30000" dirty="0"/>
              <a:t>st</a:t>
            </a:r>
            <a:r>
              <a:rPr lang="en-AU" sz="2800" dirty="0"/>
              <a:t> January, 2022</a:t>
            </a:r>
          </a:p>
          <a:p>
            <a:r>
              <a:rPr lang="en-GB" sz="2800" dirty="0"/>
              <a:t>Second of Italy’s COSMO-</a:t>
            </a:r>
            <a:r>
              <a:rPr lang="en-GB" sz="2800" dirty="0" err="1"/>
              <a:t>SkyMed</a:t>
            </a:r>
            <a:r>
              <a:rPr lang="en-GB" sz="2800" dirty="0"/>
              <a:t> Second Generation series of radar satellites, which together will be able to observe the same points on Earth twice a day</a:t>
            </a:r>
          </a:p>
          <a:p>
            <a:r>
              <a:rPr lang="en-GB" sz="2800" dirty="0"/>
              <a:t>Follows the original 4-satellite COSMO-</a:t>
            </a:r>
            <a:r>
              <a:rPr lang="en-GB" sz="2800" dirty="0" err="1"/>
              <a:t>SkyMed</a:t>
            </a:r>
            <a:r>
              <a:rPr lang="en-GB" sz="2800" dirty="0"/>
              <a:t> constellation, launched 2007-2010. </a:t>
            </a:r>
          </a:p>
          <a:p>
            <a:r>
              <a:rPr lang="en-GB" sz="2800" dirty="0"/>
              <a:t>Applications in </a:t>
            </a:r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environmental monitoring, surveillance and risk management, environmental resources management, maritime management, and topographic mapping</a:t>
            </a:r>
            <a:endParaRPr lang="en-A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50FE52-6759-4F35-ABEF-472CE196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CSG-2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1994FF-6870-D3D5-D296-FB8D517F3BC5}"/>
              </a:ext>
            </a:extLst>
          </p:cNvPr>
          <p:cNvGrpSpPr/>
          <p:nvPr/>
        </p:nvGrpSpPr>
        <p:grpSpPr>
          <a:xfrm>
            <a:off x="742774" y="1813459"/>
            <a:ext cx="3612532" cy="3612532"/>
            <a:chOff x="742774" y="1813459"/>
            <a:chExt cx="3612532" cy="36125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6EBF9E-7B9B-45D6-86A0-B59C6DDBB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r="21875"/>
            <a:stretch/>
          </p:blipFill>
          <p:spPr>
            <a:xfrm>
              <a:off x="742774" y="1813459"/>
              <a:ext cx="3612532" cy="3612532"/>
            </a:xfrm>
            <a:prstGeom prst="ellips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381EE6-0845-48BD-A351-EFA802F0764B}"/>
                </a:ext>
              </a:extLst>
            </p:cNvPr>
            <p:cNvSpPr txBox="1"/>
            <p:nvPr/>
          </p:nvSpPr>
          <p:spPr>
            <a:xfrm>
              <a:off x="1845372" y="4475748"/>
              <a:ext cx="8354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b="1" dirty="0"/>
                <a:t>CSG-2</a:t>
              </a:r>
            </a:p>
            <a:p>
              <a:pPr algn="ctr"/>
              <a:r>
                <a:rPr lang="en-AU" b="1" dirty="0"/>
                <a:t>ASI</a:t>
              </a:r>
            </a:p>
          </p:txBody>
        </p:sp>
      </p:grpSp>
      <p:pic>
        <p:nvPicPr>
          <p:cNvPr id="6" name="Picture 2" descr="Atmosphere Measurments">
            <a:extLst>
              <a:ext uri="{FF2B5EF4-FFF2-40B4-BE49-F238E27FC236}">
                <a16:creationId xmlns:a16="http://schemas.microsoft.com/office/drawing/2014/main" id="{FC63A8AA-25BE-4D39-9230-FCF984CB2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22" y="175939"/>
            <a:ext cx="669758" cy="6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and Measurments">
            <a:extLst>
              <a:ext uri="{FF2B5EF4-FFF2-40B4-BE49-F238E27FC236}">
                <a16:creationId xmlns:a16="http://schemas.microsoft.com/office/drawing/2014/main" id="{9C1F32DD-3759-4A4B-95D0-2712D5F34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36" y="175939"/>
            <a:ext cx="668519" cy="6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5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14:prism isInverted="1"/>
      </p:transition>
    </mc:Choice>
    <mc:Fallback>
      <p:transition spd="slow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E7ECE8-9D1B-42B6-AA3F-54CF89D9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244" y="1598441"/>
            <a:ext cx="6919746" cy="4694402"/>
          </a:xfrm>
        </p:spPr>
        <p:txBody>
          <a:bodyPr/>
          <a:lstStyle/>
          <a:p>
            <a:r>
              <a:rPr lang="en-AU" sz="2800" dirty="0"/>
              <a:t>Launched 14</a:t>
            </a:r>
            <a:r>
              <a:rPr lang="en-AU" sz="2800" baseline="30000" dirty="0"/>
              <a:t>th</a:t>
            </a:r>
            <a:r>
              <a:rPr lang="en-AU" sz="2800" dirty="0"/>
              <a:t> February, 2022</a:t>
            </a:r>
          </a:p>
          <a:p>
            <a:r>
              <a:rPr lang="en-GB" sz="2800" dirty="0"/>
              <a:t>Also known as EOS-4 (Earth Observing Satellite-4)</a:t>
            </a:r>
          </a:p>
          <a:p>
            <a:r>
              <a:rPr lang="en-GB" sz="2800" dirty="0"/>
              <a:t>Carries a C-Band SAR instrument, and designed to provide high-quality images under all-weather conditions </a:t>
            </a:r>
          </a:p>
          <a:p>
            <a:r>
              <a:rPr lang="en-GB" sz="2800" dirty="0"/>
              <a:t>Applications include </a:t>
            </a:r>
            <a:r>
              <a:rPr lang="en-GB" sz="2800" b="1" dirty="0">
                <a:solidFill>
                  <a:schemeClr val="accent3"/>
                </a:solidFill>
              </a:rPr>
              <a:t>agriculture, forestry, soil moisture, hydrology, and flood mapping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50FE52-6759-4F35-ABEF-472CE196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RISAT-1A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6EBF9E-7B9B-45D6-86A0-B59C6DDBBD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546" r="28857" b="-546"/>
          <a:stretch/>
        </p:blipFill>
        <p:spPr>
          <a:xfrm>
            <a:off x="7632859" y="1709185"/>
            <a:ext cx="3612532" cy="3612532"/>
          </a:xfrm>
          <a:prstGeom prst="ellipse">
            <a:avLst/>
          </a:prstGeom>
          <a:ln w="57150">
            <a:solidFill>
              <a:schemeClr val="accent3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81EE6-0845-48BD-A351-EFA802F0764B}"/>
              </a:ext>
            </a:extLst>
          </p:cNvPr>
          <p:cNvSpPr txBox="1"/>
          <p:nvPr/>
        </p:nvSpPr>
        <p:spPr>
          <a:xfrm>
            <a:off x="8059396" y="4319337"/>
            <a:ext cx="1136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/>
              <a:t>RISAT-1A</a:t>
            </a:r>
          </a:p>
          <a:p>
            <a:pPr algn="ctr"/>
            <a:r>
              <a:rPr lang="en-AU" b="1" dirty="0"/>
              <a:t>ISRO</a:t>
            </a:r>
          </a:p>
        </p:txBody>
      </p:sp>
      <p:pic>
        <p:nvPicPr>
          <p:cNvPr id="7" name="Picture 4" descr="Land Measurments">
            <a:extLst>
              <a:ext uri="{FF2B5EF4-FFF2-40B4-BE49-F238E27FC236}">
                <a16:creationId xmlns:a16="http://schemas.microsoft.com/office/drawing/2014/main" id="{2ED576FD-8ED1-4F96-9540-60DC890DA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830" y="175938"/>
            <a:ext cx="668519" cy="6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cean Measurments">
            <a:extLst>
              <a:ext uri="{FF2B5EF4-FFF2-40B4-BE49-F238E27FC236}">
                <a16:creationId xmlns:a16="http://schemas.microsoft.com/office/drawing/2014/main" id="{18B555ED-FCB4-4EDC-A358-39FCBB8E0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45" y="175937"/>
            <a:ext cx="66851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now and Ice Measurments">
            <a:extLst>
              <a:ext uri="{FF2B5EF4-FFF2-40B4-BE49-F238E27FC236}">
                <a16:creationId xmlns:a16="http://schemas.microsoft.com/office/drawing/2014/main" id="{45A201D4-6961-460D-914A-80829E10B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60" y="175937"/>
            <a:ext cx="66851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32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00">
        <p14:doors dir="vert"/>
      </p:transition>
    </mc:Choice>
    <mc:Fallback>
      <p:transition spd="slow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Gravity and Magnetic Field Measurments">
            <a:extLst>
              <a:ext uri="{FF2B5EF4-FFF2-40B4-BE49-F238E27FC236}">
                <a16:creationId xmlns:a16="http://schemas.microsoft.com/office/drawing/2014/main" id="{56AA0A0E-C8D7-4399-8BB2-B547E522A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25" y="175938"/>
            <a:ext cx="66975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E7ECE8-9D1B-42B6-AA3F-54CF89D9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578" y="1373852"/>
            <a:ext cx="7198895" cy="4694402"/>
          </a:xfrm>
        </p:spPr>
        <p:txBody>
          <a:bodyPr/>
          <a:lstStyle/>
          <a:p>
            <a:r>
              <a:rPr lang="en-AU" sz="2800" dirty="0"/>
              <a:t>Launched 1</a:t>
            </a:r>
            <a:r>
              <a:rPr lang="en-AU" sz="2800" baseline="30000" dirty="0"/>
              <a:t>st</a:t>
            </a:r>
            <a:r>
              <a:rPr lang="en-AU" sz="2800" dirty="0"/>
              <a:t>  March, 2022</a:t>
            </a:r>
          </a:p>
          <a:p>
            <a:r>
              <a:rPr lang="en-GB" sz="2800" dirty="0"/>
              <a:t>GOES = Geostationary Operational Environmental Satellites</a:t>
            </a:r>
          </a:p>
          <a:p>
            <a:r>
              <a:rPr lang="en-GB" sz="2800" dirty="0"/>
              <a:t>GOES-T was renamed GOES-18 following launch, and is the third in a series of four advanced geostationary weather satellites, known as the GOES-R Series</a:t>
            </a:r>
          </a:p>
          <a:p>
            <a:r>
              <a:rPr lang="en-GB" sz="2800" dirty="0"/>
              <a:t>The GOES-R Series provides </a:t>
            </a:r>
            <a:r>
              <a:rPr lang="en-GB" sz="2800" b="1" dirty="0">
                <a:solidFill>
                  <a:schemeClr val="accent2"/>
                </a:solidFill>
              </a:rPr>
              <a:t>advanced imagery and atmospheric measurements, real-time mapping of lightning activity, and monitoring of space weather.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50FE52-6759-4F35-ABEF-472CE196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GOES-T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6EBF9E-7B9B-45D6-86A0-B59C6DDBB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t="369" r="38950" b="-369"/>
          <a:stretch/>
        </p:blipFill>
        <p:spPr>
          <a:xfrm>
            <a:off x="742774" y="1813459"/>
            <a:ext cx="3612532" cy="3612532"/>
          </a:xfrm>
          <a:prstGeom prst="ellipse">
            <a:avLst/>
          </a:prstGeom>
          <a:ln w="57150">
            <a:solidFill>
              <a:schemeClr val="accent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81EE6-0845-48BD-A351-EFA802F0764B}"/>
              </a:ext>
            </a:extLst>
          </p:cNvPr>
          <p:cNvSpPr txBox="1"/>
          <p:nvPr/>
        </p:nvSpPr>
        <p:spPr>
          <a:xfrm>
            <a:off x="1392684" y="4311533"/>
            <a:ext cx="1628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solidFill>
                  <a:schemeClr val="bg1"/>
                </a:solidFill>
              </a:rPr>
              <a:t>GOES-T (-18)</a:t>
            </a:r>
          </a:p>
          <a:p>
            <a:pPr algn="ctr"/>
            <a:r>
              <a:rPr lang="en-AU" b="1" dirty="0">
                <a:solidFill>
                  <a:schemeClr val="bg1"/>
                </a:solidFill>
              </a:rPr>
              <a:t>NOAA / NASA</a:t>
            </a:r>
          </a:p>
        </p:txBody>
      </p:sp>
      <p:pic>
        <p:nvPicPr>
          <p:cNvPr id="6" name="Picture 2" descr="Atmosphere Measurments">
            <a:extLst>
              <a:ext uri="{FF2B5EF4-FFF2-40B4-BE49-F238E27FC236}">
                <a16:creationId xmlns:a16="http://schemas.microsoft.com/office/drawing/2014/main" id="{347252F5-1C0C-4043-B21C-834F7EAA6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22" y="175939"/>
            <a:ext cx="669758" cy="6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and Measurments">
            <a:extLst>
              <a:ext uri="{FF2B5EF4-FFF2-40B4-BE49-F238E27FC236}">
                <a16:creationId xmlns:a16="http://schemas.microsoft.com/office/drawing/2014/main" id="{864A9FE9-22AB-4742-990B-169087249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36" y="175939"/>
            <a:ext cx="668519" cy="6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cean Measurments">
            <a:extLst>
              <a:ext uri="{FF2B5EF4-FFF2-40B4-BE49-F238E27FC236}">
                <a16:creationId xmlns:a16="http://schemas.microsoft.com/office/drawing/2014/main" id="{1A16953E-46E9-4985-B942-9B6EFB7BC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651" y="175938"/>
            <a:ext cx="66851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2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E7ECE8-9D1B-42B6-AA3F-54CF89D9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97" y="1470104"/>
            <a:ext cx="6919746" cy="4694402"/>
          </a:xfrm>
        </p:spPr>
        <p:txBody>
          <a:bodyPr/>
          <a:lstStyle/>
          <a:p>
            <a:r>
              <a:rPr lang="en-AU" sz="2800" dirty="0"/>
              <a:t>Launched 1</a:t>
            </a:r>
            <a:r>
              <a:rPr lang="en-AU" sz="2800" baseline="30000" dirty="0"/>
              <a:t>st</a:t>
            </a:r>
            <a:r>
              <a:rPr lang="en-AU" sz="2800" dirty="0"/>
              <a:t> April, 2022</a:t>
            </a:r>
          </a:p>
          <a:p>
            <a:r>
              <a:rPr lang="en-GB" sz="2800" dirty="0"/>
              <a:t>EnMAP is the first ever German optical Earth observing satellite, and carries a hyperspectral imager, with 230 spectral channels in the solar-reflectance range </a:t>
            </a:r>
          </a:p>
          <a:p>
            <a:r>
              <a:rPr lang="en-GB" sz="2800" dirty="0"/>
              <a:t>Mission objectives include to </a:t>
            </a:r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measure, derive, and analyse numerous diagnostic parameters which describe vital processes on the Earth’s surface</a:t>
            </a:r>
            <a:r>
              <a:rPr lang="en-GB" sz="2800" b="1" dirty="0"/>
              <a:t> </a:t>
            </a:r>
          </a:p>
          <a:p>
            <a:r>
              <a:rPr lang="en-GB" sz="2800" dirty="0"/>
              <a:t>EnMAP data was already assessed as CEOS Analysis Ready Data prior to launch.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50FE52-6759-4F35-ABEF-472CE196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EnMAP</a:t>
            </a:r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6EBF9E-7B9B-45D6-86A0-B59C6DDBBD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t="18515" r="4919" b="112"/>
          <a:stretch/>
        </p:blipFill>
        <p:spPr>
          <a:xfrm>
            <a:off x="7908758" y="1818837"/>
            <a:ext cx="3614400" cy="3614400"/>
          </a:xfrm>
          <a:prstGeom prst="ellips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81EE6-0845-48BD-A351-EFA802F0764B}"/>
              </a:ext>
            </a:extLst>
          </p:cNvPr>
          <p:cNvSpPr txBox="1"/>
          <p:nvPr/>
        </p:nvSpPr>
        <p:spPr>
          <a:xfrm>
            <a:off x="8972919" y="2165684"/>
            <a:ext cx="938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 err="1">
                <a:solidFill>
                  <a:schemeClr val="bg1"/>
                </a:solidFill>
              </a:rPr>
              <a:t>EnMAP</a:t>
            </a:r>
            <a:endParaRPr lang="en-AU" b="1" dirty="0">
              <a:solidFill>
                <a:schemeClr val="bg1"/>
              </a:solidFill>
            </a:endParaRPr>
          </a:p>
          <a:p>
            <a:pPr algn="ctr"/>
            <a:r>
              <a:rPr lang="en-AU" b="1" dirty="0">
                <a:solidFill>
                  <a:schemeClr val="bg1"/>
                </a:solidFill>
              </a:rPr>
              <a:t>DLR</a:t>
            </a:r>
          </a:p>
        </p:txBody>
      </p:sp>
      <p:pic>
        <p:nvPicPr>
          <p:cNvPr id="6" name="Picture 2" descr="Atmosphere Measurments">
            <a:extLst>
              <a:ext uri="{FF2B5EF4-FFF2-40B4-BE49-F238E27FC236}">
                <a16:creationId xmlns:a16="http://schemas.microsoft.com/office/drawing/2014/main" id="{316C5D14-8F2F-4D92-B54F-8195472ED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22" y="175939"/>
            <a:ext cx="669758" cy="6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and Measurments">
            <a:extLst>
              <a:ext uri="{FF2B5EF4-FFF2-40B4-BE49-F238E27FC236}">
                <a16:creationId xmlns:a16="http://schemas.microsoft.com/office/drawing/2014/main" id="{EB644B7E-9305-47AF-A1E7-BA86F95ED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36" y="175939"/>
            <a:ext cx="668519" cy="6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603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 advTm="10000">
        <p15:prstTrans prst="fallOver"/>
      </p:transition>
    </mc:Choice>
    <mc:Fallback>
      <p:transition spd="slow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Gravity and Magnetic Field Measurments">
            <a:extLst>
              <a:ext uri="{FF2B5EF4-FFF2-40B4-BE49-F238E27FC236}">
                <a16:creationId xmlns:a16="http://schemas.microsoft.com/office/drawing/2014/main" id="{D4EF3024-C2E7-4B92-96CF-BAFCAD754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21" y="175938"/>
            <a:ext cx="66975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E7ECE8-9D1B-42B6-AA3F-54CF89D9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568" y="1566357"/>
            <a:ext cx="7198895" cy="4694402"/>
          </a:xfrm>
        </p:spPr>
        <p:txBody>
          <a:bodyPr/>
          <a:lstStyle/>
          <a:p>
            <a:r>
              <a:rPr lang="en-AU" sz="2800" dirty="0"/>
              <a:t>Launched 13</a:t>
            </a:r>
            <a:r>
              <a:rPr lang="en-AU" sz="2800" baseline="30000" dirty="0"/>
              <a:t>th</a:t>
            </a:r>
            <a:r>
              <a:rPr lang="en-AU" sz="2800" dirty="0"/>
              <a:t> July, 2022</a:t>
            </a:r>
          </a:p>
          <a:p>
            <a:r>
              <a:rPr lang="en-GB" sz="2800" dirty="0"/>
              <a:t>H303 </a:t>
            </a:r>
            <a:r>
              <a:rPr lang="en-GB" sz="2800" dirty="0" err="1"/>
              <a:t>retrorefelectors</a:t>
            </a:r>
            <a:r>
              <a:rPr lang="en-GB" sz="2800" dirty="0"/>
              <a:t> that will reflect laser pulses from ground stations and allow the position of the satellite to be measured to within 1 mm</a:t>
            </a:r>
          </a:p>
          <a:p>
            <a:r>
              <a:rPr lang="en-GB" sz="2800" dirty="0"/>
              <a:t>The </a:t>
            </a:r>
            <a:r>
              <a:rPr lang="en-GB" sz="2800" b="1" dirty="0">
                <a:solidFill>
                  <a:schemeClr val="accent3"/>
                </a:solidFill>
              </a:rPr>
              <a:t>precisely determined orbit</a:t>
            </a:r>
            <a:r>
              <a:rPr lang="en-GB" sz="2800" dirty="0"/>
              <a:t> of the satellite will be used to calculate the </a:t>
            </a:r>
            <a:r>
              <a:rPr lang="en-GB" sz="2800" b="1" dirty="0">
                <a:solidFill>
                  <a:schemeClr val="accent3"/>
                </a:solidFill>
              </a:rPr>
              <a:t>dragging of inertial frames due to the Earth's angular momentum, known as the </a:t>
            </a:r>
            <a:r>
              <a:rPr lang="en-GB" sz="2800" b="1" dirty="0" err="1">
                <a:solidFill>
                  <a:schemeClr val="accent3"/>
                </a:solidFill>
              </a:rPr>
              <a:t>Lense-Thirring</a:t>
            </a:r>
            <a:r>
              <a:rPr lang="en-GB" sz="2800" b="1" dirty="0">
                <a:solidFill>
                  <a:schemeClr val="accent3"/>
                </a:solidFill>
              </a:rPr>
              <a:t> effect.</a:t>
            </a:r>
            <a:endParaRPr lang="en-AU" sz="2800" b="1" dirty="0">
              <a:solidFill>
                <a:schemeClr val="accent3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50FE52-6759-4F35-ABEF-472CE196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LARES-2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6EBF9E-7B9B-45D6-86A0-B59C6DDBB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9" t="19832" r="24085" b="10184"/>
          <a:stretch/>
        </p:blipFill>
        <p:spPr>
          <a:xfrm>
            <a:off x="742774" y="1813459"/>
            <a:ext cx="3612532" cy="3612532"/>
          </a:xfrm>
          <a:prstGeom prst="ellipse">
            <a:avLst/>
          </a:prstGeom>
          <a:ln w="57150">
            <a:solidFill>
              <a:schemeClr val="accent3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81EE6-0845-48BD-A351-EFA802F0764B}"/>
              </a:ext>
            </a:extLst>
          </p:cNvPr>
          <p:cNvSpPr txBox="1"/>
          <p:nvPr/>
        </p:nvSpPr>
        <p:spPr>
          <a:xfrm>
            <a:off x="2799367" y="2338354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/>
              <a:t>LARES-2</a:t>
            </a:r>
          </a:p>
          <a:p>
            <a:pPr algn="ctr"/>
            <a:r>
              <a:rPr lang="en-AU" b="1" dirty="0"/>
              <a:t>ASI</a:t>
            </a:r>
          </a:p>
        </p:txBody>
      </p:sp>
    </p:spTree>
    <p:extLst>
      <p:ext uri="{BB962C8B-B14F-4D97-AF65-F5344CB8AC3E}">
        <p14:creationId xmlns:p14="http://schemas.microsoft.com/office/powerpoint/2010/main" val="72506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0000">
        <p14:flip dir="r"/>
      </p:transition>
    </mc:Choice>
    <mc:Fallback>
      <p:transition spd="slow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E7ECE8-9D1B-42B6-AA3F-54CF89D9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97" y="1470104"/>
            <a:ext cx="6919746" cy="4694402"/>
          </a:xfrm>
        </p:spPr>
        <p:txBody>
          <a:bodyPr/>
          <a:lstStyle/>
          <a:p>
            <a:r>
              <a:rPr lang="en-AU" sz="2800" dirty="0"/>
              <a:t>Launched to the ISS on 14</a:t>
            </a:r>
            <a:r>
              <a:rPr lang="en-AU" sz="2800" baseline="30000" dirty="0"/>
              <a:t>th</a:t>
            </a:r>
            <a:r>
              <a:rPr lang="en-AU" sz="2800" dirty="0"/>
              <a:t> July, 2022</a:t>
            </a:r>
          </a:p>
          <a:p>
            <a:r>
              <a:rPr lang="en-AU" sz="2800" dirty="0"/>
              <a:t>Installed on the exterior of the ISS on July 22</a:t>
            </a:r>
            <a:r>
              <a:rPr lang="en-AU" sz="2800" baseline="30000" dirty="0"/>
              <a:t>nd</a:t>
            </a:r>
            <a:r>
              <a:rPr lang="en-AU" sz="2800" dirty="0"/>
              <a:t> – 27</a:t>
            </a:r>
            <a:r>
              <a:rPr lang="en-AU" sz="2800" baseline="30000" dirty="0"/>
              <a:t>th</a:t>
            </a:r>
            <a:r>
              <a:rPr lang="en-AU" sz="2800" dirty="0"/>
              <a:t> </a:t>
            </a:r>
          </a:p>
          <a:p>
            <a:r>
              <a:rPr lang="en-GB" sz="2800" dirty="0"/>
              <a:t>EMIT is comprehensively </a:t>
            </a:r>
            <a:r>
              <a:rPr lang="en-GB" sz="2800" b="1" dirty="0">
                <a:solidFill>
                  <a:schemeClr val="accent2"/>
                </a:solidFill>
              </a:rPr>
              <a:t>measuring the mineral composition of Earth’s dust source regions</a:t>
            </a:r>
          </a:p>
          <a:p>
            <a:r>
              <a:rPr lang="en-GB" sz="2800" dirty="0"/>
              <a:t>Helping scientists understand </a:t>
            </a:r>
            <a:r>
              <a:rPr lang="en-GB" sz="2800" b="1" dirty="0">
                <a:solidFill>
                  <a:schemeClr val="accent2"/>
                </a:solidFill>
              </a:rPr>
              <a:t>how dust can heat or cool our planet </a:t>
            </a:r>
            <a:r>
              <a:rPr lang="en-GB" sz="2800" dirty="0"/>
              <a:t>when strong winds lift the particles from Earth’s desert and dryland regions and carry them great distances through the atmosphere.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50FE52-6759-4F35-ABEF-472CE196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EMIT-on-ISS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DFF1CA-3359-76FF-79B2-57395C8DC05D}"/>
              </a:ext>
            </a:extLst>
          </p:cNvPr>
          <p:cNvGrpSpPr/>
          <p:nvPr/>
        </p:nvGrpSpPr>
        <p:grpSpPr>
          <a:xfrm>
            <a:off x="7941669" y="1737259"/>
            <a:ext cx="3612532" cy="3612532"/>
            <a:chOff x="7941669" y="1737259"/>
            <a:chExt cx="3612532" cy="36125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6EBF9E-7B9B-45D6-86A0-B59C6DDBB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8" t="-114" r="16982" b="114"/>
            <a:stretch/>
          </p:blipFill>
          <p:spPr>
            <a:xfrm>
              <a:off x="7941669" y="1737259"/>
              <a:ext cx="3612532" cy="3612532"/>
            </a:xfrm>
            <a:prstGeom prst="ellipse">
              <a:avLst/>
            </a:prstGeom>
            <a:ln w="57150">
              <a:solidFill>
                <a:schemeClr val="accent2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381EE6-0845-48BD-A351-EFA802F0764B}"/>
                </a:ext>
              </a:extLst>
            </p:cNvPr>
            <p:cNvSpPr txBox="1"/>
            <p:nvPr/>
          </p:nvSpPr>
          <p:spPr>
            <a:xfrm>
              <a:off x="9275607" y="4614165"/>
              <a:ext cx="14718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</a:rPr>
                <a:t>EMIT-on-ISS</a:t>
              </a:r>
            </a:p>
            <a:p>
              <a:pPr algn="ctr"/>
              <a:r>
                <a:rPr lang="en-AU" b="1" dirty="0">
                  <a:solidFill>
                    <a:schemeClr val="bg1"/>
                  </a:solidFill>
                </a:rPr>
                <a:t>NASA</a:t>
              </a:r>
            </a:p>
          </p:txBody>
        </p:sp>
      </p:grpSp>
      <p:pic>
        <p:nvPicPr>
          <p:cNvPr id="6" name="Picture 2" descr="Atmosphere Measurments">
            <a:extLst>
              <a:ext uri="{FF2B5EF4-FFF2-40B4-BE49-F238E27FC236}">
                <a16:creationId xmlns:a16="http://schemas.microsoft.com/office/drawing/2014/main" id="{FC3155D9-15BC-4BD9-9C59-CA4B07D6E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422" y="175939"/>
            <a:ext cx="669758" cy="6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8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0">
        <p14:prism isInverted="1"/>
      </p:transition>
    </mc:Choice>
    <mc:Fallback>
      <p:transition spd="slow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348405-887B-3D2E-802A-31911B2EB0A8}"/>
              </a:ext>
            </a:extLst>
          </p:cNvPr>
          <p:cNvGrpSpPr/>
          <p:nvPr/>
        </p:nvGrpSpPr>
        <p:grpSpPr>
          <a:xfrm>
            <a:off x="712850" y="1784904"/>
            <a:ext cx="3683009" cy="3676840"/>
            <a:chOff x="10319834" y="1340636"/>
            <a:chExt cx="1609603" cy="1613686"/>
          </a:xfrm>
        </p:grpSpPr>
        <p:pic>
          <p:nvPicPr>
            <p:cNvPr id="3" name="Picture 2" descr="NOAA's JPSS-2 Satellite Instruments Ready for Delivery to Spacecraft | NASA">
              <a:extLst>
                <a:ext uri="{FF2B5EF4-FFF2-40B4-BE49-F238E27FC236}">
                  <a16:creationId xmlns:a16="http://schemas.microsoft.com/office/drawing/2014/main" id="{7760316B-5102-7EBD-28C6-C5C31431AA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2" t="1310" r="48024" b="22561"/>
            <a:stretch/>
          </p:blipFill>
          <p:spPr bwMode="auto">
            <a:xfrm>
              <a:off x="10319834" y="1340636"/>
              <a:ext cx="1609603" cy="1613686"/>
            </a:xfrm>
            <a:prstGeom prst="ellipse">
              <a:avLst/>
            </a:prstGeom>
            <a:noFill/>
            <a:ln w="57150">
              <a:solidFill>
                <a:schemeClr val="accent5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C033B1-5518-F6C4-BC9D-00069E1F164B}"/>
                </a:ext>
              </a:extLst>
            </p:cNvPr>
            <p:cNvSpPr txBox="1"/>
            <p:nvPr/>
          </p:nvSpPr>
          <p:spPr>
            <a:xfrm>
              <a:off x="10477687" y="2372010"/>
              <a:ext cx="1337797" cy="283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b="1" dirty="0">
                  <a:solidFill>
                    <a:schemeClr val="bg1"/>
                  </a:solidFill>
                </a:rPr>
                <a:t>JPSS-2</a:t>
              </a:r>
            </a:p>
            <a:p>
              <a:pPr algn="ctr"/>
              <a:r>
                <a:rPr lang="en-AU" b="1" dirty="0">
                  <a:solidFill>
                    <a:schemeClr val="bg1"/>
                  </a:solidFill>
                </a:rPr>
                <a:t>NOAA / EUMETSAT / NASA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E7ECE8-9D1B-42B6-AA3F-54CF89D92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408" y="1718757"/>
            <a:ext cx="7198895" cy="3767643"/>
          </a:xfrm>
        </p:spPr>
        <p:txBody>
          <a:bodyPr/>
          <a:lstStyle/>
          <a:p>
            <a:r>
              <a:rPr lang="en-AU" sz="2800" dirty="0"/>
              <a:t>Launched 10</a:t>
            </a:r>
            <a:r>
              <a:rPr lang="en-AU" sz="2800" baseline="30000" dirty="0"/>
              <a:t>th</a:t>
            </a:r>
            <a:r>
              <a:rPr lang="en-AU" sz="2800" dirty="0"/>
              <a:t> November, 2023</a:t>
            </a:r>
          </a:p>
          <a:p>
            <a:r>
              <a:rPr lang="en-AU" sz="2800" dirty="0"/>
              <a:t>Renamed NOAA-21 following launch</a:t>
            </a:r>
          </a:p>
          <a:p>
            <a:r>
              <a:rPr lang="en-AU" sz="2800" dirty="0"/>
              <a:t>The second mission of the </a:t>
            </a:r>
            <a:r>
              <a:rPr lang="en-AU" sz="2800" b="1" dirty="0">
                <a:solidFill>
                  <a:schemeClr val="accent5">
                    <a:lumMod val="75000"/>
                  </a:schemeClr>
                </a:solidFill>
              </a:rPr>
              <a:t>new generation of NOAA's POES </a:t>
            </a:r>
            <a:r>
              <a:rPr lang="en-AU" sz="2800" dirty="0"/>
              <a:t>(Polar-Orbiting Environmental Satellites) system</a:t>
            </a:r>
          </a:p>
          <a:p>
            <a:r>
              <a:rPr lang="en-AU" sz="2800" dirty="0"/>
              <a:t>Provides operational continuity of satellite-based observations and products for </a:t>
            </a:r>
            <a:r>
              <a:rPr lang="en-AU" sz="2800" b="1" dirty="0">
                <a:solidFill>
                  <a:schemeClr val="accent5">
                    <a:lumMod val="75000"/>
                  </a:schemeClr>
                </a:solidFill>
              </a:rPr>
              <a:t>numerical weather prediction</a:t>
            </a:r>
            <a:endParaRPr lang="en-AU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50FE52-6759-4F35-ABEF-472CE196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JPSS-2</a:t>
            </a:r>
          </a:p>
        </p:txBody>
      </p:sp>
      <p:pic>
        <p:nvPicPr>
          <p:cNvPr id="7" name="Picture 4" descr="Land Measurments">
            <a:extLst>
              <a:ext uri="{FF2B5EF4-FFF2-40B4-BE49-F238E27FC236}">
                <a16:creationId xmlns:a16="http://schemas.microsoft.com/office/drawing/2014/main" id="{B9CF9C21-3E67-86EC-8426-31CD9ACA9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830" y="175937"/>
            <a:ext cx="668519" cy="6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Ocean Measurments">
            <a:extLst>
              <a:ext uri="{FF2B5EF4-FFF2-40B4-BE49-F238E27FC236}">
                <a16:creationId xmlns:a16="http://schemas.microsoft.com/office/drawing/2014/main" id="{A11BDA05-80CD-C106-53D6-29410C38E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45" y="175937"/>
            <a:ext cx="66851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now and Ice Measurments">
            <a:extLst>
              <a:ext uri="{FF2B5EF4-FFF2-40B4-BE49-F238E27FC236}">
                <a16:creationId xmlns:a16="http://schemas.microsoft.com/office/drawing/2014/main" id="{6F389FAE-A8D2-69C5-DDC2-959538028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60" y="175937"/>
            <a:ext cx="668519" cy="6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Atmosphere Measurments">
            <a:extLst>
              <a:ext uri="{FF2B5EF4-FFF2-40B4-BE49-F238E27FC236}">
                <a16:creationId xmlns:a16="http://schemas.microsoft.com/office/drawing/2014/main" id="{60555194-3AF6-3AA0-0BA0-FCAB16A97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936" y="183474"/>
            <a:ext cx="669758" cy="6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7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00">
        <p14:doors dir="vert"/>
      </p:transition>
    </mc:Choice>
    <mc:Fallback>
      <p:transition spd="slow" advTm="10000">
        <p:fade/>
      </p:transition>
    </mc:Fallback>
  </mc:AlternateContent>
</p:sld>
</file>

<file path=ppt/theme/theme1.xml><?xml version="1.0" encoding="utf-8"?>
<a:theme xmlns:a="http://schemas.openxmlformats.org/drawingml/2006/main" name="ceos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CEOS">
      <a:majorFont>
        <a:latin typeface="Quire Sans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os" id="{CE456C56-535C-4A9D-9905-97BCE9046D86}" vid="{FD8EB656-6040-493F-924C-25D1E3B31A4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ceos</Template>
  <TotalTime>4202</TotalTime>
  <Words>1164</Words>
  <Application>Microsoft Macintosh PowerPoint</Application>
  <PresentationFormat>Widescreen</PresentationFormat>
  <Paragraphs>220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Quire Sans</vt:lpstr>
      <vt:lpstr>Wingdings</vt:lpstr>
      <vt:lpstr>ceos</vt:lpstr>
      <vt:lpstr>Custom Design</vt:lpstr>
      <vt:lpstr>Recent CEOS Mission Launches</vt:lpstr>
      <vt:lpstr>PowerPoint Presentation</vt:lpstr>
      <vt:lpstr>CSG-2</vt:lpstr>
      <vt:lpstr>RISAT-1A</vt:lpstr>
      <vt:lpstr>GOES-T</vt:lpstr>
      <vt:lpstr>EnMAP</vt:lpstr>
      <vt:lpstr>LARES-2</vt:lpstr>
      <vt:lpstr>EMIT-on-ISS</vt:lpstr>
      <vt:lpstr>JPSS-2</vt:lpstr>
      <vt:lpstr>Oceansat-3</vt:lpstr>
      <vt:lpstr>MTG-I1</vt:lpstr>
      <vt:lpstr>SWOT</vt:lpstr>
      <vt:lpstr>Electro-L N4</vt:lpstr>
      <vt:lpstr>TEMPO</vt:lpstr>
      <vt:lpstr>NORSAT-TD</vt:lpstr>
      <vt:lpstr>FY-3RM-1 (FY-3G)</vt:lpstr>
      <vt:lpstr>TROPICS</vt:lpstr>
      <vt:lpstr>Kondor-FKA N-1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CEOS Mission Launches</dc:title>
  <dc:creator>Libby Rose</dc:creator>
  <cp:lastModifiedBy>Libby Rose</cp:lastModifiedBy>
  <cp:revision>15</cp:revision>
  <dcterms:created xsi:type="dcterms:W3CDTF">2022-10-21T00:22:13Z</dcterms:created>
  <dcterms:modified xsi:type="dcterms:W3CDTF">2023-07-12T10:57:17Z</dcterms:modified>
</cp:coreProperties>
</file>