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3" r:id="rId3"/>
  </p:sldMasterIdLst>
  <p:notesMasterIdLst>
    <p:notesMasterId r:id="rId4"/>
  </p:notesMasterIdLst>
  <p:sldIdLst>
    <p:sldId id="256" r:id="rId5"/>
    <p:sldId id="257" r:id="rId6"/>
  </p:sldIdLst>
  <p:sldSz cy="6858000" cx="12192000"/>
  <p:notesSz cx="6858000" cy="9144000"/>
  <p:embeddedFontLst>
    <p:embeddedFont>
      <p:font typeface="Montserrat"/>
      <p:regular r:id="rId7"/>
      <p:bold r:id="rId8"/>
      <p:italic r:id="rId9"/>
      <p:boldItalic r:id="rId1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10" Type="http://schemas.openxmlformats.org/officeDocument/2006/relationships/font" Target="fonts/Montserrat-boldItalic.fntdata"/><Relationship Id="rId9" Type="http://schemas.openxmlformats.org/officeDocument/2006/relationships/font" Target="fonts/Montserrat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font" Target="fonts/Montserrat-regular.fntdata"/><Relationship Id="rId8" Type="http://schemas.openxmlformats.org/officeDocument/2006/relationships/font" Target="fonts/Montserrat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4.png"/><Relationship Id="rId6" Type="http://schemas.openxmlformats.org/officeDocument/2006/relationships/image" Target="../media/image7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5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5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5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3">
            <a:alphaModFix/>
          </a:blip>
          <a:srcRect b="-113" l="0" r="0" t="0"/>
          <a:stretch/>
        </p:blipFill>
        <p:spPr>
          <a:xfrm flipH="1" rot="10800000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nature&#10;&#10;Description automatically generated" id="14" name="Google Shape;14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 flipH="1">
            <a:off x="5456394" y="1968439"/>
            <a:ext cx="6751471" cy="4901119"/>
          </a:xfrm>
          <a:custGeom>
            <a:rect b="b" l="l" r="r" t="t"/>
            <a:pathLst>
              <a:path extrusionOk="0" h="4901119" w="6751471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 flipH="1">
            <a:off x="-4784" y="-14542"/>
            <a:ext cx="12199164" cy="6874921"/>
          </a:xfrm>
          <a:custGeom>
            <a:rect b="b" l="l" r="r" t="t"/>
            <a:pathLst>
              <a:path extrusionOk="0" h="6836301" w="1476191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6">
            <a:alphaModFix amt="34000"/>
          </a:blip>
          <a:srcRect b="-8773" l="32582" r="8554" t="2399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 rotWithShape="1">
          <a:blip r:embed="rId6">
            <a:alphaModFix amt="34000"/>
          </a:blip>
          <a:srcRect b="673" l="54016" r="11355" t="36081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/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Montserrat"/>
              <a:buNone/>
              <a:defRPr i="0" sz="8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3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5" name="Google Shape;25;p3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" name="Google Shape;28;p3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CEOS SIT-40, 8-10 April 2025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" name="Google Shape;29;p3"/>
          <p:cNvSpPr txBox="1"/>
          <p:nvPr>
            <p:ph idx="1" type="body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0" name="Google Shape;30;p3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4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35" name="Google Shape;35;p4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4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4"/>
          <p:cNvSpPr txBox="1"/>
          <p:nvPr>
            <p:ph idx="1" type="body"/>
          </p:nvPr>
        </p:nvSpPr>
        <p:spPr>
          <a:xfrm>
            <a:off x="386632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8" name="Google Shape;38;p4"/>
          <p:cNvSpPr txBox="1"/>
          <p:nvPr>
            <p:ph idx="2" type="body"/>
          </p:nvPr>
        </p:nvSpPr>
        <p:spPr>
          <a:xfrm>
            <a:off x="6296361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9" name="Google Shape;39;p4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sz="14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" name="Google Shape;40;p4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41" name="Google Shape;41;p4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CEOS SIT-40, 8-10 April 2025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5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46" name="Google Shape;46;p5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5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5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sz="14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" name="Google Shape;49;p5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0" name="Google Shape;50;p5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CEOS SIT-40, 8-10 April 2025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p6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55" name="Google Shape;55;p6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6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6"/>
          <p:cNvSpPr txBox="1"/>
          <p:nvPr>
            <p:ph idx="1" type="body"/>
          </p:nvPr>
        </p:nvSpPr>
        <p:spPr>
          <a:xfrm>
            <a:off x="5180012" y="1373852"/>
            <a:ext cx="6172200" cy="46944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"/>
              <a:buChar char="❖"/>
              <a:defRPr i="0" sz="3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064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▪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810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o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55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55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8" name="Google Shape;58;p6"/>
          <p:cNvSpPr txBox="1"/>
          <p:nvPr>
            <p:ph idx="2" type="body"/>
          </p:nvPr>
        </p:nvSpPr>
        <p:spPr>
          <a:xfrm>
            <a:off x="839788" y="1373852"/>
            <a:ext cx="3932237" cy="4630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9" name="Google Shape;59;p6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sz="14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0" name="Google Shape;60;p6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1" name="Google Shape;61;p6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CEOS SIT-40, 8-10 April 2025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"/>
          <p:cNvPicPr preferRelativeResize="0"/>
          <p:nvPr/>
        </p:nvPicPr>
        <p:blipFill rotWithShape="1">
          <a:blip r:embed="rId1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9" name="Google Shape;9;p1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drive.google.com/drive/folders/1WIfMHUz1MoEEEAA-xm_3z8acWkHt1lTv?usp=shari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 txBox="1"/>
          <p:nvPr>
            <p:ph type="title"/>
          </p:nvPr>
        </p:nvSpPr>
        <p:spPr>
          <a:xfrm>
            <a:off x="176050" y="175950"/>
            <a:ext cx="8035800" cy="39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GB" sz="7500"/>
              <a:t>CEOS SIT-40</a:t>
            </a:r>
            <a:endParaRPr sz="7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i="1" lang="en-GB" sz="4000">
                <a:latin typeface="Montserrat"/>
                <a:ea typeface="Montserrat"/>
                <a:cs typeface="Montserrat"/>
                <a:sym typeface="Montserrat"/>
              </a:rPr>
              <a:t>Presentation Template and Guidance</a:t>
            </a:r>
            <a:endParaRPr i="1" sz="4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7" name="Google Shape;67;p7"/>
          <p:cNvSpPr/>
          <p:nvPr/>
        </p:nvSpPr>
        <p:spPr>
          <a:xfrm>
            <a:off x="7272909" y="4252807"/>
            <a:ext cx="4833000" cy="26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Presenter, Organization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Agenda Item #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SIT-40</a:t>
            </a:r>
            <a:endParaRPr b="1" sz="22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Fukuoka, Japan</a:t>
            </a:r>
            <a:endParaRPr b="1" sz="22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8-10 April, 2025</a:t>
            </a:r>
            <a:endParaRPr b="1" i="0" sz="22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8"/>
          <p:cNvSpPr txBox="1"/>
          <p:nvPr/>
        </p:nvSpPr>
        <p:spPr>
          <a:xfrm>
            <a:off x="357105" y="1290957"/>
            <a:ext cx="11112000" cy="455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01613" lvl="0" marL="214313" marR="0" rtl="0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❖"/>
            </a:pPr>
            <a:r>
              <a:rPr b="1" lang="en-GB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Presenters should name their file using the following convention: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indent="-201612" lvl="1" marL="67151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❖"/>
            </a:pPr>
            <a:r>
              <a:rPr i="0" lang="en-GB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AgendaItemNumber_LastName_Subject </a:t>
            </a:r>
            <a:r>
              <a:rPr i="1" lang="en-GB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(e.g., </a:t>
            </a:r>
            <a:r>
              <a:rPr i="1" lang="en-GB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1.1_Maejima_Welcome</a:t>
            </a:r>
            <a:r>
              <a:rPr i="1" lang="en-GB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)</a:t>
            </a:r>
            <a:endParaRPr i="1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01612" lvl="0" marL="214312" marR="0" rtl="0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❖"/>
            </a:pPr>
            <a:r>
              <a:rPr b="1" i="1" lang="en-GB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Documents and presentations should be uploaded to the shared folder to allow for streamlined self service</a:t>
            </a:r>
            <a:endParaRPr b="1" i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01612" lvl="1" marL="67151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❖"/>
            </a:pPr>
            <a:r>
              <a:rPr b="1" lang="en-GB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3"/>
              </a:rPr>
              <a:t>Shared Presentation Folder</a:t>
            </a:r>
            <a:r>
              <a:rPr b="1" lang="en-GB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(default view only, ask for upload/edit permission as required)</a:t>
            </a:r>
            <a:endParaRPr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01612" lvl="1" marL="67151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❖"/>
            </a:pPr>
            <a:r>
              <a:rPr b="1" lang="en-GB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For support</a:t>
            </a:r>
            <a:r>
              <a:rPr lang="en-GB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contact the SIT Chair Team:  jaxa-sit-chair-2024-25@googlegroups.com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01612" lvl="1" marL="67151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❖"/>
            </a:pPr>
            <a:r>
              <a:rPr b="1" lang="en-GB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Documents </a:t>
            </a:r>
            <a:r>
              <a:rPr b="1" lang="en-GB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for decision </a:t>
            </a:r>
            <a:r>
              <a:rPr lang="en-GB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should be submitted by </a:t>
            </a:r>
            <a:r>
              <a:rPr b="1" lang="en-GB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25 March</a:t>
            </a:r>
            <a:endParaRPr b="1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01612" lvl="1" marL="67151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❖"/>
            </a:pPr>
            <a:r>
              <a:rPr b="1" lang="en-GB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Presentations</a:t>
            </a:r>
            <a:r>
              <a:rPr b="1" lang="en-GB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and </a:t>
            </a:r>
            <a:r>
              <a:rPr b="1" lang="en-GB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documents for information </a:t>
            </a:r>
            <a:r>
              <a:rPr lang="en-GB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should be submitted by </a:t>
            </a:r>
            <a:r>
              <a:rPr b="1" lang="en-GB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1 April</a:t>
            </a:r>
            <a:endParaRPr i="1" u="none" cap="none" strike="noStrike">
              <a:solidFill>
                <a:schemeClr val="dk1"/>
              </a:solidFill>
              <a:highlight>
                <a:srgbClr val="FFFF00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201612" lvl="0" marL="214312" marR="0" rtl="0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❖"/>
            </a:pPr>
            <a:r>
              <a:rPr i="1" lang="en-GB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Reporting to engage discussion or decision is encouraged</a:t>
            </a:r>
            <a:r>
              <a:rPr lang="en-GB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but detailed reporting should be provided as pre-meeting reading material or in background slides.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01612" lvl="0" marL="214312" marR="0" rtl="0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❖"/>
            </a:pPr>
            <a:r>
              <a:rPr lang="en-GB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Please explicitly highlight the decisions, outcomes, or actions you are seeking. The more explicit you are, the better. i.e., feel free to provide text for a proposed action – it may be revised later, but this approach will help with the efficient preparation of the actions record of the SIT meeting.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3" name="Google Shape;73;p8"/>
          <p:cNvSpPr txBox="1"/>
          <p:nvPr/>
        </p:nvSpPr>
        <p:spPr>
          <a:xfrm>
            <a:off x="94020" y="103248"/>
            <a:ext cx="8668512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Presenter Guidelines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