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10287000" cx="18288000"/>
  <p:notesSz cx="6858000" cy="9144000"/>
  <p:embeddedFontLst>
    <p:embeddedFont>
      <p:font typeface="Roboto"/>
      <p:bold r:id="rId14"/>
      <p:boldItalic r:id="rId15"/>
    </p:embeddedFont>
    <p:embeddedFont>
      <p:font typeface="Oi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j0u9FpoVUHuFThLYaRRi68gbgU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109BCA4-1DE6-4A2E-BC39-8CA0E828E118}">
  <a:tblStyle styleId="{2109BCA4-1DE6-4A2E-BC39-8CA0E828E118}" styleName="Table_0">
    <a:wholeTbl>
      <a:tcTxStyle b="off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cap="flat" cmpd="sng" w="9525">
              <a:solidFill>
                <a:srgbClr val="C0CCE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C0CCE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C0CCE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C0CCE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lt1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lt1">
              <a:alpha val="2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</a:tcBdr>
      </a:tcStyle>
    </a:lastCol>
    <a:firstCol>
      <a:tcTxStyle b="on" i="off"/>
      <a:tcStyle>
        <a:tcBdr>
          <a:right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firstCol>
    <a:lastRow>
      <a:tcTxStyle b="on" i="off"/>
      <a:tcStyle>
        <a:tcBdr>
          <a:top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seCell>
    <a:swCell>
      <a:tcTxStyle/>
      <a:tcStyle>
        <a:tcBdr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swCell>
    <a:firstRow>
      <a:tcTxStyle b="on" i="off"/>
      <a:tcStyle>
        <a:tcBdr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bold.fntdata"/><Relationship Id="rId17" Type="http://customschemas.google.com/relationships/presentationmetadata" Target="metadata"/><Relationship Id="rId16" Type="http://schemas.openxmlformats.org/officeDocument/2006/relationships/font" Target="fonts/Oi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3" Type="http://schemas.openxmlformats.org/officeDocument/2006/relationships/hyperlink" Target="about:blank" TargetMode="External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8"/>
          <p:cNvSpPr txBox="1"/>
          <p:nvPr/>
        </p:nvSpPr>
        <p:spPr>
          <a:xfrm>
            <a:off x="206130" y="9909834"/>
            <a:ext cx="11627339" cy="259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  <a:hlinkClick r:id="rId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EUM2021856</a:t>
            </a:r>
            <a:r>
              <a:rPr b="0" i="0" lang="en-US" sz="11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v</a:t>
            </a:r>
            <a:r>
              <a:rPr b="0" i="0" lang="en-US" sz="11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</a:t>
            </a:r>
            <a:r>
              <a:rPr b="0" i="0" lang="en-US" sz="11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Draft</a:t>
            </a:r>
            <a:r>
              <a:rPr b="0" i="0" lang="en-US" sz="11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100" u="none" cap="none" strike="noStrike"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rPr>
              <a:t>				 </a:t>
            </a:r>
            <a:endParaRPr b="0" sz="1100">
              <a:solidFill>
                <a:srgbClr val="00B5E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5B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6770033" y="8769033"/>
            <a:ext cx="489267" cy="489267"/>
          </a:xfrm>
          <a:custGeom>
            <a:rect b="b" l="l" r="r" t="t"/>
            <a:pathLst>
              <a:path extrusionOk="0" h="489267" w="489267">
                <a:moveTo>
                  <a:pt x="0" y="0"/>
                </a:moveTo>
                <a:lnTo>
                  <a:pt x="489267" y="0"/>
                </a:lnTo>
                <a:lnTo>
                  <a:pt x="489267" y="489267"/>
                </a:lnTo>
                <a:lnTo>
                  <a:pt x="0" y="4892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0" y="0"/>
            <a:ext cx="4700924" cy="1813773"/>
          </a:xfrm>
          <a:custGeom>
            <a:rect b="b" l="l" r="r" t="t"/>
            <a:pathLst>
              <a:path extrusionOk="0" h="1813773" w="4700924">
                <a:moveTo>
                  <a:pt x="0" y="0"/>
                </a:moveTo>
                <a:lnTo>
                  <a:pt x="4700924" y="0"/>
                </a:lnTo>
                <a:lnTo>
                  <a:pt x="4700924" y="1813773"/>
                </a:lnTo>
                <a:lnTo>
                  <a:pt x="0" y="18137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4536536" y="412308"/>
            <a:ext cx="5261764" cy="989157"/>
          </a:xfrm>
          <a:custGeom>
            <a:rect b="b" l="l" r="r" t="t"/>
            <a:pathLst>
              <a:path extrusionOk="0" h="989157" w="5261764">
                <a:moveTo>
                  <a:pt x="0" y="0"/>
                </a:moveTo>
                <a:lnTo>
                  <a:pt x="5261764" y="0"/>
                </a:lnTo>
                <a:lnTo>
                  <a:pt x="5261764" y="989157"/>
                </a:lnTo>
                <a:lnTo>
                  <a:pt x="0" y="989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76250" y="4679607"/>
            <a:ext cx="17335500" cy="1194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SIT TECHNICAL WORKSHOP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286537" y="5955649"/>
            <a:ext cx="17335500" cy="17533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9-11 SEPTEMBER  2025</a:t>
            </a:r>
            <a:endParaRPr/>
          </a:p>
          <a:p>
            <a:pPr indent="0" lvl="0" marL="0" marR="0" rtl="0" algn="r">
              <a:lnSpc>
                <a:spcPct val="108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DARMSTADT, GERMANY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286537" y="3221511"/>
            <a:ext cx="17335500" cy="1194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0" y="-1"/>
            <a:ext cx="10591801" cy="9877423"/>
          </a:xfrm>
          <a:custGeom>
            <a:rect b="b" l="l" r="r" t="t"/>
            <a:pathLst>
              <a:path extrusionOk="0" h="1626473" w="1775889">
                <a:moveTo>
                  <a:pt x="0" y="0"/>
                </a:moveTo>
                <a:lnTo>
                  <a:pt x="1775889" y="0"/>
                </a:lnTo>
                <a:lnTo>
                  <a:pt x="1775889" y="1626473"/>
                </a:lnTo>
                <a:lnTo>
                  <a:pt x="0" y="162647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1055" r="-1105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0731066" y="4371903"/>
            <a:ext cx="7213483" cy="5505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3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3053" u="none" strike="noStrik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e SIT Technical Workshop will be held on </a:t>
            </a:r>
            <a:r>
              <a:rPr b="1" lang="en-US" sz="3053" u="none" strike="noStrik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9-11 September 2025</a:t>
            </a:r>
            <a:r>
              <a:rPr lang="en-US" sz="3053" u="none" strike="noStrik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b="1" lang="en-US" sz="3053" u="none" strike="noStrik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EUMETSAT</a:t>
            </a:r>
            <a:r>
              <a:rPr lang="en-US" sz="3053" u="none" strike="noStrik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599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53" u="none" strike="noStrike">
              <a:solidFill>
                <a:srgbClr val="0020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99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3" u="none" strike="noStrik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Location:</a:t>
            </a:r>
            <a:r>
              <a:rPr lang="en-US" sz="3053" u="none" strike="noStrik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599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3" u="none" strike="noStrik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EUMETSAT Headquarters, Darmstadt, Germany</a:t>
            </a:r>
            <a:endParaRPr/>
          </a:p>
          <a:p>
            <a:pPr indent="0" lvl="0" marL="0" marR="0" rtl="0" algn="l">
              <a:lnSpc>
                <a:spcPct val="1599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3" u="none" strike="noStrik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Address:</a:t>
            </a:r>
            <a:r>
              <a:rPr lang="en-US" sz="3053" u="none" strike="noStrik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 Eumetsat-Allee 1, 64295 Darmstadt, Germany</a:t>
            </a:r>
            <a:endParaRPr/>
          </a:p>
          <a:p>
            <a:pPr indent="0" lvl="0" marL="0" marR="0" rtl="0" algn="l">
              <a:lnSpc>
                <a:spcPct val="1542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53" u="none" strike="noStrike">
              <a:solidFill>
                <a:srgbClr val="0020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0731066" y="203850"/>
            <a:ext cx="10881000" cy="4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DATES </a:t>
            </a:r>
            <a:endParaRPr/>
          </a:p>
          <a:p>
            <a:pPr indent="0" lvl="0" marL="0" marR="0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endParaRPr/>
          </a:p>
          <a:p>
            <a:pPr indent="0" lvl="0" marL="0" marR="0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LOCATION</a:t>
            </a:r>
            <a:endParaRPr/>
          </a:p>
        </p:txBody>
      </p:sp>
      <p:sp>
        <p:nvSpPr>
          <p:cNvPr id="102" name="Google Shape;102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8895" y="0"/>
            <a:ext cx="18288000" cy="7122700"/>
          </a:xfrm>
          <a:custGeom>
            <a:rect b="b" l="l" r="r" t="t"/>
            <a:pathLst>
              <a:path extrusionOk="0" h="1118633" w="2872164">
                <a:moveTo>
                  <a:pt x="0" y="0"/>
                </a:moveTo>
                <a:lnTo>
                  <a:pt x="2872164" y="0"/>
                </a:lnTo>
                <a:lnTo>
                  <a:pt x="2872164" y="1118633"/>
                </a:lnTo>
                <a:lnTo>
                  <a:pt x="0" y="111863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140" r="-614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281441" y="7382639"/>
            <a:ext cx="17668875" cy="2134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9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Located just 30 km south of Frankfurt, Darmstadt is known as the ‘City of Science,’ blending a rich heritage of art and innovation. </a:t>
            </a:r>
            <a:endParaRPr/>
          </a:p>
          <a:p>
            <a:pPr indent="0" lvl="0" marL="0" marR="0" rtl="0" algn="l">
              <a:lnSpc>
                <a:spcPct val="15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9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The vibrant city center offers pedestrian-friendly streets, restaurants, and shopping, while the nearby Odenwald mountains, Rhine valley and Bergstrasse wine region provide stunning escapes for nature lovers.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281441" y="704850"/>
            <a:ext cx="10797628" cy="1906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46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ABOUT DARMSTADT</a:t>
            </a:r>
            <a:endParaRPr/>
          </a:p>
        </p:txBody>
      </p:sp>
      <p:sp>
        <p:nvSpPr>
          <p:cNvPr id="110" name="Google Shape;11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9144000" y="0"/>
            <a:ext cx="17946666" cy="10287000"/>
          </a:xfrm>
          <a:custGeom>
            <a:rect b="b" l="l" r="r" t="t"/>
            <a:pathLst>
              <a:path extrusionOk="0" h="1631931" w="2803921">
                <a:moveTo>
                  <a:pt x="0" y="0"/>
                </a:moveTo>
                <a:lnTo>
                  <a:pt x="2803921" y="0"/>
                </a:lnTo>
                <a:lnTo>
                  <a:pt x="2803921" y="1631931"/>
                </a:lnTo>
                <a:lnTo>
                  <a:pt x="0" y="163193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298" l="0" r="0" t="-32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476250" y="3492208"/>
            <a:ext cx="8280151" cy="5591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37" u="none" strike="noStrik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Airplane</a:t>
            </a:r>
            <a:r>
              <a:rPr lang="en-US" sz="3037" u="none" strike="noStrik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 - Frankfurt International Airport is about 20 minutes away. </a:t>
            </a:r>
            <a:endParaRPr/>
          </a:p>
          <a:p>
            <a:pPr indent="0" lvl="0" marL="0" marR="0" rtl="0" algn="l">
              <a:lnSpc>
                <a:spcPct val="16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37" u="none" strike="noStrik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Every half hour, the AirLiner bus brings  passengers from Frankfurt Airport (Terminal 1) directly to Darmstadt.</a:t>
            </a:r>
            <a:endParaRPr/>
          </a:p>
          <a:p>
            <a:pPr indent="0" lvl="0" marL="0" marR="0" rtl="0" algn="l">
              <a:lnSpc>
                <a:spcPct val="16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37" u="none" strike="noStrike">
              <a:solidFill>
                <a:srgbClr val="0020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37" u="none" strike="noStrik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Rail </a:t>
            </a:r>
            <a:r>
              <a:rPr lang="en-US" sz="3037" u="none" strike="noStrik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- Darmstadt’s central railway station can be reached with regional services as well as IC/ICE. </a:t>
            </a:r>
            <a:endParaRPr/>
          </a:p>
          <a:p>
            <a:pPr indent="0" lvl="0" marL="0" marR="0" rtl="0" algn="l">
              <a:lnSpc>
                <a:spcPct val="16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37" u="none" strike="noStrike">
              <a:solidFill>
                <a:srgbClr val="0020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476250" y="894803"/>
            <a:ext cx="7442939" cy="1924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GETTING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THERE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/>
          <p:nvPr/>
        </p:nvSpPr>
        <p:spPr>
          <a:xfrm>
            <a:off x="7162800" y="0"/>
            <a:ext cx="11125200" cy="10287000"/>
          </a:xfrm>
          <a:custGeom>
            <a:rect b="b" l="l" r="r" t="t"/>
            <a:pathLst>
              <a:path extrusionOk="0" h="1631931" w="1736830">
                <a:moveTo>
                  <a:pt x="0" y="0"/>
                </a:moveTo>
                <a:lnTo>
                  <a:pt x="1736830" y="0"/>
                </a:lnTo>
                <a:lnTo>
                  <a:pt x="1736830" y="1631931"/>
                </a:lnTo>
                <a:lnTo>
                  <a:pt x="0" y="1631931"/>
                </a:lnTo>
                <a:close/>
              </a:path>
            </a:pathLst>
          </a:custGeom>
          <a:solidFill>
            <a:srgbClr val="EAAA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9326775" y="476250"/>
            <a:ext cx="6423459" cy="9334500"/>
          </a:xfrm>
          <a:custGeom>
            <a:rect b="b" l="l" r="r" t="t"/>
            <a:pathLst>
              <a:path extrusionOk="0" h="4074628" w="2803921">
                <a:moveTo>
                  <a:pt x="0" y="0"/>
                </a:moveTo>
                <a:lnTo>
                  <a:pt x="2803921" y="0"/>
                </a:lnTo>
                <a:lnTo>
                  <a:pt x="2803921" y="4074628"/>
                </a:lnTo>
                <a:lnTo>
                  <a:pt x="0" y="407462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74" r="-57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305509" y="3429003"/>
            <a:ext cx="6675600" cy="3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99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If you require a visa support letter, please contact the local organising team at </a:t>
            </a:r>
            <a:r>
              <a:rPr i="1" lang="en-US" sz="2899">
                <a:solidFill>
                  <a:srgbClr val="00205B"/>
                </a:solidFill>
                <a:latin typeface="Oi"/>
                <a:ea typeface="Oi"/>
                <a:cs typeface="Oi"/>
                <a:sym typeface="Oi"/>
              </a:rPr>
              <a:t>events@eumetsat.int</a:t>
            </a:r>
            <a:r>
              <a:rPr lang="en-US" sz="2899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/>
          </a:p>
          <a:p>
            <a:pPr indent="0" lvl="0" marL="0" marR="0" rtl="0" algn="l">
              <a:lnSpc>
                <a:spcPct val="16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99">
              <a:solidFill>
                <a:srgbClr val="0020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305509" y="685800"/>
            <a:ext cx="64101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VISA SUPPORT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/>
        </p:nvSpPr>
        <p:spPr>
          <a:xfrm>
            <a:off x="1143000" y="419100"/>
            <a:ext cx="16916400" cy="1211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WEEK AT THE GLANCE</a:t>
            </a:r>
            <a:endParaRPr/>
          </a:p>
        </p:txBody>
      </p:sp>
      <p:graphicFrame>
        <p:nvGraphicFramePr>
          <p:cNvPr id="131" name="Google Shape;131;p6"/>
          <p:cNvGraphicFramePr/>
          <p:nvPr/>
        </p:nvGraphicFramePr>
        <p:xfrm>
          <a:off x="1600200" y="2476500"/>
          <a:ext cx="3000000" cy="3000000"/>
        </p:xfrm>
        <a:graphic>
          <a:graphicData uri="http://schemas.openxmlformats.org/drawingml/2006/table">
            <a:tbl>
              <a:tblPr bandRow="1" firstRow="1">
                <a:gradFill>
                  <a:gsLst>
                    <a:gs pos="0">
                      <a:srgbClr val="2D5C97"/>
                    </a:gs>
                    <a:gs pos="80000">
                      <a:srgbClr val="3C7AC5"/>
                    </a:gs>
                    <a:gs pos="100000">
                      <a:srgbClr val="397BC9"/>
                    </a:gs>
                  </a:gsLst>
                  <a:lin ang="16200000" scaled="0"/>
                </a:gradFill>
                <a:tableStyleId>{2109BCA4-1DE6-4A2E-BC39-8CA0E828E118}</a:tableStyleId>
              </a:tblPr>
              <a:tblGrid>
                <a:gridCol w="4851400"/>
                <a:gridCol w="4851400"/>
                <a:gridCol w="4851400"/>
              </a:tblGrid>
              <a:tr h="990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 September 2025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September 2025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September 2025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2819400">
                <a:tc>
                  <a:txBody>
                    <a:bodyPr/>
                    <a:lstStyle/>
                    <a:p>
                      <a:pPr indent="-457200" lvl="0" marL="457200" marR="0" rtl="0" algn="l">
                        <a:lnSpc>
                          <a:spcPct val="1744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Noto Sans Symbols"/>
                        <a:buChar char="✔"/>
                      </a:pPr>
                      <a:r>
                        <a:rPr b="0" lang="en-US" sz="2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Side meetings</a:t>
                      </a:r>
                      <a:endParaRPr/>
                    </a:p>
                    <a:p>
                      <a:pPr indent="-457200" lvl="0" marL="457200" marR="0" rtl="0" algn="l">
                        <a:lnSpc>
                          <a:spcPct val="1744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Noto Sans Symbols"/>
                        <a:buChar char="✔"/>
                      </a:pPr>
                      <a:r>
                        <a:rPr b="0" lang="en-US" sz="2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Icebreaker event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457200" lvl="0" marL="457200" marR="0" rtl="0" algn="l">
                        <a:lnSpc>
                          <a:spcPct val="1744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Noto Sans Symbols"/>
                        <a:buChar char="✔"/>
                      </a:pPr>
                      <a:r>
                        <a:rPr b="0" lang="en-US" sz="2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SIT Technical Workshop</a:t>
                      </a:r>
                      <a:endParaRPr/>
                    </a:p>
                    <a:p>
                      <a:pPr indent="-457200" lvl="0" marL="457200" marR="0" rtl="0" algn="l">
                        <a:lnSpc>
                          <a:spcPct val="1744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Noto Sans Symbols"/>
                        <a:buChar char="✔"/>
                      </a:pPr>
                      <a:r>
                        <a:rPr b="0" lang="en-US" sz="2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Dinner hosted by EUMETSAT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457200" lvl="0" marL="457200" marR="0" rtl="0" algn="l">
                        <a:lnSpc>
                          <a:spcPct val="1744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Noto Sans Symbols"/>
                        <a:buChar char="✔"/>
                      </a:pPr>
                      <a:r>
                        <a:rPr b="0" lang="en-US" sz="2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SIT Technical Workshop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830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/>
          <p:nvPr/>
        </p:nvSpPr>
        <p:spPr>
          <a:xfrm>
            <a:off x="0" y="1"/>
            <a:ext cx="18288000" cy="9867899"/>
          </a:xfrm>
          <a:custGeom>
            <a:rect b="b" l="l" r="r" t="t"/>
            <a:pathLst>
              <a:path extrusionOk="0" h="1612828" w="2873150">
                <a:moveTo>
                  <a:pt x="0" y="0"/>
                </a:moveTo>
                <a:lnTo>
                  <a:pt x="2873150" y="0"/>
                </a:lnTo>
                <a:lnTo>
                  <a:pt x="2873150" y="1612828"/>
                </a:lnTo>
                <a:lnTo>
                  <a:pt x="0" y="1612828"/>
                </a:lnTo>
                <a:close/>
              </a:path>
            </a:pathLst>
          </a:custGeom>
          <a:blipFill rotWithShape="1">
            <a:blip r:embed="rId3">
              <a:alphaModFix amt="39000"/>
            </a:blip>
            <a:stretch>
              <a:fillRect b="-9416" l="0" r="0" t="-941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828550" y="1485901"/>
            <a:ext cx="16983200" cy="6697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rPr>
              <a:t>WE ARE LOOKING FORWARD TO WELCOMING YOU AT EUMETSAT HQ IN SEPTEMBER!</a:t>
            </a:r>
            <a:endParaRPr/>
          </a:p>
        </p:txBody>
      </p:sp>
      <p:sp>
        <p:nvSpPr>
          <p:cNvPr id="138" name="Google Shape;13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Sylwia Miechurska</dc:creator>
</cp:coreProperties>
</file>