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53" r:id="rId4"/>
    <p:sldMasterId id="2147483846" r:id="rId5"/>
  </p:sldMasterIdLst>
  <p:notesMasterIdLst>
    <p:notesMasterId r:id="rId37"/>
  </p:notesMasterIdLst>
  <p:handoutMasterIdLst>
    <p:handoutMasterId r:id="rId38"/>
  </p:handoutMasterIdLst>
  <p:sldIdLst>
    <p:sldId id="405" r:id="rId6"/>
    <p:sldId id="383" r:id="rId7"/>
    <p:sldId id="386" r:id="rId8"/>
    <p:sldId id="390" r:id="rId9"/>
    <p:sldId id="389" r:id="rId10"/>
    <p:sldId id="394" r:id="rId11"/>
    <p:sldId id="397" r:id="rId12"/>
    <p:sldId id="406" r:id="rId13"/>
    <p:sldId id="424" r:id="rId14"/>
    <p:sldId id="431" r:id="rId15"/>
    <p:sldId id="427" r:id="rId16"/>
    <p:sldId id="425" r:id="rId17"/>
    <p:sldId id="426" r:id="rId18"/>
    <p:sldId id="428" r:id="rId19"/>
    <p:sldId id="429" r:id="rId20"/>
    <p:sldId id="430" r:id="rId21"/>
    <p:sldId id="396" r:id="rId22"/>
    <p:sldId id="415" r:id="rId23"/>
    <p:sldId id="413" r:id="rId24"/>
    <p:sldId id="421" r:id="rId25"/>
    <p:sldId id="423" r:id="rId26"/>
    <p:sldId id="419" r:id="rId27"/>
    <p:sldId id="418" r:id="rId28"/>
    <p:sldId id="417" r:id="rId29"/>
    <p:sldId id="398" r:id="rId30"/>
    <p:sldId id="408" r:id="rId31"/>
    <p:sldId id="402" r:id="rId32"/>
    <p:sldId id="374" r:id="rId33"/>
    <p:sldId id="399" r:id="rId34"/>
    <p:sldId id="379" r:id="rId35"/>
    <p:sldId id="380" r:id="rId36"/>
  </p:sldIdLst>
  <p:sldSz cx="12192000" cy="6858000"/>
  <p:notesSz cx="6858000" cy="9144000"/>
  <p:embeddedFontLst>
    <p:embeddedFont>
      <p:font typeface="CNES Sans ExtraLight" panose="00000300000000000000" pitchFamily="50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NES Condensed Light" panose="00000400000000000000" pitchFamily="50" charset="0"/>
      <p:regular r:id="rId45"/>
      <p:italic r:id="rId46"/>
    </p:embeddedFont>
    <p:embeddedFont>
      <p:font typeface="CNES Condensed Extra Light" panose="00000300000000000000" pitchFamily="50" charset="0"/>
      <p:regular r:id="rId47"/>
      <p:italic r:id="rId48"/>
    </p:embeddedFont>
    <p:embeddedFont>
      <p:font typeface="CNES Condensed" panose="00000500000000000000" pitchFamily="50" charset="0"/>
      <p:regular r:id="rId49"/>
      <p:bold r:id="rId50"/>
      <p:italic r:id="rId51"/>
      <p:boldItalic r:id="rId52"/>
    </p:embeddedFont>
    <p:embeddedFont>
      <p:font typeface="CNES Sans" panose="00000500000000000000" pitchFamily="50" charset="0"/>
      <p:regular r:id="rId53"/>
      <p:bold r:id="rId54"/>
      <p:italic r:id="rId55"/>
      <p:boldItalic r:id="rId56"/>
    </p:embeddedFont>
    <p:embeddedFont>
      <p:font typeface="Montserrat" panose="020B0604020202020204" charset="0"/>
      <p:regular r:id="rId57"/>
      <p:bold r:id="rId58"/>
      <p:italic r:id="rId59"/>
      <p:boldItalic r:id="rId60"/>
    </p:embeddedFont>
    <p:embeddedFont>
      <p:font typeface="CNES Sans Light" panose="00000400000000000000" pitchFamily="50" charset="0"/>
      <p:regular r:id="rId61"/>
      <p:italic r:id="rId62"/>
    </p:embeddedFont>
    <p:embeddedFont>
      <p:font typeface="CNES Poster" panose="00000500000000000000" pitchFamily="50" charset="0"/>
      <p:regular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20876F5E-F58C-441B-9E6A-9F07CA4039FB}">
          <p14:sldIdLst>
            <p14:sldId id="405"/>
            <p14:sldId id="383"/>
            <p14:sldId id="386"/>
            <p14:sldId id="390"/>
            <p14:sldId id="389"/>
            <p14:sldId id="394"/>
            <p14:sldId id="397"/>
            <p14:sldId id="406"/>
            <p14:sldId id="424"/>
            <p14:sldId id="431"/>
            <p14:sldId id="427"/>
            <p14:sldId id="425"/>
            <p14:sldId id="426"/>
            <p14:sldId id="428"/>
            <p14:sldId id="429"/>
            <p14:sldId id="430"/>
            <p14:sldId id="396"/>
            <p14:sldId id="415"/>
            <p14:sldId id="413"/>
            <p14:sldId id="421"/>
            <p14:sldId id="423"/>
            <p14:sldId id="419"/>
            <p14:sldId id="418"/>
            <p14:sldId id="417"/>
            <p14:sldId id="398"/>
            <p14:sldId id="408"/>
            <p14:sldId id="402"/>
            <p14:sldId id="374"/>
            <p14:sldId id="399"/>
            <p14:sldId id="37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crock Audrey" initials="DA" lastIdx="62" clrIdx="0">
    <p:extLst>
      <p:ext uri="{19B8F6BF-5375-455C-9EA6-DF929625EA0E}">
        <p15:presenceInfo xmlns:p15="http://schemas.microsoft.com/office/powerpoint/2012/main" userId="S-1-5-21-335591254-3743126510-2744721249-115564" providerId="AD"/>
      </p:ext>
    </p:extLst>
  </p:cmAuthor>
  <p:cmAuthor id="2" name="zahra Ayyadi" initials="zA" lastIdx="46" clrIdx="1">
    <p:extLst>
      <p:ext uri="{19B8F6BF-5375-455C-9EA6-DF929625EA0E}">
        <p15:presenceInfo xmlns:p15="http://schemas.microsoft.com/office/powerpoint/2012/main" userId="S::zahra@agencemaartin.onmicrosoft.com::eaabd6e6-0f42-4c30-b3fc-c720a866abe2" providerId="AD"/>
      </p:ext>
    </p:extLst>
  </p:cmAuthor>
  <p:cmAuthor id="3" name="Camille  Cazanave" initials="CC" lastIdx="1" clrIdx="2">
    <p:extLst>
      <p:ext uri="{19B8F6BF-5375-455C-9EA6-DF929625EA0E}">
        <p15:presenceInfo xmlns:p15="http://schemas.microsoft.com/office/powerpoint/2012/main" userId="S::camille@agencemaartin.onmicrosoft.com::775cc034-1fed-4869-95ec-8bf482993bc5" providerId="AD"/>
      </p:ext>
    </p:extLst>
  </p:cmAuthor>
  <p:cmAuthor id="4" name="Le Gac Sophie" initials="LGS" lastIdx="2" clrIdx="3">
    <p:extLst>
      <p:ext uri="{19B8F6BF-5375-455C-9EA6-DF929625EA0E}">
        <p15:presenceInfo xmlns:p15="http://schemas.microsoft.com/office/powerpoint/2012/main" userId="S-1-5-21-335591254-3743126510-2744721249-665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359"/>
    <a:srgbClr val="FFFFFF"/>
    <a:srgbClr val="D9F5FB"/>
    <a:srgbClr val="74D0E4"/>
    <a:srgbClr val="DBD2C9"/>
    <a:srgbClr val="818874"/>
    <a:srgbClr val="E8BE26"/>
    <a:srgbClr val="D7A821"/>
    <a:srgbClr val="DFDDD4"/>
    <a:srgbClr val="21B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6" autoAdjust="0"/>
    <p:restoredTop sz="84771" autoAdjust="0"/>
  </p:normalViewPr>
  <p:slideViewPr>
    <p:cSldViewPr snapToGrid="0" showGuides="1">
      <p:cViewPr varScale="1">
        <p:scale>
          <a:sx n="79" d="100"/>
          <a:sy n="79" d="100"/>
        </p:scale>
        <p:origin x="72" y="60"/>
      </p:cViewPr>
      <p:guideLst>
        <p:guide orient="horz" pos="2137"/>
        <p:guide pos="3817"/>
      </p:guideLst>
    </p:cSldViewPr>
  </p:slideViewPr>
  <p:outlineViewPr>
    <p:cViewPr>
      <p:scale>
        <a:sx n="33" d="100"/>
        <a:sy n="33" d="100"/>
      </p:scale>
      <p:origin x="0" y="-655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DF45A54-39D9-5564-2D4A-61B4C6096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EB5CA4-3FE3-16D5-DBA2-4A9E7551D7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3E7CC-A56D-4B41-A2B8-44922E491736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3E86E-C90E-82E4-99D5-8FB930CC44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E188D9-75D6-7D25-12BF-434F0E6F3B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D8D3A-D32D-974C-8BC3-61FC5B394A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43712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65663-31FB-5D4A-96AC-2B65BACEA836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B7270-4A0D-F943-B97F-0CEFC1B07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12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88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73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5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01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UNOC 3 events are </a:t>
            </a:r>
            <a:r>
              <a:rPr lang="en-US" sz="1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unique opportunities </a:t>
            </a:r>
            <a:r>
              <a:rPr lang="en-US" sz="1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to gather marine and maritime stakeholders to act in a collective manner towards an improved Ocean and Coasts knowledge and management</a:t>
            </a:r>
          </a:p>
          <a:p>
            <a:endParaRPr lang="en-US" sz="12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r>
              <a:rPr lang="en-US" sz="1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The Space Sector </a:t>
            </a:r>
            <a:r>
              <a:rPr lang="en-US" sz="1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is one of those important stakeholders and contributes heavily and continuously to this global and common effort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01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90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832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Buoy</a:t>
            </a:r>
            <a:r>
              <a:rPr lang="fr-FR" dirty="0" smtClean="0"/>
              <a:t> </a:t>
            </a:r>
            <a:r>
              <a:rPr lang="fr-FR" dirty="0" err="1" smtClean="0"/>
              <a:t>pictogram</a:t>
            </a:r>
            <a:r>
              <a:rPr lang="fr-FR" baseline="0" dirty="0" smtClean="0"/>
              <a:t> </a:t>
            </a:r>
            <a:r>
              <a:rPr lang="fr-FR" dirty="0" smtClean="0"/>
              <a:t>© KMG Design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409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Oppenheimer, M., B.C.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Glavovic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J.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Hinkel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van de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A.K. Magnan, A.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Abd-Elgawad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Cai, M.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Cifuentes-Jara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R.M.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DeConto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Ghosh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Hay, F. Isla, B.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Marzeion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Meyssignac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Z.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Sebesvari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2019: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Rise and Implications for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Low-Lying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Communities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In: </a:t>
            </a:r>
            <a:r>
              <a:rPr lang="fr-F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IPCC </a:t>
            </a:r>
            <a:r>
              <a:rPr lang="fr-F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</a:t>
            </a:r>
            <a:r>
              <a:rPr lang="fr-F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on the </a:t>
            </a:r>
            <a:r>
              <a:rPr lang="fr-F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</a:t>
            </a:r>
            <a:r>
              <a:rPr lang="fr-F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Cryosphere</a:t>
            </a:r>
            <a:r>
              <a:rPr lang="fr-F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fr-F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</a:t>
            </a:r>
            <a:r>
              <a:rPr lang="fr-F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[H.-O.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Pörtner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D.C. Roberts, V. Masson-Delmotte, P.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Zhai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Tignor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Poloczanska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Mintenbeck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Alegría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Nicolai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Okem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Petzold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 Rama, N.M.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Weyer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.)]. Cambridge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Cambridge, UK and New York, NY, USA, pp. 321-445. https://doi.org/10.1017/9781009157964.006.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45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772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+ Maroc +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37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CLAI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75439E47-8237-1C3E-087B-62ADDA10250C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1FDF3ECF-DCDA-FF80-3972-DABD4B5F7D78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5E1ADA71-974F-2E79-D5DC-AAA246A1C0D3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DF22C6D9-A177-2F78-2784-9AD26678D2FD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1C69A67-D25C-D05D-50AB-F4BE0CDB8CBB}"/>
              </a:ext>
            </a:extLst>
          </p:cNvPr>
          <p:cNvSpPr/>
          <p:nvPr userDrawn="1"/>
        </p:nvSpPr>
        <p:spPr>
          <a:xfrm>
            <a:off x="308922" y="1889763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5582" y="1969825"/>
            <a:ext cx="10617120" cy="6859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400" b="0" i="0" kern="1200" cap="all" baseline="0" dirty="0">
                <a:ln w="15875">
                  <a:noFill/>
                </a:ln>
                <a:gradFill flip="none" rotWithShape="1">
                  <a:gsLst>
                    <a:gs pos="100000">
                      <a:srgbClr val="2F6479"/>
                    </a:gs>
                    <a:gs pos="0">
                      <a:srgbClr val="BCD1E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itchFamily="2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STYLE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1842" y="2551285"/>
            <a:ext cx="10617121" cy="2040184"/>
          </a:xfrm>
        </p:spPr>
        <p:txBody>
          <a:bodyPr anchor="b">
            <a:normAutofit/>
          </a:bodyPr>
          <a:lstStyle>
            <a:lvl1pPr algn="ctr">
              <a:defRPr sz="3200" b="0" i="0" cap="none" baseline="0">
                <a:solidFill>
                  <a:srgbClr val="D9F5FB"/>
                </a:solidFill>
                <a:latin typeface="CNES Sans Light" panose="00000400000000000000" pitchFamily="50" charset="0"/>
              </a:defRPr>
            </a:lvl1pPr>
          </a:lstStyle>
          <a:p>
            <a:r>
              <a:rPr lang="fr-FR" dirty="0" smtClean="0"/>
              <a:t>STYLE DU TITRE</a:t>
            </a:r>
            <a:endParaRPr lang="fr-FR" dirty="0"/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9E599253-FF47-07F1-23D1-8E5D065EBD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17093" y="350841"/>
            <a:ext cx="643740" cy="705638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DB8CACFF-2781-E00D-665A-125B884081D7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F126601-16C7-807D-496E-2A915B4F0751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124E3A1-2359-6EF4-389E-173F4980390C}"/>
              </a:ext>
            </a:extLst>
          </p:cNvPr>
          <p:cNvSpPr/>
          <p:nvPr userDrawn="1"/>
        </p:nvSpPr>
        <p:spPr>
          <a:xfrm>
            <a:off x="3304006" y="589775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7DDF959-F963-A061-4AD3-747E9A8A3410}"/>
              </a:ext>
            </a:extLst>
          </p:cNvPr>
          <p:cNvSpPr/>
          <p:nvPr userDrawn="1"/>
        </p:nvSpPr>
        <p:spPr>
          <a:xfrm>
            <a:off x="1181671" y="1569110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5DC04DD-9D39-757C-400D-6B6E5E72AEA1}"/>
              </a:ext>
            </a:extLst>
          </p:cNvPr>
          <p:cNvCxnSpPr>
            <a:stCxn id="35" idx="7"/>
          </p:cNvCxnSpPr>
          <p:nvPr userDrawn="1"/>
        </p:nvCxnSpPr>
        <p:spPr>
          <a:xfrm flipV="1">
            <a:off x="1240420" y="630867"/>
            <a:ext cx="2063586" cy="9483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A627502F-2762-C846-913D-C67FC39F1E36}"/>
              </a:ext>
            </a:extLst>
          </p:cNvPr>
          <p:cNvSpPr/>
          <p:nvPr userDrawn="1"/>
        </p:nvSpPr>
        <p:spPr>
          <a:xfrm>
            <a:off x="3513014" y="6153150"/>
            <a:ext cx="68829" cy="68829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FF09254-58C5-59BC-A39E-213708643240}"/>
              </a:ext>
            </a:extLst>
          </p:cNvPr>
          <p:cNvCxnSpPr>
            <a:cxnSpLocks/>
            <a:stCxn id="43" idx="5"/>
            <a:endCxn id="42" idx="5"/>
          </p:cNvCxnSpPr>
          <p:nvPr userDrawn="1"/>
        </p:nvCxnSpPr>
        <p:spPr>
          <a:xfrm flipH="1" flipV="1">
            <a:off x="420957" y="4929463"/>
            <a:ext cx="1244639" cy="10359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5510172-FED6-F64C-AE1E-B887565172D5}"/>
              </a:ext>
            </a:extLst>
          </p:cNvPr>
          <p:cNvCxnSpPr>
            <a:cxnSpLocks/>
            <a:stCxn id="43" idx="2"/>
            <a:endCxn id="39" idx="2"/>
          </p:cNvCxnSpPr>
          <p:nvPr userDrawn="1"/>
        </p:nvCxnSpPr>
        <p:spPr>
          <a:xfrm>
            <a:off x="1606847" y="5941096"/>
            <a:ext cx="1906167" cy="2464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20C11E46-DE6E-AD66-C5B4-D9E017D4D79E}"/>
              </a:ext>
            </a:extLst>
          </p:cNvPr>
          <p:cNvSpPr/>
          <p:nvPr userDrawn="1"/>
        </p:nvSpPr>
        <p:spPr>
          <a:xfrm>
            <a:off x="362208" y="4870714"/>
            <a:ext cx="68829" cy="6882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B4F7EB8-CB2D-156C-7783-A08CD7C7B70B}"/>
              </a:ext>
            </a:extLst>
          </p:cNvPr>
          <p:cNvSpPr/>
          <p:nvPr userDrawn="1"/>
        </p:nvSpPr>
        <p:spPr>
          <a:xfrm>
            <a:off x="1606847" y="5906681"/>
            <a:ext cx="68829" cy="68829"/>
          </a:xfrm>
          <a:prstGeom prst="ellipse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9A30B17-C12D-168C-7947-034124D7ECCA}"/>
              </a:ext>
            </a:extLst>
          </p:cNvPr>
          <p:cNvCxnSpPr>
            <a:cxnSpLocks/>
            <a:stCxn id="49" idx="6"/>
            <a:endCxn id="50" idx="2"/>
          </p:cNvCxnSpPr>
          <p:nvPr userDrawn="1"/>
        </p:nvCxnSpPr>
        <p:spPr>
          <a:xfrm>
            <a:off x="11266815" y="2364340"/>
            <a:ext cx="713591" cy="26714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CE8079D-61EC-2987-4EE0-865B8BD4F394}"/>
              </a:ext>
            </a:extLst>
          </p:cNvPr>
          <p:cNvCxnSpPr>
            <a:cxnSpLocks/>
            <a:stCxn id="51" idx="4"/>
            <a:endCxn id="50" idx="5"/>
          </p:cNvCxnSpPr>
          <p:nvPr userDrawn="1"/>
        </p:nvCxnSpPr>
        <p:spPr>
          <a:xfrm>
            <a:off x="11802064" y="1613604"/>
            <a:ext cx="237091" cy="104221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7F0A78FD-1A9C-809A-72FB-CD459171AF42}"/>
              </a:ext>
            </a:extLst>
          </p:cNvPr>
          <p:cNvSpPr/>
          <p:nvPr userDrawn="1"/>
        </p:nvSpPr>
        <p:spPr>
          <a:xfrm>
            <a:off x="11184774" y="2323248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A11340C-A6F4-56AD-35B9-E92D0AAC949D}"/>
              </a:ext>
            </a:extLst>
          </p:cNvPr>
          <p:cNvSpPr/>
          <p:nvPr userDrawn="1"/>
        </p:nvSpPr>
        <p:spPr>
          <a:xfrm>
            <a:off x="11980406" y="2597072"/>
            <a:ext cx="68829" cy="68829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7DBE897-A39B-B514-3096-6CDA050E37AA}"/>
              </a:ext>
            </a:extLst>
          </p:cNvPr>
          <p:cNvSpPr/>
          <p:nvPr userDrawn="1"/>
        </p:nvSpPr>
        <p:spPr>
          <a:xfrm>
            <a:off x="11767649" y="1544775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E1AB545-1209-DDFF-A6B2-1934AD14FA21}"/>
              </a:ext>
            </a:extLst>
          </p:cNvPr>
          <p:cNvGrpSpPr/>
          <p:nvPr userDrawn="1"/>
        </p:nvGrpSpPr>
        <p:grpSpPr>
          <a:xfrm>
            <a:off x="354937" y="361065"/>
            <a:ext cx="781291" cy="704939"/>
            <a:chOff x="2295604" y="0"/>
            <a:chExt cx="7600791" cy="6858000"/>
          </a:xfrm>
        </p:grpSpPr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909173F1-F8D5-F503-EE90-F327F26912E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5" name="Graphique 12">
              <a:extLst>
                <a:ext uri="{FF2B5EF4-FFF2-40B4-BE49-F238E27FC236}">
                  <a16:creationId xmlns:a16="http://schemas.microsoft.com/office/drawing/2014/main" id="{FCE26F3A-69D6-50A8-9354-251C05B2D3B8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A672F48E-47B2-7ACA-4217-01DD7997001A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68E79214-CB96-B43C-F738-953B2AEC9B6E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2B9167FD-2360-A612-A5AB-3436406E2CDE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045CE378-6D3A-5F78-21AF-6BEC16366BB7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A67DDEBC-F8C8-11FB-9276-095A734242B9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17752A10-25B3-158D-5947-98A3A3429A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0959" y="6458256"/>
            <a:ext cx="2149188" cy="250317"/>
          </a:xfrm>
        </p:spPr>
        <p:txBody>
          <a:bodyPr anchor="ctr">
            <a:noAutofit/>
          </a:bodyPr>
          <a:lstStyle>
            <a:lvl1pPr algn="r">
              <a:defRPr sz="180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LIEU &amp; </a:t>
            </a:r>
            <a:r>
              <a:rPr lang="fr-FR" dirty="0" smtClean="0"/>
              <a:t>INFOS</a:t>
            </a:r>
            <a:endParaRPr lang="fr-FR" dirty="0"/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C718C4A-5ABB-B237-D139-90AB6A5D3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2561" y="6457414"/>
            <a:ext cx="3961996" cy="252000"/>
          </a:xfrm>
        </p:spPr>
        <p:txBody>
          <a:bodyPr anchor="ctr">
            <a:noAutofit/>
          </a:bodyPr>
          <a:lstStyle>
            <a:lvl1pPr marL="0" algn="l" defTabSz="914400" rtl="0" eaLnBrk="1" latinLnBrk="0" hangingPunct="1">
              <a:defRPr lang="fr-FR" sz="1600" kern="1200" cap="all" baseline="0" dirty="0">
                <a:solidFill>
                  <a:srgbClr val="FFFFFF"/>
                </a:soli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46" name="Espace réservé du texte 31">
            <a:extLst>
              <a:ext uri="{FF2B5EF4-FFF2-40B4-BE49-F238E27FC236}">
                <a16:creationId xmlns:a16="http://schemas.microsoft.com/office/drawing/2014/main" id="{91DE556B-80A3-E89F-727D-4EC94ABBA5B2}"/>
              </a:ext>
            </a:extLst>
          </p:cNvPr>
          <p:cNvSpPr txBox="1">
            <a:spLocks/>
          </p:cNvSpPr>
          <p:nvPr userDrawn="1"/>
        </p:nvSpPr>
        <p:spPr>
          <a:xfrm>
            <a:off x="9570385" y="4141102"/>
            <a:ext cx="2067812" cy="2067809"/>
          </a:xfrm>
          <a:prstGeom prst="ellipse">
            <a:avLst/>
          </a:prstGeom>
          <a:solidFill>
            <a:schemeClr val="bg1">
              <a:alpha val="75000"/>
            </a:schemeClr>
          </a:solidFill>
          <a:ln w="76200">
            <a:gradFill flip="none" rotWithShape="1">
              <a:gsLst>
                <a:gs pos="100000">
                  <a:srgbClr val="A3E7F5">
                    <a:lumMod val="100000"/>
                  </a:srgbClr>
                </a:gs>
                <a:gs pos="27000">
                  <a:srgbClr val="1C3359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Poster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8" name="Espace réservé du texte 8">
            <a:extLst>
              <a:ext uri="{FF2B5EF4-FFF2-40B4-BE49-F238E27FC236}">
                <a16:creationId xmlns:a16="http://schemas.microsoft.com/office/drawing/2014/main" id="{06B25C37-99D7-2DBD-1F61-FB694A8602B3}"/>
              </a:ext>
            </a:extLst>
          </p:cNvPr>
          <p:cNvSpPr txBox="1">
            <a:spLocks/>
          </p:cNvSpPr>
          <p:nvPr userDrawn="1"/>
        </p:nvSpPr>
        <p:spPr>
          <a:xfrm>
            <a:off x="8988681" y="4497432"/>
            <a:ext cx="3231220" cy="61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1600" dirty="0" smtClean="0">
                <a:solidFill>
                  <a:sysClr val="windowText" lastClr="000000"/>
                </a:solidFill>
                <a:latin typeface="CNES Condensed" panose="00000500000000000000" pitchFamily="50" charset="0"/>
              </a:rPr>
              <a:t>Selma</a:t>
            </a:r>
            <a:r>
              <a:rPr lang="fr-FR" sz="1600" dirty="0">
                <a:solidFill>
                  <a:sysClr val="windowText" lastClr="000000"/>
                </a:solidFill>
              </a:rPr>
              <a:t/>
            </a:r>
            <a:br>
              <a:rPr lang="fr-FR" sz="1600" dirty="0">
                <a:solidFill>
                  <a:sysClr val="windowText" lastClr="000000"/>
                </a:solidFill>
              </a:rPr>
            </a:br>
            <a:r>
              <a:rPr lang="fr-FR" sz="1800" dirty="0" smtClean="0">
                <a:solidFill>
                  <a:sysClr val="windowText" lastClr="000000"/>
                </a:solidFill>
                <a:latin typeface="CNES Poster" pitchFamily="2" charset="77"/>
              </a:rPr>
              <a:t>CHERCHALI</a:t>
            </a:r>
            <a:endParaRPr lang="fr-FR" sz="1600" dirty="0">
              <a:solidFill>
                <a:sysClr val="windowText" lastClr="000000"/>
              </a:solidFill>
              <a:latin typeface="CNES Poster" pitchFamily="2" charset="77"/>
            </a:endParaRPr>
          </a:p>
        </p:txBody>
      </p:sp>
      <p:sp>
        <p:nvSpPr>
          <p:cNvPr id="61" name="Espace réservé du texte 8">
            <a:extLst>
              <a:ext uri="{FF2B5EF4-FFF2-40B4-BE49-F238E27FC236}">
                <a16:creationId xmlns:a16="http://schemas.microsoft.com/office/drawing/2014/main" id="{1ACD96A4-9A76-771A-E965-BBF8DC4D3388}"/>
              </a:ext>
            </a:extLst>
          </p:cNvPr>
          <p:cNvSpPr txBox="1">
            <a:spLocks/>
          </p:cNvSpPr>
          <p:nvPr userDrawn="1"/>
        </p:nvSpPr>
        <p:spPr>
          <a:xfrm>
            <a:off x="9468002" y="5165691"/>
            <a:ext cx="2272578" cy="5105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Deputy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</a:t>
            </a: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Director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</a:t>
            </a:r>
            <a:b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</a:b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for </a:t>
            </a: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Earth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Observation Programmes,</a:t>
            </a:r>
            <a:b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</a:b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Strategy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</a:t>
            </a: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Directorate</a:t>
            </a:r>
            <a:endParaRPr lang="fr-FR" dirty="0">
              <a:solidFill>
                <a:sysClr val="windowText" lastClr="000000"/>
              </a:solidFill>
              <a:latin typeface="CNES Condensed Light" panose="00000400000000000000" pitchFamily="50" charset="0"/>
            </a:endParaRPr>
          </a:p>
        </p:txBody>
      </p:sp>
      <p:sp>
        <p:nvSpPr>
          <p:cNvPr id="62" name="Espace réservé du texte 6">
            <a:extLst>
              <a:ext uri="{FF2B5EF4-FFF2-40B4-BE49-F238E27FC236}">
                <a16:creationId xmlns:a16="http://schemas.microsoft.com/office/drawing/2014/main" id="{17752A10-25B3-158D-5947-98A3A3429A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67761" y="6458256"/>
            <a:ext cx="247186" cy="250317"/>
          </a:xfrm>
        </p:spPr>
        <p:txBody>
          <a:bodyPr anchor="ctr">
            <a:noAutofit/>
          </a:bodyPr>
          <a:lstStyle>
            <a:lvl1pPr algn="ctr">
              <a:defRPr sz="2000" b="1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1090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6665F74-EC5A-32B0-5D3C-1244716B4C81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405374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TITRE UNIQUEM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FFFFFF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4"/>
          </p:nvPr>
        </p:nvSpPr>
        <p:spPr>
          <a:xfrm>
            <a:off x="365125" y="1446213"/>
            <a:ext cx="11396663" cy="4429125"/>
          </a:xfr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fr-FR" sz="2800" smtClean="0">
                <a:solidFill>
                  <a:srgbClr val="192E4F"/>
                </a:solidFill>
                <a:latin typeface="CNES Condensed" panose="00000500000000000000" pitchFamily="50" charset="0"/>
                <a:cs typeface="Arial" panose="020B0604020202020204" pitchFamily="34" charset="0"/>
              </a:defRPr>
            </a:lvl1pPr>
            <a:lvl2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marL="9525" lvl="1" indent="0">
              <a:buNone/>
            </a:pPr>
            <a:r>
              <a:rPr lang="fr-FR" smtClean="0"/>
              <a:t>Deuxième niveau</a:t>
            </a:r>
          </a:p>
          <a:p>
            <a:pPr marL="268288" lvl="2" indent="0">
              <a:buNone/>
            </a:pPr>
            <a:r>
              <a:rPr lang="fr-FR" smtClean="0"/>
              <a:t>Troisième niveau</a:t>
            </a:r>
          </a:p>
          <a:p>
            <a:pPr marL="576263" lvl="3" indent="0">
              <a:buNone/>
            </a:pPr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92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TITRE UNIQUEMENT">
    <p:bg>
      <p:bgPr>
        <a:blipFill dpi="0" rotWithShape="1">
          <a:blip r:embed="rId2">
            <a:alphaModFix amt="7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FFFFFF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79770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TITRE UNIQUEMENT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0">
                      <a:srgbClr val="516592"/>
                    </a:gs>
                    <a:gs pos="100000">
                      <a:srgbClr val="4ED0E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FFFFFF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4"/>
          </p:nvPr>
        </p:nvSpPr>
        <p:spPr>
          <a:xfrm>
            <a:off x="365125" y="1446213"/>
            <a:ext cx="11396663" cy="4429125"/>
          </a:xfr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fr-FR" sz="2800" smtClean="0">
                <a:solidFill>
                  <a:srgbClr val="D9F5FB"/>
                </a:solidFill>
                <a:latin typeface="CNES Condensed" panose="00000500000000000000" pitchFamily="50" charset="0"/>
                <a:cs typeface="Arial" panose="020B0604020202020204" pitchFamily="34" charset="0"/>
              </a:defRPr>
            </a:lvl1pPr>
            <a:lvl2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marL="9525" lvl="1" indent="0">
              <a:buNone/>
            </a:pPr>
            <a:r>
              <a:rPr lang="fr-FR" dirty="0" smtClean="0"/>
              <a:t>Deuxième niveau</a:t>
            </a:r>
          </a:p>
          <a:p>
            <a:pPr marL="268288" lvl="2" indent="0">
              <a:buNone/>
            </a:pPr>
            <a:r>
              <a:rPr lang="fr-FR" dirty="0" smtClean="0"/>
              <a:t>Troisième niveau</a:t>
            </a:r>
          </a:p>
          <a:p>
            <a:pPr marL="576263" lvl="3" indent="0">
              <a:buNone/>
            </a:pPr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451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TITRE UNIQUEMENT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00000">
                      <a:srgbClr val="1C3359">
                        <a:lumMod val="100000"/>
                      </a:srgbClr>
                    </a:gs>
                    <a:gs pos="0">
                      <a:srgbClr val="75D2E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FFFFFF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4"/>
          </p:nvPr>
        </p:nvSpPr>
        <p:spPr>
          <a:xfrm>
            <a:off x="365125" y="1446213"/>
            <a:ext cx="11396663" cy="4429125"/>
          </a:xfr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fr-FR" sz="2800" smtClean="0">
                <a:solidFill>
                  <a:srgbClr val="192E4F"/>
                </a:solidFill>
                <a:latin typeface="CNES Condensed" panose="00000500000000000000" pitchFamily="50" charset="0"/>
                <a:cs typeface="Arial" panose="020B0604020202020204" pitchFamily="34" charset="0"/>
              </a:defRPr>
            </a:lvl1pPr>
            <a:lvl2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marL="9525" lvl="1" indent="0">
              <a:buNone/>
            </a:pPr>
            <a:r>
              <a:rPr lang="fr-FR" smtClean="0"/>
              <a:t>Deuxième niveau</a:t>
            </a:r>
          </a:p>
          <a:p>
            <a:pPr marL="268288" lvl="2" indent="0">
              <a:buNone/>
            </a:pPr>
            <a:r>
              <a:rPr lang="fr-FR" smtClean="0"/>
              <a:t>Troisième niveau</a:t>
            </a:r>
          </a:p>
          <a:p>
            <a:pPr marL="576263" lvl="3" indent="0">
              <a:buNone/>
            </a:pPr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6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TITRE UNIQUEM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00000">
                      <a:srgbClr val="1C3359">
                        <a:lumMod val="100000"/>
                      </a:srgbClr>
                    </a:gs>
                    <a:gs pos="0">
                      <a:srgbClr val="75D2E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FFFFFF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4"/>
          </p:nvPr>
        </p:nvSpPr>
        <p:spPr>
          <a:xfrm>
            <a:off x="365125" y="1446213"/>
            <a:ext cx="11396663" cy="4429125"/>
          </a:xfr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fr-FR" sz="2800" smtClean="0">
                <a:solidFill>
                  <a:srgbClr val="192E4F"/>
                </a:solidFill>
                <a:latin typeface="CNES Condensed" panose="00000500000000000000" pitchFamily="50" charset="0"/>
                <a:cs typeface="Arial" panose="020B0604020202020204" pitchFamily="34" charset="0"/>
              </a:defRPr>
            </a:lvl1pPr>
            <a:lvl2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marL="9525" lvl="1" indent="0">
              <a:buNone/>
            </a:pPr>
            <a:r>
              <a:rPr lang="fr-FR" smtClean="0"/>
              <a:t>Deuxième niveau</a:t>
            </a:r>
          </a:p>
          <a:p>
            <a:pPr marL="268288" lvl="2" indent="0">
              <a:buNone/>
            </a:pPr>
            <a:r>
              <a:rPr lang="fr-FR" smtClean="0"/>
              <a:t>Troisième niveau</a:t>
            </a:r>
          </a:p>
          <a:p>
            <a:pPr marL="576263" lvl="3" indent="0">
              <a:buNone/>
            </a:pPr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06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TITRE UNIQUEM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0" i="0" kern="1200" cap="all" baseline="0" dirty="0">
                <a:ln w="158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FFFFFF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4"/>
          </p:nvPr>
        </p:nvSpPr>
        <p:spPr>
          <a:xfrm>
            <a:off x="365125" y="1446213"/>
            <a:ext cx="11396663" cy="4429125"/>
          </a:xfrm>
          <a:solidFill>
            <a:srgbClr val="FFFFFF">
              <a:alpha val="20000"/>
            </a:srgbClr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rgbClr val="192E4F"/>
                </a:solidFill>
                <a:latin typeface="CNES Condensed" panose="00000500000000000000" pitchFamily="50" charset="0"/>
                <a:cs typeface="Arial" panose="020B0604020202020204" pitchFamily="34" charset="0"/>
              </a:defRPr>
            </a:lvl1pPr>
            <a:lvl2pPr marL="9525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828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7626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525" inden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0868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TITRE UNIQUEMENT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648081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0" i="0" kern="1200" cap="all" baseline="0" dirty="0">
                <a:ln w="158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FFFFFF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4"/>
          </p:nvPr>
        </p:nvSpPr>
        <p:spPr>
          <a:xfrm>
            <a:off x="365125" y="1446213"/>
            <a:ext cx="11396663" cy="4429125"/>
          </a:xfrm>
          <a:solidFill>
            <a:srgbClr val="FFFFFF">
              <a:alpha val="20000"/>
            </a:srgbClr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rgbClr val="192E4F"/>
                </a:solidFill>
                <a:latin typeface="CNES Condensed" panose="00000500000000000000" pitchFamily="50" charset="0"/>
                <a:cs typeface="Arial" panose="020B0604020202020204" pitchFamily="34" charset="0"/>
              </a:defRPr>
            </a:lvl1pPr>
            <a:lvl2pPr marL="9525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828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7626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525" indent="0">
              <a:buFont typeface="Arial" panose="020B0604020202020204" pitchFamily="34" charset="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5159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NUMEROT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texte 31">
            <a:extLst>
              <a:ext uri="{FF2B5EF4-FFF2-40B4-BE49-F238E27FC236}">
                <a16:creationId xmlns:a16="http://schemas.microsoft.com/office/drawing/2014/main" id="{6A9A3F81-984B-4AFC-08E0-E08C2F864C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84156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9" name="Espace réservé du texte 31">
            <a:extLst>
              <a:ext uri="{FF2B5EF4-FFF2-40B4-BE49-F238E27FC236}">
                <a16:creationId xmlns:a16="http://schemas.microsoft.com/office/drawing/2014/main" id="{48C40023-4D70-CD14-0740-BBE30CE273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84156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552A54CE-3C28-35E0-FBCB-8CF55CE4BC3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97956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texte 31">
            <a:extLst>
              <a:ext uri="{FF2B5EF4-FFF2-40B4-BE49-F238E27FC236}">
                <a16:creationId xmlns:a16="http://schemas.microsoft.com/office/drawing/2014/main" id="{77D2F004-253C-E122-0FE1-8A4D965AFE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97956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318D9A38-5114-0FD0-AE89-544CE5D317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174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8" name="Espace réservé du texte 31">
            <a:extLst>
              <a:ext uri="{FF2B5EF4-FFF2-40B4-BE49-F238E27FC236}">
                <a16:creationId xmlns:a16="http://schemas.microsoft.com/office/drawing/2014/main" id="{DF46BB10-D28B-78C0-1288-556D8546482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0174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4D17B00-2DA6-BF26-8248-B14226F7F584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4E0DA03-C9FA-4369-D7E6-914A7A0228F0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CB36E962-370B-3B65-FA79-3DCF41D90FF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F743F12-5F24-7B05-E043-A5D8E0815C5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340B941B-9969-7624-6483-98619590CD8B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4019D7C0-06B2-44D7-D0E9-7115C5A3D65F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269B3DD8-22EE-BF70-3C19-34D4AB3A419E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477FE9B-96AF-EA35-52B6-9265B12AE6CC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FF319D9-2316-735A-8D1A-1D4CEF710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C51472-1E40-E431-F583-2DD3C3C03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9D7D508-7E6A-1DA6-7A08-6B98F24F1494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228E83B4-87CC-661D-5652-413AACF2AC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597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ILLUSTRES C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B6CAA5-164F-CA4F-F36F-F17E259C5E14}"/>
              </a:ext>
            </a:extLst>
          </p:cNvPr>
          <p:cNvSpPr/>
          <p:nvPr userDrawn="1"/>
        </p:nvSpPr>
        <p:spPr>
          <a:xfrm>
            <a:off x="4298695" y="189994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C589A6-E578-48CC-D8C7-C89258A26CF4}"/>
              </a:ext>
            </a:extLst>
          </p:cNvPr>
          <p:cNvSpPr/>
          <p:nvPr userDrawn="1"/>
        </p:nvSpPr>
        <p:spPr>
          <a:xfrm>
            <a:off x="4297957" y="384440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27F1D1-AB8E-94D3-C922-A5A2BBDC8920}"/>
              </a:ext>
            </a:extLst>
          </p:cNvPr>
          <p:cNvSpPr/>
          <p:nvPr userDrawn="1"/>
        </p:nvSpPr>
        <p:spPr>
          <a:xfrm>
            <a:off x="8184157" y="189994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2AFC405-FACA-B943-98DA-B08795D14B05}"/>
              </a:ext>
            </a:extLst>
          </p:cNvPr>
          <p:cNvSpPr/>
          <p:nvPr userDrawn="1"/>
        </p:nvSpPr>
        <p:spPr>
          <a:xfrm>
            <a:off x="8183419" y="384440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FA2441-4F31-6A13-1387-1142FA0175AB}"/>
              </a:ext>
            </a:extLst>
          </p:cNvPr>
          <p:cNvSpPr/>
          <p:nvPr userDrawn="1"/>
        </p:nvSpPr>
        <p:spPr>
          <a:xfrm>
            <a:off x="400174" y="1904554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F3354E-08DB-0AB5-27EA-7F79937FEF7D}"/>
              </a:ext>
            </a:extLst>
          </p:cNvPr>
          <p:cNvSpPr/>
          <p:nvPr userDrawn="1"/>
        </p:nvSpPr>
        <p:spPr>
          <a:xfrm>
            <a:off x="399436" y="3849014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858A767-156B-794C-DE05-7D0FE7AAFAC5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074F824-1D68-2B97-DC37-E16CFD379FCB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E43668FE-F73D-ACAB-17DE-886655A93FCA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A28D745F-D6AC-C53A-0FEF-FF4A938C19A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B1F5D09B-D998-E733-CF98-6F68FAA3039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7B6C179B-EB46-F111-CAB1-82B39088F35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146248D2-9710-4E35-0B8F-1EFF5B78FD0A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188B4E3D-F2BC-F0C9-3B42-3A6D01A782EF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876A618-C67E-FA4A-F1F4-176554974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892B57-7B9B-97C7-9D03-4A3F7CEED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85CD0F1-1920-3847-2C19-B8A21E4264A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892C75C9-8E9E-BE81-97B3-9C746C456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9873220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RE CLAIR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75439E47-8237-1C3E-087B-62ADDA10250C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1FDF3ECF-DCDA-FF80-3972-DABD4B5F7D78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5E1ADA71-974F-2E79-D5DC-AAA246A1C0D3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DF22C6D9-A177-2F78-2784-9AD26678D2FD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1C69A67-D25C-D05D-50AB-F4BE0CDB8CBB}"/>
              </a:ext>
            </a:extLst>
          </p:cNvPr>
          <p:cNvSpPr/>
          <p:nvPr userDrawn="1"/>
        </p:nvSpPr>
        <p:spPr>
          <a:xfrm>
            <a:off x="308922" y="1889763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5582" y="1969825"/>
            <a:ext cx="10617120" cy="6859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400" b="0" i="0" kern="1200" cap="all" baseline="0" dirty="0">
                <a:ln w="15875">
                  <a:noFill/>
                </a:ln>
                <a:gradFill flip="none" rotWithShape="1">
                  <a:gsLst>
                    <a:gs pos="100000">
                      <a:srgbClr val="3881AE"/>
                    </a:gs>
                    <a:gs pos="0">
                      <a:srgbClr val="D9EBE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itchFamily="2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STYLE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1842" y="2551285"/>
            <a:ext cx="10617121" cy="2040184"/>
          </a:xfrm>
        </p:spPr>
        <p:txBody>
          <a:bodyPr anchor="b">
            <a:normAutofit/>
          </a:bodyPr>
          <a:lstStyle>
            <a:lvl1pPr algn="ctr">
              <a:defRPr sz="3200" b="0" i="0" cap="none" baseline="0">
                <a:solidFill>
                  <a:srgbClr val="E2E6E5"/>
                </a:solidFill>
                <a:latin typeface="CNES Sans Light" panose="00000400000000000000" pitchFamily="50" charset="0"/>
              </a:defRPr>
            </a:lvl1pPr>
          </a:lstStyle>
          <a:p>
            <a:r>
              <a:rPr lang="fr-FR" dirty="0" smtClean="0"/>
              <a:t>STYLE DU TITRE</a:t>
            </a:r>
            <a:endParaRPr lang="fr-FR" dirty="0"/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9E599253-FF47-07F1-23D1-8E5D065EBD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17093" y="350841"/>
            <a:ext cx="643740" cy="705638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DB8CACFF-2781-E00D-665A-125B884081D7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F126601-16C7-807D-496E-2A915B4F0751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124E3A1-2359-6EF4-389E-173F4980390C}"/>
              </a:ext>
            </a:extLst>
          </p:cNvPr>
          <p:cNvSpPr/>
          <p:nvPr userDrawn="1"/>
        </p:nvSpPr>
        <p:spPr>
          <a:xfrm>
            <a:off x="3304006" y="589775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7DDF959-F963-A061-4AD3-747E9A8A3410}"/>
              </a:ext>
            </a:extLst>
          </p:cNvPr>
          <p:cNvSpPr/>
          <p:nvPr userDrawn="1"/>
        </p:nvSpPr>
        <p:spPr>
          <a:xfrm>
            <a:off x="1181671" y="1569110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5DC04DD-9D39-757C-400D-6B6E5E72AEA1}"/>
              </a:ext>
            </a:extLst>
          </p:cNvPr>
          <p:cNvCxnSpPr>
            <a:stCxn id="35" idx="7"/>
          </p:cNvCxnSpPr>
          <p:nvPr userDrawn="1"/>
        </p:nvCxnSpPr>
        <p:spPr>
          <a:xfrm flipV="1">
            <a:off x="1240420" y="630867"/>
            <a:ext cx="2063586" cy="9483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A627502F-2762-C846-913D-C67FC39F1E36}"/>
              </a:ext>
            </a:extLst>
          </p:cNvPr>
          <p:cNvSpPr/>
          <p:nvPr userDrawn="1"/>
        </p:nvSpPr>
        <p:spPr>
          <a:xfrm>
            <a:off x="3513014" y="6153150"/>
            <a:ext cx="68829" cy="68829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FF09254-58C5-59BC-A39E-213708643240}"/>
              </a:ext>
            </a:extLst>
          </p:cNvPr>
          <p:cNvCxnSpPr>
            <a:cxnSpLocks/>
            <a:stCxn id="43" idx="5"/>
            <a:endCxn id="42" idx="5"/>
          </p:cNvCxnSpPr>
          <p:nvPr userDrawn="1"/>
        </p:nvCxnSpPr>
        <p:spPr>
          <a:xfrm flipH="1" flipV="1">
            <a:off x="420957" y="4929463"/>
            <a:ext cx="1244639" cy="10359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5510172-FED6-F64C-AE1E-B887565172D5}"/>
              </a:ext>
            </a:extLst>
          </p:cNvPr>
          <p:cNvCxnSpPr>
            <a:cxnSpLocks/>
            <a:stCxn id="43" idx="2"/>
            <a:endCxn id="39" idx="2"/>
          </p:cNvCxnSpPr>
          <p:nvPr userDrawn="1"/>
        </p:nvCxnSpPr>
        <p:spPr>
          <a:xfrm>
            <a:off x="1606847" y="5941096"/>
            <a:ext cx="1906167" cy="2464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20C11E46-DE6E-AD66-C5B4-D9E017D4D79E}"/>
              </a:ext>
            </a:extLst>
          </p:cNvPr>
          <p:cNvSpPr/>
          <p:nvPr userDrawn="1"/>
        </p:nvSpPr>
        <p:spPr>
          <a:xfrm>
            <a:off x="362208" y="4870714"/>
            <a:ext cx="68829" cy="6882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B4F7EB8-CB2D-156C-7783-A08CD7C7B70B}"/>
              </a:ext>
            </a:extLst>
          </p:cNvPr>
          <p:cNvSpPr/>
          <p:nvPr userDrawn="1"/>
        </p:nvSpPr>
        <p:spPr>
          <a:xfrm>
            <a:off x="1606847" y="5906681"/>
            <a:ext cx="68829" cy="68829"/>
          </a:xfrm>
          <a:prstGeom prst="ellipse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9A30B17-C12D-168C-7947-034124D7ECCA}"/>
              </a:ext>
            </a:extLst>
          </p:cNvPr>
          <p:cNvCxnSpPr>
            <a:cxnSpLocks/>
            <a:stCxn id="49" idx="6"/>
            <a:endCxn id="50" idx="2"/>
          </p:cNvCxnSpPr>
          <p:nvPr userDrawn="1"/>
        </p:nvCxnSpPr>
        <p:spPr>
          <a:xfrm>
            <a:off x="11266815" y="2364340"/>
            <a:ext cx="713591" cy="26714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CE8079D-61EC-2987-4EE0-865B8BD4F394}"/>
              </a:ext>
            </a:extLst>
          </p:cNvPr>
          <p:cNvCxnSpPr>
            <a:cxnSpLocks/>
            <a:stCxn id="51" idx="4"/>
            <a:endCxn id="50" idx="5"/>
          </p:cNvCxnSpPr>
          <p:nvPr userDrawn="1"/>
        </p:nvCxnSpPr>
        <p:spPr>
          <a:xfrm>
            <a:off x="11802064" y="1613604"/>
            <a:ext cx="237091" cy="104221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7F0A78FD-1A9C-809A-72FB-CD459171AF42}"/>
              </a:ext>
            </a:extLst>
          </p:cNvPr>
          <p:cNvSpPr/>
          <p:nvPr userDrawn="1"/>
        </p:nvSpPr>
        <p:spPr>
          <a:xfrm>
            <a:off x="11184774" y="2323248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A11340C-A6F4-56AD-35B9-E92D0AAC949D}"/>
              </a:ext>
            </a:extLst>
          </p:cNvPr>
          <p:cNvSpPr/>
          <p:nvPr userDrawn="1"/>
        </p:nvSpPr>
        <p:spPr>
          <a:xfrm>
            <a:off x="11980406" y="2597072"/>
            <a:ext cx="68829" cy="68829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7DBE897-A39B-B514-3096-6CDA050E37AA}"/>
              </a:ext>
            </a:extLst>
          </p:cNvPr>
          <p:cNvSpPr/>
          <p:nvPr userDrawn="1"/>
        </p:nvSpPr>
        <p:spPr>
          <a:xfrm>
            <a:off x="11767649" y="1544775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E1AB545-1209-DDFF-A6B2-1934AD14FA21}"/>
              </a:ext>
            </a:extLst>
          </p:cNvPr>
          <p:cNvGrpSpPr/>
          <p:nvPr userDrawn="1"/>
        </p:nvGrpSpPr>
        <p:grpSpPr>
          <a:xfrm>
            <a:off x="354937" y="361065"/>
            <a:ext cx="781291" cy="704939"/>
            <a:chOff x="2295604" y="0"/>
            <a:chExt cx="7600791" cy="6858000"/>
          </a:xfrm>
        </p:grpSpPr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909173F1-F8D5-F503-EE90-F327F26912E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5" name="Graphique 12">
              <a:extLst>
                <a:ext uri="{FF2B5EF4-FFF2-40B4-BE49-F238E27FC236}">
                  <a16:creationId xmlns:a16="http://schemas.microsoft.com/office/drawing/2014/main" id="{FCE26F3A-69D6-50A8-9354-251C05B2D3B8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A672F48E-47B2-7ACA-4217-01DD7997001A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68E79214-CB96-B43C-F738-953B2AEC9B6E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2B9167FD-2360-A612-A5AB-3436406E2CDE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045CE378-6D3A-5F78-21AF-6BEC16366BB7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A67DDEBC-F8C8-11FB-9276-095A734242B9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17752A10-25B3-158D-5947-98A3A3429A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7552" y="6458256"/>
            <a:ext cx="1904234" cy="250317"/>
          </a:xfrm>
        </p:spPr>
        <p:txBody>
          <a:bodyPr anchor="ctr">
            <a:noAutofit/>
          </a:bodyPr>
          <a:lstStyle>
            <a:lvl1pPr algn="l"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| LIEU </a:t>
            </a:r>
            <a:r>
              <a:rPr lang="fr-FR" dirty="0"/>
              <a:t>&amp; </a:t>
            </a:r>
            <a:r>
              <a:rPr lang="fr-FR" dirty="0" smtClean="0"/>
              <a:t>INFOS</a:t>
            </a:r>
            <a:endParaRPr lang="fr-FR" dirty="0"/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C718C4A-5ABB-B237-D139-90AB6A5D3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208" y="6458256"/>
            <a:ext cx="2303733" cy="252000"/>
          </a:xfrm>
        </p:spPr>
        <p:txBody>
          <a:bodyPr anchor="ctr">
            <a:noAutofit/>
          </a:bodyPr>
          <a:lstStyle>
            <a:lvl1pPr marL="0" algn="l" defTabSz="914400" rtl="0" eaLnBrk="1" latinLnBrk="0" hangingPunct="1">
              <a:defRPr lang="fr-FR" sz="1600" kern="1200" cap="all" baseline="0" dirty="0">
                <a:solidFill>
                  <a:schemeClr val="bg1"/>
                </a:soli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46" name="Espace réservé du texte 31">
            <a:extLst>
              <a:ext uri="{FF2B5EF4-FFF2-40B4-BE49-F238E27FC236}">
                <a16:creationId xmlns:a16="http://schemas.microsoft.com/office/drawing/2014/main" id="{91DE556B-80A3-E89F-727D-4EC94ABBA5B2}"/>
              </a:ext>
            </a:extLst>
          </p:cNvPr>
          <p:cNvSpPr txBox="1">
            <a:spLocks/>
          </p:cNvSpPr>
          <p:nvPr userDrawn="1"/>
        </p:nvSpPr>
        <p:spPr>
          <a:xfrm>
            <a:off x="9570385" y="4141102"/>
            <a:ext cx="2067812" cy="2067809"/>
          </a:xfrm>
          <a:prstGeom prst="ellipse">
            <a:avLst/>
          </a:prstGeom>
          <a:solidFill>
            <a:srgbClr val="D9EBEB">
              <a:alpha val="70000"/>
            </a:srgbClr>
          </a:solidFill>
          <a:ln w="76200">
            <a:gradFill flip="none" rotWithShape="1">
              <a:gsLst>
                <a:gs pos="85000">
                  <a:srgbClr val="A3E7F5">
                    <a:lumMod val="100000"/>
                  </a:srgbClr>
                </a:gs>
                <a:gs pos="10000">
                  <a:srgbClr val="1C3359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Poster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8" name="Espace réservé du texte 8">
            <a:extLst>
              <a:ext uri="{FF2B5EF4-FFF2-40B4-BE49-F238E27FC236}">
                <a16:creationId xmlns:a16="http://schemas.microsoft.com/office/drawing/2014/main" id="{06B25C37-99D7-2DBD-1F61-FB694A8602B3}"/>
              </a:ext>
            </a:extLst>
          </p:cNvPr>
          <p:cNvSpPr txBox="1">
            <a:spLocks/>
          </p:cNvSpPr>
          <p:nvPr userDrawn="1"/>
        </p:nvSpPr>
        <p:spPr>
          <a:xfrm>
            <a:off x="8988681" y="4497432"/>
            <a:ext cx="3231220" cy="6115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1600" dirty="0" smtClean="0">
                <a:solidFill>
                  <a:sysClr val="windowText" lastClr="000000"/>
                </a:solidFill>
                <a:latin typeface="CNES Condensed" panose="00000500000000000000" pitchFamily="50" charset="0"/>
              </a:rPr>
              <a:t>Selma</a:t>
            </a:r>
            <a:r>
              <a:rPr lang="fr-FR" sz="1600" dirty="0">
                <a:solidFill>
                  <a:sysClr val="windowText" lastClr="000000"/>
                </a:solidFill>
              </a:rPr>
              <a:t/>
            </a:r>
            <a:br>
              <a:rPr lang="fr-FR" sz="1600" dirty="0">
                <a:solidFill>
                  <a:sysClr val="windowText" lastClr="000000"/>
                </a:solidFill>
              </a:rPr>
            </a:br>
            <a:r>
              <a:rPr lang="fr-FR" sz="1800" dirty="0" smtClean="0">
                <a:solidFill>
                  <a:sysClr val="windowText" lastClr="000000"/>
                </a:solidFill>
                <a:latin typeface="CNES Poster" pitchFamily="2" charset="77"/>
              </a:rPr>
              <a:t>CHERCHALI</a:t>
            </a:r>
            <a:endParaRPr lang="fr-FR" sz="1600" dirty="0">
              <a:solidFill>
                <a:sysClr val="windowText" lastClr="000000"/>
              </a:solidFill>
              <a:latin typeface="CNES Poster" pitchFamily="2" charset="77"/>
            </a:endParaRPr>
          </a:p>
        </p:txBody>
      </p:sp>
      <p:sp>
        <p:nvSpPr>
          <p:cNvPr id="61" name="Espace réservé du texte 8">
            <a:extLst>
              <a:ext uri="{FF2B5EF4-FFF2-40B4-BE49-F238E27FC236}">
                <a16:creationId xmlns:a16="http://schemas.microsoft.com/office/drawing/2014/main" id="{1ACD96A4-9A76-771A-E965-BBF8DC4D3388}"/>
              </a:ext>
            </a:extLst>
          </p:cNvPr>
          <p:cNvSpPr txBox="1">
            <a:spLocks/>
          </p:cNvSpPr>
          <p:nvPr userDrawn="1"/>
        </p:nvSpPr>
        <p:spPr>
          <a:xfrm>
            <a:off x="9468002" y="5165691"/>
            <a:ext cx="2272578" cy="5105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Deputy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</a:t>
            </a: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Director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</a:t>
            </a:r>
            <a:b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</a:b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for </a:t>
            </a: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Earth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Observation Programmes,</a:t>
            </a:r>
            <a:b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</a:b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Strategy</a:t>
            </a:r>
            <a:r>
              <a:rPr lang="fr-FR" dirty="0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 </a:t>
            </a:r>
            <a:r>
              <a:rPr lang="fr-FR" dirty="0" err="1" smtClean="0">
                <a:solidFill>
                  <a:sysClr val="windowText" lastClr="000000"/>
                </a:solidFill>
                <a:latin typeface="CNES Condensed Light" panose="00000400000000000000" pitchFamily="50" charset="0"/>
              </a:rPr>
              <a:t>Directorate</a:t>
            </a:r>
            <a:endParaRPr lang="fr-FR" dirty="0">
              <a:solidFill>
                <a:sysClr val="windowText" lastClr="000000"/>
              </a:solidFill>
              <a:latin typeface="CNES Condensed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3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 IMAGES + TEXTE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3">
            <a:extLst>
              <a:ext uri="{FF2B5EF4-FFF2-40B4-BE49-F238E27FC236}">
                <a16:creationId xmlns:a16="http://schemas.microsoft.com/office/drawing/2014/main" id="{5812DABB-1D3B-C73C-9B8C-4434B0B259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980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13">
            <a:extLst>
              <a:ext uri="{FF2B5EF4-FFF2-40B4-BE49-F238E27FC236}">
                <a16:creationId xmlns:a16="http://schemas.microsoft.com/office/drawing/2014/main" id="{51AAD11E-4E36-F38B-F722-7BAEBEDAE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46586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9" name="Espace réservé pour une image  13">
            <a:extLst>
              <a:ext uri="{FF2B5EF4-FFF2-40B4-BE49-F238E27FC236}">
                <a16:creationId xmlns:a16="http://schemas.microsoft.com/office/drawing/2014/main" id="{F325FDF3-80F2-7684-432F-0D2E2047F4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74192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F51202DA-FB6B-329C-9204-1DCDA7E1583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1798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DE35347-8014-985C-6919-2978394B24E2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89BA598-6C58-6C8E-0FDE-B92AE1B0C176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7" name="Graphique 12">
              <a:extLst>
                <a:ext uri="{FF2B5EF4-FFF2-40B4-BE49-F238E27FC236}">
                  <a16:creationId xmlns:a16="http://schemas.microsoft.com/office/drawing/2014/main" id="{78E20E2E-E490-5D56-DA91-6FD09D4D4DB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57EE361D-5C42-528B-98B4-712341BC876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0F48E3AE-04B0-7945-6703-5F9B9CB9646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35712302-AC55-4977-E4F7-9216D101B8D7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E7869F75-A1B2-F1CC-ACE2-7557BD100CE2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95D15255-15BF-357C-06F8-F51F45853917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1217129B-6381-2429-B07E-B890650DC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3EDF1BB-9AB6-9597-6101-D6E7538B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5389F2D-0A5B-0293-0A7B-FDE8F63A3DD9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1830F6FA-94F4-BA59-2E49-5681185442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69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41">
            <a:extLst>
              <a:ext uri="{FF2B5EF4-FFF2-40B4-BE49-F238E27FC236}">
                <a16:creationId xmlns:a16="http://schemas.microsoft.com/office/drawing/2014/main" id="{58BC7343-DF12-8EBF-91E9-064C97AB30B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6069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3AF3E8-4A70-9B7B-DCA9-EB4606AFE2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43675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19" name="Espace réservé du texte 41">
            <a:extLst>
              <a:ext uri="{FF2B5EF4-FFF2-40B4-BE49-F238E27FC236}">
                <a16:creationId xmlns:a16="http://schemas.microsoft.com/office/drawing/2014/main" id="{FB63DE4C-FD18-71D8-C43D-C68EF034C7A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43675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6B86BCFB-95A9-4833-5A9E-B560495FB5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3577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1" name="Espace réservé du texte 41">
            <a:extLst>
              <a:ext uri="{FF2B5EF4-FFF2-40B4-BE49-F238E27FC236}">
                <a16:creationId xmlns:a16="http://schemas.microsoft.com/office/drawing/2014/main" id="{6AACFDF6-AE51-C0ED-CE95-279F2ADCE76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3577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CC201C73-E563-168F-4B32-C44EC49236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01183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3" name="Espace réservé du texte 41">
            <a:extLst>
              <a:ext uri="{FF2B5EF4-FFF2-40B4-BE49-F238E27FC236}">
                <a16:creationId xmlns:a16="http://schemas.microsoft.com/office/drawing/2014/main" id="{16C79258-803E-5DDD-9A85-0177316EE0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01183" y="4587276"/>
            <a:ext cx="2261724" cy="119122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5458977-428A-E518-97BB-5C9D9A98613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0F12AD-2B94-0284-D245-7C14661FDCCE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9F481219-0F80-A759-681F-E7B6265C387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DAB9866-9546-7852-F0D5-55F84AE0D6B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F903C93-5D8E-ACF2-0E0A-31ABC3DF94A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554C8E7-4DF0-419D-79A5-7A3AD188EAC9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3CBC9CF5-C42F-1BA8-2762-A267B5E8E7E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4BC42DA5-17E0-95EE-5BB0-2E5E485F6AB6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8361E02-742B-2A44-0D77-00944841D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C646CF1-DC26-0093-F64D-6F1272507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72067E-F75E-6ECB-1535-DE4C9817E412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DE03EEDF-CA60-9061-B6C0-C74E9204F8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43" name="Forme libre 42">
            <a:extLst>
              <a:ext uri="{FF2B5EF4-FFF2-40B4-BE49-F238E27FC236}">
                <a16:creationId xmlns:a16="http://schemas.microsoft.com/office/drawing/2014/main" id="{801105D2-529C-7586-24BA-3D38E0157693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4" name="Forme libre 43">
            <a:extLst>
              <a:ext uri="{FF2B5EF4-FFF2-40B4-BE49-F238E27FC236}">
                <a16:creationId xmlns:a16="http://schemas.microsoft.com/office/drawing/2014/main" id="{11F4BFF0-058D-CEAA-8346-9EE0F7CE4B74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28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 BLOC TEXT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A471F423-33E8-3044-7F33-10BD4271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8A21CC8D-31B5-CA7C-9F55-26E03484E068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2857E1A8-7AA9-652D-B6F6-8DC9311E74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2609850"/>
            <a:ext cx="5554663" cy="3381375"/>
          </a:xfrm>
        </p:spPr>
        <p:txBody>
          <a:bodyPr/>
          <a:lstStyle>
            <a:lvl3pPr>
              <a:buClr>
                <a:schemeClr val="bg2"/>
              </a:buClr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D589EF94-83B2-1D4C-DD15-C3321E225B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6075" y="1827681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tx1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sp>
        <p:nvSpPr>
          <p:cNvPr id="30" name="Espace réservé du texte 24">
            <a:extLst>
              <a:ext uri="{FF2B5EF4-FFF2-40B4-BE49-F238E27FC236}">
                <a16:creationId xmlns:a16="http://schemas.microsoft.com/office/drawing/2014/main" id="{0B65758A-3158-8A60-F2FA-ADE09BF2EA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10287" y="2607953"/>
            <a:ext cx="5554663" cy="3381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BF857484-FC2B-8CDC-7E17-AF39A1E75F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10287" y="1825784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tx1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AC86753-4B1F-F14E-74C2-76D7043EA720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AF144756-92B4-6D88-92F9-D65C284B453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026A9B31-7ECB-BFD1-0C2B-8F3F5B63470D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1286C591-DC11-CE91-8BC7-8737EF8576D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F641081E-079F-3880-4D77-DD3CEA219DE5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996161E6-2DAC-2E64-B917-EBC21FDF169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18526CC1-AED1-1CBD-B4CE-693214B3606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59ED27E8-AB72-715A-94A9-73AA80B5E46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B95C2719-BEA0-FFC7-8C7E-5BC639FED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B97FC96-65D9-93CA-00A0-A27FDB4F5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68B0BDF-456C-86BC-1866-90E8B159AC80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304FD5EF-2E6D-33C7-96E7-766BF42E1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7504791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UNE IMAGE + TEXT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EA642-94AF-4EF7-C1D4-7CF473DBA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5125"/>
            <a:ext cx="5730875" cy="1325563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A55CAEE-C49A-BFA7-3E76-681BAA431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922" y="365125"/>
            <a:ext cx="5373617" cy="563403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35F3B-B88B-6257-E779-8E313D97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FEEF07B0-130F-9322-8AFC-C6617DDE9EA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2FFD16B1-F5AA-247F-1FE8-E96F90759D9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1806576"/>
            <a:ext cx="574992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BA45368-06AA-97FD-FEBB-A4540D62A433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3349942C-76DA-8609-F37A-4034426C74F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7E24A2A-8DA1-F6A7-5972-DCC83CB222A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CF7B17CA-3F13-3086-E8F0-C919C97926B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A82E2334-3101-B665-CA28-450B6F6BCFD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E16C6642-8595-F263-9B12-ED00CE3EAF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C0FE9B43-34CF-39E3-9484-2390DC1C9F3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6723933-DF0E-141F-79C5-2C7F6B536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5A3A4A9-BF73-80A8-4DF1-F48E7307580A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7628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OSAÏQU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4F3F87-0308-9A98-AC93-E383DE2C672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8F7A684E-5491-17A1-88FE-6C92F0271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9698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6129476B-56C5-F74F-2762-D2181C4D25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5620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B90BC7AA-B892-80AE-8FDF-D1D82153A8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1541" y="181146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219E2CBD-6589-9A19-4A08-A76E573BF5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17463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8">
            <a:extLst>
              <a:ext uri="{FF2B5EF4-FFF2-40B4-BE49-F238E27FC236}">
                <a16:creationId xmlns:a16="http://schemas.microsoft.com/office/drawing/2014/main" id="{9FA58EE9-4831-7F71-EF32-465E3F6589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075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8">
            <a:extLst>
              <a:ext uri="{FF2B5EF4-FFF2-40B4-BE49-F238E27FC236}">
                <a16:creationId xmlns:a16="http://schemas.microsoft.com/office/drawing/2014/main" id="{254266E2-C4CE-FE6B-79B7-5B32156498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59698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Espace réservé pour une image  8">
            <a:extLst>
              <a:ext uri="{FF2B5EF4-FFF2-40B4-BE49-F238E27FC236}">
                <a16:creationId xmlns:a16="http://schemas.microsoft.com/office/drawing/2014/main" id="{D9BD41E1-624F-B784-C8B3-0A3B1C94E4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5620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  8">
            <a:extLst>
              <a:ext uri="{FF2B5EF4-FFF2-40B4-BE49-F238E27FC236}">
                <a16:creationId xmlns:a16="http://schemas.microsoft.com/office/drawing/2014/main" id="{100F8584-0229-5274-4830-9AD6D51DC3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31541" y="396835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8">
            <a:extLst>
              <a:ext uri="{FF2B5EF4-FFF2-40B4-BE49-F238E27FC236}">
                <a16:creationId xmlns:a16="http://schemas.microsoft.com/office/drawing/2014/main" id="{C79EFF97-EEFD-A2DD-548F-9C982F4017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7463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0F1592-21F6-F099-462D-A304C9FA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D28CCC98-F414-F32D-1960-B82703727CAD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50E5F84-DB72-ECC6-FF42-5BA5556399E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E0C451DE-E4A7-2F86-86E9-B351E5204E2F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CF5386F-E59E-2CB2-EECD-7BF2C71687E7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1F547227-40B8-D4DE-7A0C-2B781717D724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24E1D915-872C-4E59-AE49-CF007CA96D0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0689F6DE-C6A8-1B70-C2F1-E7DBD441F620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7BE19796-41BC-8282-38CE-565488E25DF5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977CF429-BC1F-07D5-3299-6C77EA45468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8857010D-66DE-5453-C287-9DBEED0E4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9E8BE3A-D012-1650-A602-5CD0A8A0D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BF4E1F8-ABB1-F1EC-58B4-33DD6AAB5B6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0076C480-A6E3-1B0C-430E-2DD6C12475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2302613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IMAG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E8E02D-8152-5CA5-2E20-A4C1EE6299E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346075"/>
            <a:ext cx="4667469" cy="27463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Espace réservé pour une image  8">
            <a:extLst>
              <a:ext uri="{FF2B5EF4-FFF2-40B4-BE49-F238E27FC236}">
                <a16:creationId xmlns:a16="http://schemas.microsoft.com/office/drawing/2014/main" id="{FCDB21D6-83E1-CA30-6311-1EAFBF6DF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8766" y="346074"/>
            <a:ext cx="6482297" cy="564673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8">
            <a:extLst>
              <a:ext uri="{FF2B5EF4-FFF2-40B4-BE49-F238E27FC236}">
                <a16:creationId xmlns:a16="http://schemas.microsoft.com/office/drawing/2014/main" id="{5140B622-2D8B-E737-07A0-B54F0DA8A7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75" y="3246437"/>
            <a:ext cx="4667469" cy="27463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CA2BB-57C6-CD2F-33D1-0252F04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7E16439-A37F-235D-15EE-63C272E6DA0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CCCE8A4-8F0E-A93A-583A-BB8A76575F68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5B1592D-B119-CEDA-B8B3-FB62900C343B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0543BCFF-5ED5-5170-A771-13574A7CF8D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F117AC9E-ED99-668A-C4D3-84F5A75736B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372035DB-6071-6FD9-57AC-4A3979472EC5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24601187-C2A5-C1C0-3154-6E72BD86DA72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AC337D0E-0F73-FC16-ACE8-9D57BC655658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BFFEB5CC-BA1C-104E-26C6-BE9F35BF2A5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DC442DE2-92FA-23FB-0E42-132DAB29E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9E8074C-589B-DD71-8B33-4D5C85DD7A9B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0750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2F534B0-36F1-12CB-B821-20BF839A7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6971" y="1268403"/>
            <a:ext cx="5181600" cy="510540"/>
          </a:xfrm>
        </p:spPr>
        <p:txBody>
          <a:bodyPr anchor="b">
            <a:normAutofit/>
          </a:bodyPr>
          <a:lstStyle>
            <a:lvl1pPr algn="ctr">
              <a:defRPr sz="2000" b="0" i="0" cap="all" spc="300" baseline="0">
                <a:solidFill>
                  <a:schemeClr val="accent3"/>
                </a:solidFill>
                <a:latin typeface="CNES Sans Light" pitchFamily="2" charset="77"/>
              </a:defRPr>
            </a:lvl1pPr>
          </a:lstStyle>
          <a:p>
            <a:pPr lvl="0"/>
            <a:r>
              <a:rPr lang="fr-FR" dirty="0"/>
              <a:t>PRÉNOM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FF88803-7F70-6672-8224-13135BB1648C}"/>
              </a:ext>
            </a:extLst>
          </p:cNvPr>
          <p:cNvSpPr txBox="1"/>
          <p:nvPr userDrawn="1"/>
        </p:nvSpPr>
        <p:spPr>
          <a:xfrm>
            <a:off x="9850582" y="7367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08DFE-8EA3-1E11-D65E-88A31F86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A940CBAB-5102-3AA0-6AE0-40E63F1922B6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3ABDF493-D680-3A7B-8583-2FCF414C39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5413" y="2344738"/>
            <a:ext cx="6843712" cy="2092325"/>
          </a:xfrm>
        </p:spPr>
        <p:txBody>
          <a:bodyPr anchor="ctr">
            <a:normAutofit/>
          </a:bodyPr>
          <a:lstStyle>
            <a:lvl1pPr algn="ctr">
              <a:defRPr sz="3600" cap="all" baseline="0"/>
            </a:lvl1pPr>
          </a:lstStyle>
          <a:p>
            <a:pPr lvl="0"/>
            <a:r>
              <a:rPr lang="fr-FR" dirty="0"/>
              <a:t>CITATION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DA16167-ECFF-1AF7-08FC-3F1358FDB117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2526EF6-3C1A-7227-689F-4C08BA87E20C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EA6B9D77-5093-C8DF-1BE3-38F531C22977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C015DFE3-C899-56FA-EF0D-67D1BCA29A6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2E1D203-FBE9-F7FC-3D67-AB9B1CE5281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91BBEDF-F315-860C-C12F-C1E4A571D8BD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6142561-5F5F-3D14-2DFD-11AC5F81B08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5903F528-C364-C0C1-5121-D46D31A705AF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1FF6F9D5-3A53-8291-4C8E-21371DF5A7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6971" y="1788657"/>
            <a:ext cx="5181600" cy="556264"/>
          </a:xfrm>
          <a:noFill/>
        </p:spPr>
        <p:txBody>
          <a:bodyPr>
            <a:normAutofit/>
          </a:bodyPr>
          <a:lstStyle>
            <a:lvl1pPr algn="ctr">
              <a:defRPr sz="2800" cap="all" baseline="0">
                <a:gradFill flip="none" rotWithShape="1">
                  <a:gsLst>
                    <a:gs pos="100000">
                      <a:schemeClr val="tx2"/>
                    </a:gs>
                    <a:gs pos="0">
                      <a:schemeClr val="accent4"/>
                    </a:gs>
                    <a:gs pos="69000">
                      <a:schemeClr val="bg2"/>
                    </a:gs>
                    <a:gs pos="31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NOM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B5E3DEC-FFF1-78AE-2A02-46AB1D76F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1F31F6A-D3C1-669F-C5B1-EA59DDAD322C}"/>
              </a:ext>
            </a:extLst>
          </p:cNvPr>
          <p:cNvSpPr/>
          <p:nvPr userDrawn="1"/>
        </p:nvSpPr>
        <p:spPr>
          <a:xfrm>
            <a:off x="1659303" y="720926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0E04CD9-2042-9AED-B724-72F068950D38}"/>
              </a:ext>
            </a:extLst>
          </p:cNvPr>
          <p:cNvSpPr/>
          <p:nvPr userDrawn="1"/>
        </p:nvSpPr>
        <p:spPr>
          <a:xfrm>
            <a:off x="1117360" y="5143252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457028E-83FB-91F6-07D8-ED360342B6B4}"/>
              </a:ext>
            </a:extLst>
          </p:cNvPr>
          <p:cNvSpPr/>
          <p:nvPr userDrawn="1"/>
        </p:nvSpPr>
        <p:spPr>
          <a:xfrm>
            <a:off x="9569066" y="735124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AA06870-8192-DB6A-B958-A655F5F5DD51}"/>
              </a:ext>
            </a:extLst>
          </p:cNvPr>
          <p:cNvSpPr/>
          <p:nvPr userDrawn="1"/>
        </p:nvSpPr>
        <p:spPr>
          <a:xfrm>
            <a:off x="10936273" y="521208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28ABCD2-1AE6-D5A0-EF18-D1ADEBB73087}"/>
              </a:ext>
            </a:extLst>
          </p:cNvPr>
          <p:cNvSpPr/>
          <p:nvPr userDrawn="1"/>
        </p:nvSpPr>
        <p:spPr>
          <a:xfrm>
            <a:off x="4352652" y="5325502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165966BF-01D5-11F8-2D78-75BB8AF4A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81461" y="4147871"/>
            <a:ext cx="1687792" cy="1125195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694382-1CE8-A17E-8A1B-1FB38E46B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457583" y="1583308"/>
            <a:ext cx="1687792" cy="1125195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6888600-E615-EF42-0814-4FE967B70D1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00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763D-63D2-4E80-9260-AEA51FDBE0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31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Google Shape;16;p2"/>
          <p:cNvSpPr/>
          <p:nvPr userDrawn="1"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 userDrawn="1"/>
        </p:nvPicPr>
        <p:blipFill rotWithShape="1">
          <a:blip r:embed="rId4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" name="Google Shape;17;p2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0831" y="54638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7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UN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801105D2-529C-7586-24BA-3D38E0157693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11F4BFF0-058D-CEAA-8346-9EE0F7CE4B74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8F55C-6B31-40F9-44D8-26FD296A4120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385A2E7-3629-61C0-F5B4-02573582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72A6274-4450-AE40-AA49-BABC730EC06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4A77AA8-24B0-C2C3-30D4-96FEB12BD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A94391-FED4-246C-1469-B4F07D787A4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35CD277E-DB30-EC03-EFE9-9C6AA29E31D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2213F842-C205-31AA-0CFA-7C4791C89CD3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8984FAD5-DD14-7D72-5A4C-CDD4492817C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F0791A2E-9F2B-5F93-89A3-AAAF0E5CEC53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F67A0A11-B45B-CE3F-AA99-68A4865D48EC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AFCA0403-7F62-64F3-3CA3-5E570BD32AB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0AF1CAD3-C5AD-8CF0-6826-46020345805E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555F06C-3768-AD74-7B66-35407D200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5302256-A6B0-29BA-70BC-08E653A38F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618B8D7-41CC-99AC-CA69-08B191D44C1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2880690E-CC14-65F7-FF5A-1319E5318E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97681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MAIRE LONG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2BCB33-6DB0-7398-EC0D-BD258D40652D}"/>
              </a:ext>
            </a:extLst>
          </p:cNvPr>
          <p:cNvSpPr/>
          <p:nvPr userDrawn="1"/>
        </p:nvSpPr>
        <p:spPr>
          <a:xfrm>
            <a:off x="6087444" y="0"/>
            <a:ext cx="6096000" cy="6183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2E56E105-CC46-9258-BDCE-45CC5629BAE8}"/>
              </a:ext>
            </a:extLst>
          </p:cNvPr>
          <p:cNvSpPr/>
          <p:nvPr userDrawn="1"/>
        </p:nvSpPr>
        <p:spPr>
          <a:xfrm>
            <a:off x="8079638" y="-49200"/>
            <a:ext cx="61056" cy="17553"/>
          </a:xfrm>
          <a:custGeom>
            <a:avLst/>
            <a:gdLst>
              <a:gd name="connsiteX0" fmla="*/ 30528 w 61056"/>
              <a:gd name="connsiteY0" fmla="*/ 0 h 17553"/>
              <a:gd name="connsiteX1" fmla="*/ 61056 w 61056"/>
              <a:gd name="connsiteY1" fmla="*/ 17553 h 17553"/>
              <a:gd name="connsiteX2" fmla="*/ 0 w 61056"/>
              <a:gd name="connsiteY2" fmla="*/ 17553 h 17553"/>
              <a:gd name="connsiteX3" fmla="*/ 30528 w 61056"/>
              <a:gd name="connsiteY3" fmla="*/ 0 h 1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6" h="17553">
                <a:moveTo>
                  <a:pt x="30528" y="0"/>
                </a:moveTo>
                <a:lnTo>
                  <a:pt x="61056" y="17553"/>
                </a:lnTo>
                <a:lnTo>
                  <a:pt x="0" y="17553"/>
                </a:lnTo>
                <a:lnTo>
                  <a:pt x="30528" y="0"/>
                </a:ln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3AFCAAA6-4246-76DB-573C-9ADBC80BB672}"/>
              </a:ext>
            </a:extLst>
          </p:cNvPr>
          <p:cNvSpPr/>
          <p:nvPr userDrawn="1"/>
        </p:nvSpPr>
        <p:spPr>
          <a:xfrm>
            <a:off x="2076226" y="-31648"/>
            <a:ext cx="6003412" cy="6910494"/>
          </a:xfrm>
          <a:custGeom>
            <a:avLst/>
            <a:gdLst>
              <a:gd name="connsiteX0" fmla="*/ 1975080 w 6003412"/>
              <a:gd name="connsiteY0" fmla="*/ 0 h 6910494"/>
              <a:gd name="connsiteX1" fmla="*/ 6003412 w 6003412"/>
              <a:gd name="connsiteY1" fmla="*/ 0 h 6910494"/>
              <a:gd name="connsiteX2" fmla="*/ 5963706 w 6003412"/>
              <a:gd name="connsiteY2" fmla="*/ 22830 h 6910494"/>
              <a:gd name="connsiteX3" fmla="*/ 4028331 w 6003412"/>
              <a:gd name="connsiteY3" fmla="*/ 3460648 h 6910494"/>
              <a:gd name="connsiteX4" fmla="*/ 5963706 w 6003412"/>
              <a:gd name="connsiteY4" fmla="*/ 6898466 h 6910494"/>
              <a:gd name="connsiteX5" fmla="*/ 5984624 w 6003412"/>
              <a:gd name="connsiteY5" fmla="*/ 6910494 h 6910494"/>
              <a:gd name="connsiteX6" fmla="*/ 1956294 w 6003412"/>
              <a:gd name="connsiteY6" fmla="*/ 6910494 h 6910494"/>
              <a:gd name="connsiteX7" fmla="*/ 1935375 w 6003412"/>
              <a:gd name="connsiteY7" fmla="*/ 6898466 h 6910494"/>
              <a:gd name="connsiteX8" fmla="*/ 0 w 6003412"/>
              <a:gd name="connsiteY8" fmla="*/ 3460648 h 6910494"/>
              <a:gd name="connsiteX9" fmla="*/ 1935375 w 6003412"/>
              <a:gd name="connsiteY9" fmla="*/ 22830 h 6910494"/>
              <a:gd name="connsiteX10" fmla="*/ 1975080 w 6003412"/>
              <a:gd name="connsiteY10" fmla="*/ 0 h 69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3412" h="6910494">
                <a:moveTo>
                  <a:pt x="1975080" y="0"/>
                </a:moveTo>
                <a:lnTo>
                  <a:pt x="6003412" y="0"/>
                </a:lnTo>
                <a:lnTo>
                  <a:pt x="5963706" y="22830"/>
                </a:lnTo>
                <a:cubicBezTo>
                  <a:pt x="4803403" y="727847"/>
                  <a:pt x="4028331" y="2003734"/>
                  <a:pt x="4028331" y="3460648"/>
                </a:cubicBezTo>
                <a:cubicBezTo>
                  <a:pt x="4028331" y="4917563"/>
                  <a:pt x="4803403" y="6193449"/>
                  <a:pt x="5963706" y="6898466"/>
                </a:cubicBezTo>
                <a:lnTo>
                  <a:pt x="5984624" y="6910494"/>
                </a:lnTo>
                <a:lnTo>
                  <a:pt x="1956294" y="6910494"/>
                </a:lnTo>
                <a:lnTo>
                  <a:pt x="1935375" y="6898466"/>
                </a:lnTo>
                <a:cubicBezTo>
                  <a:pt x="775072" y="6193449"/>
                  <a:pt x="0" y="4917563"/>
                  <a:pt x="0" y="3460648"/>
                </a:cubicBezTo>
                <a:cubicBezTo>
                  <a:pt x="0" y="2003734"/>
                  <a:pt x="775072" y="727847"/>
                  <a:pt x="1935375" y="22830"/>
                </a:cubicBezTo>
                <a:lnTo>
                  <a:pt x="1975080" y="0"/>
                </a:lnTo>
                <a:close/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53E3B-45EE-B90B-D426-76D376C2B7A5}"/>
              </a:ext>
            </a:extLst>
          </p:cNvPr>
          <p:cNvSpPr/>
          <p:nvPr userDrawn="1"/>
        </p:nvSpPr>
        <p:spPr>
          <a:xfrm>
            <a:off x="2365422" y="6145528"/>
            <a:ext cx="9344418" cy="712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FD3DEC8-C6FA-149D-30D5-BBEFF977610A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81454DF-B040-6800-50F6-B2A2EC8BEFB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3300649B-D55D-9715-C6FD-24DC05B7F420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AECB97EA-27EB-D077-11D9-987679E0FAF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4BD02F39-E227-B103-8CFE-05A8BE6A0072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75112B09-5F3C-F045-59C6-2094922DB1C4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41EC700D-819A-7763-F5A6-4F0DD9E7A1E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00E00466-A05B-31CF-D066-7CC085A534D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C0B34801-24CE-5940-CD57-A9259553D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ED7A40A-CFEE-53B0-128A-6AA4C2471F4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3EFB96FF-847E-42A7-80E7-7C7DB4C6D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05B5A2E-AEF5-6C81-968F-DB18A0349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noFill/>
                </a:ln>
                <a:gradFill>
                  <a:gsLst>
                    <a:gs pos="0">
                      <a:schemeClr val="tx2"/>
                    </a:gs>
                    <a:gs pos="26000">
                      <a:schemeClr val="bg2"/>
                    </a:gs>
                    <a:gs pos="74000">
                      <a:schemeClr val="accent3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</a:gradFill>
                <a:latin typeface="CNES Poster" pitchFamily="2" charset="77"/>
              </a:defRPr>
            </a:lvl1pPr>
          </a:lstStyle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469426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8C1B46B-66CD-51AD-2511-C628C3ECA24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  <a:ln>
            <a:noFill/>
          </a:ln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E87392E-3219-8310-A8DF-E8737B1E9EF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8B72D3F-472D-09BF-CF59-310A22B4193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311C47A-F4B8-7510-9E29-2F6A8C9F4E4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87E5DBC-2E9F-BC48-B119-87181E41EB3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652B425-FDDF-F07E-E0AD-6C45966852D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894E6C3F-D88B-1250-6447-E0A55898DBF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897E271B-D0DE-18D2-12E0-1A7C7C9259C1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73CA8F28-2890-811C-D141-D87E78D6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ysClr val="windowText" lastClr="000000"/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5221EA4-37CD-BD8D-FCB8-A981FA4C18C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20F944C-69EA-321E-EEF6-419BBE4E5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99F5F5C-19A3-1F95-FFB1-4DA32F8C4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noFill/>
                </a:ln>
                <a:gradFill>
                  <a:gsLst>
                    <a:gs pos="0">
                      <a:schemeClr val="tx2"/>
                    </a:gs>
                    <a:gs pos="32000">
                      <a:schemeClr val="bg2"/>
                    </a:gs>
                    <a:gs pos="78000">
                      <a:schemeClr val="accent3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</a:gradFill>
                <a:latin typeface="CNES Poster" pitchFamily="2" charset="77"/>
              </a:defRPr>
            </a:lvl1pPr>
          </a:lstStyle>
          <a:p>
            <a:r>
              <a:rPr lang="fr-FR" dirty="0"/>
              <a:t>MODIFIEZ LE TEXTE</a:t>
            </a:r>
          </a:p>
        </p:txBody>
      </p:sp>
      <p:sp>
        <p:nvSpPr>
          <p:cNvPr id="14" name="Espace réservé pour une image  13"/>
          <p:cNvSpPr>
            <a:spLocks noGrp="1"/>
          </p:cNvSpPr>
          <p:nvPr>
            <p:ph type="pic" sz="quarter" idx="17"/>
          </p:nvPr>
        </p:nvSpPr>
        <p:spPr>
          <a:xfrm>
            <a:off x="0" y="1277888"/>
            <a:ext cx="12192000" cy="4872087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0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HOTO PLEINE PAGE C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pour une image  56">
            <a:extLst>
              <a:ext uri="{FF2B5EF4-FFF2-40B4-BE49-F238E27FC236}">
                <a16:creationId xmlns:a16="http://schemas.microsoft.com/office/drawing/2014/main" id="{CB6CD917-9206-823B-7FEF-E9CF24D9E8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938" y="0"/>
            <a:ext cx="12199938" cy="61467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A94A53-1939-F77D-3664-44370FEC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2744B75B-2F98-7BEC-E830-9E174C92BCE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C710748A-44FD-56AB-3618-82FF571538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3855682"/>
            <a:ext cx="10617121" cy="2040184"/>
          </a:xfrm>
        </p:spPr>
        <p:txBody>
          <a:bodyPr anchor="t">
            <a:normAutofit/>
          </a:bodyPr>
          <a:lstStyle>
            <a:lvl1pPr algn="ctr">
              <a:defRPr sz="4000" b="0" i="0" cap="all" baseline="0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9226112-B7AE-92D2-6FC8-210A7BCEB0D4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7DC07E2-1AA1-A06C-0D81-635CC0994488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8C550B78-B936-E2FA-9F89-58640B16C79D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70EB1762-525E-DFBA-B47B-64A2E400629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606C44D9-806A-C747-8F0A-9BBD7B447F83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4D42736C-7A99-0051-B4B7-7497A5D2233B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7E27C525-5003-E1E8-0AB3-F964E3ED53BB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47F2A069-93FB-313B-E4D4-E434B48817C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AB6B2FF-DA8F-248C-530A-A6652064FF32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us-titre 2">
            <a:extLst>
              <a:ext uri="{FF2B5EF4-FFF2-40B4-BE49-F238E27FC236}">
                <a16:creationId xmlns:a16="http://schemas.microsoft.com/office/drawing/2014/main" id="{DC9013CC-538B-F98B-460B-FA9D21300D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1806575"/>
            <a:ext cx="10617120" cy="2168965"/>
          </a:xfrm>
        </p:spPr>
        <p:txBody>
          <a:bodyPr anchor="b">
            <a:noAutofit/>
          </a:bodyPr>
          <a:lstStyle>
            <a:lvl1pPr marL="0" indent="0" algn="ctr">
              <a:lnSpc>
                <a:spcPct val="70000"/>
              </a:lnSpc>
              <a:buNone/>
              <a:defRPr sz="7200" cap="all" baseline="0">
                <a:ln>
                  <a:noFill/>
                </a:ln>
                <a:solidFill>
                  <a:schemeClr val="bg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</a:t>
            </a:r>
            <a:br>
              <a:rPr lang="fr-FR" dirty="0"/>
            </a:br>
            <a:r>
              <a:rPr lang="fr-FR" dirty="0"/>
              <a:t>VOTRE TEXTE</a:t>
            </a:r>
          </a:p>
        </p:txBody>
      </p:sp>
    </p:spTree>
    <p:extLst>
      <p:ext uri="{BB962C8B-B14F-4D97-AF65-F5344CB8AC3E}">
        <p14:creationId xmlns:p14="http://schemas.microsoft.com/office/powerpoint/2010/main" val="211622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RTI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21">
            <a:extLst>
              <a:ext uri="{FF2B5EF4-FFF2-40B4-BE49-F238E27FC236}">
                <a16:creationId xmlns:a16="http://schemas.microsoft.com/office/drawing/2014/main" id="{967B417A-F1DF-43AF-8D1C-EAEC52FEAF00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B3F51560-2ED4-CD09-700F-1BE9791FE4D6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1D54C067-070C-BBB0-4732-104B68D26D59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11472E9-C49E-B147-461A-8D551FB6DA7C}"/>
              </a:ext>
            </a:extLst>
          </p:cNvPr>
          <p:cNvCxnSpPr>
            <a:cxnSpLocks/>
            <a:stCxn id="28" idx="6"/>
            <a:endCxn id="31" idx="6"/>
          </p:cNvCxnSpPr>
          <p:nvPr userDrawn="1"/>
        </p:nvCxnSpPr>
        <p:spPr>
          <a:xfrm flipV="1">
            <a:off x="9372988" y="844787"/>
            <a:ext cx="1890523" cy="37196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44E20D4-2301-D74E-A4A6-FCC5B15D06A7}"/>
              </a:ext>
            </a:extLst>
          </p:cNvPr>
          <p:cNvCxnSpPr>
            <a:cxnSpLocks/>
            <a:stCxn id="32" idx="1"/>
            <a:endCxn id="31" idx="5"/>
          </p:cNvCxnSpPr>
          <p:nvPr userDrawn="1"/>
        </p:nvCxnSpPr>
        <p:spPr>
          <a:xfrm flipH="1" flipV="1">
            <a:off x="11253431" y="869121"/>
            <a:ext cx="387184" cy="369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3CC8E8A0-5F2B-6546-DFCC-91D41C9BBDE9}"/>
              </a:ext>
            </a:extLst>
          </p:cNvPr>
          <p:cNvSpPr/>
          <p:nvPr userDrawn="1"/>
        </p:nvSpPr>
        <p:spPr>
          <a:xfrm>
            <a:off x="2981430" y="554898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6F2802E-2F2A-7A02-24C0-956FAA0CB089}"/>
              </a:ext>
            </a:extLst>
          </p:cNvPr>
          <p:cNvSpPr/>
          <p:nvPr userDrawn="1"/>
        </p:nvSpPr>
        <p:spPr>
          <a:xfrm>
            <a:off x="9304159" y="1182334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82FF09C-A4C0-1022-7B89-42E18CE911B9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3783072-5181-C3ED-8594-F3A5F4D268AD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4557A09-CA88-E5EB-1A07-2BE4D2F09585}"/>
              </a:ext>
            </a:extLst>
          </p:cNvPr>
          <p:cNvSpPr/>
          <p:nvPr userDrawn="1"/>
        </p:nvSpPr>
        <p:spPr>
          <a:xfrm>
            <a:off x="11194682" y="810372"/>
            <a:ext cx="68829" cy="68829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7DC371-8AA1-1D42-5232-E411B75F097E}"/>
              </a:ext>
            </a:extLst>
          </p:cNvPr>
          <p:cNvSpPr/>
          <p:nvPr userDrawn="1"/>
        </p:nvSpPr>
        <p:spPr>
          <a:xfrm>
            <a:off x="11630535" y="1228629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effectLst>
            <a:glow rad="228600">
              <a:schemeClr val="accent3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405C183-9AFC-AF90-C1D2-A772C919F646}"/>
              </a:ext>
            </a:extLst>
          </p:cNvPr>
          <p:cNvSpPr/>
          <p:nvPr userDrawn="1"/>
        </p:nvSpPr>
        <p:spPr>
          <a:xfrm>
            <a:off x="3308214" y="625379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59B863-1470-4081-8B77-9CC115D832A1}"/>
              </a:ext>
            </a:extLst>
          </p:cNvPr>
          <p:cNvCxnSpPr>
            <a:cxnSpLocks/>
            <a:stCxn id="40" idx="2"/>
            <a:endCxn id="39" idx="6"/>
          </p:cNvCxnSpPr>
          <p:nvPr userDrawn="1"/>
        </p:nvCxnSpPr>
        <p:spPr>
          <a:xfrm flipH="1" flipV="1">
            <a:off x="634488" y="1110266"/>
            <a:ext cx="713534" cy="802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764CA5E-198E-EAEB-3C77-6A1797DB743F}"/>
              </a:ext>
            </a:extLst>
          </p:cNvPr>
          <p:cNvCxnSpPr>
            <a:cxnSpLocks/>
            <a:stCxn id="40" idx="6"/>
            <a:endCxn id="33" idx="2"/>
          </p:cNvCxnSpPr>
          <p:nvPr userDrawn="1"/>
        </p:nvCxnSpPr>
        <p:spPr>
          <a:xfrm flipV="1">
            <a:off x="1416851" y="659794"/>
            <a:ext cx="1891363" cy="530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1CE9FCF-FFC1-D36B-1050-56748E07DA9A}"/>
              </a:ext>
            </a:extLst>
          </p:cNvPr>
          <p:cNvSpPr/>
          <p:nvPr userDrawn="1"/>
        </p:nvSpPr>
        <p:spPr>
          <a:xfrm>
            <a:off x="565659" y="10758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442D76C-4192-FCB2-566B-2018A8CDABE4}"/>
              </a:ext>
            </a:extLst>
          </p:cNvPr>
          <p:cNvSpPr/>
          <p:nvPr userDrawn="1"/>
        </p:nvSpPr>
        <p:spPr>
          <a:xfrm>
            <a:off x="1348022" y="115608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CD96367-1171-2CCA-5E80-561060C52ED2}"/>
              </a:ext>
            </a:extLst>
          </p:cNvPr>
          <p:cNvCxnSpPr>
            <a:cxnSpLocks/>
            <a:stCxn id="43" idx="4"/>
            <a:endCxn id="44" idx="4"/>
          </p:cNvCxnSpPr>
          <p:nvPr userDrawn="1"/>
        </p:nvCxnSpPr>
        <p:spPr>
          <a:xfrm flipV="1">
            <a:off x="531245" y="3429000"/>
            <a:ext cx="387335" cy="194595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1DE9866-E679-4721-503F-1B00C3813A51}"/>
              </a:ext>
            </a:extLst>
          </p:cNvPr>
          <p:cNvCxnSpPr>
            <a:cxnSpLocks/>
            <a:stCxn id="45" idx="3"/>
            <a:endCxn id="44" idx="3"/>
          </p:cNvCxnSpPr>
          <p:nvPr userDrawn="1"/>
        </p:nvCxnSpPr>
        <p:spPr>
          <a:xfrm flipH="1">
            <a:off x="894245" y="2639731"/>
            <a:ext cx="1409538" cy="77918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D5EFF1E5-73BD-16CC-6DD1-5B6698792B03}"/>
              </a:ext>
            </a:extLst>
          </p:cNvPr>
          <p:cNvSpPr/>
          <p:nvPr userDrawn="1"/>
        </p:nvSpPr>
        <p:spPr>
          <a:xfrm>
            <a:off x="496830" y="530612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AE89EE8-EF05-0A4E-ABAA-DA5CF71F4635}"/>
              </a:ext>
            </a:extLst>
          </p:cNvPr>
          <p:cNvSpPr/>
          <p:nvPr userDrawn="1"/>
        </p:nvSpPr>
        <p:spPr>
          <a:xfrm>
            <a:off x="884165" y="3360171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731D624-8ADA-DB99-B621-FED45C9BB3A2}"/>
              </a:ext>
            </a:extLst>
          </p:cNvPr>
          <p:cNvSpPr/>
          <p:nvPr userDrawn="1"/>
        </p:nvSpPr>
        <p:spPr>
          <a:xfrm>
            <a:off x="2293703" y="2580982"/>
            <a:ext cx="68829" cy="68829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15AB072-91CB-C4D9-0F63-958381E190B6}"/>
              </a:ext>
            </a:extLst>
          </p:cNvPr>
          <p:cNvSpPr/>
          <p:nvPr userDrawn="1"/>
        </p:nvSpPr>
        <p:spPr>
          <a:xfrm>
            <a:off x="2991339" y="5577848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6F9DCB9-2556-783C-2A97-5407E04DB686}"/>
              </a:ext>
            </a:extLst>
          </p:cNvPr>
          <p:cNvSpPr/>
          <p:nvPr userDrawn="1"/>
        </p:nvSpPr>
        <p:spPr>
          <a:xfrm>
            <a:off x="9697151" y="195973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F85269D2-E34F-3495-D06D-B726B14D277E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5D76499-9EFF-16AB-277A-69F5ED2C87B8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ce réservé du numéro de diapositive 5">
            <a:extLst>
              <a:ext uri="{FF2B5EF4-FFF2-40B4-BE49-F238E27FC236}">
                <a16:creationId xmlns:a16="http://schemas.microsoft.com/office/drawing/2014/main" id="{DCDE0B2C-6A6E-80D0-E7B7-1B979CF6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9" name="Forme libre 58">
            <a:extLst>
              <a:ext uri="{FF2B5EF4-FFF2-40B4-BE49-F238E27FC236}">
                <a16:creationId xmlns:a16="http://schemas.microsoft.com/office/drawing/2014/main" id="{847D6DBA-4E61-C18E-1496-9D20BA571DF4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8A4B313-5D97-35F6-44DF-C9753CA18386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26A6AED9-CC25-0FD8-4BAC-5CA0F6C985B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C8262654-C8ED-3A22-60C3-C1A995CD740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C41C66F7-9F13-7D8D-6175-D61B4017E048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AB16BA5B-8A66-BB27-5D63-E53EBBAC94F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632ED0A-9198-A2D2-ED6A-5B5FE3E0A222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CCC71951-9353-BE5F-099C-F3FDD73DABA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9876229-DA26-14ED-96CA-800A61466ABD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5" name="Titre 1">
            <a:extLst>
              <a:ext uri="{FF2B5EF4-FFF2-40B4-BE49-F238E27FC236}">
                <a16:creationId xmlns:a16="http://schemas.microsoft.com/office/drawing/2014/main" id="{C9407B49-6728-C38A-5A7B-4E20730272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5586" y="4630680"/>
            <a:ext cx="10168568" cy="725835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chemeClr val="tx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sp>
        <p:nvSpPr>
          <p:cNvPr id="36" name="Sous-titre 2">
            <a:extLst>
              <a:ext uri="{FF2B5EF4-FFF2-40B4-BE49-F238E27FC236}">
                <a16:creationId xmlns:a16="http://schemas.microsoft.com/office/drawing/2014/main" id="{2076D4A0-7966-25F8-35F9-F6C6F27AF2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5593" y="3439518"/>
            <a:ext cx="10159090" cy="873222"/>
          </a:xfrm>
        </p:spPr>
        <p:txBody>
          <a:bodyPr tIns="144000" anchor="t">
            <a:noAutofit/>
          </a:bodyPr>
          <a:lstStyle>
            <a:lvl1pPr marL="0" indent="0" algn="ctr">
              <a:lnSpc>
                <a:spcPct val="70000"/>
              </a:lnSpc>
              <a:buNone/>
              <a:defRPr sz="4800" cap="all" baseline="0">
                <a:ln w="12700">
                  <a:noFill/>
                </a:ln>
                <a:solidFill>
                  <a:schemeClr val="tx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LE TITRE </a:t>
            </a:r>
            <a:br>
              <a:rPr lang="fr-FR" dirty="0"/>
            </a:br>
            <a:r>
              <a:rPr lang="fr-FR" dirty="0"/>
              <a:t>DE VOTRE PARTIE</a:t>
            </a:r>
          </a:p>
        </p:txBody>
      </p:sp>
      <p:sp>
        <p:nvSpPr>
          <p:cNvPr id="48" name="Espace réservé du texte 60">
            <a:extLst>
              <a:ext uri="{FF2B5EF4-FFF2-40B4-BE49-F238E27FC236}">
                <a16:creationId xmlns:a16="http://schemas.microsoft.com/office/drawing/2014/main" id="{C10315D9-1EF7-3E8C-8836-178FF2DB3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699" y="959616"/>
            <a:ext cx="5746879" cy="2471482"/>
          </a:xfrm>
        </p:spPr>
        <p:txBody>
          <a:bodyPr tIns="0" anchor="t">
            <a:noAutofit/>
          </a:bodyPr>
          <a:lstStyle>
            <a:lvl1pPr algn="ctr">
              <a:defRPr lang="fr-FR" sz="20800" b="0" i="0" kern="1200" cap="all" baseline="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CDF6B26-A83B-6476-CC14-C2E57A0989D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91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DEUX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BB575548-2049-7829-3DEA-3813EDB9F1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525062-E29E-C95A-73B9-5128769D233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F25AEF5-3DF6-E9D5-C707-7CE300022B1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DFA88CD1-4553-FF43-E33D-6F86DD88734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1FB9EBC5-903F-8A4B-26E6-B0CFE2E6097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EDB41D9-1B69-5394-6865-6129C880237D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59B2CB4E-0767-8AB6-8F34-F5CA4B79E650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B2FC7A03-DE80-494B-B8FF-5EF1FA05526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C730240-DF9A-7E6A-9982-99D2AB00950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B273BAE-7DD9-A9E3-E0A0-8180D4461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2E2E62F-B2CC-CC9A-003E-8DA9D68BD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8809AD8-0751-CADD-BDEA-FFBF4168517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CEE82BB2-D520-20D5-265A-1A466D7364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3125898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 baseline="0" dirty="0">
                <a:ln w="15875">
                  <a:noFill/>
                </a:ln>
                <a:gradFill flip="none" rotWithShape="1">
                  <a:gsLst>
                    <a:gs pos="1300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 pitchFamily="2" charset="77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6665F74-EC5A-32B0-5D3C-1244716B4C81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88073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ABC472-1A75-1EB1-9EE9-52F93E2E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7" y="365125"/>
            <a:ext cx="112902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4E0CCB-AD10-9591-8553-02358634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6" y="1825625"/>
            <a:ext cx="11290209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FA3585-C39F-3054-84F0-B1EE62B19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5420" y="6319201"/>
            <a:ext cx="36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F5C4DE5-1CD0-8E3C-2CFE-D8F39EBC6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7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26" r:id="rId2"/>
    <p:sldLayoutId id="2147483755" r:id="rId3"/>
    <p:sldLayoutId id="2147483756" r:id="rId4"/>
    <p:sldLayoutId id="2147483778" r:id="rId5"/>
    <p:sldLayoutId id="2147483757" r:id="rId6"/>
    <p:sldLayoutId id="2147483758" r:id="rId7"/>
    <p:sldLayoutId id="2147483759" r:id="rId8"/>
    <p:sldLayoutId id="2147483767" r:id="rId9"/>
    <p:sldLayoutId id="2147483819" r:id="rId10"/>
    <p:sldLayoutId id="2147483820" r:id="rId11"/>
    <p:sldLayoutId id="2147483848" r:id="rId12"/>
    <p:sldLayoutId id="2147483824" r:id="rId13"/>
    <p:sldLayoutId id="2147483822" r:id="rId14"/>
    <p:sldLayoutId id="2147483825" r:id="rId15"/>
    <p:sldLayoutId id="2147483821" r:id="rId16"/>
    <p:sldLayoutId id="2147483849" r:id="rId17"/>
    <p:sldLayoutId id="2147483760" r:id="rId18"/>
    <p:sldLayoutId id="2147483769" r:id="rId19"/>
    <p:sldLayoutId id="214748377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92" r:id="rId2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3200" b="0" i="0" kern="1200" cap="all" baseline="0" dirty="0">
          <a:ln w="15875">
            <a:noFill/>
          </a:ln>
          <a:gradFill flip="none" rotWithShape="1">
            <a:gsLst>
              <a:gs pos="13000">
                <a:srgbClr val="1C3359">
                  <a:lumMod val="100000"/>
                </a:srgbClr>
              </a:gs>
              <a:gs pos="100000">
                <a:srgbClr val="75D2E5"/>
              </a:gs>
            </a:gsLst>
            <a:path path="circle">
              <a:fillToRect t="100000" r="100000"/>
            </a:path>
            <a:tileRect l="-100000" b="-100000"/>
          </a:gradFill>
          <a:latin typeface="CNES Poster" pitchFamily="2" charset="77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1pPr>
      <a:lvl2pPr marL="2952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3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2pPr>
      <a:lvl3pPr marL="585788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3pPr>
      <a:lvl4pPr marL="893763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4pPr>
      <a:lvl5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76" userDrawn="1">
          <p15:clr>
            <a:srgbClr val="F26B43"/>
          </p15:clr>
        </p15:guide>
        <p15:guide id="4" orient="horz" pos="3774" userDrawn="1">
          <p15:clr>
            <a:srgbClr val="F26B43"/>
          </p15:clr>
        </p15:guide>
        <p15:guide id="5" pos="218" userDrawn="1">
          <p15:clr>
            <a:srgbClr val="F26B43"/>
          </p15:clr>
        </p15:guide>
        <p15:guide id="6" pos="7348" userDrawn="1">
          <p15:clr>
            <a:srgbClr val="F26B43"/>
          </p15:clr>
        </p15:guide>
        <p15:guide id="7" orient="horz" pos="1068" userDrawn="1">
          <p15:clr>
            <a:srgbClr val="F26B43"/>
          </p15:clr>
        </p15:guide>
        <p15:guide id="8" orient="horz" pos="1138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423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7" r:id="rId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9.jp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7.png"/><Relationship Id="rId12" Type="http://schemas.microsoft.com/office/2007/relationships/hdphoto" Target="../media/hdphoto6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0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55.png"/><Relationship Id="rId5" Type="http://schemas.openxmlformats.org/officeDocument/2006/relationships/image" Target="../media/image28.png"/><Relationship Id="rId10" Type="http://schemas.openxmlformats.org/officeDocument/2006/relationships/image" Target="../media/image54.png"/><Relationship Id="rId4" Type="http://schemas.openxmlformats.org/officeDocument/2006/relationships/image" Target="../media/image31.jp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climateobservatory.org/littoscope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34.png"/><Relationship Id="rId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9.jpeg"/><Relationship Id="rId7" Type="http://schemas.openxmlformats.org/officeDocument/2006/relationships/hyperlink" Target="https://www.spaceclimateobservatory.org/sesam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g"/><Relationship Id="rId5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36.png"/><Relationship Id="rId5" Type="http://schemas.openxmlformats.org/officeDocument/2006/relationships/image" Target="../media/image68.png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11" Type="http://schemas.openxmlformats.org/officeDocument/2006/relationships/image" Target="../media/image66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g"/><Relationship Id="rId5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g"/><Relationship Id="rId5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g"/><Relationship Id="rId5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7272909" y="42528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Dr.</a:t>
            </a: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Selma Cherchali, </a:t>
            </a:r>
            <a:b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</a:br>
            <a:r>
              <a:rPr kumimoji="0" lang="en-GB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i="0" u="none" strike="noStrike" kern="0" cap="none" spc="0" normalizeH="0" baseline="0" noProof="0" dirty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SIT-40 Side Meeting</a:t>
            </a:r>
            <a:endParaRPr kumimoji="0" sz="2200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Fukuoka, Japan</a:t>
            </a:r>
            <a:endParaRPr kumimoji="0" sz="2200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8-10 April, 2025</a:t>
            </a:r>
            <a:endParaRPr kumimoji="0" sz="2200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6" name="Sous-titre 3"/>
          <p:cNvSpPr txBox="1">
            <a:spLocks/>
          </p:cNvSpPr>
          <p:nvPr/>
        </p:nvSpPr>
        <p:spPr>
          <a:xfrm>
            <a:off x="368300" y="2098765"/>
            <a:ext cx="7759700" cy="17242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400" b="0" i="0" kern="1200" cap="all" baseline="0" dirty="0">
                <a:ln w="15875">
                  <a:noFill/>
                </a:ln>
                <a:gradFill flip="none" rotWithShape="1">
                  <a:gsLst>
                    <a:gs pos="100000">
                      <a:srgbClr val="3881AE"/>
                    </a:gs>
                    <a:gs pos="0">
                      <a:srgbClr val="D9EBE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400" b="0" i="0" u="none" strike="noStrike" kern="1200" cap="none" spc="0" normalizeH="0" noProof="0" dirty="0" smtClean="0">
                <a:ln w="15875">
                  <a:noFill/>
                </a:ln>
                <a:gradFill flip="none" rotWithShape="1">
                  <a:gsLst>
                    <a:gs pos="100000">
                      <a:schemeClr val="accent5">
                        <a:lumMod val="75000"/>
                      </a:schemeClr>
                    </a:gs>
                    <a:gs pos="32000">
                      <a:srgbClr val="D9EBE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NES Poster" pitchFamily="2" charset="77"/>
                <a:ea typeface="+mn-ea"/>
                <a:cs typeface="+mn-cs"/>
              </a:rPr>
              <a:t>The Space4Ocean Alliance</a:t>
            </a:r>
            <a:endParaRPr kumimoji="0" lang="fr-FR" sz="5400" b="0" i="0" u="none" strike="noStrike" kern="1200" cap="none" spc="0" normalizeH="0" noProof="0" dirty="0">
              <a:ln w="15875">
                <a:noFill/>
              </a:ln>
              <a:gradFill flip="none" rotWithShape="1">
                <a:gsLst>
                  <a:gs pos="100000">
                    <a:schemeClr val="accent5">
                      <a:lumMod val="75000"/>
                    </a:schemeClr>
                  </a:gs>
                  <a:gs pos="32000">
                    <a:srgbClr val="D9EBEB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NES Poster" pitchFamily="2" charset="77"/>
              <a:ea typeface="+mn-ea"/>
              <a:cs typeface="+mn-cs"/>
            </a:endParaRPr>
          </a:p>
        </p:txBody>
      </p:sp>
      <p:pic>
        <p:nvPicPr>
          <p:cNvPr id="7" name="Picture 2" descr="Charte graphique de la communication gouvernementale en France — Wikipédia">
            <a:extLst>
              <a:ext uri="{FF2B5EF4-FFF2-40B4-BE49-F238E27FC236}">
                <a16:creationId xmlns:a16="http://schemas.microsoft.com/office/drawing/2014/main" id="{0E6B9F56-023F-719F-6DC6-3BED7F25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52" y="167409"/>
            <a:ext cx="1231938" cy="11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aphique 28">
            <a:extLst>
              <a:ext uri="{FF2B5EF4-FFF2-40B4-BE49-F238E27FC236}">
                <a16:creationId xmlns:a16="http://schemas.microsoft.com/office/drawing/2014/main" id="{87D60994-FF91-014E-A10A-C61F4FCB6DCA}"/>
              </a:ext>
            </a:extLst>
          </p:cNvPr>
          <p:cNvGrpSpPr>
            <a:grpSpLocks noChangeAspect="1"/>
          </p:cNvGrpSpPr>
          <p:nvPr/>
        </p:nvGrpSpPr>
        <p:grpSpPr>
          <a:xfrm>
            <a:off x="1945861" y="167372"/>
            <a:ext cx="3586964" cy="1111831"/>
            <a:chOff x="1549443" y="2006148"/>
            <a:chExt cx="9091272" cy="2817967"/>
          </a:xfrm>
          <a:solidFill>
            <a:schemeClr val="bg1"/>
          </a:solidFill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85EA7FE1-A2A2-3145-840A-7DE9D021D070}"/>
                </a:ext>
              </a:extLst>
            </p:cNvPr>
            <p:cNvSpPr/>
            <p:nvPr/>
          </p:nvSpPr>
          <p:spPr>
            <a:xfrm>
              <a:off x="8044663" y="3856571"/>
              <a:ext cx="217740" cy="217740"/>
            </a:xfrm>
            <a:custGeom>
              <a:avLst/>
              <a:gdLst>
                <a:gd name="connsiteX0" fmla="*/ 0 w 217741"/>
                <a:gd name="connsiteY0" fmla="*/ 108871 h 217741"/>
                <a:gd name="connsiteX1" fmla="*/ 108871 w 217741"/>
                <a:gd name="connsiteY1" fmla="*/ 0 h 217741"/>
                <a:gd name="connsiteX2" fmla="*/ 217741 w 217741"/>
                <a:gd name="connsiteY2" fmla="*/ 108871 h 217741"/>
                <a:gd name="connsiteX3" fmla="*/ 108871 w 217741"/>
                <a:gd name="connsiteY3" fmla="*/ 217741 h 217741"/>
                <a:gd name="connsiteX4" fmla="*/ 0 w 217741"/>
                <a:gd name="connsiteY4" fmla="*/ 108871 h 21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41" h="217741">
                  <a:moveTo>
                    <a:pt x="0" y="108871"/>
                  </a:moveTo>
                  <a:cubicBezTo>
                    <a:pt x="0" y="48673"/>
                    <a:pt x="48768" y="0"/>
                    <a:pt x="108871" y="0"/>
                  </a:cubicBezTo>
                  <a:cubicBezTo>
                    <a:pt x="169069" y="0"/>
                    <a:pt x="217741" y="48768"/>
                    <a:pt x="217741" y="108871"/>
                  </a:cubicBezTo>
                  <a:cubicBezTo>
                    <a:pt x="217741" y="169069"/>
                    <a:pt x="168973" y="217741"/>
                    <a:pt x="108871" y="217741"/>
                  </a:cubicBezTo>
                  <a:cubicBezTo>
                    <a:pt x="48768" y="217741"/>
                    <a:pt x="0" y="169069"/>
                    <a:pt x="0" y="1088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27967A46-C8AC-1946-B297-705A3F3843D2}"/>
                </a:ext>
              </a:extLst>
            </p:cNvPr>
            <p:cNvSpPr/>
            <p:nvPr/>
          </p:nvSpPr>
          <p:spPr>
            <a:xfrm>
              <a:off x="8960306" y="3898766"/>
              <a:ext cx="133256" cy="133349"/>
            </a:xfrm>
            <a:custGeom>
              <a:avLst/>
              <a:gdLst>
                <a:gd name="connsiteX0" fmla="*/ 133255 w 133254"/>
                <a:gd name="connsiteY0" fmla="*/ 66675 h 133350"/>
                <a:gd name="connsiteX1" fmla="*/ 66580 w 133254"/>
                <a:gd name="connsiteY1" fmla="*/ 133350 h 133350"/>
                <a:gd name="connsiteX2" fmla="*/ 0 w 133254"/>
                <a:gd name="connsiteY2" fmla="*/ 66675 h 133350"/>
                <a:gd name="connsiteX3" fmla="*/ 66580 w 133254"/>
                <a:gd name="connsiteY3" fmla="*/ 0 h 133350"/>
                <a:gd name="connsiteX4" fmla="*/ 133255 w 133254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54" h="133350">
                  <a:moveTo>
                    <a:pt x="133255" y="66675"/>
                  </a:moveTo>
                  <a:cubicBezTo>
                    <a:pt x="133255" y="103441"/>
                    <a:pt x="103441" y="133350"/>
                    <a:pt x="66580" y="133350"/>
                  </a:cubicBezTo>
                  <a:cubicBezTo>
                    <a:pt x="29813" y="133350"/>
                    <a:pt x="0" y="103537"/>
                    <a:pt x="0" y="66675"/>
                  </a:cubicBezTo>
                  <a:cubicBezTo>
                    <a:pt x="0" y="29908"/>
                    <a:pt x="29813" y="0"/>
                    <a:pt x="66580" y="0"/>
                  </a:cubicBezTo>
                  <a:cubicBezTo>
                    <a:pt x="103346" y="0"/>
                    <a:pt x="133255" y="29908"/>
                    <a:pt x="133255" y="6667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41A9A95-88E3-CF48-BCA8-585F3DA4B455}"/>
                </a:ext>
              </a:extLst>
            </p:cNvPr>
            <p:cNvSpPr/>
            <p:nvPr/>
          </p:nvSpPr>
          <p:spPr>
            <a:xfrm>
              <a:off x="9783939" y="3918771"/>
              <a:ext cx="93345" cy="93345"/>
            </a:xfrm>
            <a:custGeom>
              <a:avLst/>
              <a:gdLst>
                <a:gd name="connsiteX0" fmla="*/ 93345 w 93344"/>
                <a:gd name="connsiteY0" fmla="*/ 46672 h 93344"/>
                <a:gd name="connsiteX1" fmla="*/ 46673 w 93344"/>
                <a:gd name="connsiteY1" fmla="*/ 93345 h 93344"/>
                <a:gd name="connsiteX2" fmla="*/ 0 w 93344"/>
                <a:gd name="connsiteY2" fmla="*/ 46672 h 93344"/>
                <a:gd name="connsiteX3" fmla="*/ 46673 w 93344"/>
                <a:gd name="connsiteY3" fmla="*/ 0 h 93344"/>
                <a:gd name="connsiteX4" fmla="*/ 93345 w 93344"/>
                <a:gd name="connsiteY4" fmla="*/ 46672 h 9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44" h="93344">
                  <a:moveTo>
                    <a:pt x="93345" y="46672"/>
                  </a:moveTo>
                  <a:cubicBezTo>
                    <a:pt x="93345" y="72390"/>
                    <a:pt x="72485" y="93345"/>
                    <a:pt x="46673" y="93345"/>
                  </a:cubicBezTo>
                  <a:cubicBezTo>
                    <a:pt x="20955" y="93345"/>
                    <a:pt x="0" y="72485"/>
                    <a:pt x="0" y="46672"/>
                  </a:cubicBezTo>
                  <a:cubicBezTo>
                    <a:pt x="0" y="20955"/>
                    <a:pt x="20860" y="0"/>
                    <a:pt x="46673" y="0"/>
                  </a:cubicBezTo>
                  <a:cubicBezTo>
                    <a:pt x="72390" y="0"/>
                    <a:pt x="93345" y="20955"/>
                    <a:pt x="93345" y="466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7D81F43F-D090-EE4D-9462-F6DC40F88FE3}"/>
                </a:ext>
              </a:extLst>
            </p:cNvPr>
            <p:cNvSpPr/>
            <p:nvPr/>
          </p:nvSpPr>
          <p:spPr>
            <a:xfrm>
              <a:off x="10575374" y="3932771"/>
              <a:ext cx="65341" cy="65341"/>
            </a:xfrm>
            <a:custGeom>
              <a:avLst/>
              <a:gdLst>
                <a:gd name="connsiteX0" fmla="*/ 65341 w 65341"/>
                <a:gd name="connsiteY0" fmla="*/ 32671 h 65341"/>
                <a:gd name="connsiteX1" fmla="*/ 32671 w 65341"/>
                <a:gd name="connsiteY1" fmla="*/ 65341 h 65341"/>
                <a:gd name="connsiteX2" fmla="*/ 0 w 65341"/>
                <a:gd name="connsiteY2" fmla="*/ 32671 h 65341"/>
                <a:gd name="connsiteX3" fmla="*/ 32671 w 65341"/>
                <a:gd name="connsiteY3" fmla="*/ 0 h 65341"/>
                <a:gd name="connsiteX4" fmla="*/ 65341 w 65341"/>
                <a:gd name="connsiteY4" fmla="*/ 32671 h 6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341" h="65341">
                  <a:moveTo>
                    <a:pt x="65341" y="32671"/>
                  </a:moveTo>
                  <a:cubicBezTo>
                    <a:pt x="65341" y="50768"/>
                    <a:pt x="50673" y="65341"/>
                    <a:pt x="32671" y="65341"/>
                  </a:cubicBezTo>
                  <a:cubicBezTo>
                    <a:pt x="14668" y="65341"/>
                    <a:pt x="0" y="50768"/>
                    <a:pt x="0" y="32671"/>
                  </a:cubicBezTo>
                  <a:cubicBezTo>
                    <a:pt x="0" y="14668"/>
                    <a:pt x="14573" y="0"/>
                    <a:pt x="32671" y="0"/>
                  </a:cubicBezTo>
                  <a:cubicBezTo>
                    <a:pt x="50673" y="0"/>
                    <a:pt x="65341" y="14668"/>
                    <a:pt x="65341" y="326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028011B4-F66E-F747-AC1F-000A2DAD63C1}"/>
                </a:ext>
              </a:extLst>
            </p:cNvPr>
            <p:cNvSpPr/>
            <p:nvPr/>
          </p:nvSpPr>
          <p:spPr>
            <a:xfrm>
              <a:off x="3927749" y="3856571"/>
              <a:ext cx="217740" cy="217740"/>
            </a:xfrm>
            <a:custGeom>
              <a:avLst/>
              <a:gdLst>
                <a:gd name="connsiteX0" fmla="*/ 217742 w 217741"/>
                <a:gd name="connsiteY0" fmla="*/ 108871 h 217741"/>
                <a:gd name="connsiteX1" fmla="*/ 108871 w 217741"/>
                <a:gd name="connsiteY1" fmla="*/ 217741 h 217741"/>
                <a:gd name="connsiteX2" fmla="*/ 0 w 217741"/>
                <a:gd name="connsiteY2" fmla="*/ 108871 h 217741"/>
                <a:gd name="connsiteX3" fmla="*/ 108871 w 217741"/>
                <a:gd name="connsiteY3" fmla="*/ 0 h 217741"/>
                <a:gd name="connsiteX4" fmla="*/ 217742 w 217741"/>
                <a:gd name="connsiteY4" fmla="*/ 108871 h 21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41" h="217741">
                  <a:moveTo>
                    <a:pt x="217742" y="108871"/>
                  </a:moveTo>
                  <a:cubicBezTo>
                    <a:pt x="217742" y="169069"/>
                    <a:pt x="168974" y="217741"/>
                    <a:pt x="108871" y="217741"/>
                  </a:cubicBezTo>
                  <a:cubicBezTo>
                    <a:pt x="48673" y="217741"/>
                    <a:pt x="0" y="168973"/>
                    <a:pt x="0" y="108871"/>
                  </a:cubicBezTo>
                  <a:cubicBezTo>
                    <a:pt x="0" y="48673"/>
                    <a:pt x="48768" y="0"/>
                    <a:pt x="108871" y="0"/>
                  </a:cubicBezTo>
                  <a:cubicBezTo>
                    <a:pt x="168974" y="0"/>
                    <a:pt x="217742" y="48673"/>
                    <a:pt x="217742" y="1088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C6A812BD-8097-EC4B-A790-60CF98854A3A}"/>
                </a:ext>
              </a:extLst>
            </p:cNvPr>
            <p:cNvSpPr/>
            <p:nvPr/>
          </p:nvSpPr>
          <p:spPr>
            <a:xfrm>
              <a:off x="3096689" y="3898766"/>
              <a:ext cx="133256" cy="133349"/>
            </a:xfrm>
            <a:custGeom>
              <a:avLst/>
              <a:gdLst>
                <a:gd name="connsiteX0" fmla="*/ 0 w 133254"/>
                <a:gd name="connsiteY0" fmla="*/ 66675 h 133350"/>
                <a:gd name="connsiteX1" fmla="*/ 66675 w 133254"/>
                <a:gd name="connsiteY1" fmla="*/ 0 h 133350"/>
                <a:gd name="connsiteX2" fmla="*/ 133255 w 133254"/>
                <a:gd name="connsiteY2" fmla="*/ 66675 h 133350"/>
                <a:gd name="connsiteX3" fmla="*/ 66675 w 133254"/>
                <a:gd name="connsiteY3" fmla="*/ 133350 h 133350"/>
                <a:gd name="connsiteX4" fmla="*/ 0 w 133254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54" h="133350">
                  <a:moveTo>
                    <a:pt x="0" y="66675"/>
                  </a:moveTo>
                  <a:cubicBezTo>
                    <a:pt x="0" y="29908"/>
                    <a:pt x="29813" y="0"/>
                    <a:pt x="66675" y="0"/>
                  </a:cubicBezTo>
                  <a:cubicBezTo>
                    <a:pt x="103442" y="0"/>
                    <a:pt x="133255" y="29813"/>
                    <a:pt x="133255" y="66675"/>
                  </a:cubicBezTo>
                  <a:cubicBezTo>
                    <a:pt x="133255" y="103441"/>
                    <a:pt x="103442" y="133350"/>
                    <a:pt x="66675" y="133350"/>
                  </a:cubicBezTo>
                  <a:cubicBezTo>
                    <a:pt x="29813" y="133350"/>
                    <a:pt x="0" y="103441"/>
                    <a:pt x="0" y="6667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1F75F22D-9808-9746-AB49-6FA1CC7603A5}"/>
                </a:ext>
              </a:extLst>
            </p:cNvPr>
            <p:cNvSpPr/>
            <p:nvPr/>
          </p:nvSpPr>
          <p:spPr>
            <a:xfrm>
              <a:off x="2312973" y="3918771"/>
              <a:ext cx="93345" cy="93345"/>
            </a:xfrm>
            <a:custGeom>
              <a:avLst/>
              <a:gdLst>
                <a:gd name="connsiteX0" fmla="*/ 0 w 93344"/>
                <a:gd name="connsiteY0" fmla="*/ 46672 h 93344"/>
                <a:gd name="connsiteX1" fmla="*/ 46673 w 93344"/>
                <a:gd name="connsiteY1" fmla="*/ 0 h 93344"/>
                <a:gd name="connsiteX2" fmla="*/ 93345 w 93344"/>
                <a:gd name="connsiteY2" fmla="*/ 46672 h 93344"/>
                <a:gd name="connsiteX3" fmla="*/ 46673 w 93344"/>
                <a:gd name="connsiteY3" fmla="*/ 93345 h 93344"/>
                <a:gd name="connsiteX4" fmla="*/ 0 w 93344"/>
                <a:gd name="connsiteY4" fmla="*/ 46672 h 9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44" h="93344">
                  <a:moveTo>
                    <a:pt x="0" y="46672"/>
                  </a:moveTo>
                  <a:cubicBezTo>
                    <a:pt x="0" y="20955"/>
                    <a:pt x="20860" y="0"/>
                    <a:pt x="46673" y="0"/>
                  </a:cubicBezTo>
                  <a:cubicBezTo>
                    <a:pt x="72390" y="0"/>
                    <a:pt x="93345" y="20859"/>
                    <a:pt x="93345" y="46672"/>
                  </a:cubicBezTo>
                  <a:cubicBezTo>
                    <a:pt x="93345" y="72390"/>
                    <a:pt x="72485" y="93345"/>
                    <a:pt x="46673" y="93345"/>
                  </a:cubicBezTo>
                  <a:cubicBezTo>
                    <a:pt x="20860" y="93345"/>
                    <a:pt x="0" y="72390"/>
                    <a:pt x="0" y="466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7194B164-7204-9C49-ADAD-FF4238E1E66B}"/>
                </a:ext>
              </a:extLst>
            </p:cNvPr>
            <p:cNvSpPr/>
            <p:nvPr/>
          </p:nvSpPr>
          <p:spPr>
            <a:xfrm>
              <a:off x="1549443" y="3932771"/>
              <a:ext cx="65341" cy="65341"/>
            </a:xfrm>
            <a:custGeom>
              <a:avLst/>
              <a:gdLst>
                <a:gd name="connsiteX0" fmla="*/ 0 w 65341"/>
                <a:gd name="connsiteY0" fmla="*/ 32671 h 65341"/>
                <a:gd name="connsiteX1" fmla="*/ 32671 w 65341"/>
                <a:gd name="connsiteY1" fmla="*/ 0 h 65341"/>
                <a:gd name="connsiteX2" fmla="*/ 65341 w 65341"/>
                <a:gd name="connsiteY2" fmla="*/ 32671 h 65341"/>
                <a:gd name="connsiteX3" fmla="*/ 32671 w 65341"/>
                <a:gd name="connsiteY3" fmla="*/ 65341 h 65341"/>
                <a:gd name="connsiteX4" fmla="*/ 0 w 65341"/>
                <a:gd name="connsiteY4" fmla="*/ 32671 h 6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341" h="65341">
                  <a:moveTo>
                    <a:pt x="0" y="32671"/>
                  </a:moveTo>
                  <a:cubicBezTo>
                    <a:pt x="0" y="14668"/>
                    <a:pt x="14573" y="0"/>
                    <a:pt x="32671" y="0"/>
                  </a:cubicBezTo>
                  <a:cubicBezTo>
                    <a:pt x="50673" y="0"/>
                    <a:pt x="65341" y="14573"/>
                    <a:pt x="65341" y="32671"/>
                  </a:cubicBezTo>
                  <a:cubicBezTo>
                    <a:pt x="65341" y="50768"/>
                    <a:pt x="50768" y="65341"/>
                    <a:pt x="32671" y="65341"/>
                  </a:cubicBezTo>
                  <a:cubicBezTo>
                    <a:pt x="14669" y="65341"/>
                    <a:pt x="0" y="50768"/>
                    <a:pt x="0" y="326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1E9019EE-9FE1-EF4C-B14C-A20AAAB1BB27}"/>
                </a:ext>
              </a:extLst>
            </p:cNvPr>
            <p:cNvSpPr/>
            <p:nvPr/>
          </p:nvSpPr>
          <p:spPr>
            <a:xfrm>
              <a:off x="5546435" y="2006148"/>
              <a:ext cx="1111002" cy="1497044"/>
            </a:xfrm>
            <a:custGeom>
              <a:avLst/>
              <a:gdLst>
                <a:gd name="connsiteX0" fmla="*/ 877729 w 1110996"/>
                <a:gd name="connsiteY0" fmla="*/ 1240727 h 1497044"/>
                <a:gd name="connsiteX1" fmla="*/ 503682 w 1110996"/>
                <a:gd name="connsiteY1" fmla="*/ 833438 h 1497044"/>
                <a:gd name="connsiteX2" fmla="*/ 503682 w 1110996"/>
                <a:gd name="connsiteY2" fmla="*/ 0 h 1497044"/>
                <a:gd name="connsiteX3" fmla="*/ 444913 w 1110996"/>
                <a:gd name="connsiteY3" fmla="*/ 0 h 1497044"/>
                <a:gd name="connsiteX4" fmla="*/ 444913 w 1110996"/>
                <a:gd name="connsiteY4" fmla="*/ 444056 h 1497044"/>
                <a:gd name="connsiteX5" fmla="*/ 0 w 1110996"/>
                <a:gd name="connsiteY5" fmla="*/ 963644 h 1497044"/>
                <a:gd name="connsiteX6" fmla="*/ 576548 w 1110996"/>
                <a:gd name="connsiteY6" fmla="*/ 1497044 h 1497044"/>
                <a:gd name="connsiteX7" fmla="*/ 1110996 w 1110996"/>
                <a:gd name="connsiteY7" fmla="*/ 1161764 h 1497044"/>
                <a:gd name="connsiteX8" fmla="*/ 877729 w 1110996"/>
                <a:gd name="connsiteY8" fmla="*/ 1240727 h 149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0996" h="1497044">
                  <a:moveTo>
                    <a:pt x="877729" y="1240727"/>
                  </a:moveTo>
                  <a:cubicBezTo>
                    <a:pt x="700850" y="1238155"/>
                    <a:pt x="503682" y="1084993"/>
                    <a:pt x="503682" y="833438"/>
                  </a:cubicBezTo>
                  <a:lnTo>
                    <a:pt x="503682" y="0"/>
                  </a:lnTo>
                  <a:lnTo>
                    <a:pt x="444913" y="0"/>
                  </a:lnTo>
                  <a:lnTo>
                    <a:pt x="444913" y="444056"/>
                  </a:lnTo>
                  <a:cubicBezTo>
                    <a:pt x="189929" y="499396"/>
                    <a:pt x="0" y="710660"/>
                    <a:pt x="0" y="963644"/>
                  </a:cubicBezTo>
                  <a:cubicBezTo>
                    <a:pt x="0" y="1258157"/>
                    <a:pt x="257842" y="1497044"/>
                    <a:pt x="576548" y="1497044"/>
                  </a:cubicBezTo>
                  <a:cubicBezTo>
                    <a:pt x="818769" y="1497044"/>
                    <a:pt x="1025557" y="1358265"/>
                    <a:pt x="1110996" y="1161764"/>
                  </a:cubicBezTo>
                  <a:cubicBezTo>
                    <a:pt x="1056418" y="1209294"/>
                    <a:pt x="962692" y="1241774"/>
                    <a:pt x="877729" y="124072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E72AFBAF-15A1-C34D-AEEE-9ECC3369AB5E}"/>
                </a:ext>
              </a:extLst>
            </p:cNvPr>
            <p:cNvSpPr/>
            <p:nvPr/>
          </p:nvSpPr>
          <p:spPr>
            <a:xfrm>
              <a:off x="6126701" y="2435847"/>
              <a:ext cx="514502" cy="466652"/>
            </a:xfrm>
            <a:custGeom>
              <a:avLst/>
              <a:gdLst>
                <a:gd name="connsiteX0" fmla="*/ 0 w 514499"/>
                <a:gd name="connsiteY0" fmla="*/ 450 h 466649"/>
                <a:gd name="connsiteX1" fmla="*/ 492442 w 514499"/>
                <a:gd name="connsiteY1" fmla="*/ 262769 h 466649"/>
                <a:gd name="connsiteX2" fmla="*/ 318897 w 514499"/>
                <a:gd name="connsiteY2" fmla="*/ 466604 h 466649"/>
                <a:gd name="connsiteX3" fmla="*/ 0 w 514499"/>
                <a:gd name="connsiteY3" fmla="*/ 450 h 46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499" h="466649">
                  <a:moveTo>
                    <a:pt x="0" y="450"/>
                  </a:moveTo>
                  <a:cubicBezTo>
                    <a:pt x="24384" y="-2502"/>
                    <a:pt x="319849" y="1403"/>
                    <a:pt x="492442" y="262769"/>
                  </a:cubicBezTo>
                  <a:cubicBezTo>
                    <a:pt x="550641" y="350780"/>
                    <a:pt x="493967" y="460698"/>
                    <a:pt x="318897" y="466604"/>
                  </a:cubicBezTo>
                  <a:cubicBezTo>
                    <a:pt x="256413" y="468509"/>
                    <a:pt x="33147" y="411930"/>
                    <a:pt x="0" y="45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5B1CC51B-558A-264E-9077-EFE026087CE6}"/>
                </a:ext>
              </a:extLst>
            </p:cNvPr>
            <p:cNvSpPr/>
            <p:nvPr/>
          </p:nvSpPr>
          <p:spPr>
            <a:xfrm>
              <a:off x="5449187" y="3662547"/>
              <a:ext cx="599695" cy="582834"/>
            </a:xfrm>
            <a:custGeom>
              <a:avLst/>
              <a:gdLst>
                <a:gd name="connsiteX0" fmla="*/ 299847 w 599693"/>
                <a:gd name="connsiteY0" fmla="*/ 0 h 582834"/>
                <a:gd name="connsiteX1" fmla="*/ 0 w 599693"/>
                <a:gd name="connsiteY1" fmla="*/ 282988 h 582834"/>
                <a:gd name="connsiteX2" fmla="*/ 0 w 599693"/>
                <a:gd name="connsiteY2" fmla="*/ 582835 h 582834"/>
                <a:gd name="connsiteX3" fmla="*/ 133160 w 599693"/>
                <a:gd name="connsiteY3" fmla="*/ 582835 h 582834"/>
                <a:gd name="connsiteX4" fmla="*/ 133160 w 599693"/>
                <a:gd name="connsiteY4" fmla="*/ 285083 h 582834"/>
                <a:gd name="connsiteX5" fmla="*/ 299847 w 599693"/>
                <a:gd name="connsiteY5" fmla="*/ 101251 h 582834"/>
                <a:gd name="connsiteX6" fmla="*/ 466535 w 599693"/>
                <a:gd name="connsiteY6" fmla="*/ 285083 h 582834"/>
                <a:gd name="connsiteX7" fmla="*/ 466535 w 599693"/>
                <a:gd name="connsiteY7" fmla="*/ 582835 h 582834"/>
                <a:gd name="connsiteX8" fmla="*/ 599694 w 599693"/>
                <a:gd name="connsiteY8" fmla="*/ 582835 h 582834"/>
                <a:gd name="connsiteX9" fmla="*/ 599694 w 599693"/>
                <a:gd name="connsiteY9" fmla="*/ 282988 h 582834"/>
                <a:gd name="connsiteX10" fmla="*/ 299847 w 599693"/>
                <a:gd name="connsiteY10" fmla="*/ 0 h 58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9693" h="582834">
                  <a:moveTo>
                    <a:pt x="299847" y="0"/>
                  </a:moveTo>
                  <a:cubicBezTo>
                    <a:pt x="150781" y="0"/>
                    <a:pt x="0" y="61532"/>
                    <a:pt x="0" y="282988"/>
                  </a:cubicBezTo>
                  <a:lnTo>
                    <a:pt x="0" y="582835"/>
                  </a:lnTo>
                  <a:lnTo>
                    <a:pt x="133160" y="582835"/>
                  </a:lnTo>
                  <a:lnTo>
                    <a:pt x="133160" y="285083"/>
                  </a:lnTo>
                  <a:cubicBezTo>
                    <a:pt x="133160" y="135636"/>
                    <a:pt x="229553" y="101251"/>
                    <a:pt x="299847" y="101251"/>
                  </a:cubicBezTo>
                  <a:cubicBezTo>
                    <a:pt x="370142" y="101251"/>
                    <a:pt x="466535" y="135731"/>
                    <a:pt x="466535" y="285083"/>
                  </a:cubicBezTo>
                  <a:lnTo>
                    <a:pt x="466535" y="582835"/>
                  </a:lnTo>
                  <a:lnTo>
                    <a:pt x="599694" y="582835"/>
                  </a:lnTo>
                  <a:lnTo>
                    <a:pt x="599694" y="282988"/>
                  </a:lnTo>
                  <a:cubicBezTo>
                    <a:pt x="599694" y="61532"/>
                    <a:pt x="448913" y="0"/>
                    <a:pt x="299847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1F084719-5F50-2349-8120-09A3E8B45950}"/>
                </a:ext>
              </a:extLst>
            </p:cNvPr>
            <p:cNvSpPr/>
            <p:nvPr/>
          </p:nvSpPr>
          <p:spPr>
            <a:xfrm>
              <a:off x="4808340" y="3678737"/>
              <a:ext cx="553975" cy="566645"/>
            </a:xfrm>
            <a:custGeom>
              <a:avLst/>
              <a:gdLst>
                <a:gd name="connsiteX0" fmla="*/ 0 w 553974"/>
                <a:gd name="connsiteY0" fmla="*/ 283273 h 566642"/>
                <a:gd name="connsiteX1" fmla="*/ 282988 w 553974"/>
                <a:gd name="connsiteY1" fmla="*/ 566642 h 566642"/>
                <a:gd name="connsiteX2" fmla="*/ 553974 w 553974"/>
                <a:gd name="connsiteY2" fmla="*/ 566642 h 566642"/>
                <a:gd name="connsiteX3" fmla="*/ 553974 w 553974"/>
                <a:gd name="connsiteY3" fmla="*/ 467297 h 566642"/>
                <a:gd name="connsiteX4" fmla="*/ 317659 w 553974"/>
                <a:gd name="connsiteY4" fmla="*/ 467297 h 566642"/>
                <a:gd name="connsiteX5" fmla="*/ 138779 w 553974"/>
                <a:gd name="connsiteY5" fmla="*/ 283273 h 566642"/>
                <a:gd name="connsiteX6" fmla="*/ 317659 w 553974"/>
                <a:gd name="connsiteY6" fmla="*/ 97727 h 566642"/>
                <a:gd name="connsiteX7" fmla="*/ 553974 w 553974"/>
                <a:gd name="connsiteY7" fmla="*/ 97727 h 566642"/>
                <a:gd name="connsiteX8" fmla="*/ 553974 w 553974"/>
                <a:gd name="connsiteY8" fmla="*/ 0 h 566642"/>
                <a:gd name="connsiteX9" fmla="*/ 282988 w 553974"/>
                <a:gd name="connsiteY9" fmla="*/ 0 h 566642"/>
                <a:gd name="connsiteX10" fmla="*/ 0 w 553974"/>
                <a:gd name="connsiteY10" fmla="*/ 283273 h 56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974" h="566642">
                  <a:moveTo>
                    <a:pt x="0" y="283273"/>
                  </a:moveTo>
                  <a:cubicBezTo>
                    <a:pt x="0" y="424148"/>
                    <a:pt x="61531" y="566642"/>
                    <a:pt x="282988" y="566642"/>
                  </a:cubicBezTo>
                  <a:lnTo>
                    <a:pt x="553974" y="566642"/>
                  </a:lnTo>
                  <a:lnTo>
                    <a:pt x="553974" y="467297"/>
                  </a:lnTo>
                  <a:lnTo>
                    <a:pt x="317659" y="467297"/>
                  </a:lnTo>
                  <a:cubicBezTo>
                    <a:pt x="168212" y="467297"/>
                    <a:pt x="138779" y="352044"/>
                    <a:pt x="138779" y="283273"/>
                  </a:cubicBezTo>
                  <a:cubicBezTo>
                    <a:pt x="138779" y="214694"/>
                    <a:pt x="168212" y="97727"/>
                    <a:pt x="317659" y="97727"/>
                  </a:cubicBezTo>
                  <a:lnTo>
                    <a:pt x="553974" y="97727"/>
                  </a:lnTo>
                  <a:lnTo>
                    <a:pt x="553974" y="0"/>
                  </a:lnTo>
                  <a:lnTo>
                    <a:pt x="282988" y="0"/>
                  </a:lnTo>
                  <a:cubicBezTo>
                    <a:pt x="61531" y="-95"/>
                    <a:pt x="0" y="142399"/>
                    <a:pt x="0" y="28327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3F81047D-7FB5-FB43-BB80-450D66CCB421}"/>
                </a:ext>
              </a:extLst>
            </p:cNvPr>
            <p:cNvSpPr/>
            <p:nvPr/>
          </p:nvSpPr>
          <p:spPr>
            <a:xfrm>
              <a:off x="6128134" y="3662547"/>
              <a:ext cx="605821" cy="582741"/>
            </a:xfrm>
            <a:custGeom>
              <a:avLst/>
              <a:gdLst>
                <a:gd name="connsiteX0" fmla="*/ 142018 w 605821"/>
                <a:gd name="connsiteY0" fmla="*/ 345377 h 582739"/>
                <a:gd name="connsiteX1" fmla="*/ 605695 w 605821"/>
                <a:gd name="connsiteY1" fmla="*/ 345377 h 582739"/>
                <a:gd name="connsiteX2" fmla="*/ 605695 w 605821"/>
                <a:gd name="connsiteY2" fmla="*/ 303276 h 582739"/>
                <a:gd name="connsiteX3" fmla="*/ 289941 w 605821"/>
                <a:gd name="connsiteY3" fmla="*/ 0 h 582739"/>
                <a:gd name="connsiteX4" fmla="*/ 191 w 605821"/>
                <a:gd name="connsiteY4" fmla="*/ 291370 h 582739"/>
                <a:gd name="connsiteX5" fmla="*/ 0 w 605821"/>
                <a:gd name="connsiteY5" fmla="*/ 299371 h 582739"/>
                <a:gd name="connsiteX6" fmla="*/ 283083 w 605821"/>
                <a:gd name="connsiteY6" fmla="*/ 582740 h 582739"/>
                <a:gd name="connsiteX7" fmla="*/ 588931 w 605821"/>
                <a:gd name="connsiteY7" fmla="*/ 582740 h 582739"/>
                <a:gd name="connsiteX8" fmla="*/ 588931 w 605821"/>
                <a:gd name="connsiteY8" fmla="*/ 483299 h 582739"/>
                <a:gd name="connsiteX9" fmla="*/ 317754 w 605821"/>
                <a:gd name="connsiteY9" fmla="*/ 483299 h 582739"/>
                <a:gd name="connsiteX10" fmla="*/ 142018 w 605821"/>
                <a:gd name="connsiteY10" fmla="*/ 345377 h 582739"/>
                <a:gd name="connsiteX11" fmla="*/ 463582 w 605821"/>
                <a:gd name="connsiteY11" fmla="*/ 259556 h 582739"/>
                <a:gd name="connsiteX12" fmla="*/ 142208 w 605821"/>
                <a:gd name="connsiteY12" fmla="*/ 259556 h 582739"/>
                <a:gd name="connsiteX13" fmla="*/ 301371 w 605821"/>
                <a:gd name="connsiteY13" fmla="*/ 86678 h 582739"/>
                <a:gd name="connsiteX14" fmla="*/ 463582 w 605821"/>
                <a:gd name="connsiteY14" fmla="*/ 259556 h 58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821" h="582739">
                  <a:moveTo>
                    <a:pt x="142018" y="345377"/>
                  </a:moveTo>
                  <a:lnTo>
                    <a:pt x="605695" y="345377"/>
                  </a:lnTo>
                  <a:cubicBezTo>
                    <a:pt x="605980" y="329470"/>
                    <a:pt x="605695" y="303276"/>
                    <a:pt x="605695" y="303276"/>
                  </a:cubicBezTo>
                  <a:cubicBezTo>
                    <a:pt x="605695" y="50959"/>
                    <a:pt x="440246" y="0"/>
                    <a:pt x="289941" y="0"/>
                  </a:cubicBezTo>
                  <a:cubicBezTo>
                    <a:pt x="78486" y="0"/>
                    <a:pt x="191" y="151257"/>
                    <a:pt x="191" y="291370"/>
                  </a:cubicBezTo>
                  <a:lnTo>
                    <a:pt x="0" y="299371"/>
                  </a:lnTo>
                  <a:cubicBezTo>
                    <a:pt x="0" y="440246"/>
                    <a:pt x="61627" y="582740"/>
                    <a:pt x="283083" y="582740"/>
                  </a:cubicBezTo>
                  <a:lnTo>
                    <a:pt x="588931" y="582740"/>
                  </a:lnTo>
                  <a:lnTo>
                    <a:pt x="588931" y="483299"/>
                  </a:lnTo>
                  <a:lnTo>
                    <a:pt x="317754" y="483299"/>
                  </a:lnTo>
                  <a:cubicBezTo>
                    <a:pt x="193738" y="483394"/>
                    <a:pt x="152495" y="411766"/>
                    <a:pt x="142018" y="345377"/>
                  </a:cubicBezTo>
                  <a:moveTo>
                    <a:pt x="463582" y="259556"/>
                  </a:moveTo>
                  <a:lnTo>
                    <a:pt x="142208" y="259556"/>
                  </a:lnTo>
                  <a:cubicBezTo>
                    <a:pt x="142208" y="211169"/>
                    <a:pt x="145542" y="86678"/>
                    <a:pt x="301371" y="86678"/>
                  </a:cubicBezTo>
                  <a:cubicBezTo>
                    <a:pt x="486442" y="86678"/>
                    <a:pt x="463582" y="259556"/>
                    <a:pt x="463582" y="25955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03BC56A5-F636-0449-93DD-9D24B4D117BC}"/>
                </a:ext>
              </a:extLst>
            </p:cNvPr>
            <p:cNvSpPr/>
            <p:nvPr/>
          </p:nvSpPr>
          <p:spPr>
            <a:xfrm>
              <a:off x="6812982" y="3678737"/>
              <a:ext cx="568836" cy="563878"/>
            </a:xfrm>
            <a:custGeom>
              <a:avLst/>
              <a:gdLst>
                <a:gd name="connsiteX0" fmla="*/ 336137 w 568832"/>
                <a:gd name="connsiteY0" fmla="*/ 238982 h 563880"/>
                <a:gd name="connsiteX1" fmla="*/ 261366 w 568832"/>
                <a:gd name="connsiteY1" fmla="*/ 238982 h 563880"/>
                <a:gd name="connsiteX2" fmla="*/ 147447 w 568832"/>
                <a:gd name="connsiteY2" fmla="*/ 166688 h 563880"/>
                <a:gd name="connsiteX3" fmla="*/ 252889 w 568832"/>
                <a:gd name="connsiteY3" fmla="*/ 97727 h 563880"/>
                <a:gd name="connsiteX4" fmla="*/ 547116 w 568832"/>
                <a:gd name="connsiteY4" fmla="*/ 97727 h 563880"/>
                <a:gd name="connsiteX5" fmla="*/ 547116 w 568832"/>
                <a:gd name="connsiteY5" fmla="*/ 0 h 563880"/>
                <a:gd name="connsiteX6" fmla="*/ 254032 w 568832"/>
                <a:gd name="connsiteY6" fmla="*/ 0 h 563880"/>
                <a:gd name="connsiteX7" fmla="*/ 0 w 568832"/>
                <a:gd name="connsiteY7" fmla="*/ 166783 h 563880"/>
                <a:gd name="connsiteX8" fmla="*/ 232696 w 568832"/>
                <a:gd name="connsiteY8" fmla="*/ 324707 h 563880"/>
                <a:gd name="connsiteX9" fmla="*/ 307467 w 568832"/>
                <a:gd name="connsiteY9" fmla="*/ 324707 h 563880"/>
                <a:gd name="connsiteX10" fmla="*/ 421386 w 568832"/>
                <a:gd name="connsiteY10" fmla="*/ 397097 h 563880"/>
                <a:gd name="connsiteX11" fmla="*/ 315849 w 568832"/>
                <a:gd name="connsiteY11" fmla="*/ 466058 h 563880"/>
                <a:gd name="connsiteX12" fmla="*/ 21717 w 568832"/>
                <a:gd name="connsiteY12" fmla="*/ 466058 h 563880"/>
                <a:gd name="connsiteX13" fmla="*/ 21717 w 568832"/>
                <a:gd name="connsiteY13" fmla="*/ 563880 h 563880"/>
                <a:gd name="connsiteX14" fmla="*/ 314801 w 568832"/>
                <a:gd name="connsiteY14" fmla="*/ 563880 h 563880"/>
                <a:gd name="connsiteX15" fmla="*/ 568833 w 568832"/>
                <a:gd name="connsiteY15" fmla="*/ 397097 h 563880"/>
                <a:gd name="connsiteX16" fmla="*/ 336137 w 568832"/>
                <a:gd name="connsiteY16" fmla="*/ 238982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832" h="563880">
                  <a:moveTo>
                    <a:pt x="336137" y="238982"/>
                  </a:moveTo>
                  <a:lnTo>
                    <a:pt x="261366" y="238982"/>
                  </a:lnTo>
                  <a:cubicBezTo>
                    <a:pt x="191167" y="238982"/>
                    <a:pt x="147447" y="216694"/>
                    <a:pt x="147447" y="166688"/>
                  </a:cubicBezTo>
                  <a:cubicBezTo>
                    <a:pt x="147447" y="118110"/>
                    <a:pt x="181642" y="98393"/>
                    <a:pt x="252889" y="97727"/>
                  </a:cubicBezTo>
                  <a:lnTo>
                    <a:pt x="547116" y="97727"/>
                  </a:lnTo>
                  <a:lnTo>
                    <a:pt x="547116" y="0"/>
                  </a:lnTo>
                  <a:lnTo>
                    <a:pt x="254032" y="0"/>
                  </a:lnTo>
                  <a:cubicBezTo>
                    <a:pt x="134969" y="0"/>
                    <a:pt x="0" y="19907"/>
                    <a:pt x="0" y="166783"/>
                  </a:cubicBezTo>
                  <a:cubicBezTo>
                    <a:pt x="0" y="327184"/>
                    <a:pt x="179641" y="324707"/>
                    <a:pt x="232696" y="324707"/>
                  </a:cubicBezTo>
                  <a:lnTo>
                    <a:pt x="307467" y="324707"/>
                  </a:lnTo>
                  <a:cubicBezTo>
                    <a:pt x="377666" y="324707"/>
                    <a:pt x="421386" y="346996"/>
                    <a:pt x="421386" y="397097"/>
                  </a:cubicBezTo>
                  <a:cubicBezTo>
                    <a:pt x="421386" y="445580"/>
                    <a:pt x="387096" y="465296"/>
                    <a:pt x="315849" y="466058"/>
                  </a:cubicBezTo>
                  <a:lnTo>
                    <a:pt x="21717" y="466058"/>
                  </a:lnTo>
                  <a:lnTo>
                    <a:pt x="21717" y="563880"/>
                  </a:lnTo>
                  <a:lnTo>
                    <a:pt x="314801" y="563880"/>
                  </a:lnTo>
                  <a:cubicBezTo>
                    <a:pt x="433959" y="563880"/>
                    <a:pt x="568833" y="543973"/>
                    <a:pt x="568833" y="397097"/>
                  </a:cubicBezTo>
                  <a:cubicBezTo>
                    <a:pt x="568833" y="236411"/>
                    <a:pt x="389096" y="238982"/>
                    <a:pt x="336137" y="2389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E31707E-2B4F-F748-B2EF-24BB5B8F0E1A}"/>
                </a:ext>
              </a:extLst>
            </p:cNvPr>
            <p:cNvSpPr/>
            <p:nvPr/>
          </p:nvSpPr>
          <p:spPr>
            <a:xfrm>
              <a:off x="4820725" y="4405209"/>
              <a:ext cx="140492" cy="130588"/>
            </a:xfrm>
            <a:custGeom>
              <a:avLst/>
              <a:gdLst>
                <a:gd name="connsiteX0" fmla="*/ 136398 w 140493"/>
                <a:gd name="connsiteY0" fmla="*/ 191 h 130587"/>
                <a:gd name="connsiteX1" fmla="*/ 140494 w 140493"/>
                <a:gd name="connsiteY1" fmla="*/ 4286 h 130587"/>
                <a:gd name="connsiteX2" fmla="*/ 140494 w 140493"/>
                <a:gd name="connsiteY2" fmla="*/ 22574 h 130587"/>
                <a:gd name="connsiteX3" fmla="*/ 136398 w 140493"/>
                <a:gd name="connsiteY3" fmla="*/ 26861 h 130587"/>
                <a:gd name="connsiteX4" fmla="*/ 53435 w 140493"/>
                <a:gd name="connsiteY4" fmla="*/ 26861 h 130587"/>
                <a:gd name="connsiteX5" fmla="*/ 41434 w 140493"/>
                <a:gd name="connsiteY5" fmla="*/ 28004 h 130587"/>
                <a:gd name="connsiteX6" fmla="*/ 33909 w 140493"/>
                <a:gd name="connsiteY6" fmla="*/ 32099 h 130587"/>
                <a:gd name="connsiteX7" fmla="*/ 29909 w 140493"/>
                <a:gd name="connsiteY7" fmla="*/ 39815 h 130587"/>
                <a:gd name="connsiteX8" fmla="*/ 28670 w 140493"/>
                <a:gd name="connsiteY8" fmla="*/ 52102 h 130587"/>
                <a:gd name="connsiteX9" fmla="*/ 28670 w 140493"/>
                <a:gd name="connsiteY9" fmla="*/ 78581 h 130587"/>
                <a:gd name="connsiteX10" fmla="*/ 29909 w 140493"/>
                <a:gd name="connsiteY10" fmla="*/ 90964 h 130587"/>
                <a:gd name="connsiteX11" fmla="*/ 33909 w 140493"/>
                <a:gd name="connsiteY11" fmla="*/ 98774 h 130587"/>
                <a:gd name="connsiteX12" fmla="*/ 41434 w 140493"/>
                <a:gd name="connsiteY12" fmla="*/ 102965 h 130587"/>
                <a:gd name="connsiteX13" fmla="*/ 53435 w 140493"/>
                <a:gd name="connsiteY13" fmla="*/ 104108 h 130587"/>
                <a:gd name="connsiteX14" fmla="*/ 136398 w 140493"/>
                <a:gd name="connsiteY14" fmla="*/ 104108 h 130587"/>
                <a:gd name="connsiteX15" fmla="*/ 140494 w 140493"/>
                <a:gd name="connsiteY15" fmla="*/ 108204 h 130587"/>
                <a:gd name="connsiteX16" fmla="*/ 140494 w 140493"/>
                <a:gd name="connsiteY16" fmla="*/ 126492 h 130587"/>
                <a:gd name="connsiteX17" fmla="*/ 136398 w 140493"/>
                <a:gd name="connsiteY17" fmla="*/ 130588 h 130587"/>
                <a:gd name="connsiteX18" fmla="*/ 52292 w 140493"/>
                <a:gd name="connsiteY18" fmla="*/ 130588 h 130587"/>
                <a:gd name="connsiteX19" fmla="*/ 28194 w 140493"/>
                <a:gd name="connsiteY19" fmla="*/ 127921 h 130587"/>
                <a:gd name="connsiteX20" fmla="*/ 12097 w 140493"/>
                <a:gd name="connsiteY20" fmla="*/ 119444 h 130587"/>
                <a:gd name="connsiteX21" fmla="*/ 2953 w 140493"/>
                <a:gd name="connsiteY21" fmla="*/ 104204 h 130587"/>
                <a:gd name="connsiteX22" fmla="*/ 0 w 140493"/>
                <a:gd name="connsiteY22" fmla="*/ 81344 h 130587"/>
                <a:gd name="connsiteX23" fmla="*/ 0 w 140493"/>
                <a:gd name="connsiteY23" fmla="*/ 49340 h 130587"/>
                <a:gd name="connsiteX24" fmla="*/ 2953 w 140493"/>
                <a:gd name="connsiteY24" fmla="*/ 26575 h 130587"/>
                <a:gd name="connsiteX25" fmla="*/ 12097 w 140493"/>
                <a:gd name="connsiteY25" fmla="*/ 11335 h 130587"/>
                <a:gd name="connsiteX26" fmla="*/ 28194 w 140493"/>
                <a:gd name="connsiteY26" fmla="*/ 2762 h 130587"/>
                <a:gd name="connsiteX27" fmla="*/ 52292 w 140493"/>
                <a:gd name="connsiteY27" fmla="*/ 0 h 130587"/>
                <a:gd name="connsiteX28" fmla="*/ 136398 w 140493"/>
                <a:gd name="connsiteY28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493" h="130587">
                  <a:moveTo>
                    <a:pt x="136398" y="191"/>
                  </a:moveTo>
                  <a:cubicBezTo>
                    <a:pt x="139160" y="191"/>
                    <a:pt x="140494" y="1619"/>
                    <a:pt x="140494" y="4286"/>
                  </a:cubicBezTo>
                  <a:lnTo>
                    <a:pt x="140494" y="22574"/>
                  </a:lnTo>
                  <a:cubicBezTo>
                    <a:pt x="140494" y="25432"/>
                    <a:pt x="139065" y="26861"/>
                    <a:pt x="136398" y="26861"/>
                  </a:cubicBezTo>
                  <a:lnTo>
                    <a:pt x="53435" y="26861"/>
                  </a:lnTo>
                  <a:cubicBezTo>
                    <a:pt x="48578" y="26861"/>
                    <a:pt x="44577" y="27242"/>
                    <a:pt x="41434" y="28004"/>
                  </a:cubicBezTo>
                  <a:cubicBezTo>
                    <a:pt x="38291" y="28861"/>
                    <a:pt x="35719" y="30194"/>
                    <a:pt x="33909" y="32099"/>
                  </a:cubicBezTo>
                  <a:cubicBezTo>
                    <a:pt x="32099" y="34004"/>
                    <a:pt x="30671" y="36576"/>
                    <a:pt x="29909" y="39815"/>
                  </a:cubicBezTo>
                  <a:cubicBezTo>
                    <a:pt x="29051" y="43053"/>
                    <a:pt x="28670" y="47244"/>
                    <a:pt x="28670" y="52102"/>
                  </a:cubicBezTo>
                  <a:lnTo>
                    <a:pt x="28670" y="78581"/>
                  </a:lnTo>
                  <a:cubicBezTo>
                    <a:pt x="28670" y="83534"/>
                    <a:pt x="29051" y="87630"/>
                    <a:pt x="29909" y="90964"/>
                  </a:cubicBezTo>
                  <a:cubicBezTo>
                    <a:pt x="30671" y="94202"/>
                    <a:pt x="32004" y="96869"/>
                    <a:pt x="33909" y="98774"/>
                  </a:cubicBezTo>
                  <a:cubicBezTo>
                    <a:pt x="35719" y="100775"/>
                    <a:pt x="38291" y="102108"/>
                    <a:pt x="41434" y="102965"/>
                  </a:cubicBezTo>
                  <a:cubicBezTo>
                    <a:pt x="44577" y="103727"/>
                    <a:pt x="48578" y="104108"/>
                    <a:pt x="53435" y="104108"/>
                  </a:cubicBezTo>
                  <a:lnTo>
                    <a:pt x="136398" y="104108"/>
                  </a:lnTo>
                  <a:cubicBezTo>
                    <a:pt x="139160" y="104108"/>
                    <a:pt x="140494" y="105537"/>
                    <a:pt x="140494" y="108204"/>
                  </a:cubicBezTo>
                  <a:lnTo>
                    <a:pt x="140494" y="126492"/>
                  </a:lnTo>
                  <a:cubicBezTo>
                    <a:pt x="140494" y="129254"/>
                    <a:pt x="139065" y="130588"/>
                    <a:pt x="136398" y="130588"/>
                  </a:cubicBezTo>
                  <a:lnTo>
                    <a:pt x="52292" y="130588"/>
                  </a:lnTo>
                  <a:cubicBezTo>
                    <a:pt x="42863" y="130588"/>
                    <a:pt x="34766" y="129730"/>
                    <a:pt x="28194" y="127921"/>
                  </a:cubicBezTo>
                  <a:cubicBezTo>
                    <a:pt x="21622" y="126206"/>
                    <a:pt x="16288" y="123349"/>
                    <a:pt x="12097" y="119444"/>
                  </a:cubicBezTo>
                  <a:cubicBezTo>
                    <a:pt x="7906" y="115538"/>
                    <a:pt x="4858" y="110490"/>
                    <a:pt x="2953" y="104204"/>
                  </a:cubicBezTo>
                  <a:cubicBezTo>
                    <a:pt x="953" y="97917"/>
                    <a:pt x="0" y="90297"/>
                    <a:pt x="0" y="81344"/>
                  </a:cubicBezTo>
                  <a:lnTo>
                    <a:pt x="0" y="49340"/>
                  </a:lnTo>
                  <a:cubicBezTo>
                    <a:pt x="0" y="40386"/>
                    <a:pt x="953" y="32766"/>
                    <a:pt x="2953" y="26575"/>
                  </a:cubicBezTo>
                  <a:cubicBezTo>
                    <a:pt x="4858" y="20384"/>
                    <a:pt x="7906" y="15335"/>
                    <a:pt x="12097" y="11335"/>
                  </a:cubicBezTo>
                  <a:cubicBezTo>
                    <a:pt x="16288" y="7429"/>
                    <a:pt x="21622" y="4572"/>
                    <a:pt x="28194" y="2762"/>
                  </a:cubicBezTo>
                  <a:cubicBezTo>
                    <a:pt x="34766" y="953"/>
                    <a:pt x="42863" y="0"/>
                    <a:pt x="52292" y="0"/>
                  </a:cubicBezTo>
                  <a:lnTo>
                    <a:pt x="1363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BE367724-9F66-DC48-8E8B-8CB13326B62B}"/>
                </a:ext>
              </a:extLst>
            </p:cNvPr>
            <p:cNvSpPr/>
            <p:nvPr/>
          </p:nvSpPr>
          <p:spPr>
            <a:xfrm>
              <a:off x="4999602" y="4405308"/>
              <a:ext cx="138587" cy="130588"/>
            </a:xfrm>
            <a:custGeom>
              <a:avLst/>
              <a:gdLst>
                <a:gd name="connsiteX0" fmla="*/ 134302 w 138588"/>
                <a:gd name="connsiteY0" fmla="*/ 95 h 130587"/>
                <a:gd name="connsiteX1" fmla="*/ 138589 w 138588"/>
                <a:gd name="connsiteY1" fmla="*/ 4191 h 130587"/>
                <a:gd name="connsiteX2" fmla="*/ 138589 w 138588"/>
                <a:gd name="connsiteY2" fmla="*/ 21907 h 130587"/>
                <a:gd name="connsiteX3" fmla="*/ 134302 w 138588"/>
                <a:gd name="connsiteY3" fmla="*/ 26003 h 130587"/>
                <a:gd name="connsiteX4" fmla="*/ 52768 w 138588"/>
                <a:gd name="connsiteY4" fmla="*/ 26003 h 130587"/>
                <a:gd name="connsiteX5" fmla="*/ 40767 w 138588"/>
                <a:gd name="connsiteY5" fmla="*/ 27241 h 130587"/>
                <a:gd name="connsiteX6" fmla="*/ 33147 w 138588"/>
                <a:gd name="connsiteY6" fmla="*/ 31337 h 130587"/>
                <a:gd name="connsiteX7" fmla="*/ 29146 w 138588"/>
                <a:gd name="connsiteY7" fmla="*/ 39148 h 130587"/>
                <a:gd name="connsiteX8" fmla="*/ 28003 w 138588"/>
                <a:gd name="connsiteY8" fmla="*/ 51340 h 130587"/>
                <a:gd name="connsiteX9" fmla="*/ 28003 w 138588"/>
                <a:gd name="connsiteY9" fmla="*/ 53149 h 130587"/>
                <a:gd name="connsiteX10" fmla="*/ 133350 w 138588"/>
                <a:gd name="connsiteY10" fmla="*/ 53149 h 130587"/>
                <a:gd name="connsiteX11" fmla="*/ 137446 w 138588"/>
                <a:gd name="connsiteY11" fmla="*/ 57245 h 130587"/>
                <a:gd name="connsiteX12" fmla="*/ 137446 w 138588"/>
                <a:gd name="connsiteY12" fmla="*/ 71914 h 130587"/>
                <a:gd name="connsiteX13" fmla="*/ 133350 w 138588"/>
                <a:gd name="connsiteY13" fmla="*/ 76105 h 130587"/>
                <a:gd name="connsiteX14" fmla="*/ 28003 w 138588"/>
                <a:gd name="connsiteY14" fmla="*/ 76105 h 130587"/>
                <a:gd name="connsiteX15" fmla="*/ 28003 w 138588"/>
                <a:gd name="connsiteY15" fmla="*/ 79248 h 130587"/>
                <a:gd name="connsiteX16" fmla="*/ 29146 w 138588"/>
                <a:gd name="connsiteY16" fmla="*/ 91535 h 130587"/>
                <a:gd name="connsiteX17" fmla="*/ 33147 w 138588"/>
                <a:gd name="connsiteY17" fmla="*/ 99346 h 130587"/>
                <a:gd name="connsiteX18" fmla="*/ 40767 w 138588"/>
                <a:gd name="connsiteY18" fmla="*/ 103537 h 130587"/>
                <a:gd name="connsiteX19" fmla="*/ 52768 w 138588"/>
                <a:gd name="connsiteY19" fmla="*/ 104680 h 130587"/>
                <a:gd name="connsiteX20" fmla="*/ 134302 w 138588"/>
                <a:gd name="connsiteY20" fmla="*/ 104680 h 130587"/>
                <a:gd name="connsiteX21" fmla="*/ 138589 w 138588"/>
                <a:gd name="connsiteY21" fmla="*/ 108776 h 130587"/>
                <a:gd name="connsiteX22" fmla="*/ 138589 w 138588"/>
                <a:gd name="connsiteY22" fmla="*/ 126492 h 130587"/>
                <a:gd name="connsiteX23" fmla="*/ 134302 w 138588"/>
                <a:gd name="connsiteY23" fmla="*/ 130588 h 130587"/>
                <a:gd name="connsiteX24" fmla="*/ 52197 w 138588"/>
                <a:gd name="connsiteY24" fmla="*/ 130588 h 130587"/>
                <a:gd name="connsiteX25" fmla="*/ 28099 w 138588"/>
                <a:gd name="connsiteY25" fmla="*/ 127921 h 130587"/>
                <a:gd name="connsiteX26" fmla="*/ 12001 w 138588"/>
                <a:gd name="connsiteY26" fmla="*/ 119444 h 130587"/>
                <a:gd name="connsiteX27" fmla="*/ 2857 w 138588"/>
                <a:gd name="connsiteY27" fmla="*/ 104204 h 130587"/>
                <a:gd name="connsiteX28" fmla="*/ 0 w 138588"/>
                <a:gd name="connsiteY28" fmla="*/ 81344 h 130587"/>
                <a:gd name="connsiteX29" fmla="*/ 0 w 138588"/>
                <a:gd name="connsiteY29" fmla="*/ 49339 h 130587"/>
                <a:gd name="connsiteX30" fmla="*/ 2857 w 138588"/>
                <a:gd name="connsiteY30" fmla="*/ 26575 h 130587"/>
                <a:gd name="connsiteX31" fmla="*/ 12001 w 138588"/>
                <a:gd name="connsiteY31" fmla="*/ 11335 h 130587"/>
                <a:gd name="connsiteX32" fmla="*/ 28099 w 138588"/>
                <a:gd name="connsiteY32" fmla="*/ 2762 h 130587"/>
                <a:gd name="connsiteX33" fmla="*/ 52197 w 138588"/>
                <a:gd name="connsiteY33" fmla="*/ 0 h 130587"/>
                <a:gd name="connsiteX34" fmla="*/ 134302 w 138588"/>
                <a:gd name="connsiteY34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8588" h="130587">
                  <a:moveTo>
                    <a:pt x="134302" y="95"/>
                  </a:moveTo>
                  <a:cubicBezTo>
                    <a:pt x="137160" y="95"/>
                    <a:pt x="138589" y="1524"/>
                    <a:pt x="138589" y="4191"/>
                  </a:cubicBezTo>
                  <a:lnTo>
                    <a:pt x="138589" y="21907"/>
                  </a:lnTo>
                  <a:cubicBezTo>
                    <a:pt x="138589" y="24670"/>
                    <a:pt x="137160" y="26003"/>
                    <a:pt x="134302" y="26003"/>
                  </a:cubicBezTo>
                  <a:lnTo>
                    <a:pt x="52768" y="26003"/>
                  </a:lnTo>
                  <a:cubicBezTo>
                    <a:pt x="47911" y="26003"/>
                    <a:pt x="43910" y="26384"/>
                    <a:pt x="40767" y="27241"/>
                  </a:cubicBezTo>
                  <a:cubicBezTo>
                    <a:pt x="37624" y="28004"/>
                    <a:pt x="35052" y="29432"/>
                    <a:pt x="33147" y="31337"/>
                  </a:cubicBezTo>
                  <a:cubicBezTo>
                    <a:pt x="31242" y="33338"/>
                    <a:pt x="29908" y="35814"/>
                    <a:pt x="29146" y="39148"/>
                  </a:cubicBezTo>
                  <a:cubicBezTo>
                    <a:pt x="28480" y="42481"/>
                    <a:pt x="28003" y="46482"/>
                    <a:pt x="28003" y="51340"/>
                  </a:cubicBezTo>
                  <a:lnTo>
                    <a:pt x="28003" y="53149"/>
                  </a:lnTo>
                  <a:lnTo>
                    <a:pt x="133350" y="53149"/>
                  </a:lnTo>
                  <a:cubicBezTo>
                    <a:pt x="136017" y="53149"/>
                    <a:pt x="137446" y="54578"/>
                    <a:pt x="137446" y="57245"/>
                  </a:cubicBezTo>
                  <a:lnTo>
                    <a:pt x="137446" y="71914"/>
                  </a:lnTo>
                  <a:cubicBezTo>
                    <a:pt x="137446" y="74676"/>
                    <a:pt x="136017" y="76105"/>
                    <a:pt x="133350" y="76105"/>
                  </a:cubicBezTo>
                  <a:lnTo>
                    <a:pt x="28003" y="76105"/>
                  </a:lnTo>
                  <a:lnTo>
                    <a:pt x="28003" y="79248"/>
                  </a:lnTo>
                  <a:cubicBezTo>
                    <a:pt x="28003" y="84106"/>
                    <a:pt x="28384" y="88202"/>
                    <a:pt x="29146" y="91535"/>
                  </a:cubicBezTo>
                  <a:cubicBezTo>
                    <a:pt x="29908" y="94774"/>
                    <a:pt x="31242" y="97441"/>
                    <a:pt x="33147" y="99346"/>
                  </a:cubicBezTo>
                  <a:cubicBezTo>
                    <a:pt x="35052" y="101346"/>
                    <a:pt x="37624" y="102679"/>
                    <a:pt x="40767" y="103537"/>
                  </a:cubicBezTo>
                  <a:cubicBezTo>
                    <a:pt x="44005" y="104299"/>
                    <a:pt x="48006" y="104680"/>
                    <a:pt x="52768" y="104680"/>
                  </a:cubicBezTo>
                  <a:lnTo>
                    <a:pt x="134302" y="104680"/>
                  </a:lnTo>
                  <a:cubicBezTo>
                    <a:pt x="137160" y="104680"/>
                    <a:pt x="138589" y="106109"/>
                    <a:pt x="138589" y="108776"/>
                  </a:cubicBezTo>
                  <a:lnTo>
                    <a:pt x="138589" y="126492"/>
                  </a:lnTo>
                  <a:cubicBezTo>
                    <a:pt x="138589" y="129254"/>
                    <a:pt x="137160" y="130588"/>
                    <a:pt x="134302" y="130588"/>
                  </a:cubicBezTo>
                  <a:lnTo>
                    <a:pt x="52197" y="130588"/>
                  </a:lnTo>
                  <a:cubicBezTo>
                    <a:pt x="42767" y="130588"/>
                    <a:pt x="34766" y="129730"/>
                    <a:pt x="28099" y="127921"/>
                  </a:cubicBezTo>
                  <a:cubicBezTo>
                    <a:pt x="21526" y="126206"/>
                    <a:pt x="16097" y="123349"/>
                    <a:pt x="12001" y="119444"/>
                  </a:cubicBezTo>
                  <a:cubicBezTo>
                    <a:pt x="7810" y="115538"/>
                    <a:pt x="4763" y="110490"/>
                    <a:pt x="2857" y="104204"/>
                  </a:cubicBezTo>
                  <a:cubicBezTo>
                    <a:pt x="952" y="97917"/>
                    <a:pt x="0" y="90297"/>
                    <a:pt x="0" y="81344"/>
                  </a:cubicBezTo>
                  <a:lnTo>
                    <a:pt x="0" y="49339"/>
                  </a:lnTo>
                  <a:cubicBezTo>
                    <a:pt x="0" y="40386"/>
                    <a:pt x="952" y="32766"/>
                    <a:pt x="2857" y="26575"/>
                  </a:cubicBezTo>
                  <a:cubicBezTo>
                    <a:pt x="4763" y="20384"/>
                    <a:pt x="7810" y="15335"/>
                    <a:pt x="12001" y="11335"/>
                  </a:cubicBezTo>
                  <a:cubicBezTo>
                    <a:pt x="16192" y="7429"/>
                    <a:pt x="21526" y="4572"/>
                    <a:pt x="28099" y="2762"/>
                  </a:cubicBezTo>
                  <a:cubicBezTo>
                    <a:pt x="34671" y="953"/>
                    <a:pt x="42672" y="0"/>
                    <a:pt x="52197" y="0"/>
                  </a:cubicBezTo>
                  <a:lnTo>
                    <a:pt x="13430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F019B35D-4323-F841-A409-F83800BECEB7}"/>
                </a:ext>
              </a:extLst>
            </p:cNvPr>
            <p:cNvSpPr/>
            <p:nvPr/>
          </p:nvSpPr>
          <p:spPr>
            <a:xfrm>
              <a:off x="5179627" y="4405401"/>
              <a:ext cx="157544" cy="130681"/>
            </a:xfrm>
            <a:custGeom>
              <a:avLst/>
              <a:gdLst>
                <a:gd name="connsiteX0" fmla="*/ 33147 w 157543"/>
                <a:gd name="connsiteY0" fmla="*/ 0 h 130683"/>
                <a:gd name="connsiteX1" fmla="*/ 40576 w 157543"/>
                <a:gd name="connsiteY1" fmla="*/ 381 h 130683"/>
                <a:gd name="connsiteX2" fmla="*/ 45815 w 157543"/>
                <a:gd name="connsiteY2" fmla="*/ 1905 h 130683"/>
                <a:gd name="connsiteX3" fmla="*/ 50101 w 157543"/>
                <a:gd name="connsiteY3" fmla="*/ 5239 h 130683"/>
                <a:gd name="connsiteX4" fmla="*/ 54769 w 157543"/>
                <a:gd name="connsiteY4" fmla="*/ 10954 h 130683"/>
                <a:gd name="connsiteX5" fmla="*/ 124111 w 157543"/>
                <a:gd name="connsiteY5" fmla="*/ 102013 h 130683"/>
                <a:gd name="connsiteX6" fmla="*/ 126587 w 157543"/>
                <a:gd name="connsiteY6" fmla="*/ 103346 h 130683"/>
                <a:gd name="connsiteX7" fmla="*/ 128302 w 157543"/>
                <a:gd name="connsiteY7" fmla="*/ 103346 h 130683"/>
                <a:gd name="connsiteX8" fmla="*/ 129826 w 157543"/>
                <a:gd name="connsiteY8" fmla="*/ 101441 h 130683"/>
                <a:gd name="connsiteX9" fmla="*/ 129826 w 157543"/>
                <a:gd name="connsiteY9" fmla="*/ 4096 h 130683"/>
                <a:gd name="connsiteX10" fmla="*/ 133921 w 157543"/>
                <a:gd name="connsiteY10" fmla="*/ 0 h 130683"/>
                <a:gd name="connsiteX11" fmla="*/ 153448 w 157543"/>
                <a:gd name="connsiteY11" fmla="*/ 0 h 130683"/>
                <a:gd name="connsiteX12" fmla="*/ 157543 w 157543"/>
                <a:gd name="connsiteY12" fmla="*/ 4096 h 130683"/>
                <a:gd name="connsiteX13" fmla="*/ 157543 w 157543"/>
                <a:gd name="connsiteY13" fmla="*/ 111157 h 130683"/>
                <a:gd name="connsiteX14" fmla="*/ 153448 w 157543"/>
                <a:gd name="connsiteY14" fmla="*/ 126587 h 130683"/>
                <a:gd name="connsiteX15" fmla="*/ 140779 w 157543"/>
                <a:gd name="connsiteY15" fmla="*/ 130683 h 130683"/>
                <a:gd name="connsiteX16" fmla="*/ 124778 w 157543"/>
                <a:gd name="connsiteY16" fmla="*/ 130683 h 130683"/>
                <a:gd name="connsiteX17" fmla="*/ 117634 w 157543"/>
                <a:gd name="connsiteY17" fmla="*/ 130302 h 130683"/>
                <a:gd name="connsiteX18" fmla="*/ 112490 w 157543"/>
                <a:gd name="connsiteY18" fmla="*/ 128778 h 130683"/>
                <a:gd name="connsiteX19" fmla="*/ 108109 w 157543"/>
                <a:gd name="connsiteY19" fmla="*/ 125539 h 130683"/>
                <a:gd name="connsiteX20" fmla="*/ 103156 w 157543"/>
                <a:gd name="connsiteY20" fmla="*/ 119634 h 130683"/>
                <a:gd name="connsiteX21" fmla="*/ 33623 w 157543"/>
                <a:gd name="connsiteY21" fmla="*/ 28670 h 130683"/>
                <a:gd name="connsiteX22" fmla="*/ 31242 w 157543"/>
                <a:gd name="connsiteY22" fmla="*/ 27432 h 130683"/>
                <a:gd name="connsiteX23" fmla="*/ 29528 w 157543"/>
                <a:gd name="connsiteY23" fmla="*/ 27432 h 130683"/>
                <a:gd name="connsiteX24" fmla="*/ 28004 w 157543"/>
                <a:gd name="connsiteY24" fmla="*/ 29242 h 130683"/>
                <a:gd name="connsiteX25" fmla="*/ 28004 w 157543"/>
                <a:gd name="connsiteY25" fmla="*/ 126587 h 130683"/>
                <a:gd name="connsiteX26" fmla="*/ 23908 w 157543"/>
                <a:gd name="connsiteY26" fmla="*/ 130683 h 130683"/>
                <a:gd name="connsiteX27" fmla="*/ 4286 w 157543"/>
                <a:gd name="connsiteY27" fmla="*/ 130683 h 130683"/>
                <a:gd name="connsiteX28" fmla="*/ 0 w 157543"/>
                <a:gd name="connsiteY28" fmla="*/ 126587 h 130683"/>
                <a:gd name="connsiteX29" fmla="*/ 0 w 157543"/>
                <a:gd name="connsiteY29" fmla="*/ 19526 h 130683"/>
                <a:gd name="connsiteX30" fmla="*/ 4096 w 157543"/>
                <a:gd name="connsiteY30" fmla="*/ 4096 h 130683"/>
                <a:gd name="connsiteX31" fmla="*/ 16764 w 157543"/>
                <a:gd name="connsiteY31" fmla="*/ 95 h 130683"/>
                <a:gd name="connsiteX32" fmla="*/ 33147 w 157543"/>
                <a:gd name="connsiteY32" fmla="*/ 95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543" h="130683">
                  <a:moveTo>
                    <a:pt x="33147" y="0"/>
                  </a:moveTo>
                  <a:cubicBezTo>
                    <a:pt x="36100" y="0"/>
                    <a:pt x="38576" y="190"/>
                    <a:pt x="40576" y="381"/>
                  </a:cubicBezTo>
                  <a:cubicBezTo>
                    <a:pt x="42577" y="571"/>
                    <a:pt x="44291" y="1143"/>
                    <a:pt x="45815" y="1905"/>
                  </a:cubicBezTo>
                  <a:cubicBezTo>
                    <a:pt x="47339" y="2762"/>
                    <a:pt x="48768" y="3905"/>
                    <a:pt x="50101" y="5239"/>
                  </a:cubicBezTo>
                  <a:cubicBezTo>
                    <a:pt x="51530" y="6667"/>
                    <a:pt x="53054" y="8572"/>
                    <a:pt x="54769" y="10954"/>
                  </a:cubicBezTo>
                  <a:lnTo>
                    <a:pt x="124111" y="102013"/>
                  </a:lnTo>
                  <a:cubicBezTo>
                    <a:pt x="124682" y="102870"/>
                    <a:pt x="125444" y="103346"/>
                    <a:pt x="126587" y="103346"/>
                  </a:cubicBezTo>
                  <a:lnTo>
                    <a:pt x="128302" y="103346"/>
                  </a:lnTo>
                  <a:cubicBezTo>
                    <a:pt x="129254" y="103346"/>
                    <a:pt x="129826" y="102679"/>
                    <a:pt x="129826" y="101441"/>
                  </a:cubicBezTo>
                  <a:lnTo>
                    <a:pt x="129826" y="4096"/>
                  </a:lnTo>
                  <a:cubicBezTo>
                    <a:pt x="129826" y="1333"/>
                    <a:pt x="131159" y="0"/>
                    <a:pt x="133921" y="0"/>
                  </a:cubicBezTo>
                  <a:lnTo>
                    <a:pt x="153448" y="0"/>
                  </a:lnTo>
                  <a:cubicBezTo>
                    <a:pt x="156210" y="0"/>
                    <a:pt x="157543" y="1429"/>
                    <a:pt x="157543" y="4096"/>
                  </a:cubicBezTo>
                  <a:lnTo>
                    <a:pt x="157543" y="111157"/>
                  </a:lnTo>
                  <a:cubicBezTo>
                    <a:pt x="157543" y="118777"/>
                    <a:pt x="156115" y="123920"/>
                    <a:pt x="153448" y="126587"/>
                  </a:cubicBezTo>
                  <a:cubicBezTo>
                    <a:pt x="150685" y="129254"/>
                    <a:pt x="146495" y="130683"/>
                    <a:pt x="140779" y="130683"/>
                  </a:cubicBezTo>
                  <a:lnTo>
                    <a:pt x="124778" y="130683"/>
                  </a:lnTo>
                  <a:cubicBezTo>
                    <a:pt x="121920" y="130683"/>
                    <a:pt x="119539" y="130588"/>
                    <a:pt x="117634" y="130302"/>
                  </a:cubicBezTo>
                  <a:cubicBezTo>
                    <a:pt x="115729" y="130016"/>
                    <a:pt x="114014" y="129540"/>
                    <a:pt x="112490" y="128778"/>
                  </a:cubicBezTo>
                  <a:cubicBezTo>
                    <a:pt x="111062" y="128016"/>
                    <a:pt x="109538" y="126968"/>
                    <a:pt x="108109" y="125539"/>
                  </a:cubicBezTo>
                  <a:cubicBezTo>
                    <a:pt x="106680" y="124111"/>
                    <a:pt x="105061" y="122110"/>
                    <a:pt x="103156" y="119634"/>
                  </a:cubicBezTo>
                  <a:lnTo>
                    <a:pt x="33623" y="28670"/>
                  </a:lnTo>
                  <a:cubicBezTo>
                    <a:pt x="32861" y="27813"/>
                    <a:pt x="32004" y="27432"/>
                    <a:pt x="31242" y="27432"/>
                  </a:cubicBezTo>
                  <a:lnTo>
                    <a:pt x="29528" y="27432"/>
                  </a:lnTo>
                  <a:cubicBezTo>
                    <a:pt x="28575" y="27432"/>
                    <a:pt x="28004" y="28004"/>
                    <a:pt x="28004" y="29242"/>
                  </a:cubicBezTo>
                  <a:lnTo>
                    <a:pt x="28004" y="126587"/>
                  </a:lnTo>
                  <a:cubicBezTo>
                    <a:pt x="28004" y="129349"/>
                    <a:pt x="26670" y="130683"/>
                    <a:pt x="23908" y="130683"/>
                  </a:cubicBezTo>
                  <a:lnTo>
                    <a:pt x="4286" y="130683"/>
                  </a:lnTo>
                  <a:cubicBezTo>
                    <a:pt x="1429" y="130683"/>
                    <a:pt x="0" y="129349"/>
                    <a:pt x="0" y="126587"/>
                  </a:cubicBezTo>
                  <a:lnTo>
                    <a:pt x="0" y="19526"/>
                  </a:lnTo>
                  <a:cubicBezTo>
                    <a:pt x="0" y="11906"/>
                    <a:pt x="1333" y="6763"/>
                    <a:pt x="4096" y="4096"/>
                  </a:cubicBezTo>
                  <a:cubicBezTo>
                    <a:pt x="6763" y="1429"/>
                    <a:pt x="11049" y="95"/>
                    <a:pt x="16764" y="95"/>
                  </a:cubicBezTo>
                  <a:lnTo>
                    <a:pt x="33147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C5B725FE-1246-B441-9BA2-326F23D7D3A0}"/>
                </a:ext>
              </a:extLst>
            </p:cNvPr>
            <p:cNvSpPr/>
            <p:nvPr/>
          </p:nvSpPr>
          <p:spPr>
            <a:xfrm>
              <a:off x="5373937" y="4405401"/>
              <a:ext cx="154211" cy="130495"/>
            </a:xfrm>
            <a:custGeom>
              <a:avLst/>
              <a:gdLst>
                <a:gd name="connsiteX0" fmla="*/ 149923 w 154209"/>
                <a:gd name="connsiteY0" fmla="*/ 0 h 130492"/>
                <a:gd name="connsiteX1" fmla="*/ 154210 w 154209"/>
                <a:gd name="connsiteY1" fmla="*/ 4096 h 130492"/>
                <a:gd name="connsiteX2" fmla="*/ 154210 w 154209"/>
                <a:gd name="connsiteY2" fmla="*/ 22384 h 130492"/>
                <a:gd name="connsiteX3" fmla="*/ 149923 w 154209"/>
                <a:gd name="connsiteY3" fmla="*/ 26670 h 130492"/>
                <a:gd name="connsiteX4" fmla="*/ 91345 w 154209"/>
                <a:gd name="connsiteY4" fmla="*/ 26670 h 130492"/>
                <a:gd name="connsiteX5" fmla="*/ 91345 w 154209"/>
                <a:gd name="connsiteY5" fmla="*/ 126397 h 130492"/>
                <a:gd name="connsiteX6" fmla="*/ 87249 w 154209"/>
                <a:gd name="connsiteY6" fmla="*/ 130492 h 130492"/>
                <a:gd name="connsiteX7" fmla="*/ 66961 w 154209"/>
                <a:gd name="connsiteY7" fmla="*/ 130492 h 130492"/>
                <a:gd name="connsiteX8" fmla="*/ 62865 w 154209"/>
                <a:gd name="connsiteY8" fmla="*/ 126397 h 130492"/>
                <a:gd name="connsiteX9" fmla="*/ 62865 w 154209"/>
                <a:gd name="connsiteY9" fmla="*/ 26670 h 130492"/>
                <a:gd name="connsiteX10" fmla="*/ 4286 w 154209"/>
                <a:gd name="connsiteY10" fmla="*/ 26670 h 130492"/>
                <a:gd name="connsiteX11" fmla="*/ 0 w 154209"/>
                <a:gd name="connsiteY11" fmla="*/ 22384 h 130492"/>
                <a:gd name="connsiteX12" fmla="*/ 0 w 154209"/>
                <a:gd name="connsiteY12" fmla="*/ 4096 h 130492"/>
                <a:gd name="connsiteX13" fmla="*/ 4286 w 154209"/>
                <a:gd name="connsiteY13" fmla="*/ 0 h 130492"/>
                <a:gd name="connsiteX14" fmla="*/ 149923 w 154209"/>
                <a:gd name="connsiteY14" fmla="*/ 0 h 13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209" h="130492">
                  <a:moveTo>
                    <a:pt x="149923" y="0"/>
                  </a:moveTo>
                  <a:cubicBezTo>
                    <a:pt x="152781" y="0"/>
                    <a:pt x="154210" y="1429"/>
                    <a:pt x="154210" y="4096"/>
                  </a:cubicBezTo>
                  <a:lnTo>
                    <a:pt x="154210" y="22384"/>
                  </a:lnTo>
                  <a:cubicBezTo>
                    <a:pt x="154210" y="25241"/>
                    <a:pt x="152781" y="26670"/>
                    <a:pt x="149923" y="26670"/>
                  </a:cubicBezTo>
                  <a:lnTo>
                    <a:pt x="91345" y="26670"/>
                  </a:lnTo>
                  <a:lnTo>
                    <a:pt x="91345" y="126397"/>
                  </a:lnTo>
                  <a:cubicBezTo>
                    <a:pt x="91345" y="129159"/>
                    <a:pt x="89916" y="130492"/>
                    <a:pt x="87249" y="130492"/>
                  </a:cubicBezTo>
                  <a:lnTo>
                    <a:pt x="66961" y="130492"/>
                  </a:lnTo>
                  <a:cubicBezTo>
                    <a:pt x="64198" y="130492"/>
                    <a:pt x="62865" y="129159"/>
                    <a:pt x="62865" y="126397"/>
                  </a:cubicBezTo>
                  <a:lnTo>
                    <a:pt x="62865" y="26670"/>
                  </a:lnTo>
                  <a:lnTo>
                    <a:pt x="4286" y="26670"/>
                  </a:lnTo>
                  <a:cubicBezTo>
                    <a:pt x="1429" y="26670"/>
                    <a:pt x="0" y="25241"/>
                    <a:pt x="0" y="22384"/>
                  </a:cubicBezTo>
                  <a:lnTo>
                    <a:pt x="0" y="4096"/>
                  </a:lnTo>
                  <a:cubicBezTo>
                    <a:pt x="0" y="1333"/>
                    <a:pt x="1429" y="0"/>
                    <a:pt x="4286" y="0"/>
                  </a:cubicBezTo>
                  <a:lnTo>
                    <a:pt x="1499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0D3DEE6F-C440-4F41-B530-6C8C7CCCF907}"/>
                </a:ext>
              </a:extLst>
            </p:cNvPr>
            <p:cNvSpPr/>
            <p:nvPr/>
          </p:nvSpPr>
          <p:spPr>
            <a:xfrm>
              <a:off x="5564628" y="4405401"/>
              <a:ext cx="150720" cy="130588"/>
            </a:xfrm>
            <a:custGeom>
              <a:avLst/>
              <a:gdLst>
                <a:gd name="connsiteX0" fmla="*/ 28670 w 150718"/>
                <a:gd name="connsiteY0" fmla="*/ 66580 h 130587"/>
                <a:gd name="connsiteX1" fmla="*/ 100108 w 150718"/>
                <a:gd name="connsiteY1" fmla="*/ 66580 h 130587"/>
                <a:gd name="connsiteX2" fmla="*/ 113538 w 150718"/>
                <a:gd name="connsiteY2" fmla="*/ 62484 h 130587"/>
                <a:gd name="connsiteX3" fmla="*/ 117443 w 150718"/>
                <a:gd name="connsiteY3" fmla="*/ 50006 h 130587"/>
                <a:gd name="connsiteX4" fmla="*/ 117443 w 150718"/>
                <a:gd name="connsiteY4" fmla="*/ 42196 h 130587"/>
                <a:gd name="connsiteX5" fmla="*/ 113538 w 150718"/>
                <a:gd name="connsiteY5" fmla="*/ 29718 h 130587"/>
                <a:gd name="connsiteX6" fmla="*/ 100108 w 150718"/>
                <a:gd name="connsiteY6" fmla="*/ 25622 h 130587"/>
                <a:gd name="connsiteX7" fmla="*/ 31052 w 150718"/>
                <a:gd name="connsiteY7" fmla="*/ 25622 h 130587"/>
                <a:gd name="connsiteX8" fmla="*/ 28670 w 150718"/>
                <a:gd name="connsiteY8" fmla="*/ 27813 h 130587"/>
                <a:gd name="connsiteX9" fmla="*/ 28670 w 150718"/>
                <a:gd name="connsiteY9" fmla="*/ 66580 h 130587"/>
                <a:gd name="connsiteX10" fmla="*/ 105823 w 150718"/>
                <a:gd name="connsiteY10" fmla="*/ 0 h 130587"/>
                <a:gd name="connsiteX11" fmla="*/ 136588 w 150718"/>
                <a:gd name="connsiteY11" fmla="*/ 9715 h 130587"/>
                <a:gd name="connsiteX12" fmla="*/ 145923 w 150718"/>
                <a:gd name="connsiteY12" fmla="*/ 38481 h 130587"/>
                <a:gd name="connsiteX13" fmla="*/ 145923 w 150718"/>
                <a:gd name="connsiteY13" fmla="*/ 49149 h 130587"/>
                <a:gd name="connsiteX14" fmla="*/ 139351 w 150718"/>
                <a:gd name="connsiteY14" fmla="*/ 74485 h 130587"/>
                <a:gd name="connsiteX15" fmla="*/ 118110 w 150718"/>
                <a:gd name="connsiteY15" fmla="*/ 86392 h 130587"/>
                <a:gd name="connsiteX16" fmla="*/ 150019 w 150718"/>
                <a:gd name="connsiteY16" fmla="*/ 125921 h 130587"/>
                <a:gd name="connsiteX17" fmla="*/ 150590 w 150718"/>
                <a:gd name="connsiteY17" fmla="*/ 128683 h 130587"/>
                <a:gd name="connsiteX18" fmla="*/ 147638 w 150718"/>
                <a:gd name="connsiteY18" fmla="*/ 130588 h 130587"/>
                <a:gd name="connsiteX19" fmla="*/ 123539 w 150718"/>
                <a:gd name="connsiteY19" fmla="*/ 130588 h 130587"/>
                <a:gd name="connsiteX20" fmla="*/ 120205 w 150718"/>
                <a:gd name="connsiteY20" fmla="*/ 130016 h 130587"/>
                <a:gd name="connsiteX21" fmla="*/ 118301 w 150718"/>
                <a:gd name="connsiteY21" fmla="*/ 128111 h 130587"/>
                <a:gd name="connsiteX22" fmla="*/ 88773 w 150718"/>
                <a:gd name="connsiteY22" fmla="*/ 89345 h 130587"/>
                <a:gd name="connsiteX23" fmla="*/ 28575 w 150718"/>
                <a:gd name="connsiteY23" fmla="*/ 89345 h 130587"/>
                <a:gd name="connsiteX24" fmla="*/ 28575 w 150718"/>
                <a:gd name="connsiteY24" fmla="*/ 126492 h 130587"/>
                <a:gd name="connsiteX25" fmla="*/ 24479 w 150718"/>
                <a:gd name="connsiteY25" fmla="*/ 130588 h 130587"/>
                <a:gd name="connsiteX26" fmla="*/ 4286 w 150718"/>
                <a:gd name="connsiteY26" fmla="*/ 130588 h 130587"/>
                <a:gd name="connsiteX27" fmla="*/ 0 w 150718"/>
                <a:gd name="connsiteY27" fmla="*/ 126492 h 130587"/>
                <a:gd name="connsiteX28" fmla="*/ 0 w 150718"/>
                <a:gd name="connsiteY28" fmla="*/ 5620 h 130587"/>
                <a:gd name="connsiteX29" fmla="*/ 5525 w 150718"/>
                <a:gd name="connsiteY29" fmla="*/ 0 h 130587"/>
                <a:gd name="connsiteX30" fmla="*/ 105823 w 150718"/>
                <a:gd name="connsiteY30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0718" h="130587">
                  <a:moveTo>
                    <a:pt x="28670" y="66580"/>
                  </a:moveTo>
                  <a:lnTo>
                    <a:pt x="100108" y="66580"/>
                  </a:lnTo>
                  <a:cubicBezTo>
                    <a:pt x="106394" y="66580"/>
                    <a:pt x="110871" y="65246"/>
                    <a:pt x="113538" y="62484"/>
                  </a:cubicBezTo>
                  <a:cubicBezTo>
                    <a:pt x="116110" y="59722"/>
                    <a:pt x="117443" y="55531"/>
                    <a:pt x="117443" y="50006"/>
                  </a:cubicBezTo>
                  <a:lnTo>
                    <a:pt x="117443" y="42196"/>
                  </a:lnTo>
                  <a:cubicBezTo>
                    <a:pt x="117443" y="36576"/>
                    <a:pt x="116110" y="32385"/>
                    <a:pt x="113538" y="29718"/>
                  </a:cubicBezTo>
                  <a:cubicBezTo>
                    <a:pt x="110871" y="27051"/>
                    <a:pt x="106394" y="25622"/>
                    <a:pt x="100108" y="25622"/>
                  </a:cubicBezTo>
                  <a:lnTo>
                    <a:pt x="31052" y="25622"/>
                  </a:lnTo>
                  <a:cubicBezTo>
                    <a:pt x="29432" y="25622"/>
                    <a:pt x="28670" y="26289"/>
                    <a:pt x="28670" y="27813"/>
                  </a:cubicBezTo>
                  <a:lnTo>
                    <a:pt x="28670" y="66580"/>
                  </a:lnTo>
                  <a:close/>
                  <a:moveTo>
                    <a:pt x="105823" y="0"/>
                  </a:moveTo>
                  <a:cubicBezTo>
                    <a:pt x="120110" y="0"/>
                    <a:pt x="130397" y="3238"/>
                    <a:pt x="136588" y="9715"/>
                  </a:cubicBezTo>
                  <a:cubicBezTo>
                    <a:pt x="142875" y="16192"/>
                    <a:pt x="145923" y="25813"/>
                    <a:pt x="145923" y="38481"/>
                  </a:cubicBezTo>
                  <a:lnTo>
                    <a:pt x="145923" y="49149"/>
                  </a:lnTo>
                  <a:cubicBezTo>
                    <a:pt x="145923" y="59817"/>
                    <a:pt x="143732" y="68294"/>
                    <a:pt x="139351" y="74485"/>
                  </a:cubicBezTo>
                  <a:cubicBezTo>
                    <a:pt x="134969" y="80772"/>
                    <a:pt x="127921" y="84677"/>
                    <a:pt x="118110" y="86392"/>
                  </a:cubicBezTo>
                  <a:lnTo>
                    <a:pt x="150019" y="125921"/>
                  </a:lnTo>
                  <a:cubicBezTo>
                    <a:pt x="150686" y="126492"/>
                    <a:pt x="150876" y="127445"/>
                    <a:pt x="150590" y="128683"/>
                  </a:cubicBezTo>
                  <a:cubicBezTo>
                    <a:pt x="150304" y="129921"/>
                    <a:pt x="149352" y="130588"/>
                    <a:pt x="147638" y="130588"/>
                  </a:cubicBezTo>
                  <a:lnTo>
                    <a:pt x="123539" y="130588"/>
                  </a:lnTo>
                  <a:cubicBezTo>
                    <a:pt x="121920" y="130588"/>
                    <a:pt x="120777" y="130397"/>
                    <a:pt x="120205" y="130016"/>
                  </a:cubicBezTo>
                  <a:cubicBezTo>
                    <a:pt x="119539" y="129635"/>
                    <a:pt x="118967" y="129064"/>
                    <a:pt x="118301" y="128111"/>
                  </a:cubicBezTo>
                  <a:lnTo>
                    <a:pt x="88773" y="89345"/>
                  </a:lnTo>
                  <a:lnTo>
                    <a:pt x="28575" y="89345"/>
                  </a:lnTo>
                  <a:lnTo>
                    <a:pt x="28575" y="126492"/>
                  </a:lnTo>
                  <a:cubicBezTo>
                    <a:pt x="28575" y="129254"/>
                    <a:pt x="27146" y="130588"/>
                    <a:pt x="24479" y="130588"/>
                  </a:cubicBezTo>
                  <a:lnTo>
                    <a:pt x="4286" y="130588"/>
                  </a:lnTo>
                  <a:cubicBezTo>
                    <a:pt x="1429" y="130588"/>
                    <a:pt x="0" y="129254"/>
                    <a:pt x="0" y="126492"/>
                  </a:cubicBezTo>
                  <a:lnTo>
                    <a:pt x="0" y="5620"/>
                  </a:lnTo>
                  <a:cubicBezTo>
                    <a:pt x="0" y="1810"/>
                    <a:pt x="1810" y="0"/>
                    <a:pt x="5525" y="0"/>
                  </a:cubicBezTo>
                  <a:lnTo>
                    <a:pt x="1058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41866D9-FF7B-1147-BF27-673E08151238}"/>
                </a:ext>
              </a:extLst>
            </p:cNvPr>
            <p:cNvSpPr/>
            <p:nvPr/>
          </p:nvSpPr>
          <p:spPr>
            <a:xfrm>
              <a:off x="5748557" y="4405308"/>
              <a:ext cx="138587" cy="130588"/>
            </a:xfrm>
            <a:custGeom>
              <a:avLst/>
              <a:gdLst>
                <a:gd name="connsiteX0" fmla="*/ 134303 w 138588"/>
                <a:gd name="connsiteY0" fmla="*/ 95 h 130587"/>
                <a:gd name="connsiteX1" fmla="*/ 138589 w 138588"/>
                <a:gd name="connsiteY1" fmla="*/ 4191 h 130587"/>
                <a:gd name="connsiteX2" fmla="*/ 138589 w 138588"/>
                <a:gd name="connsiteY2" fmla="*/ 21907 h 130587"/>
                <a:gd name="connsiteX3" fmla="*/ 134303 w 138588"/>
                <a:gd name="connsiteY3" fmla="*/ 26003 h 130587"/>
                <a:gd name="connsiteX4" fmla="*/ 52769 w 138588"/>
                <a:gd name="connsiteY4" fmla="*/ 26003 h 130587"/>
                <a:gd name="connsiteX5" fmla="*/ 40767 w 138588"/>
                <a:gd name="connsiteY5" fmla="*/ 27241 h 130587"/>
                <a:gd name="connsiteX6" fmla="*/ 33147 w 138588"/>
                <a:gd name="connsiteY6" fmla="*/ 31337 h 130587"/>
                <a:gd name="connsiteX7" fmla="*/ 29146 w 138588"/>
                <a:gd name="connsiteY7" fmla="*/ 39148 h 130587"/>
                <a:gd name="connsiteX8" fmla="*/ 28004 w 138588"/>
                <a:gd name="connsiteY8" fmla="*/ 51340 h 130587"/>
                <a:gd name="connsiteX9" fmla="*/ 28004 w 138588"/>
                <a:gd name="connsiteY9" fmla="*/ 53149 h 130587"/>
                <a:gd name="connsiteX10" fmla="*/ 133350 w 138588"/>
                <a:gd name="connsiteY10" fmla="*/ 53149 h 130587"/>
                <a:gd name="connsiteX11" fmla="*/ 137446 w 138588"/>
                <a:gd name="connsiteY11" fmla="*/ 57245 h 130587"/>
                <a:gd name="connsiteX12" fmla="*/ 137446 w 138588"/>
                <a:gd name="connsiteY12" fmla="*/ 71914 h 130587"/>
                <a:gd name="connsiteX13" fmla="*/ 133350 w 138588"/>
                <a:gd name="connsiteY13" fmla="*/ 76105 h 130587"/>
                <a:gd name="connsiteX14" fmla="*/ 28004 w 138588"/>
                <a:gd name="connsiteY14" fmla="*/ 76105 h 130587"/>
                <a:gd name="connsiteX15" fmla="*/ 28004 w 138588"/>
                <a:gd name="connsiteY15" fmla="*/ 79248 h 130587"/>
                <a:gd name="connsiteX16" fmla="*/ 29146 w 138588"/>
                <a:gd name="connsiteY16" fmla="*/ 91535 h 130587"/>
                <a:gd name="connsiteX17" fmla="*/ 33147 w 138588"/>
                <a:gd name="connsiteY17" fmla="*/ 99346 h 130587"/>
                <a:gd name="connsiteX18" fmla="*/ 40767 w 138588"/>
                <a:gd name="connsiteY18" fmla="*/ 103537 h 130587"/>
                <a:gd name="connsiteX19" fmla="*/ 52769 w 138588"/>
                <a:gd name="connsiteY19" fmla="*/ 104680 h 130587"/>
                <a:gd name="connsiteX20" fmla="*/ 134303 w 138588"/>
                <a:gd name="connsiteY20" fmla="*/ 104680 h 130587"/>
                <a:gd name="connsiteX21" fmla="*/ 138589 w 138588"/>
                <a:gd name="connsiteY21" fmla="*/ 108776 h 130587"/>
                <a:gd name="connsiteX22" fmla="*/ 138589 w 138588"/>
                <a:gd name="connsiteY22" fmla="*/ 126492 h 130587"/>
                <a:gd name="connsiteX23" fmla="*/ 134303 w 138588"/>
                <a:gd name="connsiteY23" fmla="*/ 130588 h 130587"/>
                <a:gd name="connsiteX24" fmla="*/ 52197 w 138588"/>
                <a:gd name="connsiteY24" fmla="*/ 130588 h 130587"/>
                <a:gd name="connsiteX25" fmla="*/ 28099 w 138588"/>
                <a:gd name="connsiteY25" fmla="*/ 127921 h 130587"/>
                <a:gd name="connsiteX26" fmla="*/ 12002 w 138588"/>
                <a:gd name="connsiteY26" fmla="*/ 119444 h 130587"/>
                <a:gd name="connsiteX27" fmla="*/ 2858 w 138588"/>
                <a:gd name="connsiteY27" fmla="*/ 104204 h 130587"/>
                <a:gd name="connsiteX28" fmla="*/ 0 w 138588"/>
                <a:gd name="connsiteY28" fmla="*/ 81344 h 130587"/>
                <a:gd name="connsiteX29" fmla="*/ 0 w 138588"/>
                <a:gd name="connsiteY29" fmla="*/ 49339 h 130587"/>
                <a:gd name="connsiteX30" fmla="*/ 2858 w 138588"/>
                <a:gd name="connsiteY30" fmla="*/ 26575 h 130587"/>
                <a:gd name="connsiteX31" fmla="*/ 12002 w 138588"/>
                <a:gd name="connsiteY31" fmla="*/ 11335 h 130587"/>
                <a:gd name="connsiteX32" fmla="*/ 28099 w 138588"/>
                <a:gd name="connsiteY32" fmla="*/ 2762 h 130587"/>
                <a:gd name="connsiteX33" fmla="*/ 52197 w 138588"/>
                <a:gd name="connsiteY33" fmla="*/ 0 h 130587"/>
                <a:gd name="connsiteX34" fmla="*/ 134303 w 138588"/>
                <a:gd name="connsiteY34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8588" h="130587">
                  <a:moveTo>
                    <a:pt x="134303" y="95"/>
                  </a:moveTo>
                  <a:cubicBezTo>
                    <a:pt x="137160" y="95"/>
                    <a:pt x="138589" y="1524"/>
                    <a:pt x="138589" y="4191"/>
                  </a:cubicBezTo>
                  <a:lnTo>
                    <a:pt x="138589" y="21907"/>
                  </a:lnTo>
                  <a:cubicBezTo>
                    <a:pt x="138589" y="24670"/>
                    <a:pt x="137160" y="26003"/>
                    <a:pt x="134303" y="26003"/>
                  </a:cubicBezTo>
                  <a:lnTo>
                    <a:pt x="52769" y="26003"/>
                  </a:lnTo>
                  <a:cubicBezTo>
                    <a:pt x="47911" y="26003"/>
                    <a:pt x="43910" y="26384"/>
                    <a:pt x="40767" y="27241"/>
                  </a:cubicBezTo>
                  <a:cubicBezTo>
                    <a:pt x="37624" y="28004"/>
                    <a:pt x="35052" y="29432"/>
                    <a:pt x="33147" y="31337"/>
                  </a:cubicBezTo>
                  <a:cubicBezTo>
                    <a:pt x="31242" y="33338"/>
                    <a:pt x="29909" y="35814"/>
                    <a:pt x="29146" y="39148"/>
                  </a:cubicBezTo>
                  <a:cubicBezTo>
                    <a:pt x="28480" y="42481"/>
                    <a:pt x="28004" y="46482"/>
                    <a:pt x="28004" y="51340"/>
                  </a:cubicBezTo>
                  <a:lnTo>
                    <a:pt x="28004" y="53149"/>
                  </a:lnTo>
                  <a:lnTo>
                    <a:pt x="133350" y="53149"/>
                  </a:lnTo>
                  <a:cubicBezTo>
                    <a:pt x="136017" y="53149"/>
                    <a:pt x="137446" y="54578"/>
                    <a:pt x="137446" y="57245"/>
                  </a:cubicBezTo>
                  <a:lnTo>
                    <a:pt x="137446" y="71914"/>
                  </a:lnTo>
                  <a:cubicBezTo>
                    <a:pt x="137446" y="74676"/>
                    <a:pt x="136017" y="76105"/>
                    <a:pt x="133350" y="76105"/>
                  </a:cubicBezTo>
                  <a:lnTo>
                    <a:pt x="28004" y="76105"/>
                  </a:lnTo>
                  <a:lnTo>
                    <a:pt x="28004" y="79248"/>
                  </a:lnTo>
                  <a:cubicBezTo>
                    <a:pt x="28004" y="84106"/>
                    <a:pt x="28385" y="88202"/>
                    <a:pt x="29146" y="91535"/>
                  </a:cubicBezTo>
                  <a:cubicBezTo>
                    <a:pt x="29909" y="94774"/>
                    <a:pt x="31242" y="97441"/>
                    <a:pt x="33147" y="99346"/>
                  </a:cubicBezTo>
                  <a:cubicBezTo>
                    <a:pt x="35052" y="101346"/>
                    <a:pt x="37624" y="102679"/>
                    <a:pt x="40767" y="103537"/>
                  </a:cubicBezTo>
                  <a:cubicBezTo>
                    <a:pt x="44006" y="104299"/>
                    <a:pt x="48006" y="104680"/>
                    <a:pt x="52769" y="104680"/>
                  </a:cubicBezTo>
                  <a:lnTo>
                    <a:pt x="134303" y="104680"/>
                  </a:lnTo>
                  <a:cubicBezTo>
                    <a:pt x="137160" y="104680"/>
                    <a:pt x="138589" y="106109"/>
                    <a:pt x="138589" y="108776"/>
                  </a:cubicBezTo>
                  <a:lnTo>
                    <a:pt x="138589" y="126492"/>
                  </a:lnTo>
                  <a:cubicBezTo>
                    <a:pt x="138589" y="129254"/>
                    <a:pt x="137160" y="130588"/>
                    <a:pt x="134303" y="130588"/>
                  </a:cubicBezTo>
                  <a:lnTo>
                    <a:pt x="52197" y="130588"/>
                  </a:lnTo>
                  <a:cubicBezTo>
                    <a:pt x="42767" y="130588"/>
                    <a:pt x="34766" y="129730"/>
                    <a:pt x="28099" y="127921"/>
                  </a:cubicBezTo>
                  <a:cubicBezTo>
                    <a:pt x="21527" y="126206"/>
                    <a:pt x="16097" y="123349"/>
                    <a:pt x="12002" y="119444"/>
                  </a:cubicBezTo>
                  <a:cubicBezTo>
                    <a:pt x="7811" y="115538"/>
                    <a:pt x="4763" y="110490"/>
                    <a:pt x="2858" y="104204"/>
                  </a:cubicBezTo>
                  <a:cubicBezTo>
                    <a:pt x="953" y="97917"/>
                    <a:pt x="0" y="90297"/>
                    <a:pt x="0" y="81344"/>
                  </a:cubicBezTo>
                  <a:lnTo>
                    <a:pt x="0" y="49339"/>
                  </a:lnTo>
                  <a:cubicBezTo>
                    <a:pt x="0" y="40386"/>
                    <a:pt x="953" y="32766"/>
                    <a:pt x="2858" y="26575"/>
                  </a:cubicBezTo>
                  <a:cubicBezTo>
                    <a:pt x="4763" y="20384"/>
                    <a:pt x="7811" y="15335"/>
                    <a:pt x="12002" y="11335"/>
                  </a:cubicBezTo>
                  <a:cubicBezTo>
                    <a:pt x="16193" y="7429"/>
                    <a:pt x="21527" y="4572"/>
                    <a:pt x="28099" y="2762"/>
                  </a:cubicBezTo>
                  <a:cubicBezTo>
                    <a:pt x="34671" y="953"/>
                    <a:pt x="42672" y="0"/>
                    <a:pt x="52197" y="0"/>
                  </a:cubicBezTo>
                  <a:lnTo>
                    <a:pt x="134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94B88C89-AD65-994D-81BF-542ED59DA235}"/>
                </a:ext>
              </a:extLst>
            </p:cNvPr>
            <p:cNvSpPr/>
            <p:nvPr/>
          </p:nvSpPr>
          <p:spPr>
            <a:xfrm>
              <a:off x="6010881" y="4405401"/>
              <a:ext cx="157637" cy="130681"/>
            </a:xfrm>
            <a:custGeom>
              <a:avLst/>
              <a:gdLst>
                <a:gd name="connsiteX0" fmla="*/ 33338 w 157638"/>
                <a:gd name="connsiteY0" fmla="*/ 0 h 130683"/>
                <a:gd name="connsiteX1" fmla="*/ 40767 w 157638"/>
                <a:gd name="connsiteY1" fmla="*/ 381 h 130683"/>
                <a:gd name="connsiteX2" fmla="*/ 46006 w 157638"/>
                <a:gd name="connsiteY2" fmla="*/ 1905 h 130683"/>
                <a:gd name="connsiteX3" fmla="*/ 50292 w 157638"/>
                <a:gd name="connsiteY3" fmla="*/ 5239 h 130683"/>
                <a:gd name="connsiteX4" fmla="*/ 54959 w 157638"/>
                <a:gd name="connsiteY4" fmla="*/ 10954 h 130683"/>
                <a:gd name="connsiteX5" fmla="*/ 124301 w 157638"/>
                <a:gd name="connsiteY5" fmla="*/ 102013 h 130683"/>
                <a:gd name="connsiteX6" fmla="*/ 126682 w 157638"/>
                <a:gd name="connsiteY6" fmla="*/ 103346 h 130683"/>
                <a:gd name="connsiteX7" fmla="*/ 128397 w 157638"/>
                <a:gd name="connsiteY7" fmla="*/ 103346 h 130683"/>
                <a:gd name="connsiteX8" fmla="*/ 129921 w 157638"/>
                <a:gd name="connsiteY8" fmla="*/ 101441 h 130683"/>
                <a:gd name="connsiteX9" fmla="*/ 129921 w 157638"/>
                <a:gd name="connsiteY9" fmla="*/ 4096 h 130683"/>
                <a:gd name="connsiteX10" fmla="*/ 134017 w 157638"/>
                <a:gd name="connsiteY10" fmla="*/ 0 h 130683"/>
                <a:gd name="connsiteX11" fmla="*/ 153543 w 157638"/>
                <a:gd name="connsiteY11" fmla="*/ 0 h 130683"/>
                <a:gd name="connsiteX12" fmla="*/ 157639 w 157638"/>
                <a:gd name="connsiteY12" fmla="*/ 4096 h 130683"/>
                <a:gd name="connsiteX13" fmla="*/ 157639 w 157638"/>
                <a:gd name="connsiteY13" fmla="*/ 111157 h 130683"/>
                <a:gd name="connsiteX14" fmla="*/ 153543 w 157638"/>
                <a:gd name="connsiteY14" fmla="*/ 126587 h 130683"/>
                <a:gd name="connsiteX15" fmla="*/ 140875 w 157638"/>
                <a:gd name="connsiteY15" fmla="*/ 130683 h 130683"/>
                <a:gd name="connsiteX16" fmla="*/ 124778 w 157638"/>
                <a:gd name="connsiteY16" fmla="*/ 130683 h 130683"/>
                <a:gd name="connsiteX17" fmla="*/ 117634 w 157638"/>
                <a:gd name="connsiteY17" fmla="*/ 130302 h 130683"/>
                <a:gd name="connsiteX18" fmla="*/ 112490 w 157638"/>
                <a:gd name="connsiteY18" fmla="*/ 128778 h 130683"/>
                <a:gd name="connsiteX19" fmla="*/ 108109 w 157638"/>
                <a:gd name="connsiteY19" fmla="*/ 125539 h 130683"/>
                <a:gd name="connsiteX20" fmla="*/ 103156 w 157638"/>
                <a:gd name="connsiteY20" fmla="*/ 119634 h 130683"/>
                <a:gd name="connsiteX21" fmla="*/ 33623 w 157638"/>
                <a:gd name="connsiteY21" fmla="*/ 28670 h 130683"/>
                <a:gd name="connsiteX22" fmla="*/ 31242 w 157638"/>
                <a:gd name="connsiteY22" fmla="*/ 27432 h 130683"/>
                <a:gd name="connsiteX23" fmla="*/ 29528 w 157638"/>
                <a:gd name="connsiteY23" fmla="*/ 27432 h 130683"/>
                <a:gd name="connsiteX24" fmla="*/ 28004 w 157638"/>
                <a:gd name="connsiteY24" fmla="*/ 29242 h 130683"/>
                <a:gd name="connsiteX25" fmla="*/ 28004 w 157638"/>
                <a:gd name="connsiteY25" fmla="*/ 126587 h 130683"/>
                <a:gd name="connsiteX26" fmla="*/ 23908 w 157638"/>
                <a:gd name="connsiteY26" fmla="*/ 130683 h 130683"/>
                <a:gd name="connsiteX27" fmla="*/ 4286 w 157638"/>
                <a:gd name="connsiteY27" fmla="*/ 130683 h 130683"/>
                <a:gd name="connsiteX28" fmla="*/ 0 w 157638"/>
                <a:gd name="connsiteY28" fmla="*/ 126587 h 130683"/>
                <a:gd name="connsiteX29" fmla="*/ 0 w 157638"/>
                <a:gd name="connsiteY29" fmla="*/ 19526 h 130683"/>
                <a:gd name="connsiteX30" fmla="*/ 4096 w 157638"/>
                <a:gd name="connsiteY30" fmla="*/ 4096 h 130683"/>
                <a:gd name="connsiteX31" fmla="*/ 16764 w 157638"/>
                <a:gd name="connsiteY31" fmla="*/ 95 h 130683"/>
                <a:gd name="connsiteX32" fmla="*/ 33338 w 157638"/>
                <a:gd name="connsiteY32" fmla="*/ 95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638" h="130683">
                  <a:moveTo>
                    <a:pt x="33338" y="0"/>
                  </a:moveTo>
                  <a:cubicBezTo>
                    <a:pt x="36290" y="0"/>
                    <a:pt x="38767" y="190"/>
                    <a:pt x="40767" y="381"/>
                  </a:cubicBezTo>
                  <a:cubicBezTo>
                    <a:pt x="42767" y="571"/>
                    <a:pt x="44482" y="1143"/>
                    <a:pt x="46006" y="1905"/>
                  </a:cubicBezTo>
                  <a:cubicBezTo>
                    <a:pt x="47530" y="2762"/>
                    <a:pt x="48959" y="3905"/>
                    <a:pt x="50292" y="5239"/>
                  </a:cubicBezTo>
                  <a:cubicBezTo>
                    <a:pt x="51626" y="6667"/>
                    <a:pt x="53245" y="8572"/>
                    <a:pt x="54959" y="10954"/>
                  </a:cubicBezTo>
                  <a:lnTo>
                    <a:pt x="124301" y="102013"/>
                  </a:lnTo>
                  <a:cubicBezTo>
                    <a:pt x="124873" y="102870"/>
                    <a:pt x="125635" y="103346"/>
                    <a:pt x="126682" y="103346"/>
                  </a:cubicBezTo>
                  <a:lnTo>
                    <a:pt x="128397" y="103346"/>
                  </a:lnTo>
                  <a:cubicBezTo>
                    <a:pt x="129350" y="103346"/>
                    <a:pt x="129921" y="102679"/>
                    <a:pt x="129921" y="101441"/>
                  </a:cubicBezTo>
                  <a:lnTo>
                    <a:pt x="129921" y="4096"/>
                  </a:lnTo>
                  <a:cubicBezTo>
                    <a:pt x="129921" y="1333"/>
                    <a:pt x="131254" y="0"/>
                    <a:pt x="134017" y="0"/>
                  </a:cubicBezTo>
                  <a:lnTo>
                    <a:pt x="153543" y="0"/>
                  </a:lnTo>
                  <a:cubicBezTo>
                    <a:pt x="156305" y="0"/>
                    <a:pt x="157639" y="1429"/>
                    <a:pt x="157639" y="4096"/>
                  </a:cubicBezTo>
                  <a:lnTo>
                    <a:pt x="157639" y="111157"/>
                  </a:lnTo>
                  <a:cubicBezTo>
                    <a:pt x="157639" y="118777"/>
                    <a:pt x="156210" y="123920"/>
                    <a:pt x="153543" y="126587"/>
                  </a:cubicBezTo>
                  <a:cubicBezTo>
                    <a:pt x="150781" y="129254"/>
                    <a:pt x="146590" y="130683"/>
                    <a:pt x="140875" y="130683"/>
                  </a:cubicBezTo>
                  <a:lnTo>
                    <a:pt x="124778" y="130683"/>
                  </a:lnTo>
                  <a:cubicBezTo>
                    <a:pt x="121920" y="130683"/>
                    <a:pt x="119539" y="130588"/>
                    <a:pt x="117634" y="130302"/>
                  </a:cubicBezTo>
                  <a:cubicBezTo>
                    <a:pt x="115729" y="130016"/>
                    <a:pt x="114014" y="129540"/>
                    <a:pt x="112490" y="128778"/>
                  </a:cubicBezTo>
                  <a:cubicBezTo>
                    <a:pt x="111062" y="128016"/>
                    <a:pt x="109538" y="126968"/>
                    <a:pt x="108109" y="125539"/>
                  </a:cubicBezTo>
                  <a:cubicBezTo>
                    <a:pt x="106680" y="124111"/>
                    <a:pt x="105061" y="122110"/>
                    <a:pt x="103156" y="119634"/>
                  </a:cubicBezTo>
                  <a:lnTo>
                    <a:pt x="33623" y="28670"/>
                  </a:lnTo>
                  <a:cubicBezTo>
                    <a:pt x="32861" y="27813"/>
                    <a:pt x="32004" y="27432"/>
                    <a:pt x="31242" y="27432"/>
                  </a:cubicBezTo>
                  <a:lnTo>
                    <a:pt x="29528" y="27432"/>
                  </a:lnTo>
                  <a:cubicBezTo>
                    <a:pt x="28575" y="27432"/>
                    <a:pt x="28004" y="28004"/>
                    <a:pt x="28004" y="29242"/>
                  </a:cubicBezTo>
                  <a:lnTo>
                    <a:pt x="28004" y="126587"/>
                  </a:lnTo>
                  <a:cubicBezTo>
                    <a:pt x="28004" y="129349"/>
                    <a:pt x="26670" y="130683"/>
                    <a:pt x="23908" y="130683"/>
                  </a:cubicBezTo>
                  <a:lnTo>
                    <a:pt x="4286" y="130683"/>
                  </a:lnTo>
                  <a:cubicBezTo>
                    <a:pt x="1429" y="130683"/>
                    <a:pt x="0" y="129349"/>
                    <a:pt x="0" y="126587"/>
                  </a:cubicBezTo>
                  <a:lnTo>
                    <a:pt x="0" y="19526"/>
                  </a:lnTo>
                  <a:cubicBezTo>
                    <a:pt x="0" y="11906"/>
                    <a:pt x="1334" y="6763"/>
                    <a:pt x="4096" y="4096"/>
                  </a:cubicBezTo>
                  <a:cubicBezTo>
                    <a:pt x="6763" y="1429"/>
                    <a:pt x="11049" y="95"/>
                    <a:pt x="16764" y="95"/>
                  </a:cubicBezTo>
                  <a:lnTo>
                    <a:pt x="33338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E6A3EB0B-CFDF-7345-AC6F-0A89C2002DB3}"/>
                </a:ext>
              </a:extLst>
            </p:cNvPr>
            <p:cNvSpPr/>
            <p:nvPr/>
          </p:nvSpPr>
          <p:spPr>
            <a:xfrm>
              <a:off x="6203801" y="4405401"/>
              <a:ext cx="176116" cy="130588"/>
            </a:xfrm>
            <a:custGeom>
              <a:avLst/>
              <a:gdLst>
                <a:gd name="connsiteX0" fmla="*/ 56159 w 176114"/>
                <a:gd name="connsiteY0" fmla="*/ 82391 h 130587"/>
                <a:gd name="connsiteX1" fmla="*/ 120262 w 176114"/>
                <a:gd name="connsiteY1" fmla="*/ 82391 h 130587"/>
                <a:gd name="connsiteX2" fmla="*/ 90639 w 176114"/>
                <a:gd name="connsiteY2" fmla="*/ 27718 h 130587"/>
                <a:gd name="connsiteX3" fmla="*/ 88544 w 176114"/>
                <a:gd name="connsiteY3" fmla="*/ 26479 h 130587"/>
                <a:gd name="connsiteX4" fmla="*/ 87401 w 176114"/>
                <a:gd name="connsiteY4" fmla="*/ 26479 h 130587"/>
                <a:gd name="connsiteX5" fmla="*/ 85401 w 176114"/>
                <a:gd name="connsiteY5" fmla="*/ 27718 h 130587"/>
                <a:gd name="connsiteX6" fmla="*/ 56159 w 176114"/>
                <a:gd name="connsiteY6" fmla="*/ 82391 h 130587"/>
                <a:gd name="connsiteX7" fmla="*/ 92354 w 176114"/>
                <a:gd name="connsiteY7" fmla="*/ 0 h 130587"/>
                <a:gd name="connsiteX8" fmla="*/ 104260 w 176114"/>
                <a:gd name="connsiteY8" fmla="*/ 2857 h 130587"/>
                <a:gd name="connsiteX9" fmla="*/ 113785 w 176114"/>
                <a:gd name="connsiteY9" fmla="*/ 14192 h 130587"/>
                <a:gd name="connsiteX10" fmla="*/ 175507 w 176114"/>
                <a:gd name="connsiteY10" fmla="*/ 126301 h 130587"/>
                <a:gd name="connsiteX11" fmla="*/ 175984 w 176114"/>
                <a:gd name="connsiteY11" fmla="*/ 129349 h 130587"/>
                <a:gd name="connsiteX12" fmla="*/ 173317 w 176114"/>
                <a:gd name="connsiteY12" fmla="*/ 130588 h 130587"/>
                <a:gd name="connsiteX13" fmla="*/ 149599 w 176114"/>
                <a:gd name="connsiteY13" fmla="*/ 130588 h 130587"/>
                <a:gd name="connsiteX14" fmla="*/ 145313 w 176114"/>
                <a:gd name="connsiteY14" fmla="*/ 128111 h 130587"/>
                <a:gd name="connsiteX15" fmla="*/ 132073 w 176114"/>
                <a:gd name="connsiteY15" fmla="*/ 104013 h 130587"/>
                <a:gd name="connsiteX16" fmla="*/ 44443 w 176114"/>
                <a:gd name="connsiteY16" fmla="*/ 104013 h 130587"/>
                <a:gd name="connsiteX17" fmla="*/ 31585 w 176114"/>
                <a:gd name="connsiteY17" fmla="*/ 128111 h 130587"/>
                <a:gd name="connsiteX18" fmla="*/ 27298 w 176114"/>
                <a:gd name="connsiteY18" fmla="*/ 130588 h 130587"/>
                <a:gd name="connsiteX19" fmla="*/ 3010 w 176114"/>
                <a:gd name="connsiteY19" fmla="*/ 130588 h 130587"/>
                <a:gd name="connsiteX20" fmla="*/ 152 w 176114"/>
                <a:gd name="connsiteY20" fmla="*/ 129349 h 130587"/>
                <a:gd name="connsiteX21" fmla="*/ 628 w 176114"/>
                <a:gd name="connsiteY21" fmla="*/ 126301 h 130587"/>
                <a:gd name="connsiteX22" fmla="*/ 61779 w 176114"/>
                <a:gd name="connsiteY22" fmla="*/ 14192 h 130587"/>
                <a:gd name="connsiteX23" fmla="*/ 70923 w 176114"/>
                <a:gd name="connsiteY23" fmla="*/ 2857 h 130587"/>
                <a:gd name="connsiteX24" fmla="*/ 81305 w 176114"/>
                <a:gd name="connsiteY24" fmla="*/ 0 h 130587"/>
                <a:gd name="connsiteX25" fmla="*/ 92354 w 176114"/>
                <a:gd name="connsiteY25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114" h="130587">
                  <a:moveTo>
                    <a:pt x="56159" y="82391"/>
                  </a:moveTo>
                  <a:lnTo>
                    <a:pt x="120262" y="82391"/>
                  </a:lnTo>
                  <a:lnTo>
                    <a:pt x="90639" y="27718"/>
                  </a:lnTo>
                  <a:cubicBezTo>
                    <a:pt x="90163" y="26860"/>
                    <a:pt x="89401" y="26479"/>
                    <a:pt x="88544" y="26479"/>
                  </a:cubicBezTo>
                  <a:lnTo>
                    <a:pt x="87401" y="26479"/>
                  </a:lnTo>
                  <a:cubicBezTo>
                    <a:pt x="86544" y="26479"/>
                    <a:pt x="85877" y="26956"/>
                    <a:pt x="85401" y="27718"/>
                  </a:cubicBezTo>
                  <a:lnTo>
                    <a:pt x="56159" y="82391"/>
                  </a:lnTo>
                  <a:close/>
                  <a:moveTo>
                    <a:pt x="92354" y="0"/>
                  </a:moveTo>
                  <a:cubicBezTo>
                    <a:pt x="97117" y="0"/>
                    <a:pt x="101022" y="952"/>
                    <a:pt x="104260" y="2857"/>
                  </a:cubicBezTo>
                  <a:cubicBezTo>
                    <a:pt x="107499" y="4858"/>
                    <a:pt x="110642" y="8572"/>
                    <a:pt x="113785" y="14192"/>
                  </a:cubicBezTo>
                  <a:lnTo>
                    <a:pt x="175507" y="126301"/>
                  </a:lnTo>
                  <a:cubicBezTo>
                    <a:pt x="176079" y="127540"/>
                    <a:pt x="176269" y="128588"/>
                    <a:pt x="175984" y="129349"/>
                  </a:cubicBezTo>
                  <a:cubicBezTo>
                    <a:pt x="175698" y="130112"/>
                    <a:pt x="174745" y="130588"/>
                    <a:pt x="173317" y="130588"/>
                  </a:cubicBezTo>
                  <a:lnTo>
                    <a:pt x="149599" y="130588"/>
                  </a:lnTo>
                  <a:cubicBezTo>
                    <a:pt x="147504" y="130588"/>
                    <a:pt x="146075" y="129730"/>
                    <a:pt x="145313" y="128111"/>
                  </a:cubicBezTo>
                  <a:lnTo>
                    <a:pt x="132073" y="104013"/>
                  </a:lnTo>
                  <a:lnTo>
                    <a:pt x="44443" y="104013"/>
                  </a:lnTo>
                  <a:lnTo>
                    <a:pt x="31585" y="128111"/>
                  </a:lnTo>
                  <a:cubicBezTo>
                    <a:pt x="30727" y="129730"/>
                    <a:pt x="29299" y="130588"/>
                    <a:pt x="27298" y="130588"/>
                  </a:cubicBezTo>
                  <a:lnTo>
                    <a:pt x="3010" y="130588"/>
                  </a:lnTo>
                  <a:cubicBezTo>
                    <a:pt x="1390" y="130588"/>
                    <a:pt x="438" y="130207"/>
                    <a:pt x="152" y="129349"/>
                  </a:cubicBezTo>
                  <a:cubicBezTo>
                    <a:pt x="-134" y="128492"/>
                    <a:pt x="-39" y="127540"/>
                    <a:pt x="628" y="126301"/>
                  </a:cubicBezTo>
                  <a:lnTo>
                    <a:pt x="61779" y="14192"/>
                  </a:lnTo>
                  <a:cubicBezTo>
                    <a:pt x="64922" y="8572"/>
                    <a:pt x="67970" y="4858"/>
                    <a:pt x="70923" y="2857"/>
                  </a:cubicBezTo>
                  <a:cubicBezTo>
                    <a:pt x="73876" y="952"/>
                    <a:pt x="77400" y="0"/>
                    <a:pt x="81305" y="0"/>
                  </a:cubicBezTo>
                  <a:lnTo>
                    <a:pt x="923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F42F1ABA-EEC6-304D-BE3D-1DD488405603}"/>
                </a:ext>
              </a:extLst>
            </p:cNvPr>
            <p:cNvSpPr/>
            <p:nvPr/>
          </p:nvSpPr>
          <p:spPr>
            <a:xfrm>
              <a:off x="6382926" y="4405401"/>
              <a:ext cx="154211" cy="130495"/>
            </a:xfrm>
            <a:custGeom>
              <a:avLst/>
              <a:gdLst>
                <a:gd name="connsiteX0" fmla="*/ 149923 w 154209"/>
                <a:gd name="connsiteY0" fmla="*/ 0 h 130492"/>
                <a:gd name="connsiteX1" fmla="*/ 154210 w 154209"/>
                <a:gd name="connsiteY1" fmla="*/ 4096 h 130492"/>
                <a:gd name="connsiteX2" fmla="*/ 154210 w 154209"/>
                <a:gd name="connsiteY2" fmla="*/ 22384 h 130492"/>
                <a:gd name="connsiteX3" fmla="*/ 149923 w 154209"/>
                <a:gd name="connsiteY3" fmla="*/ 26670 h 130492"/>
                <a:gd name="connsiteX4" fmla="*/ 91345 w 154209"/>
                <a:gd name="connsiteY4" fmla="*/ 26670 h 130492"/>
                <a:gd name="connsiteX5" fmla="*/ 91345 w 154209"/>
                <a:gd name="connsiteY5" fmla="*/ 126397 h 130492"/>
                <a:gd name="connsiteX6" fmla="*/ 87249 w 154209"/>
                <a:gd name="connsiteY6" fmla="*/ 130492 h 130492"/>
                <a:gd name="connsiteX7" fmla="*/ 66961 w 154209"/>
                <a:gd name="connsiteY7" fmla="*/ 130492 h 130492"/>
                <a:gd name="connsiteX8" fmla="*/ 62865 w 154209"/>
                <a:gd name="connsiteY8" fmla="*/ 126397 h 130492"/>
                <a:gd name="connsiteX9" fmla="*/ 62865 w 154209"/>
                <a:gd name="connsiteY9" fmla="*/ 26670 h 130492"/>
                <a:gd name="connsiteX10" fmla="*/ 4286 w 154209"/>
                <a:gd name="connsiteY10" fmla="*/ 26670 h 130492"/>
                <a:gd name="connsiteX11" fmla="*/ 0 w 154209"/>
                <a:gd name="connsiteY11" fmla="*/ 22384 h 130492"/>
                <a:gd name="connsiteX12" fmla="*/ 0 w 154209"/>
                <a:gd name="connsiteY12" fmla="*/ 4096 h 130492"/>
                <a:gd name="connsiteX13" fmla="*/ 4286 w 154209"/>
                <a:gd name="connsiteY13" fmla="*/ 0 h 130492"/>
                <a:gd name="connsiteX14" fmla="*/ 149923 w 154209"/>
                <a:gd name="connsiteY14" fmla="*/ 0 h 13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209" h="130492">
                  <a:moveTo>
                    <a:pt x="149923" y="0"/>
                  </a:moveTo>
                  <a:cubicBezTo>
                    <a:pt x="152781" y="0"/>
                    <a:pt x="154210" y="1429"/>
                    <a:pt x="154210" y="4096"/>
                  </a:cubicBezTo>
                  <a:lnTo>
                    <a:pt x="154210" y="22384"/>
                  </a:lnTo>
                  <a:cubicBezTo>
                    <a:pt x="154210" y="25241"/>
                    <a:pt x="152781" y="26670"/>
                    <a:pt x="149923" y="26670"/>
                  </a:cubicBezTo>
                  <a:lnTo>
                    <a:pt x="91345" y="26670"/>
                  </a:lnTo>
                  <a:lnTo>
                    <a:pt x="91345" y="126397"/>
                  </a:lnTo>
                  <a:cubicBezTo>
                    <a:pt x="91345" y="129159"/>
                    <a:pt x="89916" y="130492"/>
                    <a:pt x="87249" y="130492"/>
                  </a:cubicBezTo>
                  <a:lnTo>
                    <a:pt x="66961" y="130492"/>
                  </a:lnTo>
                  <a:cubicBezTo>
                    <a:pt x="64198" y="130492"/>
                    <a:pt x="62865" y="129159"/>
                    <a:pt x="62865" y="126397"/>
                  </a:cubicBezTo>
                  <a:lnTo>
                    <a:pt x="62865" y="26670"/>
                  </a:lnTo>
                  <a:lnTo>
                    <a:pt x="4286" y="26670"/>
                  </a:lnTo>
                  <a:cubicBezTo>
                    <a:pt x="1429" y="26670"/>
                    <a:pt x="0" y="25241"/>
                    <a:pt x="0" y="22384"/>
                  </a:cubicBezTo>
                  <a:lnTo>
                    <a:pt x="0" y="4096"/>
                  </a:lnTo>
                  <a:cubicBezTo>
                    <a:pt x="0" y="1333"/>
                    <a:pt x="1429" y="0"/>
                    <a:pt x="4286" y="0"/>
                  </a:cubicBezTo>
                  <a:lnTo>
                    <a:pt x="1499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1C3176B4-A7FA-AB4E-B16F-4F65F7F259FE}"/>
                </a:ext>
              </a:extLst>
            </p:cNvPr>
            <p:cNvSpPr/>
            <p:nvPr/>
          </p:nvSpPr>
          <p:spPr>
            <a:xfrm>
              <a:off x="6573617" y="4405401"/>
              <a:ext cx="28575" cy="130588"/>
            </a:xfrm>
            <a:custGeom>
              <a:avLst/>
              <a:gdLst>
                <a:gd name="connsiteX0" fmla="*/ 24479 w 28575"/>
                <a:gd name="connsiteY0" fmla="*/ 0 h 130587"/>
                <a:gd name="connsiteX1" fmla="*/ 28575 w 28575"/>
                <a:gd name="connsiteY1" fmla="*/ 4096 h 130587"/>
                <a:gd name="connsiteX2" fmla="*/ 28575 w 28575"/>
                <a:gd name="connsiteY2" fmla="*/ 126492 h 130587"/>
                <a:gd name="connsiteX3" fmla="*/ 24479 w 28575"/>
                <a:gd name="connsiteY3" fmla="*/ 130588 h 130587"/>
                <a:gd name="connsiteX4" fmla="*/ 4286 w 28575"/>
                <a:gd name="connsiteY4" fmla="*/ 130588 h 130587"/>
                <a:gd name="connsiteX5" fmla="*/ 0 w 28575"/>
                <a:gd name="connsiteY5" fmla="*/ 126492 h 130587"/>
                <a:gd name="connsiteX6" fmla="*/ 0 w 28575"/>
                <a:gd name="connsiteY6" fmla="*/ 4096 h 130587"/>
                <a:gd name="connsiteX7" fmla="*/ 4286 w 28575"/>
                <a:gd name="connsiteY7" fmla="*/ 0 h 130587"/>
                <a:gd name="connsiteX8" fmla="*/ 24479 w 28575"/>
                <a:gd name="connsiteY8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30587">
                  <a:moveTo>
                    <a:pt x="24479" y="0"/>
                  </a:moveTo>
                  <a:cubicBezTo>
                    <a:pt x="27241" y="0"/>
                    <a:pt x="28575" y="1429"/>
                    <a:pt x="28575" y="4096"/>
                  </a:cubicBezTo>
                  <a:lnTo>
                    <a:pt x="28575" y="126492"/>
                  </a:lnTo>
                  <a:cubicBezTo>
                    <a:pt x="28575" y="129254"/>
                    <a:pt x="27146" y="130588"/>
                    <a:pt x="24479" y="130588"/>
                  </a:cubicBezTo>
                  <a:lnTo>
                    <a:pt x="4286" y="130588"/>
                  </a:lnTo>
                  <a:cubicBezTo>
                    <a:pt x="1428" y="130588"/>
                    <a:pt x="0" y="129254"/>
                    <a:pt x="0" y="126492"/>
                  </a:cubicBezTo>
                  <a:lnTo>
                    <a:pt x="0" y="4096"/>
                  </a:lnTo>
                  <a:cubicBezTo>
                    <a:pt x="0" y="1333"/>
                    <a:pt x="1428" y="0"/>
                    <a:pt x="4286" y="0"/>
                  </a:cubicBezTo>
                  <a:lnTo>
                    <a:pt x="2447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D15315DA-3166-7C41-85BE-22B03BCD6F91}"/>
                </a:ext>
              </a:extLst>
            </p:cNvPr>
            <p:cNvSpPr/>
            <p:nvPr/>
          </p:nvSpPr>
          <p:spPr>
            <a:xfrm>
              <a:off x="6645343" y="4405401"/>
              <a:ext cx="162117" cy="130588"/>
            </a:xfrm>
            <a:custGeom>
              <a:avLst/>
              <a:gdLst>
                <a:gd name="connsiteX0" fmla="*/ 28670 w 162115"/>
                <a:gd name="connsiteY0" fmla="*/ 79248 h 130587"/>
                <a:gd name="connsiteX1" fmla="*/ 29909 w 162115"/>
                <a:gd name="connsiteY1" fmla="*/ 91535 h 130587"/>
                <a:gd name="connsiteX2" fmla="*/ 33909 w 162115"/>
                <a:gd name="connsiteY2" fmla="*/ 99346 h 130587"/>
                <a:gd name="connsiteX3" fmla="*/ 41434 w 162115"/>
                <a:gd name="connsiteY3" fmla="*/ 103537 h 130587"/>
                <a:gd name="connsiteX4" fmla="*/ 53436 w 162115"/>
                <a:gd name="connsiteY4" fmla="*/ 104680 h 130587"/>
                <a:gd name="connsiteX5" fmla="*/ 108871 w 162115"/>
                <a:gd name="connsiteY5" fmla="*/ 104680 h 130587"/>
                <a:gd name="connsiteX6" fmla="*/ 120872 w 162115"/>
                <a:gd name="connsiteY6" fmla="*/ 103537 h 130587"/>
                <a:gd name="connsiteX7" fmla="*/ 128397 w 162115"/>
                <a:gd name="connsiteY7" fmla="*/ 99346 h 130587"/>
                <a:gd name="connsiteX8" fmla="*/ 132398 w 162115"/>
                <a:gd name="connsiteY8" fmla="*/ 91535 h 130587"/>
                <a:gd name="connsiteX9" fmla="*/ 133636 w 162115"/>
                <a:gd name="connsiteY9" fmla="*/ 79248 h 130587"/>
                <a:gd name="connsiteX10" fmla="*/ 133636 w 162115"/>
                <a:gd name="connsiteY10" fmla="*/ 51245 h 130587"/>
                <a:gd name="connsiteX11" fmla="*/ 132398 w 162115"/>
                <a:gd name="connsiteY11" fmla="*/ 39052 h 130587"/>
                <a:gd name="connsiteX12" fmla="*/ 128397 w 162115"/>
                <a:gd name="connsiteY12" fmla="*/ 31242 h 130587"/>
                <a:gd name="connsiteX13" fmla="*/ 120872 w 162115"/>
                <a:gd name="connsiteY13" fmla="*/ 27146 h 130587"/>
                <a:gd name="connsiteX14" fmla="*/ 108871 w 162115"/>
                <a:gd name="connsiteY14" fmla="*/ 25908 h 130587"/>
                <a:gd name="connsiteX15" fmla="*/ 53436 w 162115"/>
                <a:gd name="connsiteY15" fmla="*/ 25908 h 130587"/>
                <a:gd name="connsiteX16" fmla="*/ 41434 w 162115"/>
                <a:gd name="connsiteY16" fmla="*/ 27146 h 130587"/>
                <a:gd name="connsiteX17" fmla="*/ 33909 w 162115"/>
                <a:gd name="connsiteY17" fmla="*/ 31242 h 130587"/>
                <a:gd name="connsiteX18" fmla="*/ 29909 w 162115"/>
                <a:gd name="connsiteY18" fmla="*/ 39052 h 130587"/>
                <a:gd name="connsiteX19" fmla="*/ 28670 w 162115"/>
                <a:gd name="connsiteY19" fmla="*/ 51245 h 130587"/>
                <a:gd name="connsiteX20" fmla="*/ 28670 w 162115"/>
                <a:gd name="connsiteY20" fmla="*/ 79248 h 130587"/>
                <a:gd name="connsiteX21" fmla="*/ 109919 w 162115"/>
                <a:gd name="connsiteY21" fmla="*/ 0 h 130587"/>
                <a:gd name="connsiteX22" fmla="*/ 134017 w 162115"/>
                <a:gd name="connsiteY22" fmla="*/ 2762 h 130587"/>
                <a:gd name="connsiteX23" fmla="*/ 150209 w 162115"/>
                <a:gd name="connsiteY23" fmla="*/ 11335 h 130587"/>
                <a:gd name="connsiteX24" fmla="*/ 159258 w 162115"/>
                <a:gd name="connsiteY24" fmla="*/ 26575 h 130587"/>
                <a:gd name="connsiteX25" fmla="*/ 162116 w 162115"/>
                <a:gd name="connsiteY25" fmla="*/ 49339 h 130587"/>
                <a:gd name="connsiteX26" fmla="*/ 162116 w 162115"/>
                <a:gd name="connsiteY26" fmla="*/ 81343 h 130587"/>
                <a:gd name="connsiteX27" fmla="*/ 159258 w 162115"/>
                <a:gd name="connsiteY27" fmla="*/ 104204 h 130587"/>
                <a:gd name="connsiteX28" fmla="*/ 150209 w 162115"/>
                <a:gd name="connsiteY28" fmla="*/ 119443 h 130587"/>
                <a:gd name="connsiteX29" fmla="*/ 134017 w 162115"/>
                <a:gd name="connsiteY29" fmla="*/ 127921 h 130587"/>
                <a:gd name="connsiteX30" fmla="*/ 109919 w 162115"/>
                <a:gd name="connsiteY30" fmla="*/ 130588 h 130587"/>
                <a:gd name="connsiteX31" fmla="*/ 52292 w 162115"/>
                <a:gd name="connsiteY31" fmla="*/ 130588 h 130587"/>
                <a:gd name="connsiteX32" fmla="*/ 28194 w 162115"/>
                <a:gd name="connsiteY32" fmla="*/ 127921 h 130587"/>
                <a:gd name="connsiteX33" fmla="*/ 12097 w 162115"/>
                <a:gd name="connsiteY33" fmla="*/ 119443 h 130587"/>
                <a:gd name="connsiteX34" fmla="*/ 2953 w 162115"/>
                <a:gd name="connsiteY34" fmla="*/ 104204 h 130587"/>
                <a:gd name="connsiteX35" fmla="*/ 0 w 162115"/>
                <a:gd name="connsiteY35" fmla="*/ 81343 h 130587"/>
                <a:gd name="connsiteX36" fmla="*/ 0 w 162115"/>
                <a:gd name="connsiteY36" fmla="*/ 49339 h 130587"/>
                <a:gd name="connsiteX37" fmla="*/ 2953 w 162115"/>
                <a:gd name="connsiteY37" fmla="*/ 26575 h 130587"/>
                <a:gd name="connsiteX38" fmla="*/ 12097 w 162115"/>
                <a:gd name="connsiteY38" fmla="*/ 11335 h 130587"/>
                <a:gd name="connsiteX39" fmla="*/ 28194 w 162115"/>
                <a:gd name="connsiteY39" fmla="*/ 2762 h 130587"/>
                <a:gd name="connsiteX40" fmla="*/ 52292 w 162115"/>
                <a:gd name="connsiteY40" fmla="*/ 0 h 130587"/>
                <a:gd name="connsiteX41" fmla="*/ 109919 w 162115"/>
                <a:gd name="connsiteY41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62115" h="130587">
                  <a:moveTo>
                    <a:pt x="28670" y="79248"/>
                  </a:moveTo>
                  <a:cubicBezTo>
                    <a:pt x="28670" y="84106"/>
                    <a:pt x="29051" y="88201"/>
                    <a:pt x="29909" y="91535"/>
                  </a:cubicBezTo>
                  <a:cubicBezTo>
                    <a:pt x="30766" y="94774"/>
                    <a:pt x="32099" y="97441"/>
                    <a:pt x="33909" y="99346"/>
                  </a:cubicBezTo>
                  <a:cubicBezTo>
                    <a:pt x="35719" y="101346"/>
                    <a:pt x="38291" y="102679"/>
                    <a:pt x="41434" y="103537"/>
                  </a:cubicBezTo>
                  <a:cubicBezTo>
                    <a:pt x="44577" y="104299"/>
                    <a:pt x="48578" y="104680"/>
                    <a:pt x="53436" y="104680"/>
                  </a:cubicBezTo>
                  <a:lnTo>
                    <a:pt x="108871" y="104680"/>
                  </a:lnTo>
                  <a:cubicBezTo>
                    <a:pt x="113729" y="104680"/>
                    <a:pt x="117729" y="104299"/>
                    <a:pt x="120872" y="103537"/>
                  </a:cubicBezTo>
                  <a:cubicBezTo>
                    <a:pt x="124016" y="102679"/>
                    <a:pt x="126588" y="101346"/>
                    <a:pt x="128397" y="99346"/>
                  </a:cubicBezTo>
                  <a:cubicBezTo>
                    <a:pt x="130207" y="97441"/>
                    <a:pt x="131540" y="94774"/>
                    <a:pt x="132398" y="91535"/>
                  </a:cubicBezTo>
                  <a:cubicBezTo>
                    <a:pt x="133255" y="88201"/>
                    <a:pt x="133636" y="84106"/>
                    <a:pt x="133636" y="79248"/>
                  </a:cubicBezTo>
                  <a:lnTo>
                    <a:pt x="133636" y="51245"/>
                  </a:lnTo>
                  <a:cubicBezTo>
                    <a:pt x="133636" y="46387"/>
                    <a:pt x="133255" y="42291"/>
                    <a:pt x="132398" y="39052"/>
                  </a:cubicBezTo>
                  <a:cubicBezTo>
                    <a:pt x="131540" y="35719"/>
                    <a:pt x="130302" y="33147"/>
                    <a:pt x="128397" y="31242"/>
                  </a:cubicBezTo>
                  <a:cubicBezTo>
                    <a:pt x="126492" y="29337"/>
                    <a:pt x="124016" y="27908"/>
                    <a:pt x="120872" y="27146"/>
                  </a:cubicBezTo>
                  <a:cubicBezTo>
                    <a:pt x="117634" y="26289"/>
                    <a:pt x="113729" y="25908"/>
                    <a:pt x="108871" y="25908"/>
                  </a:cubicBezTo>
                  <a:lnTo>
                    <a:pt x="53436" y="25908"/>
                  </a:lnTo>
                  <a:cubicBezTo>
                    <a:pt x="48578" y="25908"/>
                    <a:pt x="44577" y="26289"/>
                    <a:pt x="41434" y="27146"/>
                  </a:cubicBezTo>
                  <a:cubicBezTo>
                    <a:pt x="38291" y="27908"/>
                    <a:pt x="35719" y="29337"/>
                    <a:pt x="33909" y="31242"/>
                  </a:cubicBezTo>
                  <a:cubicBezTo>
                    <a:pt x="32099" y="33242"/>
                    <a:pt x="30671" y="35719"/>
                    <a:pt x="29909" y="39052"/>
                  </a:cubicBezTo>
                  <a:cubicBezTo>
                    <a:pt x="29051" y="42386"/>
                    <a:pt x="28670" y="46387"/>
                    <a:pt x="28670" y="51245"/>
                  </a:cubicBezTo>
                  <a:lnTo>
                    <a:pt x="28670" y="79248"/>
                  </a:lnTo>
                  <a:close/>
                  <a:moveTo>
                    <a:pt x="109919" y="0"/>
                  </a:moveTo>
                  <a:cubicBezTo>
                    <a:pt x="119349" y="0"/>
                    <a:pt x="127445" y="952"/>
                    <a:pt x="134017" y="2762"/>
                  </a:cubicBezTo>
                  <a:cubicBezTo>
                    <a:pt x="140684" y="4572"/>
                    <a:pt x="146114" y="7429"/>
                    <a:pt x="150209" y="11335"/>
                  </a:cubicBezTo>
                  <a:cubicBezTo>
                    <a:pt x="154400" y="15240"/>
                    <a:pt x="157353" y="20288"/>
                    <a:pt x="159258" y="26575"/>
                  </a:cubicBezTo>
                  <a:cubicBezTo>
                    <a:pt x="161163" y="32766"/>
                    <a:pt x="162116" y="40386"/>
                    <a:pt x="162116" y="49339"/>
                  </a:cubicBezTo>
                  <a:lnTo>
                    <a:pt x="162116" y="81343"/>
                  </a:lnTo>
                  <a:cubicBezTo>
                    <a:pt x="162116" y="90297"/>
                    <a:pt x="161163" y="97917"/>
                    <a:pt x="159258" y="104204"/>
                  </a:cubicBezTo>
                  <a:cubicBezTo>
                    <a:pt x="157449" y="110490"/>
                    <a:pt x="154400" y="115538"/>
                    <a:pt x="150209" y="119443"/>
                  </a:cubicBezTo>
                  <a:cubicBezTo>
                    <a:pt x="146018" y="123349"/>
                    <a:pt x="140589" y="126206"/>
                    <a:pt x="134017" y="127921"/>
                  </a:cubicBezTo>
                  <a:cubicBezTo>
                    <a:pt x="127349" y="129635"/>
                    <a:pt x="119349" y="130588"/>
                    <a:pt x="109919" y="130588"/>
                  </a:cubicBezTo>
                  <a:lnTo>
                    <a:pt x="52292" y="130588"/>
                  </a:lnTo>
                  <a:cubicBezTo>
                    <a:pt x="42863" y="130588"/>
                    <a:pt x="34766" y="129730"/>
                    <a:pt x="28194" y="127921"/>
                  </a:cubicBezTo>
                  <a:cubicBezTo>
                    <a:pt x="21622" y="126206"/>
                    <a:pt x="16288" y="123349"/>
                    <a:pt x="12097" y="119443"/>
                  </a:cubicBezTo>
                  <a:cubicBezTo>
                    <a:pt x="7906" y="115538"/>
                    <a:pt x="4858" y="110490"/>
                    <a:pt x="2953" y="104204"/>
                  </a:cubicBezTo>
                  <a:cubicBezTo>
                    <a:pt x="953" y="97917"/>
                    <a:pt x="0" y="90297"/>
                    <a:pt x="0" y="81343"/>
                  </a:cubicBezTo>
                  <a:lnTo>
                    <a:pt x="0" y="49339"/>
                  </a:lnTo>
                  <a:cubicBezTo>
                    <a:pt x="0" y="40386"/>
                    <a:pt x="953" y="32766"/>
                    <a:pt x="2953" y="26575"/>
                  </a:cubicBezTo>
                  <a:cubicBezTo>
                    <a:pt x="4858" y="20383"/>
                    <a:pt x="7906" y="15335"/>
                    <a:pt x="12097" y="11335"/>
                  </a:cubicBezTo>
                  <a:cubicBezTo>
                    <a:pt x="16288" y="7429"/>
                    <a:pt x="21622" y="4572"/>
                    <a:pt x="28194" y="2762"/>
                  </a:cubicBezTo>
                  <a:cubicBezTo>
                    <a:pt x="34766" y="952"/>
                    <a:pt x="42863" y="0"/>
                    <a:pt x="52292" y="0"/>
                  </a:cubicBezTo>
                  <a:lnTo>
                    <a:pt x="10991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BEA56F2A-EC7D-8643-BD19-DB3254CD42F0}"/>
                </a:ext>
              </a:extLst>
            </p:cNvPr>
            <p:cNvSpPr/>
            <p:nvPr/>
          </p:nvSpPr>
          <p:spPr>
            <a:xfrm>
              <a:off x="6850511" y="4405401"/>
              <a:ext cx="157637" cy="130681"/>
            </a:xfrm>
            <a:custGeom>
              <a:avLst/>
              <a:gdLst>
                <a:gd name="connsiteX0" fmla="*/ 33242 w 157638"/>
                <a:gd name="connsiteY0" fmla="*/ 0 h 130683"/>
                <a:gd name="connsiteX1" fmla="*/ 40671 w 157638"/>
                <a:gd name="connsiteY1" fmla="*/ 381 h 130683"/>
                <a:gd name="connsiteX2" fmla="*/ 45911 w 157638"/>
                <a:gd name="connsiteY2" fmla="*/ 1905 h 130683"/>
                <a:gd name="connsiteX3" fmla="*/ 50196 w 157638"/>
                <a:gd name="connsiteY3" fmla="*/ 5239 h 130683"/>
                <a:gd name="connsiteX4" fmla="*/ 54864 w 157638"/>
                <a:gd name="connsiteY4" fmla="*/ 10954 h 130683"/>
                <a:gd name="connsiteX5" fmla="*/ 124206 w 157638"/>
                <a:gd name="connsiteY5" fmla="*/ 102013 h 130683"/>
                <a:gd name="connsiteX6" fmla="*/ 126682 w 157638"/>
                <a:gd name="connsiteY6" fmla="*/ 103346 h 130683"/>
                <a:gd name="connsiteX7" fmla="*/ 128397 w 157638"/>
                <a:gd name="connsiteY7" fmla="*/ 103346 h 130683"/>
                <a:gd name="connsiteX8" fmla="*/ 129921 w 157638"/>
                <a:gd name="connsiteY8" fmla="*/ 101441 h 130683"/>
                <a:gd name="connsiteX9" fmla="*/ 129921 w 157638"/>
                <a:gd name="connsiteY9" fmla="*/ 4096 h 130683"/>
                <a:gd name="connsiteX10" fmla="*/ 134017 w 157638"/>
                <a:gd name="connsiteY10" fmla="*/ 0 h 130683"/>
                <a:gd name="connsiteX11" fmla="*/ 153543 w 157638"/>
                <a:gd name="connsiteY11" fmla="*/ 0 h 130683"/>
                <a:gd name="connsiteX12" fmla="*/ 157639 w 157638"/>
                <a:gd name="connsiteY12" fmla="*/ 4096 h 130683"/>
                <a:gd name="connsiteX13" fmla="*/ 157639 w 157638"/>
                <a:gd name="connsiteY13" fmla="*/ 111157 h 130683"/>
                <a:gd name="connsiteX14" fmla="*/ 153543 w 157638"/>
                <a:gd name="connsiteY14" fmla="*/ 126587 h 130683"/>
                <a:gd name="connsiteX15" fmla="*/ 140875 w 157638"/>
                <a:gd name="connsiteY15" fmla="*/ 130683 h 130683"/>
                <a:gd name="connsiteX16" fmla="*/ 124777 w 157638"/>
                <a:gd name="connsiteY16" fmla="*/ 130683 h 130683"/>
                <a:gd name="connsiteX17" fmla="*/ 117634 w 157638"/>
                <a:gd name="connsiteY17" fmla="*/ 130302 h 130683"/>
                <a:gd name="connsiteX18" fmla="*/ 112490 w 157638"/>
                <a:gd name="connsiteY18" fmla="*/ 128778 h 130683"/>
                <a:gd name="connsiteX19" fmla="*/ 108109 w 157638"/>
                <a:gd name="connsiteY19" fmla="*/ 125539 h 130683"/>
                <a:gd name="connsiteX20" fmla="*/ 103155 w 157638"/>
                <a:gd name="connsiteY20" fmla="*/ 119634 h 130683"/>
                <a:gd name="connsiteX21" fmla="*/ 33623 w 157638"/>
                <a:gd name="connsiteY21" fmla="*/ 28670 h 130683"/>
                <a:gd name="connsiteX22" fmla="*/ 31242 w 157638"/>
                <a:gd name="connsiteY22" fmla="*/ 27432 h 130683"/>
                <a:gd name="connsiteX23" fmla="*/ 29527 w 157638"/>
                <a:gd name="connsiteY23" fmla="*/ 27432 h 130683"/>
                <a:gd name="connsiteX24" fmla="*/ 28004 w 157638"/>
                <a:gd name="connsiteY24" fmla="*/ 29242 h 130683"/>
                <a:gd name="connsiteX25" fmla="*/ 28004 w 157638"/>
                <a:gd name="connsiteY25" fmla="*/ 126587 h 130683"/>
                <a:gd name="connsiteX26" fmla="*/ 23907 w 157638"/>
                <a:gd name="connsiteY26" fmla="*/ 130683 h 130683"/>
                <a:gd name="connsiteX27" fmla="*/ 4286 w 157638"/>
                <a:gd name="connsiteY27" fmla="*/ 130683 h 130683"/>
                <a:gd name="connsiteX28" fmla="*/ 0 w 157638"/>
                <a:gd name="connsiteY28" fmla="*/ 126587 h 130683"/>
                <a:gd name="connsiteX29" fmla="*/ 0 w 157638"/>
                <a:gd name="connsiteY29" fmla="*/ 19526 h 130683"/>
                <a:gd name="connsiteX30" fmla="*/ 4096 w 157638"/>
                <a:gd name="connsiteY30" fmla="*/ 4096 h 130683"/>
                <a:gd name="connsiteX31" fmla="*/ 16764 w 157638"/>
                <a:gd name="connsiteY31" fmla="*/ 95 h 130683"/>
                <a:gd name="connsiteX32" fmla="*/ 33242 w 157638"/>
                <a:gd name="connsiteY32" fmla="*/ 95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638" h="130683">
                  <a:moveTo>
                    <a:pt x="33242" y="0"/>
                  </a:moveTo>
                  <a:cubicBezTo>
                    <a:pt x="36195" y="0"/>
                    <a:pt x="38671" y="190"/>
                    <a:pt x="40671" y="381"/>
                  </a:cubicBezTo>
                  <a:cubicBezTo>
                    <a:pt x="42672" y="571"/>
                    <a:pt x="44386" y="1143"/>
                    <a:pt x="45911" y="1905"/>
                  </a:cubicBezTo>
                  <a:cubicBezTo>
                    <a:pt x="47434" y="2762"/>
                    <a:pt x="48863" y="3905"/>
                    <a:pt x="50196" y="5239"/>
                  </a:cubicBezTo>
                  <a:cubicBezTo>
                    <a:pt x="51530" y="6667"/>
                    <a:pt x="53149" y="8572"/>
                    <a:pt x="54864" y="10954"/>
                  </a:cubicBezTo>
                  <a:lnTo>
                    <a:pt x="124206" y="102013"/>
                  </a:lnTo>
                  <a:cubicBezTo>
                    <a:pt x="124777" y="102870"/>
                    <a:pt x="125539" y="103346"/>
                    <a:pt x="126682" y="103346"/>
                  </a:cubicBezTo>
                  <a:lnTo>
                    <a:pt x="128397" y="103346"/>
                  </a:lnTo>
                  <a:cubicBezTo>
                    <a:pt x="129349" y="103346"/>
                    <a:pt x="129921" y="102679"/>
                    <a:pt x="129921" y="101441"/>
                  </a:cubicBezTo>
                  <a:lnTo>
                    <a:pt x="129921" y="4096"/>
                  </a:lnTo>
                  <a:cubicBezTo>
                    <a:pt x="129921" y="1333"/>
                    <a:pt x="131254" y="0"/>
                    <a:pt x="134017" y="0"/>
                  </a:cubicBezTo>
                  <a:lnTo>
                    <a:pt x="153543" y="0"/>
                  </a:lnTo>
                  <a:cubicBezTo>
                    <a:pt x="156305" y="0"/>
                    <a:pt x="157639" y="1429"/>
                    <a:pt x="157639" y="4096"/>
                  </a:cubicBezTo>
                  <a:lnTo>
                    <a:pt x="157639" y="111157"/>
                  </a:lnTo>
                  <a:cubicBezTo>
                    <a:pt x="157639" y="118777"/>
                    <a:pt x="156210" y="123920"/>
                    <a:pt x="153543" y="126587"/>
                  </a:cubicBezTo>
                  <a:cubicBezTo>
                    <a:pt x="150780" y="129254"/>
                    <a:pt x="146589" y="130683"/>
                    <a:pt x="140875" y="130683"/>
                  </a:cubicBezTo>
                  <a:lnTo>
                    <a:pt x="124777" y="130683"/>
                  </a:lnTo>
                  <a:cubicBezTo>
                    <a:pt x="121920" y="130683"/>
                    <a:pt x="119539" y="130588"/>
                    <a:pt x="117634" y="130302"/>
                  </a:cubicBezTo>
                  <a:cubicBezTo>
                    <a:pt x="115728" y="130016"/>
                    <a:pt x="114014" y="129540"/>
                    <a:pt x="112490" y="128778"/>
                  </a:cubicBezTo>
                  <a:cubicBezTo>
                    <a:pt x="111061" y="128016"/>
                    <a:pt x="109538" y="126968"/>
                    <a:pt x="108109" y="125539"/>
                  </a:cubicBezTo>
                  <a:cubicBezTo>
                    <a:pt x="106680" y="124111"/>
                    <a:pt x="105060" y="122110"/>
                    <a:pt x="103155" y="119634"/>
                  </a:cubicBezTo>
                  <a:lnTo>
                    <a:pt x="33623" y="28670"/>
                  </a:lnTo>
                  <a:cubicBezTo>
                    <a:pt x="32861" y="27813"/>
                    <a:pt x="32004" y="27432"/>
                    <a:pt x="31242" y="27432"/>
                  </a:cubicBezTo>
                  <a:lnTo>
                    <a:pt x="29527" y="27432"/>
                  </a:lnTo>
                  <a:cubicBezTo>
                    <a:pt x="28575" y="27432"/>
                    <a:pt x="28004" y="28004"/>
                    <a:pt x="28004" y="29242"/>
                  </a:cubicBezTo>
                  <a:lnTo>
                    <a:pt x="28004" y="126587"/>
                  </a:lnTo>
                  <a:cubicBezTo>
                    <a:pt x="28004" y="129349"/>
                    <a:pt x="26670" y="130683"/>
                    <a:pt x="23907" y="130683"/>
                  </a:cubicBezTo>
                  <a:lnTo>
                    <a:pt x="4286" y="130683"/>
                  </a:lnTo>
                  <a:cubicBezTo>
                    <a:pt x="1428" y="130683"/>
                    <a:pt x="0" y="129349"/>
                    <a:pt x="0" y="126587"/>
                  </a:cubicBezTo>
                  <a:lnTo>
                    <a:pt x="0" y="19526"/>
                  </a:lnTo>
                  <a:cubicBezTo>
                    <a:pt x="0" y="11906"/>
                    <a:pt x="1333" y="6763"/>
                    <a:pt x="4096" y="4096"/>
                  </a:cubicBezTo>
                  <a:cubicBezTo>
                    <a:pt x="6762" y="1429"/>
                    <a:pt x="11049" y="95"/>
                    <a:pt x="16764" y="95"/>
                  </a:cubicBezTo>
                  <a:lnTo>
                    <a:pt x="33242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3512EFBB-BAB4-A043-AAF9-2D1A049C9044}"/>
                </a:ext>
              </a:extLst>
            </p:cNvPr>
            <p:cNvSpPr/>
            <p:nvPr/>
          </p:nvSpPr>
          <p:spPr>
            <a:xfrm>
              <a:off x="7043339" y="4405401"/>
              <a:ext cx="176116" cy="130588"/>
            </a:xfrm>
            <a:custGeom>
              <a:avLst/>
              <a:gdLst>
                <a:gd name="connsiteX0" fmla="*/ 56254 w 176114"/>
                <a:gd name="connsiteY0" fmla="*/ 82391 h 130587"/>
                <a:gd name="connsiteX1" fmla="*/ 120358 w 176114"/>
                <a:gd name="connsiteY1" fmla="*/ 82391 h 130587"/>
                <a:gd name="connsiteX2" fmla="*/ 90734 w 176114"/>
                <a:gd name="connsiteY2" fmla="*/ 27718 h 130587"/>
                <a:gd name="connsiteX3" fmla="*/ 88639 w 176114"/>
                <a:gd name="connsiteY3" fmla="*/ 26479 h 130587"/>
                <a:gd name="connsiteX4" fmla="*/ 87496 w 176114"/>
                <a:gd name="connsiteY4" fmla="*/ 26479 h 130587"/>
                <a:gd name="connsiteX5" fmla="*/ 85496 w 176114"/>
                <a:gd name="connsiteY5" fmla="*/ 27718 h 130587"/>
                <a:gd name="connsiteX6" fmla="*/ 56254 w 176114"/>
                <a:gd name="connsiteY6" fmla="*/ 82391 h 130587"/>
                <a:gd name="connsiteX7" fmla="*/ 92354 w 176114"/>
                <a:gd name="connsiteY7" fmla="*/ 0 h 130587"/>
                <a:gd name="connsiteX8" fmla="*/ 104260 w 176114"/>
                <a:gd name="connsiteY8" fmla="*/ 2857 h 130587"/>
                <a:gd name="connsiteX9" fmla="*/ 113785 w 176114"/>
                <a:gd name="connsiteY9" fmla="*/ 14192 h 130587"/>
                <a:gd name="connsiteX10" fmla="*/ 175507 w 176114"/>
                <a:gd name="connsiteY10" fmla="*/ 126301 h 130587"/>
                <a:gd name="connsiteX11" fmla="*/ 175983 w 176114"/>
                <a:gd name="connsiteY11" fmla="*/ 129349 h 130587"/>
                <a:gd name="connsiteX12" fmla="*/ 173317 w 176114"/>
                <a:gd name="connsiteY12" fmla="*/ 130588 h 130587"/>
                <a:gd name="connsiteX13" fmla="*/ 149599 w 176114"/>
                <a:gd name="connsiteY13" fmla="*/ 130588 h 130587"/>
                <a:gd name="connsiteX14" fmla="*/ 145313 w 176114"/>
                <a:gd name="connsiteY14" fmla="*/ 128111 h 130587"/>
                <a:gd name="connsiteX15" fmla="*/ 132073 w 176114"/>
                <a:gd name="connsiteY15" fmla="*/ 104013 h 130587"/>
                <a:gd name="connsiteX16" fmla="*/ 44443 w 176114"/>
                <a:gd name="connsiteY16" fmla="*/ 104013 h 130587"/>
                <a:gd name="connsiteX17" fmla="*/ 31585 w 176114"/>
                <a:gd name="connsiteY17" fmla="*/ 128111 h 130587"/>
                <a:gd name="connsiteX18" fmla="*/ 27298 w 176114"/>
                <a:gd name="connsiteY18" fmla="*/ 130588 h 130587"/>
                <a:gd name="connsiteX19" fmla="*/ 3010 w 176114"/>
                <a:gd name="connsiteY19" fmla="*/ 130588 h 130587"/>
                <a:gd name="connsiteX20" fmla="*/ 152 w 176114"/>
                <a:gd name="connsiteY20" fmla="*/ 129349 h 130587"/>
                <a:gd name="connsiteX21" fmla="*/ 628 w 176114"/>
                <a:gd name="connsiteY21" fmla="*/ 126301 h 130587"/>
                <a:gd name="connsiteX22" fmla="*/ 61779 w 176114"/>
                <a:gd name="connsiteY22" fmla="*/ 14192 h 130587"/>
                <a:gd name="connsiteX23" fmla="*/ 70923 w 176114"/>
                <a:gd name="connsiteY23" fmla="*/ 2857 h 130587"/>
                <a:gd name="connsiteX24" fmla="*/ 81305 w 176114"/>
                <a:gd name="connsiteY24" fmla="*/ 0 h 130587"/>
                <a:gd name="connsiteX25" fmla="*/ 92354 w 176114"/>
                <a:gd name="connsiteY25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114" h="130587">
                  <a:moveTo>
                    <a:pt x="56254" y="82391"/>
                  </a:moveTo>
                  <a:lnTo>
                    <a:pt x="120358" y="82391"/>
                  </a:lnTo>
                  <a:lnTo>
                    <a:pt x="90734" y="27718"/>
                  </a:lnTo>
                  <a:cubicBezTo>
                    <a:pt x="90258" y="26860"/>
                    <a:pt x="89496" y="26479"/>
                    <a:pt x="88639" y="26479"/>
                  </a:cubicBezTo>
                  <a:lnTo>
                    <a:pt x="87496" y="26479"/>
                  </a:lnTo>
                  <a:cubicBezTo>
                    <a:pt x="86639" y="26479"/>
                    <a:pt x="85972" y="26956"/>
                    <a:pt x="85496" y="27718"/>
                  </a:cubicBezTo>
                  <a:lnTo>
                    <a:pt x="56254" y="82391"/>
                  </a:lnTo>
                  <a:close/>
                  <a:moveTo>
                    <a:pt x="92354" y="0"/>
                  </a:moveTo>
                  <a:cubicBezTo>
                    <a:pt x="97117" y="0"/>
                    <a:pt x="101022" y="952"/>
                    <a:pt x="104260" y="2857"/>
                  </a:cubicBezTo>
                  <a:cubicBezTo>
                    <a:pt x="107499" y="4858"/>
                    <a:pt x="110642" y="8572"/>
                    <a:pt x="113785" y="14192"/>
                  </a:cubicBezTo>
                  <a:lnTo>
                    <a:pt x="175507" y="126301"/>
                  </a:lnTo>
                  <a:cubicBezTo>
                    <a:pt x="176079" y="127540"/>
                    <a:pt x="176269" y="128588"/>
                    <a:pt x="175983" y="129349"/>
                  </a:cubicBezTo>
                  <a:cubicBezTo>
                    <a:pt x="175698" y="130112"/>
                    <a:pt x="174745" y="130588"/>
                    <a:pt x="173317" y="130588"/>
                  </a:cubicBezTo>
                  <a:lnTo>
                    <a:pt x="149599" y="130588"/>
                  </a:lnTo>
                  <a:cubicBezTo>
                    <a:pt x="147504" y="130588"/>
                    <a:pt x="146075" y="129730"/>
                    <a:pt x="145313" y="128111"/>
                  </a:cubicBezTo>
                  <a:lnTo>
                    <a:pt x="132073" y="104013"/>
                  </a:lnTo>
                  <a:lnTo>
                    <a:pt x="44443" y="104013"/>
                  </a:lnTo>
                  <a:lnTo>
                    <a:pt x="31585" y="128111"/>
                  </a:lnTo>
                  <a:cubicBezTo>
                    <a:pt x="30727" y="129730"/>
                    <a:pt x="29299" y="130588"/>
                    <a:pt x="27298" y="130588"/>
                  </a:cubicBezTo>
                  <a:lnTo>
                    <a:pt x="3010" y="130588"/>
                  </a:lnTo>
                  <a:cubicBezTo>
                    <a:pt x="1390" y="130588"/>
                    <a:pt x="438" y="130207"/>
                    <a:pt x="152" y="129349"/>
                  </a:cubicBezTo>
                  <a:cubicBezTo>
                    <a:pt x="-134" y="128492"/>
                    <a:pt x="-38" y="127540"/>
                    <a:pt x="628" y="126301"/>
                  </a:cubicBezTo>
                  <a:lnTo>
                    <a:pt x="61779" y="14192"/>
                  </a:lnTo>
                  <a:cubicBezTo>
                    <a:pt x="64922" y="8572"/>
                    <a:pt x="67970" y="4858"/>
                    <a:pt x="70923" y="2857"/>
                  </a:cubicBezTo>
                  <a:cubicBezTo>
                    <a:pt x="73876" y="952"/>
                    <a:pt x="77400" y="0"/>
                    <a:pt x="81305" y="0"/>
                  </a:cubicBezTo>
                  <a:lnTo>
                    <a:pt x="923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3DA3A503-3610-D34A-B121-23C34E5CD2B0}"/>
                </a:ext>
              </a:extLst>
            </p:cNvPr>
            <p:cNvSpPr/>
            <p:nvPr/>
          </p:nvSpPr>
          <p:spPr>
            <a:xfrm>
              <a:off x="7246849" y="4405308"/>
              <a:ext cx="132971" cy="130588"/>
            </a:xfrm>
            <a:custGeom>
              <a:avLst/>
              <a:gdLst>
                <a:gd name="connsiteX0" fmla="*/ 24479 w 132969"/>
                <a:gd name="connsiteY0" fmla="*/ 95 h 130587"/>
                <a:gd name="connsiteX1" fmla="*/ 28575 w 132969"/>
                <a:gd name="connsiteY1" fmla="*/ 4191 h 130587"/>
                <a:gd name="connsiteX2" fmla="*/ 28575 w 132969"/>
                <a:gd name="connsiteY2" fmla="*/ 78581 h 130587"/>
                <a:gd name="connsiteX3" fmla="*/ 29813 w 132969"/>
                <a:gd name="connsiteY3" fmla="*/ 90964 h 130587"/>
                <a:gd name="connsiteX4" fmla="*/ 33814 w 132969"/>
                <a:gd name="connsiteY4" fmla="*/ 98774 h 130587"/>
                <a:gd name="connsiteX5" fmla="*/ 41338 w 132969"/>
                <a:gd name="connsiteY5" fmla="*/ 102965 h 130587"/>
                <a:gd name="connsiteX6" fmla="*/ 53340 w 132969"/>
                <a:gd name="connsiteY6" fmla="*/ 104108 h 130587"/>
                <a:gd name="connsiteX7" fmla="*/ 128873 w 132969"/>
                <a:gd name="connsiteY7" fmla="*/ 104108 h 130587"/>
                <a:gd name="connsiteX8" fmla="*/ 132969 w 132969"/>
                <a:gd name="connsiteY8" fmla="*/ 108204 h 130587"/>
                <a:gd name="connsiteX9" fmla="*/ 132969 w 132969"/>
                <a:gd name="connsiteY9" fmla="*/ 126492 h 130587"/>
                <a:gd name="connsiteX10" fmla="*/ 128873 w 132969"/>
                <a:gd name="connsiteY10" fmla="*/ 130588 h 130587"/>
                <a:gd name="connsiteX11" fmla="*/ 52197 w 132969"/>
                <a:gd name="connsiteY11" fmla="*/ 130588 h 130587"/>
                <a:gd name="connsiteX12" fmla="*/ 28099 w 132969"/>
                <a:gd name="connsiteY12" fmla="*/ 127921 h 130587"/>
                <a:gd name="connsiteX13" fmla="*/ 12002 w 132969"/>
                <a:gd name="connsiteY13" fmla="*/ 119444 h 130587"/>
                <a:gd name="connsiteX14" fmla="*/ 2857 w 132969"/>
                <a:gd name="connsiteY14" fmla="*/ 104204 h 130587"/>
                <a:gd name="connsiteX15" fmla="*/ 0 w 132969"/>
                <a:gd name="connsiteY15" fmla="*/ 81344 h 130587"/>
                <a:gd name="connsiteX16" fmla="*/ 0 w 132969"/>
                <a:gd name="connsiteY16" fmla="*/ 4096 h 130587"/>
                <a:gd name="connsiteX17" fmla="*/ 4286 w 132969"/>
                <a:gd name="connsiteY17" fmla="*/ 0 h 130587"/>
                <a:gd name="connsiteX18" fmla="*/ 24479 w 132969"/>
                <a:gd name="connsiteY18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969" h="130587">
                  <a:moveTo>
                    <a:pt x="24479" y="95"/>
                  </a:moveTo>
                  <a:cubicBezTo>
                    <a:pt x="27241" y="95"/>
                    <a:pt x="28575" y="1524"/>
                    <a:pt x="28575" y="4191"/>
                  </a:cubicBezTo>
                  <a:lnTo>
                    <a:pt x="28575" y="78581"/>
                  </a:lnTo>
                  <a:cubicBezTo>
                    <a:pt x="28575" y="83534"/>
                    <a:pt x="28956" y="87630"/>
                    <a:pt x="29813" y="90964"/>
                  </a:cubicBezTo>
                  <a:cubicBezTo>
                    <a:pt x="30575" y="94202"/>
                    <a:pt x="31909" y="96869"/>
                    <a:pt x="33814" y="98774"/>
                  </a:cubicBezTo>
                  <a:cubicBezTo>
                    <a:pt x="35719" y="100774"/>
                    <a:pt x="38195" y="102108"/>
                    <a:pt x="41338" y="102965"/>
                  </a:cubicBezTo>
                  <a:cubicBezTo>
                    <a:pt x="44577" y="103727"/>
                    <a:pt x="48482" y="104108"/>
                    <a:pt x="53340" y="104108"/>
                  </a:cubicBezTo>
                  <a:lnTo>
                    <a:pt x="128873" y="104108"/>
                  </a:lnTo>
                  <a:cubicBezTo>
                    <a:pt x="131540" y="104108"/>
                    <a:pt x="132969" y="105537"/>
                    <a:pt x="132969" y="108204"/>
                  </a:cubicBezTo>
                  <a:lnTo>
                    <a:pt x="132969" y="126492"/>
                  </a:lnTo>
                  <a:cubicBezTo>
                    <a:pt x="132969" y="129254"/>
                    <a:pt x="131540" y="130588"/>
                    <a:pt x="128873" y="130588"/>
                  </a:cubicBezTo>
                  <a:lnTo>
                    <a:pt x="52197" y="130588"/>
                  </a:lnTo>
                  <a:cubicBezTo>
                    <a:pt x="42767" y="130588"/>
                    <a:pt x="34766" y="129730"/>
                    <a:pt x="28099" y="127921"/>
                  </a:cubicBezTo>
                  <a:cubicBezTo>
                    <a:pt x="21527" y="126206"/>
                    <a:pt x="16097" y="123349"/>
                    <a:pt x="12002" y="119444"/>
                  </a:cubicBezTo>
                  <a:cubicBezTo>
                    <a:pt x="7811" y="115538"/>
                    <a:pt x="4763" y="110490"/>
                    <a:pt x="2857" y="104204"/>
                  </a:cubicBezTo>
                  <a:cubicBezTo>
                    <a:pt x="857" y="97917"/>
                    <a:pt x="0" y="90297"/>
                    <a:pt x="0" y="81344"/>
                  </a:cubicBezTo>
                  <a:lnTo>
                    <a:pt x="0" y="4096"/>
                  </a:lnTo>
                  <a:cubicBezTo>
                    <a:pt x="0" y="1334"/>
                    <a:pt x="1428" y="0"/>
                    <a:pt x="4286" y="0"/>
                  </a:cubicBezTo>
                  <a:lnTo>
                    <a:pt x="2447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DCE86D6E-EFC3-0F4A-BB15-AF8473CA600C}"/>
                </a:ext>
              </a:extLst>
            </p:cNvPr>
            <p:cNvSpPr/>
            <p:nvPr/>
          </p:nvSpPr>
          <p:spPr>
            <a:xfrm>
              <a:off x="4817486" y="4693340"/>
              <a:ext cx="150017" cy="130588"/>
            </a:xfrm>
            <a:custGeom>
              <a:avLst/>
              <a:gdLst>
                <a:gd name="connsiteX0" fmla="*/ 28670 w 150018"/>
                <a:gd name="connsiteY0" fmla="*/ 102299 h 130587"/>
                <a:gd name="connsiteX1" fmla="*/ 31052 w 150018"/>
                <a:gd name="connsiteY1" fmla="*/ 104680 h 130587"/>
                <a:gd name="connsiteX2" fmla="*/ 92202 w 150018"/>
                <a:gd name="connsiteY2" fmla="*/ 104680 h 130587"/>
                <a:gd name="connsiteX3" fmla="*/ 106013 w 150018"/>
                <a:gd name="connsiteY3" fmla="*/ 103156 h 130587"/>
                <a:gd name="connsiteX4" fmla="*/ 115062 w 150018"/>
                <a:gd name="connsiteY4" fmla="*/ 98298 h 130587"/>
                <a:gd name="connsiteX5" fmla="*/ 120015 w 150018"/>
                <a:gd name="connsiteY5" fmla="*/ 89345 h 130587"/>
                <a:gd name="connsiteX6" fmla="*/ 121539 w 150018"/>
                <a:gd name="connsiteY6" fmla="*/ 75533 h 130587"/>
                <a:gd name="connsiteX7" fmla="*/ 121539 w 150018"/>
                <a:gd name="connsiteY7" fmla="*/ 54959 h 130587"/>
                <a:gd name="connsiteX8" fmla="*/ 120015 w 150018"/>
                <a:gd name="connsiteY8" fmla="*/ 41148 h 130587"/>
                <a:gd name="connsiteX9" fmla="*/ 115062 w 150018"/>
                <a:gd name="connsiteY9" fmla="*/ 32195 h 130587"/>
                <a:gd name="connsiteX10" fmla="*/ 106013 w 150018"/>
                <a:gd name="connsiteY10" fmla="*/ 27337 h 130587"/>
                <a:gd name="connsiteX11" fmla="*/ 92202 w 150018"/>
                <a:gd name="connsiteY11" fmla="*/ 25813 h 130587"/>
                <a:gd name="connsiteX12" fmla="*/ 31052 w 150018"/>
                <a:gd name="connsiteY12" fmla="*/ 25813 h 130587"/>
                <a:gd name="connsiteX13" fmla="*/ 28670 w 150018"/>
                <a:gd name="connsiteY13" fmla="*/ 28480 h 130587"/>
                <a:gd name="connsiteX14" fmla="*/ 28670 w 150018"/>
                <a:gd name="connsiteY14" fmla="*/ 102299 h 130587"/>
                <a:gd name="connsiteX15" fmla="*/ 92964 w 150018"/>
                <a:gd name="connsiteY15" fmla="*/ 95 h 130587"/>
                <a:gd name="connsiteX16" fmla="*/ 118872 w 150018"/>
                <a:gd name="connsiteY16" fmla="*/ 3143 h 130587"/>
                <a:gd name="connsiteX17" fmla="*/ 136588 w 150018"/>
                <a:gd name="connsiteY17" fmla="*/ 12668 h 130587"/>
                <a:gd name="connsiteX18" fmla="*/ 146780 w 150018"/>
                <a:gd name="connsiteY18" fmla="*/ 29051 h 130587"/>
                <a:gd name="connsiteX19" fmla="*/ 150019 w 150018"/>
                <a:gd name="connsiteY19" fmla="*/ 52673 h 130587"/>
                <a:gd name="connsiteX20" fmla="*/ 150019 w 150018"/>
                <a:gd name="connsiteY20" fmla="*/ 78010 h 130587"/>
                <a:gd name="connsiteX21" fmla="*/ 146780 w 150018"/>
                <a:gd name="connsiteY21" fmla="*/ 101537 h 130587"/>
                <a:gd name="connsiteX22" fmla="*/ 136588 w 150018"/>
                <a:gd name="connsiteY22" fmla="*/ 117920 h 130587"/>
                <a:gd name="connsiteX23" fmla="*/ 118872 w 150018"/>
                <a:gd name="connsiteY23" fmla="*/ 127445 h 130587"/>
                <a:gd name="connsiteX24" fmla="*/ 92964 w 150018"/>
                <a:gd name="connsiteY24" fmla="*/ 130588 h 130587"/>
                <a:gd name="connsiteX25" fmla="*/ 5620 w 150018"/>
                <a:gd name="connsiteY25" fmla="*/ 130588 h 130587"/>
                <a:gd name="connsiteX26" fmla="*/ 0 w 150018"/>
                <a:gd name="connsiteY26" fmla="*/ 124968 h 130587"/>
                <a:gd name="connsiteX27" fmla="*/ 0 w 150018"/>
                <a:gd name="connsiteY27" fmla="*/ 5620 h 130587"/>
                <a:gd name="connsiteX28" fmla="*/ 5620 w 150018"/>
                <a:gd name="connsiteY28" fmla="*/ 0 h 130587"/>
                <a:gd name="connsiteX29" fmla="*/ 92964 w 150018"/>
                <a:gd name="connsiteY29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018" h="130587">
                  <a:moveTo>
                    <a:pt x="28670" y="102299"/>
                  </a:moveTo>
                  <a:cubicBezTo>
                    <a:pt x="28670" y="103918"/>
                    <a:pt x="29432" y="104680"/>
                    <a:pt x="31052" y="104680"/>
                  </a:cubicBezTo>
                  <a:lnTo>
                    <a:pt x="92202" y="104680"/>
                  </a:lnTo>
                  <a:cubicBezTo>
                    <a:pt x="97631" y="104680"/>
                    <a:pt x="102299" y="104108"/>
                    <a:pt x="106013" y="103156"/>
                  </a:cubicBezTo>
                  <a:cubicBezTo>
                    <a:pt x="109728" y="102203"/>
                    <a:pt x="112776" y="100584"/>
                    <a:pt x="115062" y="98298"/>
                  </a:cubicBezTo>
                  <a:cubicBezTo>
                    <a:pt x="117348" y="96107"/>
                    <a:pt x="118967" y="93059"/>
                    <a:pt x="120015" y="89345"/>
                  </a:cubicBezTo>
                  <a:cubicBezTo>
                    <a:pt x="120968" y="85630"/>
                    <a:pt x="121539" y="81058"/>
                    <a:pt x="121539" y="75533"/>
                  </a:cubicBezTo>
                  <a:lnTo>
                    <a:pt x="121539" y="54959"/>
                  </a:lnTo>
                  <a:cubicBezTo>
                    <a:pt x="121539" y="49530"/>
                    <a:pt x="121063" y="44863"/>
                    <a:pt x="120015" y="41148"/>
                  </a:cubicBezTo>
                  <a:cubicBezTo>
                    <a:pt x="119063" y="37433"/>
                    <a:pt x="117348" y="34385"/>
                    <a:pt x="115062" y="32195"/>
                  </a:cubicBezTo>
                  <a:cubicBezTo>
                    <a:pt x="112776" y="30004"/>
                    <a:pt x="109728" y="28289"/>
                    <a:pt x="106013" y="27337"/>
                  </a:cubicBezTo>
                  <a:cubicBezTo>
                    <a:pt x="102203" y="26384"/>
                    <a:pt x="97631" y="25813"/>
                    <a:pt x="92202" y="25813"/>
                  </a:cubicBezTo>
                  <a:lnTo>
                    <a:pt x="31052" y="25813"/>
                  </a:lnTo>
                  <a:cubicBezTo>
                    <a:pt x="29432" y="25813"/>
                    <a:pt x="28670" y="26670"/>
                    <a:pt x="28670" y="28480"/>
                  </a:cubicBezTo>
                  <a:lnTo>
                    <a:pt x="28670" y="102299"/>
                  </a:lnTo>
                  <a:close/>
                  <a:moveTo>
                    <a:pt x="92964" y="95"/>
                  </a:moveTo>
                  <a:cubicBezTo>
                    <a:pt x="103061" y="95"/>
                    <a:pt x="111728" y="1143"/>
                    <a:pt x="118872" y="3143"/>
                  </a:cubicBezTo>
                  <a:cubicBezTo>
                    <a:pt x="126016" y="5239"/>
                    <a:pt x="132017" y="8382"/>
                    <a:pt x="136588" y="12668"/>
                  </a:cubicBezTo>
                  <a:cubicBezTo>
                    <a:pt x="141161" y="16954"/>
                    <a:pt x="144590" y="22384"/>
                    <a:pt x="146780" y="29051"/>
                  </a:cubicBezTo>
                  <a:cubicBezTo>
                    <a:pt x="148971" y="35719"/>
                    <a:pt x="150019" y="43529"/>
                    <a:pt x="150019" y="52673"/>
                  </a:cubicBezTo>
                  <a:lnTo>
                    <a:pt x="150019" y="78010"/>
                  </a:lnTo>
                  <a:cubicBezTo>
                    <a:pt x="150019" y="87059"/>
                    <a:pt x="148971" y="94964"/>
                    <a:pt x="146780" y="101537"/>
                  </a:cubicBezTo>
                  <a:cubicBezTo>
                    <a:pt x="144590" y="108204"/>
                    <a:pt x="141256" y="113633"/>
                    <a:pt x="136588" y="117920"/>
                  </a:cubicBezTo>
                  <a:cubicBezTo>
                    <a:pt x="132017" y="122206"/>
                    <a:pt x="126111" y="125444"/>
                    <a:pt x="118872" y="127445"/>
                  </a:cubicBezTo>
                  <a:cubicBezTo>
                    <a:pt x="111633" y="129540"/>
                    <a:pt x="102965" y="130588"/>
                    <a:pt x="92964" y="130588"/>
                  </a:cubicBezTo>
                  <a:lnTo>
                    <a:pt x="5620" y="130588"/>
                  </a:lnTo>
                  <a:cubicBezTo>
                    <a:pt x="1905" y="130588"/>
                    <a:pt x="0" y="128683"/>
                    <a:pt x="0" y="124968"/>
                  </a:cubicBezTo>
                  <a:lnTo>
                    <a:pt x="0" y="5620"/>
                  </a:lnTo>
                  <a:cubicBezTo>
                    <a:pt x="0" y="1810"/>
                    <a:pt x="1905" y="0"/>
                    <a:pt x="5620" y="0"/>
                  </a:cubicBezTo>
                  <a:lnTo>
                    <a:pt x="9296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CAB90EF-CB20-644C-8DE6-13EAE0C12713}"/>
                </a:ext>
              </a:extLst>
            </p:cNvPr>
            <p:cNvSpPr/>
            <p:nvPr/>
          </p:nvSpPr>
          <p:spPr>
            <a:xfrm>
              <a:off x="4985603" y="4684101"/>
              <a:ext cx="26670" cy="58198"/>
            </a:xfrm>
            <a:custGeom>
              <a:avLst/>
              <a:gdLst>
                <a:gd name="connsiteX0" fmla="*/ 22574 w 26669"/>
                <a:gd name="connsiteY0" fmla="*/ 95 h 58197"/>
                <a:gd name="connsiteX1" fmla="*/ 26670 w 26669"/>
                <a:gd name="connsiteY1" fmla="*/ 4191 h 58197"/>
                <a:gd name="connsiteX2" fmla="*/ 26670 w 26669"/>
                <a:gd name="connsiteY2" fmla="*/ 20003 h 58197"/>
                <a:gd name="connsiteX3" fmla="*/ 26479 w 26669"/>
                <a:gd name="connsiteY3" fmla="*/ 24098 h 58197"/>
                <a:gd name="connsiteX4" fmla="*/ 25336 w 26669"/>
                <a:gd name="connsiteY4" fmla="*/ 28766 h 58197"/>
                <a:gd name="connsiteX5" fmla="*/ 18478 w 26669"/>
                <a:gd name="connsiteY5" fmla="*/ 54102 h 58197"/>
                <a:gd name="connsiteX6" fmla="*/ 16669 w 26669"/>
                <a:gd name="connsiteY6" fmla="*/ 57341 h 58197"/>
                <a:gd name="connsiteX7" fmla="*/ 13430 w 26669"/>
                <a:gd name="connsiteY7" fmla="*/ 58198 h 58197"/>
                <a:gd name="connsiteX8" fmla="*/ 6001 w 26669"/>
                <a:gd name="connsiteY8" fmla="*/ 58198 h 58197"/>
                <a:gd name="connsiteX9" fmla="*/ 2476 w 26669"/>
                <a:gd name="connsiteY9" fmla="*/ 54102 h 58197"/>
                <a:gd name="connsiteX10" fmla="*/ 7525 w 26669"/>
                <a:gd name="connsiteY10" fmla="*/ 26289 h 58197"/>
                <a:gd name="connsiteX11" fmla="*/ 4286 w 26669"/>
                <a:gd name="connsiteY11" fmla="*/ 26289 h 58197"/>
                <a:gd name="connsiteX12" fmla="*/ 0 w 26669"/>
                <a:gd name="connsiteY12" fmla="*/ 22193 h 58197"/>
                <a:gd name="connsiteX13" fmla="*/ 0 w 26669"/>
                <a:gd name="connsiteY13" fmla="*/ 4096 h 58197"/>
                <a:gd name="connsiteX14" fmla="*/ 4286 w 26669"/>
                <a:gd name="connsiteY14" fmla="*/ 0 h 58197"/>
                <a:gd name="connsiteX15" fmla="*/ 22574 w 26669"/>
                <a:gd name="connsiteY15" fmla="*/ 0 h 5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69" h="58197">
                  <a:moveTo>
                    <a:pt x="22574" y="95"/>
                  </a:moveTo>
                  <a:cubicBezTo>
                    <a:pt x="25241" y="95"/>
                    <a:pt x="26670" y="1429"/>
                    <a:pt x="26670" y="4191"/>
                  </a:cubicBezTo>
                  <a:lnTo>
                    <a:pt x="26670" y="20003"/>
                  </a:lnTo>
                  <a:cubicBezTo>
                    <a:pt x="26670" y="21622"/>
                    <a:pt x="26575" y="22955"/>
                    <a:pt x="26479" y="24098"/>
                  </a:cubicBezTo>
                  <a:cubicBezTo>
                    <a:pt x="26384" y="25241"/>
                    <a:pt x="26003" y="26765"/>
                    <a:pt x="25336" y="28766"/>
                  </a:cubicBezTo>
                  <a:lnTo>
                    <a:pt x="18478" y="54102"/>
                  </a:lnTo>
                  <a:cubicBezTo>
                    <a:pt x="17907" y="55721"/>
                    <a:pt x="17335" y="56769"/>
                    <a:pt x="16669" y="57341"/>
                  </a:cubicBezTo>
                  <a:cubicBezTo>
                    <a:pt x="16002" y="57912"/>
                    <a:pt x="14954" y="58198"/>
                    <a:pt x="13430" y="58198"/>
                  </a:cubicBezTo>
                  <a:lnTo>
                    <a:pt x="6001" y="58198"/>
                  </a:lnTo>
                  <a:cubicBezTo>
                    <a:pt x="2953" y="58198"/>
                    <a:pt x="1809" y="56864"/>
                    <a:pt x="2476" y="54102"/>
                  </a:cubicBezTo>
                  <a:lnTo>
                    <a:pt x="7525" y="26289"/>
                  </a:lnTo>
                  <a:lnTo>
                    <a:pt x="4286" y="26289"/>
                  </a:lnTo>
                  <a:cubicBezTo>
                    <a:pt x="1429" y="26289"/>
                    <a:pt x="0" y="24860"/>
                    <a:pt x="0" y="22193"/>
                  </a:cubicBezTo>
                  <a:lnTo>
                    <a:pt x="0" y="4096"/>
                  </a:lnTo>
                  <a:cubicBezTo>
                    <a:pt x="0" y="1334"/>
                    <a:pt x="1429" y="0"/>
                    <a:pt x="4286" y="0"/>
                  </a:cubicBezTo>
                  <a:lnTo>
                    <a:pt x="2257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D4CCDF5B-D30B-FA4E-8343-2C800EBD9F57}"/>
                </a:ext>
              </a:extLst>
            </p:cNvPr>
            <p:cNvSpPr/>
            <p:nvPr/>
          </p:nvSpPr>
          <p:spPr>
            <a:xfrm>
              <a:off x="5030181" y="4653149"/>
              <a:ext cx="138587" cy="170878"/>
            </a:xfrm>
            <a:custGeom>
              <a:avLst/>
              <a:gdLst>
                <a:gd name="connsiteX0" fmla="*/ 99822 w 138588"/>
                <a:gd name="connsiteY0" fmla="*/ 0 h 170878"/>
                <a:gd name="connsiteX1" fmla="*/ 102775 w 138588"/>
                <a:gd name="connsiteY1" fmla="*/ 953 h 170878"/>
                <a:gd name="connsiteX2" fmla="*/ 102394 w 138588"/>
                <a:gd name="connsiteY2" fmla="*/ 3620 h 170878"/>
                <a:gd name="connsiteX3" fmla="*/ 83344 w 138588"/>
                <a:gd name="connsiteY3" fmla="*/ 31052 h 170878"/>
                <a:gd name="connsiteX4" fmla="*/ 80963 w 138588"/>
                <a:gd name="connsiteY4" fmla="*/ 33719 h 170878"/>
                <a:gd name="connsiteX5" fmla="*/ 77724 w 138588"/>
                <a:gd name="connsiteY5" fmla="*/ 34576 h 170878"/>
                <a:gd name="connsiteX6" fmla="*/ 63627 w 138588"/>
                <a:gd name="connsiteY6" fmla="*/ 34576 h 170878"/>
                <a:gd name="connsiteX7" fmla="*/ 60579 w 138588"/>
                <a:gd name="connsiteY7" fmla="*/ 33623 h 170878"/>
                <a:gd name="connsiteX8" fmla="*/ 60770 w 138588"/>
                <a:gd name="connsiteY8" fmla="*/ 31052 h 170878"/>
                <a:gd name="connsiteX9" fmla="*/ 77343 w 138588"/>
                <a:gd name="connsiteY9" fmla="*/ 3620 h 170878"/>
                <a:gd name="connsiteX10" fmla="*/ 83153 w 138588"/>
                <a:gd name="connsiteY10" fmla="*/ 95 h 170878"/>
                <a:gd name="connsiteX11" fmla="*/ 99822 w 138588"/>
                <a:gd name="connsiteY11" fmla="*/ 95 h 170878"/>
                <a:gd name="connsiteX12" fmla="*/ 134303 w 138588"/>
                <a:gd name="connsiteY12" fmla="*/ 40291 h 170878"/>
                <a:gd name="connsiteX13" fmla="*/ 138589 w 138588"/>
                <a:gd name="connsiteY13" fmla="*/ 44387 h 170878"/>
                <a:gd name="connsiteX14" fmla="*/ 138589 w 138588"/>
                <a:gd name="connsiteY14" fmla="*/ 62103 h 170878"/>
                <a:gd name="connsiteX15" fmla="*/ 134303 w 138588"/>
                <a:gd name="connsiteY15" fmla="*/ 66199 h 170878"/>
                <a:gd name="connsiteX16" fmla="*/ 52769 w 138588"/>
                <a:gd name="connsiteY16" fmla="*/ 66199 h 170878"/>
                <a:gd name="connsiteX17" fmla="*/ 40767 w 138588"/>
                <a:gd name="connsiteY17" fmla="*/ 67437 h 170878"/>
                <a:gd name="connsiteX18" fmla="*/ 33052 w 138588"/>
                <a:gd name="connsiteY18" fmla="*/ 71533 h 170878"/>
                <a:gd name="connsiteX19" fmla="*/ 29051 w 138588"/>
                <a:gd name="connsiteY19" fmla="*/ 79343 h 170878"/>
                <a:gd name="connsiteX20" fmla="*/ 27908 w 138588"/>
                <a:gd name="connsiteY20" fmla="*/ 91535 h 170878"/>
                <a:gd name="connsiteX21" fmla="*/ 27908 w 138588"/>
                <a:gd name="connsiteY21" fmla="*/ 93440 h 170878"/>
                <a:gd name="connsiteX22" fmla="*/ 133255 w 138588"/>
                <a:gd name="connsiteY22" fmla="*/ 93440 h 170878"/>
                <a:gd name="connsiteX23" fmla="*/ 137350 w 138588"/>
                <a:gd name="connsiteY23" fmla="*/ 97536 h 170878"/>
                <a:gd name="connsiteX24" fmla="*/ 137350 w 138588"/>
                <a:gd name="connsiteY24" fmla="*/ 112204 h 170878"/>
                <a:gd name="connsiteX25" fmla="*/ 133255 w 138588"/>
                <a:gd name="connsiteY25" fmla="*/ 116396 h 170878"/>
                <a:gd name="connsiteX26" fmla="*/ 27908 w 138588"/>
                <a:gd name="connsiteY26" fmla="*/ 116396 h 170878"/>
                <a:gd name="connsiteX27" fmla="*/ 27908 w 138588"/>
                <a:gd name="connsiteY27" fmla="*/ 119539 h 170878"/>
                <a:gd name="connsiteX28" fmla="*/ 29051 w 138588"/>
                <a:gd name="connsiteY28" fmla="*/ 131826 h 170878"/>
                <a:gd name="connsiteX29" fmla="*/ 33052 w 138588"/>
                <a:gd name="connsiteY29" fmla="*/ 139637 h 170878"/>
                <a:gd name="connsiteX30" fmla="*/ 40767 w 138588"/>
                <a:gd name="connsiteY30" fmla="*/ 143732 h 170878"/>
                <a:gd name="connsiteX31" fmla="*/ 52769 w 138588"/>
                <a:gd name="connsiteY31" fmla="*/ 144971 h 170878"/>
                <a:gd name="connsiteX32" fmla="*/ 134303 w 138588"/>
                <a:gd name="connsiteY32" fmla="*/ 144971 h 170878"/>
                <a:gd name="connsiteX33" fmla="*/ 138589 w 138588"/>
                <a:gd name="connsiteY33" fmla="*/ 149066 h 170878"/>
                <a:gd name="connsiteX34" fmla="*/ 138589 w 138588"/>
                <a:gd name="connsiteY34" fmla="*/ 166783 h 170878"/>
                <a:gd name="connsiteX35" fmla="*/ 134303 w 138588"/>
                <a:gd name="connsiteY35" fmla="*/ 170879 h 170878"/>
                <a:gd name="connsiteX36" fmla="*/ 52197 w 138588"/>
                <a:gd name="connsiteY36" fmla="*/ 170879 h 170878"/>
                <a:gd name="connsiteX37" fmla="*/ 28099 w 138588"/>
                <a:gd name="connsiteY37" fmla="*/ 168212 h 170878"/>
                <a:gd name="connsiteX38" fmla="*/ 12001 w 138588"/>
                <a:gd name="connsiteY38" fmla="*/ 159734 h 170878"/>
                <a:gd name="connsiteX39" fmla="*/ 2857 w 138588"/>
                <a:gd name="connsiteY39" fmla="*/ 144494 h 170878"/>
                <a:gd name="connsiteX40" fmla="*/ 0 w 138588"/>
                <a:gd name="connsiteY40" fmla="*/ 121634 h 170878"/>
                <a:gd name="connsiteX41" fmla="*/ 0 w 138588"/>
                <a:gd name="connsiteY41" fmla="*/ 89630 h 170878"/>
                <a:gd name="connsiteX42" fmla="*/ 2857 w 138588"/>
                <a:gd name="connsiteY42" fmla="*/ 66866 h 170878"/>
                <a:gd name="connsiteX43" fmla="*/ 12001 w 138588"/>
                <a:gd name="connsiteY43" fmla="*/ 51626 h 170878"/>
                <a:gd name="connsiteX44" fmla="*/ 28099 w 138588"/>
                <a:gd name="connsiteY44" fmla="*/ 43053 h 170878"/>
                <a:gd name="connsiteX45" fmla="*/ 52197 w 138588"/>
                <a:gd name="connsiteY45" fmla="*/ 40291 h 170878"/>
                <a:gd name="connsiteX46" fmla="*/ 134303 w 138588"/>
                <a:gd name="connsiteY46" fmla="*/ 40291 h 17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38588" h="170878">
                  <a:moveTo>
                    <a:pt x="99822" y="0"/>
                  </a:moveTo>
                  <a:cubicBezTo>
                    <a:pt x="101155" y="0"/>
                    <a:pt x="102203" y="286"/>
                    <a:pt x="102775" y="953"/>
                  </a:cubicBezTo>
                  <a:cubicBezTo>
                    <a:pt x="103346" y="1619"/>
                    <a:pt x="103251" y="2477"/>
                    <a:pt x="102394" y="3620"/>
                  </a:cubicBezTo>
                  <a:lnTo>
                    <a:pt x="83344" y="31052"/>
                  </a:lnTo>
                  <a:cubicBezTo>
                    <a:pt x="82582" y="32290"/>
                    <a:pt x="81820" y="33147"/>
                    <a:pt x="80963" y="33719"/>
                  </a:cubicBezTo>
                  <a:cubicBezTo>
                    <a:pt x="80105" y="34290"/>
                    <a:pt x="79057" y="34576"/>
                    <a:pt x="77724" y="34576"/>
                  </a:cubicBezTo>
                  <a:lnTo>
                    <a:pt x="63627" y="34576"/>
                  </a:lnTo>
                  <a:cubicBezTo>
                    <a:pt x="62198" y="34576"/>
                    <a:pt x="61246" y="34290"/>
                    <a:pt x="60579" y="33623"/>
                  </a:cubicBezTo>
                  <a:cubicBezTo>
                    <a:pt x="60007" y="33052"/>
                    <a:pt x="60007" y="32099"/>
                    <a:pt x="60770" y="31052"/>
                  </a:cubicBezTo>
                  <a:lnTo>
                    <a:pt x="77343" y="3620"/>
                  </a:lnTo>
                  <a:cubicBezTo>
                    <a:pt x="78676" y="1238"/>
                    <a:pt x="80581" y="95"/>
                    <a:pt x="83153" y="95"/>
                  </a:cubicBezTo>
                  <a:lnTo>
                    <a:pt x="99822" y="95"/>
                  </a:lnTo>
                  <a:close/>
                  <a:moveTo>
                    <a:pt x="134303" y="40291"/>
                  </a:moveTo>
                  <a:cubicBezTo>
                    <a:pt x="137160" y="40291"/>
                    <a:pt x="138589" y="41720"/>
                    <a:pt x="138589" y="44387"/>
                  </a:cubicBezTo>
                  <a:lnTo>
                    <a:pt x="138589" y="62103"/>
                  </a:lnTo>
                  <a:cubicBezTo>
                    <a:pt x="138589" y="64865"/>
                    <a:pt x="137160" y="66199"/>
                    <a:pt x="134303" y="66199"/>
                  </a:cubicBezTo>
                  <a:lnTo>
                    <a:pt x="52769" y="66199"/>
                  </a:lnTo>
                  <a:cubicBezTo>
                    <a:pt x="47911" y="66199"/>
                    <a:pt x="43910" y="66580"/>
                    <a:pt x="40767" y="67437"/>
                  </a:cubicBezTo>
                  <a:cubicBezTo>
                    <a:pt x="37529" y="68199"/>
                    <a:pt x="35052" y="69628"/>
                    <a:pt x="33052" y="71533"/>
                  </a:cubicBezTo>
                  <a:cubicBezTo>
                    <a:pt x="31147" y="73533"/>
                    <a:pt x="29813" y="76105"/>
                    <a:pt x="29051" y="79343"/>
                  </a:cubicBezTo>
                  <a:cubicBezTo>
                    <a:pt x="28384" y="82677"/>
                    <a:pt x="27908" y="86678"/>
                    <a:pt x="27908" y="91535"/>
                  </a:cubicBezTo>
                  <a:lnTo>
                    <a:pt x="27908" y="93440"/>
                  </a:lnTo>
                  <a:lnTo>
                    <a:pt x="133255" y="93440"/>
                  </a:lnTo>
                  <a:cubicBezTo>
                    <a:pt x="135922" y="93440"/>
                    <a:pt x="137350" y="94869"/>
                    <a:pt x="137350" y="97536"/>
                  </a:cubicBezTo>
                  <a:lnTo>
                    <a:pt x="137350" y="112204"/>
                  </a:lnTo>
                  <a:cubicBezTo>
                    <a:pt x="137350" y="114967"/>
                    <a:pt x="135922" y="116396"/>
                    <a:pt x="133255" y="116396"/>
                  </a:cubicBezTo>
                  <a:lnTo>
                    <a:pt x="27908" y="116396"/>
                  </a:lnTo>
                  <a:lnTo>
                    <a:pt x="27908" y="119539"/>
                  </a:lnTo>
                  <a:cubicBezTo>
                    <a:pt x="27908" y="124396"/>
                    <a:pt x="28289" y="128492"/>
                    <a:pt x="29051" y="131826"/>
                  </a:cubicBezTo>
                  <a:cubicBezTo>
                    <a:pt x="29813" y="135065"/>
                    <a:pt x="31147" y="137732"/>
                    <a:pt x="33052" y="139637"/>
                  </a:cubicBezTo>
                  <a:cubicBezTo>
                    <a:pt x="34957" y="141637"/>
                    <a:pt x="37529" y="142970"/>
                    <a:pt x="40767" y="143732"/>
                  </a:cubicBezTo>
                  <a:cubicBezTo>
                    <a:pt x="43910" y="144494"/>
                    <a:pt x="47911" y="144971"/>
                    <a:pt x="52769" y="144971"/>
                  </a:cubicBezTo>
                  <a:lnTo>
                    <a:pt x="134303" y="144971"/>
                  </a:lnTo>
                  <a:cubicBezTo>
                    <a:pt x="137160" y="144971"/>
                    <a:pt x="138589" y="146400"/>
                    <a:pt x="138589" y="149066"/>
                  </a:cubicBezTo>
                  <a:lnTo>
                    <a:pt x="138589" y="166783"/>
                  </a:lnTo>
                  <a:cubicBezTo>
                    <a:pt x="138589" y="169545"/>
                    <a:pt x="137160" y="170879"/>
                    <a:pt x="134303" y="170879"/>
                  </a:cubicBezTo>
                  <a:lnTo>
                    <a:pt x="52197" y="170879"/>
                  </a:lnTo>
                  <a:cubicBezTo>
                    <a:pt x="42767" y="170879"/>
                    <a:pt x="34766" y="170021"/>
                    <a:pt x="28099" y="168212"/>
                  </a:cubicBezTo>
                  <a:cubicBezTo>
                    <a:pt x="21526" y="166497"/>
                    <a:pt x="16097" y="163640"/>
                    <a:pt x="12001" y="159734"/>
                  </a:cubicBezTo>
                  <a:cubicBezTo>
                    <a:pt x="7811" y="155829"/>
                    <a:pt x="4763" y="150781"/>
                    <a:pt x="2857" y="144494"/>
                  </a:cubicBezTo>
                  <a:cubicBezTo>
                    <a:pt x="953" y="138208"/>
                    <a:pt x="0" y="130588"/>
                    <a:pt x="0" y="121634"/>
                  </a:cubicBezTo>
                  <a:lnTo>
                    <a:pt x="0" y="89630"/>
                  </a:lnTo>
                  <a:cubicBezTo>
                    <a:pt x="0" y="80677"/>
                    <a:pt x="953" y="73057"/>
                    <a:pt x="2857" y="66866"/>
                  </a:cubicBezTo>
                  <a:cubicBezTo>
                    <a:pt x="4763" y="60674"/>
                    <a:pt x="7811" y="55626"/>
                    <a:pt x="12001" y="51626"/>
                  </a:cubicBezTo>
                  <a:cubicBezTo>
                    <a:pt x="16192" y="47720"/>
                    <a:pt x="21526" y="44863"/>
                    <a:pt x="28099" y="43053"/>
                  </a:cubicBezTo>
                  <a:cubicBezTo>
                    <a:pt x="34671" y="41243"/>
                    <a:pt x="42672" y="40291"/>
                    <a:pt x="52197" y="40291"/>
                  </a:cubicBezTo>
                  <a:lnTo>
                    <a:pt x="134303" y="40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168B93B4-94CC-E446-BBA1-E7798EA840A1}"/>
                </a:ext>
              </a:extLst>
            </p:cNvPr>
            <p:cNvSpPr/>
            <p:nvPr/>
          </p:nvSpPr>
          <p:spPr>
            <a:xfrm>
              <a:off x="5181439" y="4693439"/>
              <a:ext cx="154211" cy="130495"/>
            </a:xfrm>
            <a:custGeom>
              <a:avLst/>
              <a:gdLst>
                <a:gd name="connsiteX0" fmla="*/ 149923 w 154209"/>
                <a:gd name="connsiteY0" fmla="*/ 0 h 130492"/>
                <a:gd name="connsiteX1" fmla="*/ 154210 w 154209"/>
                <a:gd name="connsiteY1" fmla="*/ 4096 h 130492"/>
                <a:gd name="connsiteX2" fmla="*/ 154210 w 154209"/>
                <a:gd name="connsiteY2" fmla="*/ 22384 h 130492"/>
                <a:gd name="connsiteX3" fmla="*/ 149923 w 154209"/>
                <a:gd name="connsiteY3" fmla="*/ 26670 h 130492"/>
                <a:gd name="connsiteX4" fmla="*/ 91345 w 154209"/>
                <a:gd name="connsiteY4" fmla="*/ 26670 h 130492"/>
                <a:gd name="connsiteX5" fmla="*/ 91345 w 154209"/>
                <a:gd name="connsiteY5" fmla="*/ 126397 h 130492"/>
                <a:gd name="connsiteX6" fmla="*/ 87249 w 154209"/>
                <a:gd name="connsiteY6" fmla="*/ 130493 h 130492"/>
                <a:gd name="connsiteX7" fmla="*/ 66961 w 154209"/>
                <a:gd name="connsiteY7" fmla="*/ 130493 h 130492"/>
                <a:gd name="connsiteX8" fmla="*/ 62865 w 154209"/>
                <a:gd name="connsiteY8" fmla="*/ 126397 h 130492"/>
                <a:gd name="connsiteX9" fmla="*/ 62865 w 154209"/>
                <a:gd name="connsiteY9" fmla="*/ 26670 h 130492"/>
                <a:gd name="connsiteX10" fmla="*/ 4286 w 154209"/>
                <a:gd name="connsiteY10" fmla="*/ 26670 h 130492"/>
                <a:gd name="connsiteX11" fmla="*/ 0 w 154209"/>
                <a:gd name="connsiteY11" fmla="*/ 22384 h 130492"/>
                <a:gd name="connsiteX12" fmla="*/ 0 w 154209"/>
                <a:gd name="connsiteY12" fmla="*/ 4096 h 130492"/>
                <a:gd name="connsiteX13" fmla="*/ 4286 w 154209"/>
                <a:gd name="connsiteY13" fmla="*/ 0 h 130492"/>
                <a:gd name="connsiteX14" fmla="*/ 149923 w 154209"/>
                <a:gd name="connsiteY14" fmla="*/ 0 h 13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209" h="130492">
                  <a:moveTo>
                    <a:pt x="149923" y="0"/>
                  </a:moveTo>
                  <a:cubicBezTo>
                    <a:pt x="152781" y="0"/>
                    <a:pt x="154210" y="1429"/>
                    <a:pt x="154210" y="4096"/>
                  </a:cubicBezTo>
                  <a:lnTo>
                    <a:pt x="154210" y="22384"/>
                  </a:lnTo>
                  <a:cubicBezTo>
                    <a:pt x="154210" y="25241"/>
                    <a:pt x="152781" y="26670"/>
                    <a:pt x="149923" y="26670"/>
                  </a:cubicBezTo>
                  <a:lnTo>
                    <a:pt x="91345" y="26670"/>
                  </a:lnTo>
                  <a:lnTo>
                    <a:pt x="91345" y="126397"/>
                  </a:lnTo>
                  <a:cubicBezTo>
                    <a:pt x="91345" y="129159"/>
                    <a:pt x="89916" y="130493"/>
                    <a:pt x="87249" y="130493"/>
                  </a:cubicBezTo>
                  <a:lnTo>
                    <a:pt x="66961" y="130493"/>
                  </a:lnTo>
                  <a:cubicBezTo>
                    <a:pt x="64198" y="130493"/>
                    <a:pt x="62865" y="129159"/>
                    <a:pt x="62865" y="126397"/>
                  </a:cubicBezTo>
                  <a:lnTo>
                    <a:pt x="62865" y="26670"/>
                  </a:lnTo>
                  <a:lnTo>
                    <a:pt x="4286" y="26670"/>
                  </a:lnTo>
                  <a:cubicBezTo>
                    <a:pt x="1429" y="26670"/>
                    <a:pt x="0" y="25241"/>
                    <a:pt x="0" y="22384"/>
                  </a:cubicBezTo>
                  <a:lnTo>
                    <a:pt x="0" y="4096"/>
                  </a:lnTo>
                  <a:cubicBezTo>
                    <a:pt x="0" y="1334"/>
                    <a:pt x="1429" y="0"/>
                    <a:pt x="4286" y="0"/>
                  </a:cubicBezTo>
                  <a:lnTo>
                    <a:pt x="1499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A14691F-59AF-284A-9E95-1FD9FAF25130}"/>
                </a:ext>
              </a:extLst>
            </p:cNvPr>
            <p:cNvSpPr/>
            <p:nvPr/>
          </p:nvSpPr>
          <p:spPr>
            <a:xfrm>
              <a:off x="5352795" y="4693434"/>
              <a:ext cx="158213" cy="130681"/>
            </a:xfrm>
            <a:custGeom>
              <a:avLst/>
              <a:gdLst>
                <a:gd name="connsiteX0" fmla="*/ 24670 w 158210"/>
                <a:gd name="connsiteY0" fmla="*/ 0 h 130683"/>
                <a:gd name="connsiteX1" fmla="*/ 28765 w 158210"/>
                <a:gd name="connsiteY1" fmla="*/ 4096 h 130683"/>
                <a:gd name="connsiteX2" fmla="*/ 28765 w 158210"/>
                <a:gd name="connsiteY2" fmla="*/ 78581 h 130683"/>
                <a:gd name="connsiteX3" fmla="*/ 30004 w 158210"/>
                <a:gd name="connsiteY3" fmla="*/ 90964 h 130683"/>
                <a:gd name="connsiteX4" fmla="*/ 34004 w 158210"/>
                <a:gd name="connsiteY4" fmla="*/ 98774 h 130683"/>
                <a:gd name="connsiteX5" fmla="*/ 41529 w 158210"/>
                <a:gd name="connsiteY5" fmla="*/ 102965 h 130683"/>
                <a:gd name="connsiteX6" fmla="*/ 53530 w 158210"/>
                <a:gd name="connsiteY6" fmla="*/ 104108 h 130683"/>
                <a:gd name="connsiteX7" fmla="*/ 105156 w 158210"/>
                <a:gd name="connsiteY7" fmla="*/ 104108 h 130683"/>
                <a:gd name="connsiteX8" fmla="*/ 117157 w 158210"/>
                <a:gd name="connsiteY8" fmla="*/ 102965 h 130683"/>
                <a:gd name="connsiteX9" fmla="*/ 124682 w 158210"/>
                <a:gd name="connsiteY9" fmla="*/ 98774 h 130683"/>
                <a:gd name="connsiteX10" fmla="*/ 128588 w 158210"/>
                <a:gd name="connsiteY10" fmla="*/ 90964 h 130683"/>
                <a:gd name="connsiteX11" fmla="*/ 129730 w 158210"/>
                <a:gd name="connsiteY11" fmla="*/ 78581 h 130683"/>
                <a:gd name="connsiteX12" fmla="*/ 129730 w 158210"/>
                <a:gd name="connsiteY12" fmla="*/ 4191 h 130683"/>
                <a:gd name="connsiteX13" fmla="*/ 133826 w 158210"/>
                <a:gd name="connsiteY13" fmla="*/ 95 h 130683"/>
                <a:gd name="connsiteX14" fmla="*/ 154114 w 158210"/>
                <a:gd name="connsiteY14" fmla="*/ 95 h 130683"/>
                <a:gd name="connsiteX15" fmla="*/ 158210 w 158210"/>
                <a:gd name="connsiteY15" fmla="*/ 4191 h 130683"/>
                <a:gd name="connsiteX16" fmla="*/ 158210 w 158210"/>
                <a:gd name="connsiteY16" fmla="*/ 81439 h 130683"/>
                <a:gd name="connsiteX17" fmla="*/ 155448 w 158210"/>
                <a:gd name="connsiteY17" fmla="*/ 104299 h 130683"/>
                <a:gd name="connsiteX18" fmla="*/ 146399 w 158210"/>
                <a:gd name="connsiteY18" fmla="*/ 119539 h 130683"/>
                <a:gd name="connsiteX19" fmla="*/ 130207 w 158210"/>
                <a:gd name="connsiteY19" fmla="*/ 128016 h 130683"/>
                <a:gd name="connsiteX20" fmla="*/ 106013 w 158210"/>
                <a:gd name="connsiteY20" fmla="*/ 130683 h 130683"/>
                <a:gd name="connsiteX21" fmla="*/ 52292 w 158210"/>
                <a:gd name="connsiteY21" fmla="*/ 130683 h 130683"/>
                <a:gd name="connsiteX22" fmla="*/ 28194 w 158210"/>
                <a:gd name="connsiteY22" fmla="*/ 128016 h 130683"/>
                <a:gd name="connsiteX23" fmla="*/ 12097 w 158210"/>
                <a:gd name="connsiteY23" fmla="*/ 119539 h 130683"/>
                <a:gd name="connsiteX24" fmla="*/ 2953 w 158210"/>
                <a:gd name="connsiteY24" fmla="*/ 104299 h 130683"/>
                <a:gd name="connsiteX25" fmla="*/ 0 w 158210"/>
                <a:gd name="connsiteY25" fmla="*/ 81439 h 130683"/>
                <a:gd name="connsiteX26" fmla="*/ 0 w 158210"/>
                <a:gd name="connsiteY26" fmla="*/ 4191 h 130683"/>
                <a:gd name="connsiteX27" fmla="*/ 4286 w 158210"/>
                <a:gd name="connsiteY27" fmla="*/ 95 h 130683"/>
                <a:gd name="connsiteX28" fmla="*/ 24670 w 158210"/>
                <a:gd name="connsiteY28" fmla="*/ 95 h 1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8210" h="130683">
                  <a:moveTo>
                    <a:pt x="24670" y="0"/>
                  </a:moveTo>
                  <a:cubicBezTo>
                    <a:pt x="27432" y="0"/>
                    <a:pt x="28765" y="1429"/>
                    <a:pt x="28765" y="4096"/>
                  </a:cubicBezTo>
                  <a:lnTo>
                    <a:pt x="28765" y="78581"/>
                  </a:lnTo>
                  <a:cubicBezTo>
                    <a:pt x="28765" y="83534"/>
                    <a:pt x="29146" y="87630"/>
                    <a:pt x="30004" y="90964"/>
                  </a:cubicBezTo>
                  <a:cubicBezTo>
                    <a:pt x="30766" y="94202"/>
                    <a:pt x="32099" y="96869"/>
                    <a:pt x="34004" y="98774"/>
                  </a:cubicBezTo>
                  <a:cubicBezTo>
                    <a:pt x="35909" y="100774"/>
                    <a:pt x="38386" y="102108"/>
                    <a:pt x="41529" y="102965"/>
                  </a:cubicBezTo>
                  <a:cubicBezTo>
                    <a:pt x="44768" y="103727"/>
                    <a:pt x="48673" y="104108"/>
                    <a:pt x="53530" y="104108"/>
                  </a:cubicBezTo>
                  <a:lnTo>
                    <a:pt x="105156" y="104108"/>
                  </a:lnTo>
                  <a:cubicBezTo>
                    <a:pt x="110014" y="104108"/>
                    <a:pt x="114014" y="103727"/>
                    <a:pt x="117157" y="102965"/>
                  </a:cubicBezTo>
                  <a:cubicBezTo>
                    <a:pt x="120396" y="102108"/>
                    <a:pt x="122872" y="100774"/>
                    <a:pt x="124682" y="98774"/>
                  </a:cubicBezTo>
                  <a:cubicBezTo>
                    <a:pt x="126587" y="96869"/>
                    <a:pt x="127921" y="94202"/>
                    <a:pt x="128588" y="90964"/>
                  </a:cubicBezTo>
                  <a:cubicBezTo>
                    <a:pt x="129349" y="87630"/>
                    <a:pt x="129730" y="83534"/>
                    <a:pt x="129730" y="78581"/>
                  </a:cubicBezTo>
                  <a:lnTo>
                    <a:pt x="129730" y="4191"/>
                  </a:lnTo>
                  <a:cubicBezTo>
                    <a:pt x="129730" y="1429"/>
                    <a:pt x="131159" y="95"/>
                    <a:pt x="133826" y="95"/>
                  </a:cubicBezTo>
                  <a:lnTo>
                    <a:pt x="154114" y="95"/>
                  </a:lnTo>
                  <a:cubicBezTo>
                    <a:pt x="156877" y="95"/>
                    <a:pt x="158210" y="1524"/>
                    <a:pt x="158210" y="4191"/>
                  </a:cubicBezTo>
                  <a:lnTo>
                    <a:pt x="158210" y="81439"/>
                  </a:lnTo>
                  <a:cubicBezTo>
                    <a:pt x="158210" y="90392"/>
                    <a:pt x="157258" y="98012"/>
                    <a:pt x="155448" y="104299"/>
                  </a:cubicBezTo>
                  <a:cubicBezTo>
                    <a:pt x="153543" y="110585"/>
                    <a:pt x="150590" y="115634"/>
                    <a:pt x="146399" y="119539"/>
                  </a:cubicBezTo>
                  <a:cubicBezTo>
                    <a:pt x="142208" y="123444"/>
                    <a:pt x="136874" y="126302"/>
                    <a:pt x="130207" y="128016"/>
                  </a:cubicBezTo>
                  <a:cubicBezTo>
                    <a:pt x="123539" y="129730"/>
                    <a:pt x="115538" y="130683"/>
                    <a:pt x="106013" y="130683"/>
                  </a:cubicBezTo>
                  <a:lnTo>
                    <a:pt x="52292" y="130683"/>
                  </a:lnTo>
                  <a:cubicBezTo>
                    <a:pt x="42863" y="130683"/>
                    <a:pt x="34862" y="129826"/>
                    <a:pt x="28194" y="128016"/>
                  </a:cubicBezTo>
                  <a:cubicBezTo>
                    <a:pt x="21622" y="126302"/>
                    <a:pt x="16193" y="123444"/>
                    <a:pt x="12097" y="119539"/>
                  </a:cubicBezTo>
                  <a:cubicBezTo>
                    <a:pt x="7906" y="115634"/>
                    <a:pt x="4858" y="110585"/>
                    <a:pt x="2953" y="104299"/>
                  </a:cubicBezTo>
                  <a:cubicBezTo>
                    <a:pt x="953" y="98012"/>
                    <a:pt x="0" y="90392"/>
                    <a:pt x="0" y="81439"/>
                  </a:cubicBezTo>
                  <a:lnTo>
                    <a:pt x="0" y="4191"/>
                  </a:lnTo>
                  <a:cubicBezTo>
                    <a:pt x="0" y="1429"/>
                    <a:pt x="1429" y="95"/>
                    <a:pt x="4286" y="95"/>
                  </a:cubicBezTo>
                  <a:lnTo>
                    <a:pt x="2467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D4429F4A-74D1-684C-A0C4-03169B4E7496}"/>
                </a:ext>
              </a:extLst>
            </p:cNvPr>
            <p:cNvSpPr/>
            <p:nvPr/>
          </p:nvSpPr>
          <p:spPr>
            <a:xfrm>
              <a:off x="5534818" y="4693335"/>
              <a:ext cx="150017" cy="130588"/>
            </a:xfrm>
            <a:custGeom>
              <a:avLst/>
              <a:gdLst>
                <a:gd name="connsiteX0" fmla="*/ 28575 w 150018"/>
                <a:gd name="connsiteY0" fmla="*/ 102299 h 130587"/>
                <a:gd name="connsiteX1" fmla="*/ 30956 w 150018"/>
                <a:gd name="connsiteY1" fmla="*/ 104680 h 130587"/>
                <a:gd name="connsiteX2" fmla="*/ 92107 w 150018"/>
                <a:gd name="connsiteY2" fmla="*/ 104680 h 130587"/>
                <a:gd name="connsiteX3" fmla="*/ 105918 w 150018"/>
                <a:gd name="connsiteY3" fmla="*/ 103156 h 130587"/>
                <a:gd name="connsiteX4" fmla="*/ 114967 w 150018"/>
                <a:gd name="connsiteY4" fmla="*/ 98298 h 130587"/>
                <a:gd name="connsiteX5" fmla="*/ 119920 w 150018"/>
                <a:gd name="connsiteY5" fmla="*/ 89345 h 130587"/>
                <a:gd name="connsiteX6" fmla="*/ 121444 w 150018"/>
                <a:gd name="connsiteY6" fmla="*/ 75533 h 130587"/>
                <a:gd name="connsiteX7" fmla="*/ 121444 w 150018"/>
                <a:gd name="connsiteY7" fmla="*/ 54959 h 130587"/>
                <a:gd name="connsiteX8" fmla="*/ 119920 w 150018"/>
                <a:gd name="connsiteY8" fmla="*/ 41148 h 130587"/>
                <a:gd name="connsiteX9" fmla="*/ 114967 w 150018"/>
                <a:gd name="connsiteY9" fmla="*/ 32195 h 130587"/>
                <a:gd name="connsiteX10" fmla="*/ 105918 w 150018"/>
                <a:gd name="connsiteY10" fmla="*/ 27337 h 130587"/>
                <a:gd name="connsiteX11" fmla="*/ 92107 w 150018"/>
                <a:gd name="connsiteY11" fmla="*/ 25813 h 130587"/>
                <a:gd name="connsiteX12" fmla="*/ 30956 w 150018"/>
                <a:gd name="connsiteY12" fmla="*/ 25813 h 130587"/>
                <a:gd name="connsiteX13" fmla="*/ 28575 w 150018"/>
                <a:gd name="connsiteY13" fmla="*/ 28480 h 130587"/>
                <a:gd name="connsiteX14" fmla="*/ 28575 w 150018"/>
                <a:gd name="connsiteY14" fmla="*/ 102299 h 130587"/>
                <a:gd name="connsiteX15" fmla="*/ 92964 w 150018"/>
                <a:gd name="connsiteY15" fmla="*/ 95 h 130587"/>
                <a:gd name="connsiteX16" fmla="*/ 118872 w 150018"/>
                <a:gd name="connsiteY16" fmla="*/ 3143 h 130587"/>
                <a:gd name="connsiteX17" fmla="*/ 136589 w 150018"/>
                <a:gd name="connsiteY17" fmla="*/ 12668 h 130587"/>
                <a:gd name="connsiteX18" fmla="*/ 146780 w 150018"/>
                <a:gd name="connsiteY18" fmla="*/ 29051 h 130587"/>
                <a:gd name="connsiteX19" fmla="*/ 150019 w 150018"/>
                <a:gd name="connsiteY19" fmla="*/ 52673 h 130587"/>
                <a:gd name="connsiteX20" fmla="*/ 150019 w 150018"/>
                <a:gd name="connsiteY20" fmla="*/ 78010 h 130587"/>
                <a:gd name="connsiteX21" fmla="*/ 146780 w 150018"/>
                <a:gd name="connsiteY21" fmla="*/ 101537 h 130587"/>
                <a:gd name="connsiteX22" fmla="*/ 136589 w 150018"/>
                <a:gd name="connsiteY22" fmla="*/ 117920 h 130587"/>
                <a:gd name="connsiteX23" fmla="*/ 118872 w 150018"/>
                <a:gd name="connsiteY23" fmla="*/ 127445 h 130587"/>
                <a:gd name="connsiteX24" fmla="*/ 92964 w 150018"/>
                <a:gd name="connsiteY24" fmla="*/ 130588 h 130587"/>
                <a:gd name="connsiteX25" fmla="*/ 5620 w 150018"/>
                <a:gd name="connsiteY25" fmla="*/ 130588 h 130587"/>
                <a:gd name="connsiteX26" fmla="*/ 0 w 150018"/>
                <a:gd name="connsiteY26" fmla="*/ 124968 h 130587"/>
                <a:gd name="connsiteX27" fmla="*/ 0 w 150018"/>
                <a:gd name="connsiteY27" fmla="*/ 5620 h 130587"/>
                <a:gd name="connsiteX28" fmla="*/ 5620 w 150018"/>
                <a:gd name="connsiteY28" fmla="*/ 0 h 130587"/>
                <a:gd name="connsiteX29" fmla="*/ 92964 w 150018"/>
                <a:gd name="connsiteY29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018" h="130587">
                  <a:moveTo>
                    <a:pt x="28575" y="102299"/>
                  </a:moveTo>
                  <a:cubicBezTo>
                    <a:pt x="28575" y="103918"/>
                    <a:pt x="29337" y="104680"/>
                    <a:pt x="30956" y="104680"/>
                  </a:cubicBezTo>
                  <a:lnTo>
                    <a:pt x="92107" y="104680"/>
                  </a:lnTo>
                  <a:cubicBezTo>
                    <a:pt x="97536" y="104680"/>
                    <a:pt x="102203" y="104108"/>
                    <a:pt x="105918" y="103156"/>
                  </a:cubicBezTo>
                  <a:cubicBezTo>
                    <a:pt x="109633" y="102203"/>
                    <a:pt x="112586" y="100584"/>
                    <a:pt x="114967" y="98298"/>
                  </a:cubicBezTo>
                  <a:cubicBezTo>
                    <a:pt x="117253" y="96107"/>
                    <a:pt x="118872" y="93059"/>
                    <a:pt x="119920" y="89345"/>
                  </a:cubicBezTo>
                  <a:cubicBezTo>
                    <a:pt x="120872" y="85630"/>
                    <a:pt x="121444" y="81058"/>
                    <a:pt x="121444" y="75533"/>
                  </a:cubicBezTo>
                  <a:lnTo>
                    <a:pt x="121444" y="54959"/>
                  </a:lnTo>
                  <a:cubicBezTo>
                    <a:pt x="121444" y="49530"/>
                    <a:pt x="120968" y="44863"/>
                    <a:pt x="119920" y="41148"/>
                  </a:cubicBezTo>
                  <a:cubicBezTo>
                    <a:pt x="118967" y="37433"/>
                    <a:pt x="117253" y="34385"/>
                    <a:pt x="114967" y="32195"/>
                  </a:cubicBezTo>
                  <a:cubicBezTo>
                    <a:pt x="112681" y="30004"/>
                    <a:pt x="109633" y="28289"/>
                    <a:pt x="105918" y="27337"/>
                  </a:cubicBezTo>
                  <a:cubicBezTo>
                    <a:pt x="102108" y="26384"/>
                    <a:pt x="97536" y="25813"/>
                    <a:pt x="92107" y="25813"/>
                  </a:cubicBezTo>
                  <a:lnTo>
                    <a:pt x="30956" y="25813"/>
                  </a:lnTo>
                  <a:cubicBezTo>
                    <a:pt x="29337" y="25813"/>
                    <a:pt x="28575" y="26670"/>
                    <a:pt x="28575" y="28480"/>
                  </a:cubicBezTo>
                  <a:lnTo>
                    <a:pt x="28575" y="102299"/>
                  </a:lnTo>
                  <a:close/>
                  <a:moveTo>
                    <a:pt x="92964" y="95"/>
                  </a:moveTo>
                  <a:cubicBezTo>
                    <a:pt x="103061" y="95"/>
                    <a:pt x="111728" y="1143"/>
                    <a:pt x="118872" y="3143"/>
                  </a:cubicBezTo>
                  <a:cubicBezTo>
                    <a:pt x="126016" y="5239"/>
                    <a:pt x="132017" y="8382"/>
                    <a:pt x="136589" y="12668"/>
                  </a:cubicBezTo>
                  <a:cubicBezTo>
                    <a:pt x="141161" y="16954"/>
                    <a:pt x="144590" y="22384"/>
                    <a:pt x="146780" y="29051"/>
                  </a:cubicBezTo>
                  <a:cubicBezTo>
                    <a:pt x="148971" y="35719"/>
                    <a:pt x="150019" y="43529"/>
                    <a:pt x="150019" y="52673"/>
                  </a:cubicBezTo>
                  <a:lnTo>
                    <a:pt x="150019" y="78010"/>
                  </a:lnTo>
                  <a:cubicBezTo>
                    <a:pt x="150019" y="87059"/>
                    <a:pt x="148971" y="94964"/>
                    <a:pt x="146780" y="101537"/>
                  </a:cubicBezTo>
                  <a:cubicBezTo>
                    <a:pt x="144590" y="108204"/>
                    <a:pt x="141161" y="113633"/>
                    <a:pt x="136589" y="117920"/>
                  </a:cubicBezTo>
                  <a:cubicBezTo>
                    <a:pt x="132017" y="122206"/>
                    <a:pt x="126111" y="125444"/>
                    <a:pt x="118872" y="127445"/>
                  </a:cubicBezTo>
                  <a:cubicBezTo>
                    <a:pt x="111633" y="129540"/>
                    <a:pt x="102966" y="130588"/>
                    <a:pt x="92964" y="130588"/>
                  </a:cubicBezTo>
                  <a:lnTo>
                    <a:pt x="5620" y="130588"/>
                  </a:lnTo>
                  <a:cubicBezTo>
                    <a:pt x="1905" y="130588"/>
                    <a:pt x="0" y="128683"/>
                    <a:pt x="0" y="124968"/>
                  </a:cubicBezTo>
                  <a:lnTo>
                    <a:pt x="0" y="5620"/>
                  </a:lnTo>
                  <a:cubicBezTo>
                    <a:pt x="0" y="1810"/>
                    <a:pt x="1905" y="0"/>
                    <a:pt x="5620" y="0"/>
                  </a:cubicBezTo>
                  <a:lnTo>
                    <a:pt x="9296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7CEF1FC1-E4B2-CB4C-A9DE-3241365F428B}"/>
                </a:ext>
              </a:extLst>
            </p:cNvPr>
            <p:cNvSpPr/>
            <p:nvPr/>
          </p:nvSpPr>
          <p:spPr>
            <a:xfrm>
              <a:off x="5705889" y="4693434"/>
              <a:ext cx="138587" cy="130588"/>
            </a:xfrm>
            <a:custGeom>
              <a:avLst/>
              <a:gdLst>
                <a:gd name="connsiteX0" fmla="*/ 134303 w 138588"/>
                <a:gd name="connsiteY0" fmla="*/ 0 h 130587"/>
                <a:gd name="connsiteX1" fmla="*/ 138589 w 138588"/>
                <a:gd name="connsiteY1" fmla="*/ 4096 h 130587"/>
                <a:gd name="connsiteX2" fmla="*/ 138589 w 138588"/>
                <a:gd name="connsiteY2" fmla="*/ 21812 h 130587"/>
                <a:gd name="connsiteX3" fmla="*/ 134303 w 138588"/>
                <a:gd name="connsiteY3" fmla="*/ 25908 h 130587"/>
                <a:gd name="connsiteX4" fmla="*/ 52768 w 138588"/>
                <a:gd name="connsiteY4" fmla="*/ 25908 h 130587"/>
                <a:gd name="connsiteX5" fmla="*/ 40767 w 138588"/>
                <a:gd name="connsiteY5" fmla="*/ 27146 h 130587"/>
                <a:gd name="connsiteX6" fmla="*/ 33147 w 138588"/>
                <a:gd name="connsiteY6" fmla="*/ 31242 h 130587"/>
                <a:gd name="connsiteX7" fmla="*/ 29146 w 138588"/>
                <a:gd name="connsiteY7" fmla="*/ 39053 h 130587"/>
                <a:gd name="connsiteX8" fmla="*/ 28004 w 138588"/>
                <a:gd name="connsiteY8" fmla="*/ 51245 h 130587"/>
                <a:gd name="connsiteX9" fmla="*/ 28004 w 138588"/>
                <a:gd name="connsiteY9" fmla="*/ 53149 h 130587"/>
                <a:gd name="connsiteX10" fmla="*/ 133350 w 138588"/>
                <a:gd name="connsiteY10" fmla="*/ 53149 h 130587"/>
                <a:gd name="connsiteX11" fmla="*/ 137446 w 138588"/>
                <a:gd name="connsiteY11" fmla="*/ 57245 h 130587"/>
                <a:gd name="connsiteX12" fmla="*/ 137446 w 138588"/>
                <a:gd name="connsiteY12" fmla="*/ 71914 h 130587"/>
                <a:gd name="connsiteX13" fmla="*/ 133350 w 138588"/>
                <a:gd name="connsiteY13" fmla="*/ 76105 h 130587"/>
                <a:gd name="connsiteX14" fmla="*/ 28004 w 138588"/>
                <a:gd name="connsiteY14" fmla="*/ 76105 h 130587"/>
                <a:gd name="connsiteX15" fmla="*/ 28004 w 138588"/>
                <a:gd name="connsiteY15" fmla="*/ 79248 h 130587"/>
                <a:gd name="connsiteX16" fmla="*/ 29146 w 138588"/>
                <a:gd name="connsiteY16" fmla="*/ 91535 h 130587"/>
                <a:gd name="connsiteX17" fmla="*/ 33147 w 138588"/>
                <a:gd name="connsiteY17" fmla="*/ 99346 h 130587"/>
                <a:gd name="connsiteX18" fmla="*/ 40767 w 138588"/>
                <a:gd name="connsiteY18" fmla="*/ 103441 h 130587"/>
                <a:gd name="connsiteX19" fmla="*/ 52768 w 138588"/>
                <a:gd name="connsiteY19" fmla="*/ 104680 h 130587"/>
                <a:gd name="connsiteX20" fmla="*/ 134303 w 138588"/>
                <a:gd name="connsiteY20" fmla="*/ 104680 h 130587"/>
                <a:gd name="connsiteX21" fmla="*/ 138589 w 138588"/>
                <a:gd name="connsiteY21" fmla="*/ 108776 h 130587"/>
                <a:gd name="connsiteX22" fmla="*/ 138589 w 138588"/>
                <a:gd name="connsiteY22" fmla="*/ 126492 h 130587"/>
                <a:gd name="connsiteX23" fmla="*/ 134303 w 138588"/>
                <a:gd name="connsiteY23" fmla="*/ 130588 h 130587"/>
                <a:gd name="connsiteX24" fmla="*/ 52197 w 138588"/>
                <a:gd name="connsiteY24" fmla="*/ 130588 h 130587"/>
                <a:gd name="connsiteX25" fmla="*/ 28099 w 138588"/>
                <a:gd name="connsiteY25" fmla="*/ 127921 h 130587"/>
                <a:gd name="connsiteX26" fmla="*/ 12001 w 138588"/>
                <a:gd name="connsiteY26" fmla="*/ 119444 h 130587"/>
                <a:gd name="connsiteX27" fmla="*/ 2857 w 138588"/>
                <a:gd name="connsiteY27" fmla="*/ 104204 h 130587"/>
                <a:gd name="connsiteX28" fmla="*/ 0 w 138588"/>
                <a:gd name="connsiteY28" fmla="*/ 81344 h 130587"/>
                <a:gd name="connsiteX29" fmla="*/ 0 w 138588"/>
                <a:gd name="connsiteY29" fmla="*/ 49339 h 130587"/>
                <a:gd name="connsiteX30" fmla="*/ 2857 w 138588"/>
                <a:gd name="connsiteY30" fmla="*/ 26575 h 130587"/>
                <a:gd name="connsiteX31" fmla="*/ 12001 w 138588"/>
                <a:gd name="connsiteY31" fmla="*/ 11335 h 130587"/>
                <a:gd name="connsiteX32" fmla="*/ 28099 w 138588"/>
                <a:gd name="connsiteY32" fmla="*/ 2762 h 130587"/>
                <a:gd name="connsiteX33" fmla="*/ 52197 w 138588"/>
                <a:gd name="connsiteY33" fmla="*/ 0 h 130587"/>
                <a:gd name="connsiteX34" fmla="*/ 134303 w 138588"/>
                <a:gd name="connsiteY34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8588" h="130587">
                  <a:moveTo>
                    <a:pt x="134303" y="0"/>
                  </a:moveTo>
                  <a:cubicBezTo>
                    <a:pt x="137160" y="0"/>
                    <a:pt x="138589" y="1429"/>
                    <a:pt x="138589" y="4096"/>
                  </a:cubicBezTo>
                  <a:lnTo>
                    <a:pt x="138589" y="21812"/>
                  </a:lnTo>
                  <a:cubicBezTo>
                    <a:pt x="138589" y="24574"/>
                    <a:pt x="137160" y="25908"/>
                    <a:pt x="134303" y="25908"/>
                  </a:cubicBezTo>
                  <a:lnTo>
                    <a:pt x="52768" y="25908"/>
                  </a:lnTo>
                  <a:cubicBezTo>
                    <a:pt x="47911" y="25908"/>
                    <a:pt x="43910" y="26289"/>
                    <a:pt x="40767" y="27146"/>
                  </a:cubicBezTo>
                  <a:cubicBezTo>
                    <a:pt x="37624" y="27908"/>
                    <a:pt x="35052" y="29337"/>
                    <a:pt x="33147" y="31242"/>
                  </a:cubicBezTo>
                  <a:cubicBezTo>
                    <a:pt x="31242" y="33242"/>
                    <a:pt x="29908" y="35814"/>
                    <a:pt x="29146" y="39053"/>
                  </a:cubicBezTo>
                  <a:cubicBezTo>
                    <a:pt x="28480" y="42386"/>
                    <a:pt x="28004" y="46387"/>
                    <a:pt x="28004" y="51245"/>
                  </a:cubicBezTo>
                  <a:lnTo>
                    <a:pt x="28004" y="53149"/>
                  </a:lnTo>
                  <a:lnTo>
                    <a:pt x="133350" y="53149"/>
                  </a:lnTo>
                  <a:cubicBezTo>
                    <a:pt x="136017" y="53149"/>
                    <a:pt x="137446" y="54578"/>
                    <a:pt x="137446" y="57245"/>
                  </a:cubicBezTo>
                  <a:lnTo>
                    <a:pt x="137446" y="71914"/>
                  </a:lnTo>
                  <a:cubicBezTo>
                    <a:pt x="137446" y="74676"/>
                    <a:pt x="136017" y="76105"/>
                    <a:pt x="133350" y="76105"/>
                  </a:cubicBezTo>
                  <a:lnTo>
                    <a:pt x="28004" y="76105"/>
                  </a:lnTo>
                  <a:lnTo>
                    <a:pt x="28004" y="79248"/>
                  </a:lnTo>
                  <a:cubicBezTo>
                    <a:pt x="28004" y="84106"/>
                    <a:pt x="28384" y="88202"/>
                    <a:pt x="29146" y="91535"/>
                  </a:cubicBezTo>
                  <a:cubicBezTo>
                    <a:pt x="29908" y="94774"/>
                    <a:pt x="31242" y="97441"/>
                    <a:pt x="33147" y="99346"/>
                  </a:cubicBezTo>
                  <a:cubicBezTo>
                    <a:pt x="35052" y="101346"/>
                    <a:pt x="37624" y="102679"/>
                    <a:pt x="40767" y="103441"/>
                  </a:cubicBezTo>
                  <a:cubicBezTo>
                    <a:pt x="44005" y="104204"/>
                    <a:pt x="48006" y="104680"/>
                    <a:pt x="52768" y="104680"/>
                  </a:cubicBezTo>
                  <a:lnTo>
                    <a:pt x="134303" y="104680"/>
                  </a:lnTo>
                  <a:cubicBezTo>
                    <a:pt x="137160" y="104680"/>
                    <a:pt x="138589" y="106109"/>
                    <a:pt x="138589" y="108776"/>
                  </a:cubicBezTo>
                  <a:lnTo>
                    <a:pt x="138589" y="126492"/>
                  </a:lnTo>
                  <a:cubicBezTo>
                    <a:pt x="138589" y="129254"/>
                    <a:pt x="137160" y="130588"/>
                    <a:pt x="134303" y="130588"/>
                  </a:cubicBezTo>
                  <a:lnTo>
                    <a:pt x="52197" y="130588"/>
                  </a:lnTo>
                  <a:cubicBezTo>
                    <a:pt x="42767" y="130588"/>
                    <a:pt x="34766" y="129730"/>
                    <a:pt x="28099" y="127921"/>
                  </a:cubicBezTo>
                  <a:cubicBezTo>
                    <a:pt x="21526" y="126206"/>
                    <a:pt x="16097" y="123349"/>
                    <a:pt x="12001" y="119444"/>
                  </a:cubicBezTo>
                  <a:cubicBezTo>
                    <a:pt x="7810" y="115538"/>
                    <a:pt x="4763" y="110490"/>
                    <a:pt x="2857" y="104204"/>
                  </a:cubicBezTo>
                  <a:cubicBezTo>
                    <a:pt x="953" y="97917"/>
                    <a:pt x="0" y="90297"/>
                    <a:pt x="0" y="81344"/>
                  </a:cubicBezTo>
                  <a:lnTo>
                    <a:pt x="0" y="49339"/>
                  </a:lnTo>
                  <a:cubicBezTo>
                    <a:pt x="0" y="40386"/>
                    <a:pt x="953" y="32766"/>
                    <a:pt x="2857" y="26575"/>
                  </a:cubicBezTo>
                  <a:cubicBezTo>
                    <a:pt x="4763" y="20384"/>
                    <a:pt x="7810" y="15335"/>
                    <a:pt x="12001" y="11335"/>
                  </a:cubicBezTo>
                  <a:cubicBezTo>
                    <a:pt x="16192" y="7429"/>
                    <a:pt x="21526" y="4572"/>
                    <a:pt x="28099" y="2762"/>
                  </a:cubicBezTo>
                  <a:cubicBezTo>
                    <a:pt x="34671" y="953"/>
                    <a:pt x="42672" y="0"/>
                    <a:pt x="52197" y="0"/>
                  </a:cubicBezTo>
                  <a:lnTo>
                    <a:pt x="134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282E8B29-9AC7-A941-9398-12AA1E392377}"/>
                </a:ext>
              </a:extLst>
            </p:cNvPr>
            <p:cNvSpPr/>
            <p:nvPr/>
          </p:nvSpPr>
          <p:spPr>
            <a:xfrm>
              <a:off x="5862955" y="4693434"/>
              <a:ext cx="140684" cy="130588"/>
            </a:xfrm>
            <a:custGeom>
              <a:avLst/>
              <a:gdLst>
                <a:gd name="connsiteX0" fmla="*/ 131826 w 140684"/>
                <a:gd name="connsiteY0" fmla="*/ 0 h 130587"/>
                <a:gd name="connsiteX1" fmla="*/ 135922 w 140684"/>
                <a:gd name="connsiteY1" fmla="*/ 4096 h 130587"/>
                <a:gd name="connsiteX2" fmla="*/ 135922 w 140684"/>
                <a:gd name="connsiteY2" fmla="*/ 21812 h 130587"/>
                <a:gd name="connsiteX3" fmla="*/ 131826 w 140684"/>
                <a:gd name="connsiteY3" fmla="*/ 25908 h 130587"/>
                <a:gd name="connsiteX4" fmla="*/ 38386 w 140684"/>
                <a:gd name="connsiteY4" fmla="*/ 25908 h 130587"/>
                <a:gd name="connsiteX5" fmla="*/ 30766 w 140684"/>
                <a:gd name="connsiteY5" fmla="*/ 28670 h 130587"/>
                <a:gd name="connsiteX6" fmla="*/ 28480 w 140684"/>
                <a:gd name="connsiteY6" fmla="*/ 36290 h 130587"/>
                <a:gd name="connsiteX7" fmla="*/ 28480 w 140684"/>
                <a:gd name="connsiteY7" fmla="*/ 42672 h 130587"/>
                <a:gd name="connsiteX8" fmla="*/ 38195 w 140684"/>
                <a:gd name="connsiteY8" fmla="*/ 53149 h 130587"/>
                <a:gd name="connsiteX9" fmla="*/ 108109 w 140684"/>
                <a:gd name="connsiteY9" fmla="*/ 53149 h 130587"/>
                <a:gd name="connsiteX10" fmla="*/ 132493 w 140684"/>
                <a:gd name="connsiteY10" fmla="*/ 61436 h 130587"/>
                <a:gd name="connsiteX11" fmla="*/ 140684 w 140684"/>
                <a:gd name="connsiteY11" fmla="*/ 85249 h 130587"/>
                <a:gd name="connsiteX12" fmla="*/ 140684 w 140684"/>
                <a:gd name="connsiteY12" fmla="*/ 100108 h 130587"/>
                <a:gd name="connsiteX13" fmla="*/ 132683 w 140684"/>
                <a:gd name="connsiteY13" fmla="*/ 122206 h 130587"/>
                <a:gd name="connsiteX14" fmla="*/ 107728 w 140684"/>
                <a:gd name="connsiteY14" fmla="*/ 130588 h 130587"/>
                <a:gd name="connsiteX15" fmla="*/ 4477 w 140684"/>
                <a:gd name="connsiteY15" fmla="*/ 130588 h 130587"/>
                <a:gd name="connsiteX16" fmla="*/ 190 w 140684"/>
                <a:gd name="connsiteY16" fmla="*/ 126492 h 130587"/>
                <a:gd name="connsiteX17" fmla="*/ 190 w 140684"/>
                <a:gd name="connsiteY17" fmla="*/ 108776 h 130587"/>
                <a:gd name="connsiteX18" fmla="*/ 4477 w 140684"/>
                <a:gd name="connsiteY18" fmla="*/ 104680 h 130587"/>
                <a:gd name="connsiteX19" fmla="*/ 102394 w 140684"/>
                <a:gd name="connsiteY19" fmla="*/ 104680 h 130587"/>
                <a:gd name="connsiteX20" fmla="*/ 110014 w 140684"/>
                <a:gd name="connsiteY20" fmla="*/ 101918 h 130587"/>
                <a:gd name="connsiteX21" fmla="*/ 112300 w 140684"/>
                <a:gd name="connsiteY21" fmla="*/ 94202 h 130587"/>
                <a:gd name="connsiteX22" fmla="*/ 112300 w 140684"/>
                <a:gd name="connsiteY22" fmla="*/ 86582 h 130587"/>
                <a:gd name="connsiteX23" fmla="*/ 102584 w 140684"/>
                <a:gd name="connsiteY23" fmla="*/ 76200 h 130587"/>
                <a:gd name="connsiteX24" fmla="*/ 32671 w 140684"/>
                <a:gd name="connsiteY24" fmla="*/ 76200 h 130587"/>
                <a:gd name="connsiteX25" fmla="*/ 8192 w 140684"/>
                <a:gd name="connsiteY25" fmla="*/ 67913 h 130587"/>
                <a:gd name="connsiteX26" fmla="*/ 0 w 140684"/>
                <a:gd name="connsiteY26" fmla="*/ 44101 h 130587"/>
                <a:gd name="connsiteX27" fmla="*/ 0 w 140684"/>
                <a:gd name="connsiteY27" fmla="*/ 30480 h 130587"/>
                <a:gd name="connsiteX28" fmla="*/ 8001 w 140684"/>
                <a:gd name="connsiteY28" fmla="*/ 8477 h 130587"/>
                <a:gd name="connsiteX29" fmla="*/ 32956 w 140684"/>
                <a:gd name="connsiteY29" fmla="*/ 95 h 130587"/>
                <a:gd name="connsiteX30" fmla="*/ 131826 w 140684"/>
                <a:gd name="connsiteY30" fmla="*/ 95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0684" h="130587">
                  <a:moveTo>
                    <a:pt x="131826" y="0"/>
                  </a:moveTo>
                  <a:cubicBezTo>
                    <a:pt x="134588" y="0"/>
                    <a:pt x="135922" y="1429"/>
                    <a:pt x="135922" y="4096"/>
                  </a:cubicBezTo>
                  <a:lnTo>
                    <a:pt x="135922" y="21812"/>
                  </a:lnTo>
                  <a:cubicBezTo>
                    <a:pt x="135922" y="24574"/>
                    <a:pt x="134588" y="25908"/>
                    <a:pt x="131826" y="25908"/>
                  </a:cubicBezTo>
                  <a:lnTo>
                    <a:pt x="38386" y="25908"/>
                  </a:lnTo>
                  <a:cubicBezTo>
                    <a:pt x="34766" y="25908"/>
                    <a:pt x="32195" y="26861"/>
                    <a:pt x="30766" y="28670"/>
                  </a:cubicBezTo>
                  <a:cubicBezTo>
                    <a:pt x="29242" y="30575"/>
                    <a:pt x="28480" y="33147"/>
                    <a:pt x="28480" y="36290"/>
                  </a:cubicBezTo>
                  <a:lnTo>
                    <a:pt x="28480" y="42672"/>
                  </a:lnTo>
                  <a:cubicBezTo>
                    <a:pt x="28480" y="49625"/>
                    <a:pt x="31718" y="53149"/>
                    <a:pt x="38195" y="53149"/>
                  </a:cubicBezTo>
                  <a:lnTo>
                    <a:pt x="108109" y="53149"/>
                  </a:lnTo>
                  <a:cubicBezTo>
                    <a:pt x="118872" y="53149"/>
                    <a:pt x="127063" y="55912"/>
                    <a:pt x="132493" y="61436"/>
                  </a:cubicBezTo>
                  <a:cubicBezTo>
                    <a:pt x="137922" y="66961"/>
                    <a:pt x="140684" y="74866"/>
                    <a:pt x="140684" y="85249"/>
                  </a:cubicBezTo>
                  <a:lnTo>
                    <a:pt x="140684" y="100108"/>
                  </a:lnTo>
                  <a:cubicBezTo>
                    <a:pt x="140684" y="109156"/>
                    <a:pt x="138017" y="116586"/>
                    <a:pt x="132683" y="122206"/>
                  </a:cubicBezTo>
                  <a:cubicBezTo>
                    <a:pt x="127349" y="127826"/>
                    <a:pt x="118967" y="130588"/>
                    <a:pt x="107728" y="130588"/>
                  </a:cubicBezTo>
                  <a:lnTo>
                    <a:pt x="4477" y="130588"/>
                  </a:lnTo>
                  <a:cubicBezTo>
                    <a:pt x="1619" y="130588"/>
                    <a:pt x="190" y="129254"/>
                    <a:pt x="190" y="126492"/>
                  </a:cubicBezTo>
                  <a:lnTo>
                    <a:pt x="190" y="108776"/>
                  </a:lnTo>
                  <a:cubicBezTo>
                    <a:pt x="190" y="106013"/>
                    <a:pt x="1619" y="104680"/>
                    <a:pt x="4477" y="104680"/>
                  </a:cubicBezTo>
                  <a:lnTo>
                    <a:pt x="102394" y="104680"/>
                  </a:lnTo>
                  <a:cubicBezTo>
                    <a:pt x="106013" y="104680"/>
                    <a:pt x="108585" y="103727"/>
                    <a:pt x="110014" y="101918"/>
                  </a:cubicBezTo>
                  <a:cubicBezTo>
                    <a:pt x="111538" y="100013"/>
                    <a:pt x="112300" y="97441"/>
                    <a:pt x="112300" y="94202"/>
                  </a:cubicBezTo>
                  <a:lnTo>
                    <a:pt x="112300" y="86582"/>
                  </a:lnTo>
                  <a:cubicBezTo>
                    <a:pt x="112300" y="79629"/>
                    <a:pt x="109061" y="76200"/>
                    <a:pt x="102584" y="76200"/>
                  </a:cubicBezTo>
                  <a:lnTo>
                    <a:pt x="32671" y="76200"/>
                  </a:lnTo>
                  <a:cubicBezTo>
                    <a:pt x="21812" y="76200"/>
                    <a:pt x="13716" y="73438"/>
                    <a:pt x="8192" y="67913"/>
                  </a:cubicBezTo>
                  <a:cubicBezTo>
                    <a:pt x="2762" y="62389"/>
                    <a:pt x="0" y="54388"/>
                    <a:pt x="0" y="44101"/>
                  </a:cubicBezTo>
                  <a:lnTo>
                    <a:pt x="0" y="30480"/>
                  </a:lnTo>
                  <a:cubicBezTo>
                    <a:pt x="0" y="21431"/>
                    <a:pt x="2667" y="14097"/>
                    <a:pt x="8001" y="8477"/>
                  </a:cubicBezTo>
                  <a:cubicBezTo>
                    <a:pt x="13335" y="2857"/>
                    <a:pt x="21622" y="95"/>
                    <a:pt x="32956" y="95"/>
                  </a:cubicBezTo>
                  <a:lnTo>
                    <a:pt x="131826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E4BCA9E-E86F-8A41-8DD6-2F4A5830CA37}"/>
                </a:ext>
              </a:extLst>
            </p:cNvPr>
            <p:cNvSpPr/>
            <p:nvPr/>
          </p:nvSpPr>
          <p:spPr>
            <a:xfrm>
              <a:off x="6083556" y="4693450"/>
              <a:ext cx="140876" cy="130588"/>
            </a:xfrm>
            <a:custGeom>
              <a:avLst/>
              <a:gdLst>
                <a:gd name="connsiteX0" fmla="*/ 132016 w 140874"/>
                <a:gd name="connsiteY0" fmla="*/ 0 h 130587"/>
                <a:gd name="connsiteX1" fmla="*/ 136112 w 140874"/>
                <a:gd name="connsiteY1" fmla="*/ 4096 h 130587"/>
                <a:gd name="connsiteX2" fmla="*/ 136112 w 140874"/>
                <a:gd name="connsiteY2" fmla="*/ 21812 h 130587"/>
                <a:gd name="connsiteX3" fmla="*/ 132016 w 140874"/>
                <a:gd name="connsiteY3" fmla="*/ 25908 h 130587"/>
                <a:gd name="connsiteX4" fmla="*/ 38576 w 140874"/>
                <a:gd name="connsiteY4" fmla="*/ 25908 h 130587"/>
                <a:gd name="connsiteX5" fmla="*/ 30956 w 140874"/>
                <a:gd name="connsiteY5" fmla="*/ 28670 h 130587"/>
                <a:gd name="connsiteX6" fmla="*/ 28670 w 140874"/>
                <a:gd name="connsiteY6" fmla="*/ 36290 h 130587"/>
                <a:gd name="connsiteX7" fmla="*/ 28670 w 140874"/>
                <a:gd name="connsiteY7" fmla="*/ 42672 h 130587"/>
                <a:gd name="connsiteX8" fmla="*/ 38386 w 140874"/>
                <a:gd name="connsiteY8" fmla="*/ 53149 h 130587"/>
                <a:gd name="connsiteX9" fmla="*/ 108299 w 140874"/>
                <a:gd name="connsiteY9" fmla="*/ 53149 h 130587"/>
                <a:gd name="connsiteX10" fmla="*/ 132683 w 140874"/>
                <a:gd name="connsiteY10" fmla="*/ 61436 h 130587"/>
                <a:gd name="connsiteX11" fmla="*/ 140875 w 140874"/>
                <a:gd name="connsiteY11" fmla="*/ 85249 h 130587"/>
                <a:gd name="connsiteX12" fmla="*/ 140875 w 140874"/>
                <a:gd name="connsiteY12" fmla="*/ 100108 h 130587"/>
                <a:gd name="connsiteX13" fmla="*/ 132874 w 140874"/>
                <a:gd name="connsiteY13" fmla="*/ 122206 h 130587"/>
                <a:gd name="connsiteX14" fmla="*/ 107918 w 140874"/>
                <a:gd name="connsiteY14" fmla="*/ 130588 h 130587"/>
                <a:gd name="connsiteX15" fmla="*/ 4572 w 140874"/>
                <a:gd name="connsiteY15" fmla="*/ 130588 h 130587"/>
                <a:gd name="connsiteX16" fmla="*/ 286 w 140874"/>
                <a:gd name="connsiteY16" fmla="*/ 126492 h 130587"/>
                <a:gd name="connsiteX17" fmla="*/ 286 w 140874"/>
                <a:gd name="connsiteY17" fmla="*/ 108776 h 130587"/>
                <a:gd name="connsiteX18" fmla="*/ 4572 w 140874"/>
                <a:gd name="connsiteY18" fmla="*/ 104680 h 130587"/>
                <a:gd name="connsiteX19" fmla="*/ 102489 w 140874"/>
                <a:gd name="connsiteY19" fmla="*/ 104680 h 130587"/>
                <a:gd name="connsiteX20" fmla="*/ 110109 w 140874"/>
                <a:gd name="connsiteY20" fmla="*/ 101918 h 130587"/>
                <a:gd name="connsiteX21" fmla="*/ 112300 w 140874"/>
                <a:gd name="connsiteY21" fmla="*/ 94202 h 130587"/>
                <a:gd name="connsiteX22" fmla="*/ 112300 w 140874"/>
                <a:gd name="connsiteY22" fmla="*/ 86582 h 130587"/>
                <a:gd name="connsiteX23" fmla="*/ 102584 w 140874"/>
                <a:gd name="connsiteY23" fmla="*/ 76200 h 130587"/>
                <a:gd name="connsiteX24" fmla="*/ 32671 w 140874"/>
                <a:gd name="connsiteY24" fmla="*/ 76200 h 130587"/>
                <a:gd name="connsiteX25" fmla="*/ 8191 w 140874"/>
                <a:gd name="connsiteY25" fmla="*/ 67913 h 130587"/>
                <a:gd name="connsiteX26" fmla="*/ 0 w 140874"/>
                <a:gd name="connsiteY26" fmla="*/ 44101 h 130587"/>
                <a:gd name="connsiteX27" fmla="*/ 0 w 140874"/>
                <a:gd name="connsiteY27" fmla="*/ 30480 h 130587"/>
                <a:gd name="connsiteX28" fmla="*/ 8001 w 140874"/>
                <a:gd name="connsiteY28" fmla="*/ 8477 h 130587"/>
                <a:gd name="connsiteX29" fmla="*/ 32956 w 140874"/>
                <a:gd name="connsiteY29" fmla="*/ 95 h 130587"/>
                <a:gd name="connsiteX30" fmla="*/ 132016 w 140874"/>
                <a:gd name="connsiteY30" fmla="*/ 95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0874" h="130587">
                  <a:moveTo>
                    <a:pt x="132016" y="0"/>
                  </a:moveTo>
                  <a:cubicBezTo>
                    <a:pt x="134779" y="0"/>
                    <a:pt x="136112" y="1429"/>
                    <a:pt x="136112" y="4096"/>
                  </a:cubicBezTo>
                  <a:lnTo>
                    <a:pt x="136112" y="21812"/>
                  </a:lnTo>
                  <a:cubicBezTo>
                    <a:pt x="136112" y="24574"/>
                    <a:pt x="134683" y="25908"/>
                    <a:pt x="132016" y="25908"/>
                  </a:cubicBezTo>
                  <a:lnTo>
                    <a:pt x="38576" y="25908"/>
                  </a:lnTo>
                  <a:cubicBezTo>
                    <a:pt x="34957" y="25908"/>
                    <a:pt x="32385" y="26861"/>
                    <a:pt x="30956" y="28670"/>
                  </a:cubicBezTo>
                  <a:cubicBezTo>
                    <a:pt x="29432" y="30575"/>
                    <a:pt x="28670" y="33147"/>
                    <a:pt x="28670" y="36290"/>
                  </a:cubicBezTo>
                  <a:lnTo>
                    <a:pt x="28670" y="42672"/>
                  </a:lnTo>
                  <a:cubicBezTo>
                    <a:pt x="28670" y="49625"/>
                    <a:pt x="31909" y="53149"/>
                    <a:pt x="38386" y="53149"/>
                  </a:cubicBezTo>
                  <a:lnTo>
                    <a:pt x="108299" y="53149"/>
                  </a:lnTo>
                  <a:cubicBezTo>
                    <a:pt x="119063" y="53149"/>
                    <a:pt x="127254" y="55912"/>
                    <a:pt x="132683" y="61436"/>
                  </a:cubicBezTo>
                  <a:cubicBezTo>
                    <a:pt x="138113" y="66961"/>
                    <a:pt x="140875" y="74866"/>
                    <a:pt x="140875" y="85249"/>
                  </a:cubicBezTo>
                  <a:lnTo>
                    <a:pt x="140875" y="100108"/>
                  </a:lnTo>
                  <a:cubicBezTo>
                    <a:pt x="140875" y="109156"/>
                    <a:pt x="138208" y="116586"/>
                    <a:pt x="132874" y="122206"/>
                  </a:cubicBezTo>
                  <a:cubicBezTo>
                    <a:pt x="127540" y="127826"/>
                    <a:pt x="119158" y="130588"/>
                    <a:pt x="107918" y="130588"/>
                  </a:cubicBezTo>
                  <a:lnTo>
                    <a:pt x="4572" y="130588"/>
                  </a:lnTo>
                  <a:cubicBezTo>
                    <a:pt x="1714" y="130588"/>
                    <a:pt x="286" y="129254"/>
                    <a:pt x="286" y="126492"/>
                  </a:cubicBezTo>
                  <a:lnTo>
                    <a:pt x="286" y="108776"/>
                  </a:lnTo>
                  <a:cubicBezTo>
                    <a:pt x="286" y="106013"/>
                    <a:pt x="1714" y="104680"/>
                    <a:pt x="4572" y="104680"/>
                  </a:cubicBezTo>
                  <a:lnTo>
                    <a:pt x="102489" y="104680"/>
                  </a:lnTo>
                  <a:cubicBezTo>
                    <a:pt x="106108" y="104680"/>
                    <a:pt x="108680" y="103727"/>
                    <a:pt x="110109" y="101918"/>
                  </a:cubicBezTo>
                  <a:cubicBezTo>
                    <a:pt x="111633" y="100013"/>
                    <a:pt x="112300" y="97441"/>
                    <a:pt x="112300" y="94202"/>
                  </a:cubicBezTo>
                  <a:lnTo>
                    <a:pt x="112300" y="86582"/>
                  </a:lnTo>
                  <a:cubicBezTo>
                    <a:pt x="112300" y="79629"/>
                    <a:pt x="109061" y="76200"/>
                    <a:pt x="102584" y="76200"/>
                  </a:cubicBezTo>
                  <a:lnTo>
                    <a:pt x="32671" y="76200"/>
                  </a:lnTo>
                  <a:cubicBezTo>
                    <a:pt x="21812" y="76200"/>
                    <a:pt x="13716" y="73438"/>
                    <a:pt x="8191" y="67913"/>
                  </a:cubicBezTo>
                  <a:cubicBezTo>
                    <a:pt x="2762" y="62389"/>
                    <a:pt x="0" y="54388"/>
                    <a:pt x="0" y="44101"/>
                  </a:cubicBezTo>
                  <a:lnTo>
                    <a:pt x="0" y="30480"/>
                  </a:lnTo>
                  <a:cubicBezTo>
                    <a:pt x="0" y="21431"/>
                    <a:pt x="2667" y="14097"/>
                    <a:pt x="8001" y="8477"/>
                  </a:cubicBezTo>
                  <a:cubicBezTo>
                    <a:pt x="13335" y="2857"/>
                    <a:pt x="21717" y="95"/>
                    <a:pt x="32956" y="95"/>
                  </a:cubicBezTo>
                  <a:lnTo>
                    <a:pt x="132016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B7B801B8-A0C1-6547-B964-1BD4210B6229}"/>
                </a:ext>
              </a:extLst>
            </p:cNvPr>
            <p:cNvSpPr/>
            <p:nvPr/>
          </p:nvSpPr>
          <p:spPr>
            <a:xfrm>
              <a:off x="6245102" y="4693346"/>
              <a:ext cx="145735" cy="130588"/>
            </a:xfrm>
            <a:custGeom>
              <a:avLst/>
              <a:gdLst>
                <a:gd name="connsiteX0" fmla="*/ 28480 w 145732"/>
                <a:gd name="connsiteY0" fmla="*/ 66199 h 130587"/>
                <a:gd name="connsiteX1" fmla="*/ 99917 w 145732"/>
                <a:gd name="connsiteY1" fmla="*/ 66199 h 130587"/>
                <a:gd name="connsiteX2" fmla="*/ 113347 w 145732"/>
                <a:gd name="connsiteY2" fmla="*/ 62103 h 130587"/>
                <a:gd name="connsiteX3" fmla="*/ 117253 w 145732"/>
                <a:gd name="connsiteY3" fmla="*/ 49625 h 130587"/>
                <a:gd name="connsiteX4" fmla="*/ 117253 w 145732"/>
                <a:gd name="connsiteY4" fmla="*/ 42577 h 130587"/>
                <a:gd name="connsiteX5" fmla="*/ 113347 w 145732"/>
                <a:gd name="connsiteY5" fmla="*/ 30099 h 130587"/>
                <a:gd name="connsiteX6" fmla="*/ 99917 w 145732"/>
                <a:gd name="connsiteY6" fmla="*/ 26003 h 130587"/>
                <a:gd name="connsiteX7" fmla="*/ 30861 w 145732"/>
                <a:gd name="connsiteY7" fmla="*/ 26003 h 130587"/>
                <a:gd name="connsiteX8" fmla="*/ 28480 w 145732"/>
                <a:gd name="connsiteY8" fmla="*/ 28194 h 130587"/>
                <a:gd name="connsiteX9" fmla="*/ 28480 w 145732"/>
                <a:gd name="connsiteY9" fmla="*/ 66199 h 130587"/>
                <a:gd name="connsiteX10" fmla="*/ 105632 w 145732"/>
                <a:gd name="connsiteY10" fmla="*/ 95 h 130587"/>
                <a:gd name="connsiteX11" fmla="*/ 136398 w 145732"/>
                <a:gd name="connsiteY11" fmla="*/ 9811 h 130587"/>
                <a:gd name="connsiteX12" fmla="*/ 145733 w 145732"/>
                <a:gd name="connsiteY12" fmla="*/ 38481 h 130587"/>
                <a:gd name="connsiteX13" fmla="*/ 145733 w 145732"/>
                <a:gd name="connsiteY13" fmla="*/ 52292 h 130587"/>
                <a:gd name="connsiteX14" fmla="*/ 136398 w 145732"/>
                <a:gd name="connsiteY14" fmla="*/ 80963 h 130587"/>
                <a:gd name="connsiteX15" fmla="*/ 105632 w 145732"/>
                <a:gd name="connsiteY15" fmla="*/ 90678 h 130587"/>
                <a:gd name="connsiteX16" fmla="*/ 28480 w 145732"/>
                <a:gd name="connsiteY16" fmla="*/ 90678 h 130587"/>
                <a:gd name="connsiteX17" fmla="*/ 28480 w 145732"/>
                <a:gd name="connsiteY17" fmla="*/ 126492 h 130587"/>
                <a:gd name="connsiteX18" fmla="*/ 24384 w 145732"/>
                <a:gd name="connsiteY18" fmla="*/ 130588 h 130587"/>
                <a:gd name="connsiteX19" fmla="*/ 4286 w 145732"/>
                <a:gd name="connsiteY19" fmla="*/ 130588 h 130587"/>
                <a:gd name="connsiteX20" fmla="*/ 0 w 145732"/>
                <a:gd name="connsiteY20" fmla="*/ 126492 h 130587"/>
                <a:gd name="connsiteX21" fmla="*/ 0 w 145732"/>
                <a:gd name="connsiteY21" fmla="*/ 5620 h 130587"/>
                <a:gd name="connsiteX22" fmla="*/ 5620 w 145732"/>
                <a:gd name="connsiteY22" fmla="*/ 0 h 130587"/>
                <a:gd name="connsiteX23" fmla="*/ 105632 w 145732"/>
                <a:gd name="connsiteY23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732" h="130587">
                  <a:moveTo>
                    <a:pt x="28480" y="66199"/>
                  </a:moveTo>
                  <a:lnTo>
                    <a:pt x="99917" y="66199"/>
                  </a:lnTo>
                  <a:cubicBezTo>
                    <a:pt x="106204" y="66199"/>
                    <a:pt x="110680" y="64770"/>
                    <a:pt x="113347" y="62103"/>
                  </a:cubicBezTo>
                  <a:cubicBezTo>
                    <a:pt x="115919" y="59341"/>
                    <a:pt x="117253" y="55245"/>
                    <a:pt x="117253" y="49625"/>
                  </a:cubicBezTo>
                  <a:lnTo>
                    <a:pt x="117253" y="42577"/>
                  </a:lnTo>
                  <a:cubicBezTo>
                    <a:pt x="117253" y="36957"/>
                    <a:pt x="115919" y="32766"/>
                    <a:pt x="113347" y="30099"/>
                  </a:cubicBezTo>
                  <a:cubicBezTo>
                    <a:pt x="110680" y="27337"/>
                    <a:pt x="106204" y="26003"/>
                    <a:pt x="99917" y="26003"/>
                  </a:cubicBezTo>
                  <a:lnTo>
                    <a:pt x="30861" y="26003"/>
                  </a:lnTo>
                  <a:cubicBezTo>
                    <a:pt x="29242" y="26003"/>
                    <a:pt x="28480" y="26765"/>
                    <a:pt x="28480" y="28194"/>
                  </a:cubicBezTo>
                  <a:lnTo>
                    <a:pt x="28480" y="66199"/>
                  </a:lnTo>
                  <a:close/>
                  <a:moveTo>
                    <a:pt x="105632" y="95"/>
                  </a:moveTo>
                  <a:cubicBezTo>
                    <a:pt x="119920" y="95"/>
                    <a:pt x="130207" y="3334"/>
                    <a:pt x="136398" y="9811"/>
                  </a:cubicBezTo>
                  <a:cubicBezTo>
                    <a:pt x="142685" y="16288"/>
                    <a:pt x="145733" y="25908"/>
                    <a:pt x="145733" y="38481"/>
                  </a:cubicBezTo>
                  <a:lnTo>
                    <a:pt x="145733" y="52292"/>
                  </a:lnTo>
                  <a:cubicBezTo>
                    <a:pt x="145733" y="64961"/>
                    <a:pt x="142685" y="74581"/>
                    <a:pt x="136398" y="80963"/>
                  </a:cubicBezTo>
                  <a:cubicBezTo>
                    <a:pt x="130207" y="87440"/>
                    <a:pt x="119920" y="90678"/>
                    <a:pt x="105632" y="90678"/>
                  </a:cubicBezTo>
                  <a:lnTo>
                    <a:pt x="28480" y="90678"/>
                  </a:lnTo>
                  <a:lnTo>
                    <a:pt x="28480" y="126492"/>
                  </a:lnTo>
                  <a:cubicBezTo>
                    <a:pt x="28480" y="129254"/>
                    <a:pt x="27051" y="130588"/>
                    <a:pt x="24384" y="130588"/>
                  </a:cubicBezTo>
                  <a:lnTo>
                    <a:pt x="4286" y="130588"/>
                  </a:lnTo>
                  <a:cubicBezTo>
                    <a:pt x="1429" y="130588"/>
                    <a:pt x="0" y="129254"/>
                    <a:pt x="0" y="126492"/>
                  </a:cubicBezTo>
                  <a:lnTo>
                    <a:pt x="0" y="5620"/>
                  </a:lnTo>
                  <a:cubicBezTo>
                    <a:pt x="0" y="1810"/>
                    <a:pt x="1905" y="0"/>
                    <a:pt x="5620" y="0"/>
                  </a:cubicBezTo>
                  <a:lnTo>
                    <a:pt x="10563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7B973BA1-BACF-4840-8B05-D22FE61E78B5}"/>
                </a:ext>
              </a:extLst>
            </p:cNvPr>
            <p:cNvSpPr/>
            <p:nvPr/>
          </p:nvSpPr>
          <p:spPr>
            <a:xfrm>
              <a:off x="6380395" y="4693445"/>
              <a:ext cx="176116" cy="130588"/>
            </a:xfrm>
            <a:custGeom>
              <a:avLst/>
              <a:gdLst>
                <a:gd name="connsiteX0" fmla="*/ 56159 w 176114"/>
                <a:gd name="connsiteY0" fmla="*/ 82487 h 130587"/>
                <a:gd name="connsiteX1" fmla="*/ 120262 w 176114"/>
                <a:gd name="connsiteY1" fmla="*/ 82487 h 130587"/>
                <a:gd name="connsiteX2" fmla="*/ 90639 w 176114"/>
                <a:gd name="connsiteY2" fmla="*/ 27813 h 130587"/>
                <a:gd name="connsiteX3" fmla="*/ 88544 w 176114"/>
                <a:gd name="connsiteY3" fmla="*/ 26575 h 130587"/>
                <a:gd name="connsiteX4" fmla="*/ 87401 w 176114"/>
                <a:gd name="connsiteY4" fmla="*/ 26575 h 130587"/>
                <a:gd name="connsiteX5" fmla="*/ 85401 w 176114"/>
                <a:gd name="connsiteY5" fmla="*/ 27813 h 130587"/>
                <a:gd name="connsiteX6" fmla="*/ 56159 w 176114"/>
                <a:gd name="connsiteY6" fmla="*/ 82487 h 130587"/>
                <a:gd name="connsiteX7" fmla="*/ 92354 w 176114"/>
                <a:gd name="connsiteY7" fmla="*/ 0 h 130587"/>
                <a:gd name="connsiteX8" fmla="*/ 104260 w 176114"/>
                <a:gd name="connsiteY8" fmla="*/ 2857 h 130587"/>
                <a:gd name="connsiteX9" fmla="*/ 113785 w 176114"/>
                <a:gd name="connsiteY9" fmla="*/ 14192 h 130587"/>
                <a:gd name="connsiteX10" fmla="*/ 175507 w 176114"/>
                <a:gd name="connsiteY10" fmla="*/ 126302 h 130587"/>
                <a:gd name="connsiteX11" fmla="*/ 175984 w 176114"/>
                <a:gd name="connsiteY11" fmla="*/ 129349 h 130587"/>
                <a:gd name="connsiteX12" fmla="*/ 173316 w 176114"/>
                <a:gd name="connsiteY12" fmla="*/ 130588 h 130587"/>
                <a:gd name="connsiteX13" fmla="*/ 149599 w 176114"/>
                <a:gd name="connsiteY13" fmla="*/ 130588 h 130587"/>
                <a:gd name="connsiteX14" fmla="*/ 145313 w 176114"/>
                <a:gd name="connsiteY14" fmla="*/ 128111 h 130587"/>
                <a:gd name="connsiteX15" fmla="*/ 132073 w 176114"/>
                <a:gd name="connsiteY15" fmla="*/ 104013 h 130587"/>
                <a:gd name="connsiteX16" fmla="*/ 44443 w 176114"/>
                <a:gd name="connsiteY16" fmla="*/ 104013 h 130587"/>
                <a:gd name="connsiteX17" fmla="*/ 31584 w 176114"/>
                <a:gd name="connsiteY17" fmla="*/ 128111 h 130587"/>
                <a:gd name="connsiteX18" fmla="*/ 27298 w 176114"/>
                <a:gd name="connsiteY18" fmla="*/ 130588 h 130587"/>
                <a:gd name="connsiteX19" fmla="*/ 3010 w 176114"/>
                <a:gd name="connsiteY19" fmla="*/ 130588 h 130587"/>
                <a:gd name="connsiteX20" fmla="*/ 152 w 176114"/>
                <a:gd name="connsiteY20" fmla="*/ 129349 h 130587"/>
                <a:gd name="connsiteX21" fmla="*/ 628 w 176114"/>
                <a:gd name="connsiteY21" fmla="*/ 126302 h 130587"/>
                <a:gd name="connsiteX22" fmla="*/ 61779 w 176114"/>
                <a:gd name="connsiteY22" fmla="*/ 14192 h 130587"/>
                <a:gd name="connsiteX23" fmla="*/ 70923 w 176114"/>
                <a:gd name="connsiteY23" fmla="*/ 2857 h 130587"/>
                <a:gd name="connsiteX24" fmla="*/ 81305 w 176114"/>
                <a:gd name="connsiteY24" fmla="*/ 0 h 130587"/>
                <a:gd name="connsiteX25" fmla="*/ 92354 w 176114"/>
                <a:gd name="connsiteY25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114" h="130587">
                  <a:moveTo>
                    <a:pt x="56159" y="82487"/>
                  </a:moveTo>
                  <a:lnTo>
                    <a:pt x="120262" y="82487"/>
                  </a:lnTo>
                  <a:lnTo>
                    <a:pt x="90639" y="27813"/>
                  </a:lnTo>
                  <a:cubicBezTo>
                    <a:pt x="90163" y="26956"/>
                    <a:pt x="89401" y="26575"/>
                    <a:pt x="88544" y="26575"/>
                  </a:cubicBezTo>
                  <a:lnTo>
                    <a:pt x="87401" y="26575"/>
                  </a:lnTo>
                  <a:cubicBezTo>
                    <a:pt x="86544" y="26575"/>
                    <a:pt x="85877" y="27051"/>
                    <a:pt x="85401" y="27813"/>
                  </a:cubicBezTo>
                  <a:lnTo>
                    <a:pt x="56159" y="82487"/>
                  </a:lnTo>
                  <a:close/>
                  <a:moveTo>
                    <a:pt x="92354" y="0"/>
                  </a:moveTo>
                  <a:cubicBezTo>
                    <a:pt x="97116" y="0"/>
                    <a:pt x="101022" y="953"/>
                    <a:pt x="104260" y="2857"/>
                  </a:cubicBezTo>
                  <a:cubicBezTo>
                    <a:pt x="107499" y="4858"/>
                    <a:pt x="110642" y="8572"/>
                    <a:pt x="113785" y="14192"/>
                  </a:cubicBezTo>
                  <a:lnTo>
                    <a:pt x="175507" y="126302"/>
                  </a:lnTo>
                  <a:cubicBezTo>
                    <a:pt x="176079" y="127540"/>
                    <a:pt x="176269" y="128588"/>
                    <a:pt x="175984" y="129349"/>
                  </a:cubicBezTo>
                  <a:cubicBezTo>
                    <a:pt x="175698" y="130112"/>
                    <a:pt x="174745" y="130588"/>
                    <a:pt x="173316" y="130588"/>
                  </a:cubicBezTo>
                  <a:lnTo>
                    <a:pt x="149599" y="130588"/>
                  </a:lnTo>
                  <a:cubicBezTo>
                    <a:pt x="147504" y="130588"/>
                    <a:pt x="146075" y="129730"/>
                    <a:pt x="145313" y="128111"/>
                  </a:cubicBezTo>
                  <a:lnTo>
                    <a:pt x="132073" y="104013"/>
                  </a:lnTo>
                  <a:lnTo>
                    <a:pt x="44443" y="104013"/>
                  </a:lnTo>
                  <a:lnTo>
                    <a:pt x="31584" y="128111"/>
                  </a:lnTo>
                  <a:cubicBezTo>
                    <a:pt x="30727" y="129730"/>
                    <a:pt x="29298" y="130588"/>
                    <a:pt x="27298" y="130588"/>
                  </a:cubicBezTo>
                  <a:lnTo>
                    <a:pt x="3010" y="130588"/>
                  </a:lnTo>
                  <a:cubicBezTo>
                    <a:pt x="1390" y="130588"/>
                    <a:pt x="438" y="130207"/>
                    <a:pt x="152" y="129349"/>
                  </a:cubicBezTo>
                  <a:cubicBezTo>
                    <a:pt x="-134" y="128492"/>
                    <a:pt x="-39" y="127540"/>
                    <a:pt x="628" y="126302"/>
                  </a:cubicBezTo>
                  <a:lnTo>
                    <a:pt x="61779" y="14192"/>
                  </a:lnTo>
                  <a:cubicBezTo>
                    <a:pt x="64922" y="8572"/>
                    <a:pt x="67970" y="4858"/>
                    <a:pt x="70923" y="2857"/>
                  </a:cubicBezTo>
                  <a:cubicBezTo>
                    <a:pt x="73875" y="953"/>
                    <a:pt x="77399" y="0"/>
                    <a:pt x="81305" y="0"/>
                  </a:cubicBezTo>
                  <a:lnTo>
                    <a:pt x="923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B6080B90-1A81-DA42-A64C-1F21C4F5A5D6}"/>
                </a:ext>
              </a:extLst>
            </p:cNvPr>
            <p:cNvSpPr/>
            <p:nvPr/>
          </p:nvSpPr>
          <p:spPr>
            <a:xfrm>
              <a:off x="6538751" y="4693445"/>
              <a:ext cx="154211" cy="130495"/>
            </a:xfrm>
            <a:custGeom>
              <a:avLst/>
              <a:gdLst>
                <a:gd name="connsiteX0" fmla="*/ 149923 w 154209"/>
                <a:gd name="connsiteY0" fmla="*/ 0 h 130492"/>
                <a:gd name="connsiteX1" fmla="*/ 154210 w 154209"/>
                <a:gd name="connsiteY1" fmla="*/ 4096 h 130492"/>
                <a:gd name="connsiteX2" fmla="*/ 154210 w 154209"/>
                <a:gd name="connsiteY2" fmla="*/ 22384 h 130492"/>
                <a:gd name="connsiteX3" fmla="*/ 149923 w 154209"/>
                <a:gd name="connsiteY3" fmla="*/ 26670 h 130492"/>
                <a:gd name="connsiteX4" fmla="*/ 91345 w 154209"/>
                <a:gd name="connsiteY4" fmla="*/ 26670 h 130492"/>
                <a:gd name="connsiteX5" fmla="*/ 91345 w 154209"/>
                <a:gd name="connsiteY5" fmla="*/ 126397 h 130492"/>
                <a:gd name="connsiteX6" fmla="*/ 87249 w 154209"/>
                <a:gd name="connsiteY6" fmla="*/ 130493 h 130492"/>
                <a:gd name="connsiteX7" fmla="*/ 66961 w 154209"/>
                <a:gd name="connsiteY7" fmla="*/ 130493 h 130492"/>
                <a:gd name="connsiteX8" fmla="*/ 62865 w 154209"/>
                <a:gd name="connsiteY8" fmla="*/ 126397 h 130492"/>
                <a:gd name="connsiteX9" fmla="*/ 62865 w 154209"/>
                <a:gd name="connsiteY9" fmla="*/ 26670 h 130492"/>
                <a:gd name="connsiteX10" fmla="*/ 4286 w 154209"/>
                <a:gd name="connsiteY10" fmla="*/ 26670 h 130492"/>
                <a:gd name="connsiteX11" fmla="*/ 0 w 154209"/>
                <a:gd name="connsiteY11" fmla="*/ 22384 h 130492"/>
                <a:gd name="connsiteX12" fmla="*/ 0 w 154209"/>
                <a:gd name="connsiteY12" fmla="*/ 4096 h 130492"/>
                <a:gd name="connsiteX13" fmla="*/ 4286 w 154209"/>
                <a:gd name="connsiteY13" fmla="*/ 0 h 130492"/>
                <a:gd name="connsiteX14" fmla="*/ 149923 w 154209"/>
                <a:gd name="connsiteY14" fmla="*/ 0 h 13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209" h="130492">
                  <a:moveTo>
                    <a:pt x="149923" y="0"/>
                  </a:moveTo>
                  <a:cubicBezTo>
                    <a:pt x="152781" y="0"/>
                    <a:pt x="154210" y="1429"/>
                    <a:pt x="154210" y="4096"/>
                  </a:cubicBezTo>
                  <a:lnTo>
                    <a:pt x="154210" y="22384"/>
                  </a:lnTo>
                  <a:cubicBezTo>
                    <a:pt x="154210" y="25241"/>
                    <a:pt x="152781" y="26670"/>
                    <a:pt x="149923" y="26670"/>
                  </a:cubicBezTo>
                  <a:lnTo>
                    <a:pt x="91345" y="26670"/>
                  </a:lnTo>
                  <a:lnTo>
                    <a:pt x="91345" y="126397"/>
                  </a:lnTo>
                  <a:cubicBezTo>
                    <a:pt x="91345" y="129159"/>
                    <a:pt x="89916" y="130493"/>
                    <a:pt x="87249" y="130493"/>
                  </a:cubicBezTo>
                  <a:lnTo>
                    <a:pt x="66961" y="130493"/>
                  </a:lnTo>
                  <a:cubicBezTo>
                    <a:pt x="64198" y="130493"/>
                    <a:pt x="62865" y="129159"/>
                    <a:pt x="62865" y="126397"/>
                  </a:cubicBezTo>
                  <a:lnTo>
                    <a:pt x="62865" y="26670"/>
                  </a:lnTo>
                  <a:lnTo>
                    <a:pt x="4286" y="26670"/>
                  </a:lnTo>
                  <a:cubicBezTo>
                    <a:pt x="1429" y="26670"/>
                    <a:pt x="0" y="25241"/>
                    <a:pt x="0" y="22384"/>
                  </a:cubicBezTo>
                  <a:lnTo>
                    <a:pt x="0" y="4096"/>
                  </a:lnTo>
                  <a:cubicBezTo>
                    <a:pt x="0" y="1334"/>
                    <a:pt x="1429" y="0"/>
                    <a:pt x="4286" y="0"/>
                  </a:cubicBezTo>
                  <a:lnTo>
                    <a:pt x="1499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D798D42D-B135-1844-9F84-035CB99445C8}"/>
                </a:ext>
              </a:extLst>
            </p:cNvPr>
            <p:cNvSpPr/>
            <p:nvPr/>
          </p:nvSpPr>
          <p:spPr>
            <a:xfrm>
              <a:off x="6708768" y="4693445"/>
              <a:ext cx="28575" cy="130588"/>
            </a:xfrm>
            <a:custGeom>
              <a:avLst/>
              <a:gdLst>
                <a:gd name="connsiteX0" fmla="*/ 24479 w 28575"/>
                <a:gd name="connsiteY0" fmla="*/ 0 h 130587"/>
                <a:gd name="connsiteX1" fmla="*/ 28575 w 28575"/>
                <a:gd name="connsiteY1" fmla="*/ 4096 h 130587"/>
                <a:gd name="connsiteX2" fmla="*/ 28575 w 28575"/>
                <a:gd name="connsiteY2" fmla="*/ 126492 h 130587"/>
                <a:gd name="connsiteX3" fmla="*/ 24479 w 28575"/>
                <a:gd name="connsiteY3" fmla="*/ 130588 h 130587"/>
                <a:gd name="connsiteX4" fmla="*/ 4286 w 28575"/>
                <a:gd name="connsiteY4" fmla="*/ 130588 h 130587"/>
                <a:gd name="connsiteX5" fmla="*/ 0 w 28575"/>
                <a:gd name="connsiteY5" fmla="*/ 126492 h 130587"/>
                <a:gd name="connsiteX6" fmla="*/ 0 w 28575"/>
                <a:gd name="connsiteY6" fmla="*/ 4096 h 130587"/>
                <a:gd name="connsiteX7" fmla="*/ 4286 w 28575"/>
                <a:gd name="connsiteY7" fmla="*/ 0 h 130587"/>
                <a:gd name="connsiteX8" fmla="*/ 24479 w 28575"/>
                <a:gd name="connsiteY8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30587">
                  <a:moveTo>
                    <a:pt x="24479" y="0"/>
                  </a:moveTo>
                  <a:cubicBezTo>
                    <a:pt x="27241" y="0"/>
                    <a:pt x="28575" y="1429"/>
                    <a:pt x="28575" y="4096"/>
                  </a:cubicBezTo>
                  <a:lnTo>
                    <a:pt x="28575" y="126492"/>
                  </a:lnTo>
                  <a:cubicBezTo>
                    <a:pt x="28575" y="129254"/>
                    <a:pt x="27241" y="130588"/>
                    <a:pt x="24479" y="130588"/>
                  </a:cubicBezTo>
                  <a:lnTo>
                    <a:pt x="4286" y="130588"/>
                  </a:lnTo>
                  <a:cubicBezTo>
                    <a:pt x="1428" y="130588"/>
                    <a:pt x="0" y="129254"/>
                    <a:pt x="0" y="126492"/>
                  </a:cubicBezTo>
                  <a:lnTo>
                    <a:pt x="0" y="4096"/>
                  </a:lnTo>
                  <a:cubicBezTo>
                    <a:pt x="0" y="1334"/>
                    <a:pt x="1428" y="0"/>
                    <a:pt x="4286" y="0"/>
                  </a:cubicBezTo>
                  <a:lnTo>
                    <a:pt x="2447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6DA37CA0-FD6B-4E42-9DB0-56C121B6B389}"/>
                </a:ext>
              </a:extLst>
            </p:cNvPr>
            <p:cNvSpPr/>
            <p:nvPr/>
          </p:nvSpPr>
          <p:spPr>
            <a:xfrm>
              <a:off x="6751853" y="4693445"/>
              <a:ext cx="176116" cy="130588"/>
            </a:xfrm>
            <a:custGeom>
              <a:avLst/>
              <a:gdLst>
                <a:gd name="connsiteX0" fmla="*/ 56159 w 176114"/>
                <a:gd name="connsiteY0" fmla="*/ 82487 h 130587"/>
                <a:gd name="connsiteX1" fmla="*/ 120262 w 176114"/>
                <a:gd name="connsiteY1" fmla="*/ 82487 h 130587"/>
                <a:gd name="connsiteX2" fmla="*/ 90639 w 176114"/>
                <a:gd name="connsiteY2" fmla="*/ 27813 h 130587"/>
                <a:gd name="connsiteX3" fmla="*/ 88544 w 176114"/>
                <a:gd name="connsiteY3" fmla="*/ 26575 h 130587"/>
                <a:gd name="connsiteX4" fmla="*/ 87401 w 176114"/>
                <a:gd name="connsiteY4" fmla="*/ 26575 h 130587"/>
                <a:gd name="connsiteX5" fmla="*/ 85401 w 176114"/>
                <a:gd name="connsiteY5" fmla="*/ 27813 h 130587"/>
                <a:gd name="connsiteX6" fmla="*/ 56159 w 176114"/>
                <a:gd name="connsiteY6" fmla="*/ 82487 h 130587"/>
                <a:gd name="connsiteX7" fmla="*/ 92354 w 176114"/>
                <a:gd name="connsiteY7" fmla="*/ 0 h 130587"/>
                <a:gd name="connsiteX8" fmla="*/ 104260 w 176114"/>
                <a:gd name="connsiteY8" fmla="*/ 2857 h 130587"/>
                <a:gd name="connsiteX9" fmla="*/ 113785 w 176114"/>
                <a:gd name="connsiteY9" fmla="*/ 14192 h 130587"/>
                <a:gd name="connsiteX10" fmla="*/ 175507 w 176114"/>
                <a:gd name="connsiteY10" fmla="*/ 126302 h 130587"/>
                <a:gd name="connsiteX11" fmla="*/ 175984 w 176114"/>
                <a:gd name="connsiteY11" fmla="*/ 129349 h 130587"/>
                <a:gd name="connsiteX12" fmla="*/ 173316 w 176114"/>
                <a:gd name="connsiteY12" fmla="*/ 130588 h 130587"/>
                <a:gd name="connsiteX13" fmla="*/ 149599 w 176114"/>
                <a:gd name="connsiteY13" fmla="*/ 130588 h 130587"/>
                <a:gd name="connsiteX14" fmla="*/ 145313 w 176114"/>
                <a:gd name="connsiteY14" fmla="*/ 128111 h 130587"/>
                <a:gd name="connsiteX15" fmla="*/ 132073 w 176114"/>
                <a:gd name="connsiteY15" fmla="*/ 104013 h 130587"/>
                <a:gd name="connsiteX16" fmla="*/ 44443 w 176114"/>
                <a:gd name="connsiteY16" fmla="*/ 104013 h 130587"/>
                <a:gd name="connsiteX17" fmla="*/ 31584 w 176114"/>
                <a:gd name="connsiteY17" fmla="*/ 128111 h 130587"/>
                <a:gd name="connsiteX18" fmla="*/ 27298 w 176114"/>
                <a:gd name="connsiteY18" fmla="*/ 130588 h 130587"/>
                <a:gd name="connsiteX19" fmla="*/ 3009 w 176114"/>
                <a:gd name="connsiteY19" fmla="*/ 130588 h 130587"/>
                <a:gd name="connsiteX20" fmla="*/ 152 w 176114"/>
                <a:gd name="connsiteY20" fmla="*/ 129349 h 130587"/>
                <a:gd name="connsiteX21" fmla="*/ 628 w 176114"/>
                <a:gd name="connsiteY21" fmla="*/ 126302 h 130587"/>
                <a:gd name="connsiteX22" fmla="*/ 61779 w 176114"/>
                <a:gd name="connsiteY22" fmla="*/ 14192 h 130587"/>
                <a:gd name="connsiteX23" fmla="*/ 70922 w 176114"/>
                <a:gd name="connsiteY23" fmla="*/ 2857 h 130587"/>
                <a:gd name="connsiteX24" fmla="*/ 81305 w 176114"/>
                <a:gd name="connsiteY24" fmla="*/ 0 h 130587"/>
                <a:gd name="connsiteX25" fmla="*/ 92354 w 176114"/>
                <a:gd name="connsiteY25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114" h="130587">
                  <a:moveTo>
                    <a:pt x="56159" y="82487"/>
                  </a:moveTo>
                  <a:lnTo>
                    <a:pt x="120262" y="82487"/>
                  </a:lnTo>
                  <a:lnTo>
                    <a:pt x="90639" y="27813"/>
                  </a:lnTo>
                  <a:cubicBezTo>
                    <a:pt x="90163" y="26956"/>
                    <a:pt x="89401" y="26575"/>
                    <a:pt x="88544" y="26575"/>
                  </a:cubicBezTo>
                  <a:lnTo>
                    <a:pt x="87401" y="26575"/>
                  </a:lnTo>
                  <a:cubicBezTo>
                    <a:pt x="86544" y="26575"/>
                    <a:pt x="85877" y="27051"/>
                    <a:pt x="85401" y="27813"/>
                  </a:cubicBezTo>
                  <a:lnTo>
                    <a:pt x="56159" y="82487"/>
                  </a:lnTo>
                  <a:close/>
                  <a:moveTo>
                    <a:pt x="92354" y="0"/>
                  </a:moveTo>
                  <a:cubicBezTo>
                    <a:pt x="97116" y="0"/>
                    <a:pt x="101022" y="953"/>
                    <a:pt x="104260" y="2857"/>
                  </a:cubicBezTo>
                  <a:cubicBezTo>
                    <a:pt x="107499" y="4858"/>
                    <a:pt x="110642" y="8572"/>
                    <a:pt x="113785" y="14192"/>
                  </a:cubicBezTo>
                  <a:lnTo>
                    <a:pt x="175507" y="126302"/>
                  </a:lnTo>
                  <a:cubicBezTo>
                    <a:pt x="176079" y="127540"/>
                    <a:pt x="176269" y="128588"/>
                    <a:pt x="175984" y="129349"/>
                  </a:cubicBezTo>
                  <a:cubicBezTo>
                    <a:pt x="175697" y="130112"/>
                    <a:pt x="174745" y="130588"/>
                    <a:pt x="173316" y="130588"/>
                  </a:cubicBezTo>
                  <a:lnTo>
                    <a:pt x="149599" y="130588"/>
                  </a:lnTo>
                  <a:cubicBezTo>
                    <a:pt x="147504" y="130588"/>
                    <a:pt x="146075" y="129730"/>
                    <a:pt x="145313" y="128111"/>
                  </a:cubicBezTo>
                  <a:lnTo>
                    <a:pt x="132073" y="104013"/>
                  </a:lnTo>
                  <a:lnTo>
                    <a:pt x="44443" y="104013"/>
                  </a:lnTo>
                  <a:lnTo>
                    <a:pt x="31584" y="128111"/>
                  </a:lnTo>
                  <a:cubicBezTo>
                    <a:pt x="30727" y="129730"/>
                    <a:pt x="29298" y="130588"/>
                    <a:pt x="27298" y="130588"/>
                  </a:cubicBezTo>
                  <a:lnTo>
                    <a:pt x="3009" y="130588"/>
                  </a:lnTo>
                  <a:cubicBezTo>
                    <a:pt x="1390" y="130588"/>
                    <a:pt x="438" y="130207"/>
                    <a:pt x="152" y="129349"/>
                  </a:cubicBezTo>
                  <a:cubicBezTo>
                    <a:pt x="-134" y="128492"/>
                    <a:pt x="-39" y="127540"/>
                    <a:pt x="628" y="126302"/>
                  </a:cubicBezTo>
                  <a:lnTo>
                    <a:pt x="61779" y="14192"/>
                  </a:lnTo>
                  <a:cubicBezTo>
                    <a:pt x="64922" y="8572"/>
                    <a:pt x="67970" y="4858"/>
                    <a:pt x="70922" y="2857"/>
                  </a:cubicBezTo>
                  <a:cubicBezTo>
                    <a:pt x="73875" y="953"/>
                    <a:pt x="77399" y="0"/>
                    <a:pt x="81305" y="0"/>
                  </a:cubicBezTo>
                  <a:lnTo>
                    <a:pt x="923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91C3472F-EC61-4245-8604-45A0C5D9AC90}"/>
                </a:ext>
              </a:extLst>
            </p:cNvPr>
            <p:cNvSpPr/>
            <p:nvPr/>
          </p:nvSpPr>
          <p:spPr>
            <a:xfrm>
              <a:off x="6934513" y="4693445"/>
              <a:ext cx="133064" cy="130588"/>
            </a:xfrm>
            <a:custGeom>
              <a:avLst/>
              <a:gdLst>
                <a:gd name="connsiteX0" fmla="*/ 24574 w 133063"/>
                <a:gd name="connsiteY0" fmla="*/ 0 h 130587"/>
                <a:gd name="connsiteX1" fmla="*/ 28670 w 133063"/>
                <a:gd name="connsiteY1" fmla="*/ 4096 h 130587"/>
                <a:gd name="connsiteX2" fmla="*/ 28670 w 133063"/>
                <a:gd name="connsiteY2" fmla="*/ 78581 h 130587"/>
                <a:gd name="connsiteX3" fmla="*/ 29908 w 133063"/>
                <a:gd name="connsiteY3" fmla="*/ 90964 h 130587"/>
                <a:gd name="connsiteX4" fmla="*/ 33909 w 133063"/>
                <a:gd name="connsiteY4" fmla="*/ 98774 h 130587"/>
                <a:gd name="connsiteX5" fmla="*/ 41434 w 133063"/>
                <a:gd name="connsiteY5" fmla="*/ 102965 h 130587"/>
                <a:gd name="connsiteX6" fmla="*/ 53435 w 133063"/>
                <a:gd name="connsiteY6" fmla="*/ 104108 h 130587"/>
                <a:gd name="connsiteX7" fmla="*/ 128968 w 133063"/>
                <a:gd name="connsiteY7" fmla="*/ 104108 h 130587"/>
                <a:gd name="connsiteX8" fmla="*/ 133064 w 133063"/>
                <a:gd name="connsiteY8" fmla="*/ 108204 h 130587"/>
                <a:gd name="connsiteX9" fmla="*/ 133064 w 133063"/>
                <a:gd name="connsiteY9" fmla="*/ 126492 h 130587"/>
                <a:gd name="connsiteX10" fmla="*/ 128968 w 133063"/>
                <a:gd name="connsiteY10" fmla="*/ 130588 h 130587"/>
                <a:gd name="connsiteX11" fmla="*/ 52292 w 133063"/>
                <a:gd name="connsiteY11" fmla="*/ 130588 h 130587"/>
                <a:gd name="connsiteX12" fmla="*/ 28194 w 133063"/>
                <a:gd name="connsiteY12" fmla="*/ 127921 h 130587"/>
                <a:gd name="connsiteX13" fmla="*/ 12096 w 133063"/>
                <a:gd name="connsiteY13" fmla="*/ 119444 h 130587"/>
                <a:gd name="connsiteX14" fmla="*/ 2953 w 133063"/>
                <a:gd name="connsiteY14" fmla="*/ 104204 h 130587"/>
                <a:gd name="connsiteX15" fmla="*/ 0 w 133063"/>
                <a:gd name="connsiteY15" fmla="*/ 81344 h 130587"/>
                <a:gd name="connsiteX16" fmla="*/ 0 w 133063"/>
                <a:gd name="connsiteY16" fmla="*/ 4096 h 130587"/>
                <a:gd name="connsiteX17" fmla="*/ 4286 w 133063"/>
                <a:gd name="connsiteY17" fmla="*/ 0 h 130587"/>
                <a:gd name="connsiteX18" fmla="*/ 24574 w 133063"/>
                <a:gd name="connsiteY18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3063" h="130587">
                  <a:moveTo>
                    <a:pt x="24574" y="0"/>
                  </a:moveTo>
                  <a:cubicBezTo>
                    <a:pt x="27337" y="0"/>
                    <a:pt x="28670" y="1429"/>
                    <a:pt x="28670" y="4096"/>
                  </a:cubicBezTo>
                  <a:lnTo>
                    <a:pt x="28670" y="78581"/>
                  </a:lnTo>
                  <a:cubicBezTo>
                    <a:pt x="28670" y="83534"/>
                    <a:pt x="29051" y="87630"/>
                    <a:pt x="29908" y="90964"/>
                  </a:cubicBezTo>
                  <a:cubicBezTo>
                    <a:pt x="30670" y="94202"/>
                    <a:pt x="32004" y="96869"/>
                    <a:pt x="33909" y="98774"/>
                  </a:cubicBezTo>
                  <a:cubicBezTo>
                    <a:pt x="35814" y="100774"/>
                    <a:pt x="38290" y="102108"/>
                    <a:pt x="41434" y="102965"/>
                  </a:cubicBezTo>
                  <a:cubicBezTo>
                    <a:pt x="44672" y="103727"/>
                    <a:pt x="48577" y="104108"/>
                    <a:pt x="53435" y="104108"/>
                  </a:cubicBezTo>
                  <a:lnTo>
                    <a:pt x="128968" y="104108"/>
                  </a:lnTo>
                  <a:cubicBezTo>
                    <a:pt x="131635" y="104108"/>
                    <a:pt x="133064" y="105537"/>
                    <a:pt x="133064" y="108204"/>
                  </a:cubicBezTo>
                  <a:lnTo>
                    <a:pt x="133064" y="126492"/>
                  </a:lnTo>
                  <a:cubicBezTo>
                    <a:pt x="133064" y="129254"/>
                    <a:pt x="131635" y="130588"/>
                    <a:pt x="128968" y="130588"/>
                  </a:cubicBezTo>
                  <a:lnTo>
                    <a:pt x="52292" y="130588"/>
                  </a:lnTo>
                  <a:cubicBezTo>
                    <a:pt x="42863" y="130588"/>
                    <a:pt x="34861" y="129730"/>
                    <a:pt x="28194" y="127921"/>
                  </a:cubicBezTo>
                  <a:cubicBezTo>
                    <a:pt x="21621" y="126206"/>
                    <a:pt x="16192" y="123349"/>
                    <a:pt x="12096" y="119444"/>
                  </a:cubicBezTo>
                  <a:cubicBezTo>
                    <a:pt x="7905" y="115538"/>
                    <a:pt x="4857" y="110490"/>
                    <a:pt x="2953" y="104204"/>
                  </a:cubicBezTo>
                  <a:cubicBezTo>
                    <a:pt x="952" y="97917"/>
                    <a:pt x="0" y="90297"/>
                    <a:pt x="0" y="81344"/>
                  </a:cubicBezTo>
                  <a:lnTo>
                    <a:pt x="0" y="4096"/>
                  </a:lnTo>
                  <a:cubicBezTo>
                    <a:pt x="0" y="1334"/>
                    <a:pt x="1428" y="0"/>
                    <a:pt x="4286" y="0"/>
                  </a:cubicBezTo>
                  <a:lnTo>
                    <a:pt x="2457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FDC0F8DA-6D38-F646-9DB5-DD6FF41C1C1A}"/>
                </a:ext>
              </a:extLst>
            </p:cNvPr>
            <p:cNvSpPr/>
            <p:nvPr/>
          </p:nvSpPr>
          <p:spPr>
            <a:xfrm>
              <a:off x="7082136" y="4693445"/>
              <a:ext cx="138587" cy="130588"/>
            </a:xfrm>
            <a:custGeom>
              <a:avLst/>
              <a:gdLst>
                <a:gd name="connsiteX0" fmla="*/ 134302 w 138588"/>
                <a:gd name="connsiteY0" fmla="*/ 0 h 130587"/>
                <a:gd name="connsiteX1" fmla="*/ 138589 w 138588"/>
                <a:gd name="connsiteY1" fmla="*/ 4096 h 130587"/>
                <a:gd name="connsiteX2" fmla="*/ 138589 w 138588"/>
                <a:gd name="connsiteY2" fmla="*/ 21812 h 130587"/>
                <a:gd name="connsiteX3" fmla="*/ 134302 w 138588"/>
                <a:gd name="connsiteY3" fmla="*/ 25908 h 130587"/>
                <a:gd name="connsiteX4" fmla="*/ 52768 w 138588"/>
                <a:gd name="connsiteY4" fmla="*/ 25908 h 130587"/>
                <a:gd name="connsiteX5" fmla="*/ 40767 w 138588"/>
                <a:gd name="connsiteY5" fmla="*/ 27146 h 130587"/>
                <a:gd name="connsiteX6" fmla="*/ 33147 w 138588"/>
                <a:gd name="connsiteY6" fmla="*/ 31242 h 130587"/>
                <a:gd name="connsiteX7" fmla="*/ 29146 w 138588"/>
                <a:gd name="connsiteY7" fmla="*/ 39053 h 130587"/>
                <a:gd name="connsiteX8" fmla="*/ 28003 w 138588"/>
                <a:gd name="connsiteY8" fmla="*/ 51245 h 130587"/>
                <a:gd name="connsiteX9" fmla="*/ 28003 w 138588"/>
                <a:gd name="connsiteY9" fmla="*/ 53149 h 130587"/>
                <a:gd name="connsiteX10" fmla="*/ 133350 w 138588"/>
                <a:gd name="connsiteY10" fmla="*/ 53149 h 130587"/>
                <a:gd name="connsiteX11" fmla="*/ 137446 w 138588"/>
                <a:gd name="connsiteY11" fmla="*/ 57245 h 130587"/>
                <a:gd name="connsiteX12" fmla="*/ 137446 w 138588"/>
                <a:gd name="connsiteY12" fmla="*/ 71914 h 130587"/>
                <a:gd name="connsiteX13" fmla="*/ 133350 w 138588"/>
                <a:gd name="connsiteY13" fmla="*/ 76105 h 130587"/>
                <a:gd name="connsiteX14" fmla="*/ 28003 w 138588"/>
                <a:gd name="connsiteY14" fmla="*/ 76105 h 130587"/>
                <a:gd name="connsiteX15" fmla="*/ 28003 w 138588"/>
                <a:gd name="connsiteY15" fmla="*/ 79248 h 130587"/>
                <a:gd name="connsiteX16" fmla="*/ 29146 w 138588"/>
                <a:gd name="connsiteY16" fmla="*/ 91535 h 130587"/>
                <a:gd name="connsiteX17" fmla="*/ 33147 w 138588"/>
                <a:gd name="connsiteY17" fmla="*/ 99346 h 130587"/>
                <a:gd name="connsiteX18" fmla="*/ 40767 w 138588"/>
                <a:gd name="connsiteY18" fmla="*/ 103441 h 130587"/>
                <a:gd name="connsiteX19" fmla="*/ 52768 w 138588"/>
                <a:gd name="connsiteY19" fmla="*/ 104680 h 130587"/>
                <a:gd name="connsiteX20" fmla="*/ 134302 w 138588"/>
                <a:gd name="connsiteY20" fmla="*/ 104680 h 130587"/>
                <a:gd name="connsiteX21" fmla="*/ 138589 w 138588"/>
                <a:gd name="connsiteY21" fmla="*/ 108776 h 130587"/>
                <a:gd name="connsiteX22" fmla="*/ 138589 w 138588"/>
                <a:gd name="connsiteY22" fmla="*/ 126492 h 130587"/>
                <a:gd name="connsiteX23" fmla="*/ 134302 w 138588"/>
                <a:gd name="connsiteY23" fmla="*/ 130588 h 130587"/>
                <a:gd name="connsiteX24" fmla="*/ 52197 w 138588"/>
                <a:gd name="connsiteY24" fmla="*/ 130588 h 130587"/>
                <a:gd name="connsiteX25" fmla="*/ 28098 w 138588"/>
                <a:gd name="connsiteY25" fmla="*/ 127921 h 130587"/>
                <a:gd name="connsiteX26" fmla="*/ 12001 w 138588"/>
                <a:gd name="connsiteY26" fmla="*/ 119444 h 130587"/>
                <a:gd name="connsiteX27" fmla="*/ 2857 w 138588"/>
                <a:gd name="connsiteY27" fmla="*/ 104204 h 130587"/>
                <a:gd name="connsiteX28" fmla="*/ 0 w 138588"/>
                <a:gd name="connsiteY28" fmla="*/ 81344 h 130587"/>
                <a:gd name="connsiteX29" fmla="*/ 0 w 138588"/>
                <a:gd name="connsiteY29" fmla="*/ 49339 h 130587"/>
                <a:gd name="connsiteX30" fmla="*/ 2857 w 138588"/>
                <a:gd name="connsiteY30" fmla="*/ 26575 h 130587"/>
                <a:gd name="connsiteX31" fmla="*/ 12001 w 138588"/>
                <a:gd name="connsiteY31" fmla="*/ 11335 h 130587"/>
                <a:gd name="connsiteX32" fmla="*/ 28098 w 138588"/>
                <a:gd name="connsiteY32" fmla="*/ 2762 h 130587"/>
                <a:gd name="connsiteX33" fmla="*/ 52197 w 138588"/>
                <a:gd name="connsiteY33" fmla="*/ 0 h 130587"/>
                <a:gd name="connsiteX34" fmla="*/ 134302 w 138588"/>
                <a:gd name="connsiteY34" fmla="*/ 0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8588" h="130587">
                  <a:moveTo>
                    <a:pt x="134302" y="0"/>
                  </a:moveTo>
                  <a:cubicBezTo>
                    <a:pt x="137160" y="0"/>
                    <a:pt x="138589" y="1429"/>
                    <a:pt x="138589" y="4096"/>
                  </a:cubicBezTo>
                  <a:lnTo>
                    <a:pt x="138589" y="21812"/>
                  </a:lnTo>
                  <a:cubicBezTo>
                    <a:pt x="138589" y="24574"/>
                    <a:pt x="137160" y="25908"/>
                    <a:pt x="134302" y="25908"/>
                  </a:cubicBezTo>
                  <a:lnTo>
                    <a:pt x="52768" y="25908"/>
                  </a:lnTo>
                  <a:cubicBezTo>
                    <a:pt x="47910" y="25908"/>
                    <a:pt x="43910" y="26289"/>
                    <a:pt x="40767" y="27146"/>
                  </a:cubicBezTo>
                  <a:cubicBezTo>
                    <a:pt x="37623" y="27908"/>
                    <a:pt x="35052" y="29337"/>
                    <a:pt x="33147" y="31242"/>
                  </a:cubicBezTo>
                  <a:cubicBezTo>
                    <a:pt x="31242" y="33242"/>
                    <a:pt x="29908" y="35814"/>
                    <a:pt x="29146" y="39053"/>
                  </a:cubicBezTo>
                  <a:cubicBezTo>
                    <a:pt x="28480" y="42386"/>
                    <a:pt x="28003" y="46387"/>
                    <a:pt x="28003" y="51245"/>
                  </a:cubicBezTo>
                  <a:lnTo>
                    <a:pt x="28003" y="53149"/>
                  </a:lnTo>
                  <a:lnTo>
                    <a:pt x="133350" y="53149"/>
                  </a:lnTo>
                  <a:cubicBezTo>
                    <a:pt x="136017" y="53149"/>
                    <a:pt x="137446" y="54578"/>
                    <a:pt x="137446" y="57245"/>
                  </a:cubicBezTo>
                  <a:lnTo>
                    <a:pt x="137446" y="71914"/>
                  </a:lnTo>
                  <a:cubicBezTo>
                    <a:pt x="137446" y="74676"/>
                    <a:pt x="136017" y="76105"/>
                    <a:pt x="133350" y="76105"/>
                  </a:cubicBezTo>
                  <a:lnTo>
                    <a:pt x="28003" y="76105"/>
                  </a:lnTo>
                  <a:lnTo>
                    <a:pt x="28003" y="79248"/>
                  </a:lnTo>
                  <a:cubicBezTo>
                    <a:pt x="28003" y="84106"/>
                    <a:pt x="28384" y="88202"/>
                    <a:pt x="29146" y="91535"/>
                  </a:cubicBezTo>
                  <a:cubicBezTo>
                    <a:pt x="29908" y="94774"/>
                    <a:pt x="31242" y="97441"/>
                    <a:pt x="33147" y="99346"/>
                  </a:cubicBezTo>
                  <a:cubicBezTo>
                    <a:pt x="35052" y="101346"/>
                    <a:pt x="37623" y="102679"/>
                    <a:pt x="40767" y="103441"/>
                  </a:cubicBezTo>
                  <a:cubicBezTo>
                    <a:pt x="44005" y="104204"/>
                    <a:pt x="48006" y="104680"/>
                    <a:pt x="52768" y="104680"/>
                  </a:cubicBezTo>
                  <a:lnTo>
                    <a:pt x="134302" y="104680"/>
                  </a:lnTo>
                  <a:cubicBezTo>
                    <a:pt x="137160" y="104680"/>
                    <a:pt x="138589" y="106109"/>
                    <a:pt x="138589" y="108776"/>
                  </a:cubicBezTo>
                  <a:lnTo>
                    <a:pt x="138589" y="126492"/>
                  </a:lnTo>
                  <a:cubicBezTo>
                    <a:pt x="138589" y="129254"/>
                    <a:pt x="137160" y="130588"/>
                    <a:pt x="134302" y="130588"/>
                  </a:cubicBezTo>
                  <a:lnTo>
                    <a:pt x="52197" y="130588"/>
                  </a:lnTo>
                  <a:cubicBezTo>
                    <a:pt x="42767" y="130588"/>
                    <a:pt x="34766" y="129730"/>
                    <a:pt x="28098" y="127921"/>
                  </a:cubicBezTo>
                  <a:cubicBezTo>
                    <a:pt x="21526" y="126206"/>
                    <a:pt x="16097" y="123349"/>
                    <a:pt x="12001" y="119444"/>
                  </a:cubicBezTo>
                  <a:cubicBezTo>
                    <a:pt x="7810" y="115538"/>
                    <a:pt x="4763" y="110490"/>
                    <a:pt x="2857" y="104204"/>
                  </a:cubicBezTo>
                  <a:cubicBezTo>
                    <a:pt x="952" y="97917"/>
                    <a:pt x="0" y="90297"/>
                    <a:pt x="0" y="81344"/>
                  </a:cubicBezTo>
                  <a:lnTo>
                    <a:pt x="0" y="49339"/>
                  </a:lnTo>
                  <a:cubicBezTo>
                    <a:pt x="0" y="40386"/>
                    <a:pt x="952" y="32766"/>
                    <a:pt x="2857" y="26575"/>
                  </a:cubicBezTo>
                  <a:cubicBezTo>
                    <a:pt x="4763" y="20384"/>
                    <a:pt x="7810" y="15335"/>
                    <a:pt x="12001" y="11335"/>
                  </a:cubicBezTo>
                  <a:cubicBezTo>
                    <a:pt x="16192" y="7429"/>
                    <a:pt x="21526" y="4572"/>
                    <a:pt x="28098" y="2762"/>
                  </a:cubicBezTo>
                  <a:cubicBezTo>
                    <a:pt x="34671" y="953"/>
                    <a:pt x="42672" y="0"/>
                    <a:pt x="52197" y="0"/>
                  </a:cubicBezTo>
                  <a:lnTo>
                    <a:pt x="13430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752EFF8E-B826-9B4F-BC70-CC1428B3C62B}"/>
                </a:ext>
              </a:extLst>
            </p:cNvPr>
            <p:cNvSpPr/>
            <p:nvPr/>
          </p:nvSpPr>
          <p:spPr>
            <a:xfrm>
              <a:off x="7238999" y="4693445"/>
              <a:ext cx="140876" cy="130588"/>
            </a:xfrm>
            <a:custGeom>
              <a:avLst/>
              <a:gdLst>
                <a:gd name="connsiteX0" fmla="*/ 132016 w 140874"/>
                <a:gd name="connsiteY0" fmla="*/ 0 h 130587"/>
                <a:gd name="connsiteX1" fmla="*/ 136112 w 140874"/>
                <a:gd name="connsiteY1" fmla="*/ 4096 h 130587"/>
                <a:gd name="connsiteX2" fmla="*/ 136112 w 140874"/>
                <a:gd name="connsiteY2" fmla="*/ 21812 h 130587"/>
                <a:gd name="connsiteX3" fmla="*/ 132016 w 140874"/>
                <a:gd name="connsiteY3" fmla="*/ 25908 h 130587"/>
                <a:gd name="connsiteX4" fmla="*/ 38576 w 140874"/>
                <a:gd name="connsiteY4" fmla="*/ 25908 h 130587"/>
                <a:gd name="connsiteX5" fmla="*/ 30956 w 140874"/>
                <a:gd name="connsiteY5" fmla="*/ 28670 h 130587"/>
                <a:gd name="connsiteX6" fmla="*/ 28670 w 140874"/>
                <a:gd name="connsiteY6" fmla="*/ 36290 h 130587"/>
                <a:gd name="connsiteX7" fmla="*/ 28670 w 140874"/>
                <a:gd name="connsiteY7" fmla="*/ 42672 h 130587"/>
                <a:gd name="connsiteX8" fmla="*/ 38386 w 140874"/>
                <a:gd name="connsiteY8" fmla="*/ 53149 h 130587"/>
                <a:gd name="connsiteX9" fmla="*/ 108299 w 140874"/>
                <a:gd name="connsiteY9" fmla="*/ 53149 h 130587"/>
                <a:gd name="connsiteX10" fmla="*/ 132683 w 140874"/>
                <a:gd name="connsiteY10" fmla="*/ 61436 h 130587"/>
                <a:gd name="connsiteX11" fmla="*/ 140875 w 140874"/>
                <a:gd name="connsiteY11" fmla="*/ 85249 h 130587"/>
                <a:gd name="connsiteX12" fmla="*/ 140875 w 140874"/>
                <a:gd name="connsiteY12" fmla="*/ 100108 h 130587"/>
                <a:gd name="connsiteX13" fmla="*/ 132874 w 140874"/>
                <a:gd name="connsiteY13" fmla="*/ 122206 h 130587"/>
                <a:gd name="connsiteX14" fmla="*/ 107918 w 140874"/>
                <a:gd name="connsiteY14" fmla="*/ 130588 h 130587"/>
                <a:gd name="connsiteX15" fmla="*/ 4572 w 140874"/>
                <a:gd name="connsiteY15" fmla="*/ 130588 h 130587"/>
                <a:gd name="connsiteX16" fmla="*/ 286 w 140874"/>
                <a:gd name="connsiteY16" fmla="*/ 126492 h 130587"/>
                <a:gd name="connsiteX17" fmla="*/ 286 w 140874"/>
                <a:gd name="connsiteY17" fmla="*/ 108776 h 130587"/>
                <a:gd name="connsiteX18" fmla="*/ 4572 w 140874"/>
                <a:gd name="connsiteY18" fmla="*/ 104680 h 130587"/>
                <a:gd name="connsiteX19" fmla="*/ 102489 w 140874"/>
                <a:gd name="connsiteY19" fmla="*/ 104680 h 130587"/>
                <a:gd name="connsiteX20" fmla="*/ 110109 w 140874"/>
                <a:gd name="connsiteY20" fmla="*/ 101918 h 130587"/>
                <a:gd name="connsiteX21" fmla="*/ 112300 w 140874"/>
                <a:gd name="connsiteY21" fmla="*/ 94202 h 130587"/>
                <a:gd name="connsiteX22" fmla="*/ 112300 w 140874"/>
                <a:gd name="connsiteY22" fmla="*/ 86582 h 130587"/>
                <a:gd name="connsiteX23" fmla="*/ 102584 w 140874"/>
                <a:gd name="connsiteY23" fmla="*/ 76200 h 130587"/>
                <a:gd name="connsiteX24" fmla="*/ 32671 w 140874"/>
                <a:gd name="connsiteY24" fmla="*/ 76200 h 130587"/>
                <a:gd name="connsiteX25" fmla="*/ 8191 w 140874"/>
                <a:gd name="connsiteY25" fmla="*/ 67913 h 130587"/>
                <a:gd name="connsiteX26" fmla="*/ 0 w 140874"/>
                <a:gd name="connsiteY26" fmla="*/ 44101 h 130587"/>
                <a:gd name="connsiteX27" fmla="*/ 0 w 140874"/>
                <a:gd name="connsiteY27" fmla="*/ 30480 h 130587"/>
                <a:gd name="connsiteX28" fmla="*/ 8001 w 140874"/>
                <a:gd name="connsiteY28" fmla="*/ 8477 h 130587"/>
                <a:gd name="connsiteX29" fmla="*/ 32957 w 140874"/>
                <a:gd name="connsiteY29" fmla="*/ 95 h 130587"/>
                <a:gd name="connsiteX30" fmla="*/ 132016 w 140874"/>
                <a:gd name="connsiteY30" fmla="*/ 95 h 1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0874" h="130587">
                  <a:moveTo>
                    <a:pt x="132016" y="0"/>
                  </a:moveTo>
                  <a:cubicBezTo>
                    <a:pt x="134779" y="0"/>
                    <a:pt x="136112" y="1429"/>
                    <a:pt x="136112" y="4096"/>
                  </a:cubicBezTo>
                  <a:lnTo>
                    <a:pt x="136112" y="21812"/>
                  </a:lnTo>
                  <a:cubicBezTo>
                    <a:pt x="136112" y="24574"/>
                    <a:pt x="134684" y="25908"/>
                    <a:pt x="132016" y="25908"/>
                  </a:cubicBezTo>
                  <a:lnTo>
                    <a:pt x="38576" y="25908"/>
                  </a:lnTo>
                  <a:cubicBezTo>
                    <a:pt x="34957" y="25908"/>
                    <a:pt x="32385" y="26861"/>
                    <a:pt x="30956" y="28670"/>
                  </a:cubicBezTo>
                  <a:cubicBezTo>
                    <a:pt x="29433" y="30575"/>
                    <a:pt x="28670" y="33147"/>
                    <a:pt x="28670" y="36290"/>
                  </a:cubicBezTo>
                  <a:lnTo>
                    <a:pt x="28670" y="42672"/>
                  </a:lnTo>
                  <a:cubicBezTo>
                    <a:pt x="28670" y="49625"/>
                    <a:pt x="31909" y="53149"/>
                    <a:pt x="38386" y="53149"/>
                  </a:cubicBezTo>
                  <a:lnTo>
                    <a:pt x="108299" y="53149"/>
                  </a:lnTo>
                  <a:cubicBezTo>
                    <a:pt x="119063" y="53149"/>
                    <a:pt x="127254" y="55912"/>
                    <a:pt x="132683" y="61436"/>
                  </a:cubicBezTo>
                  <a:cubicBezTo>
                    <a:pt x="138113" y="66961"/>
                    <a:pt x="140875" y="74866"/>
                    <a:pt x="140875" y="85249"/>
                  </a:cubicBezTo>
                  <a:lnTo>
                    <a:pt x="140875" y="100108"/>
                  </a:lnTo>
                  <a:cubicBezTo>
                    <a:pt x="140875" y="109156"/>
                    <a:pt x="138208" y="116586"/>
                    <a:pt x="132874" y="122206"/>
                  </a:cubicBezTo>
                  <a:cubicBezTo>
                    <a:pt x="127540" y="127826"/>
                    <a:pt x="119158" y="130588"/>
                    <a:pt x="107918" y="130588"/>
                  </a:cubicBezTo>
                  <a:lnTo>
                    <a:pt x="4572" y="130588"/>
                  </a:lnTo>
                  <a:cubicBezTo>
                    <a:pt x="1714" y="130588"/>
                    <a:pt x="286" y="129254"/>
                    <a:pt x="286" y="126492"/>
                  </a:cubicBezTo>
                  <a:lnTo>
                    <a:pt x="286" y="108776"/>
                  </a:lnTo>
                  <a:cubicBezTo>
                    <a:pt x="286" y="106013"/>
                    <a:pt x="1714" y="104680"/>
                    <a:pt x="4572" y="104680"/>
                  </a:cubicBezTo>
                  <a:lnTo>
                    <a:pt x="102489" y="104680"/>
                  </a:lnTo>
                  <a:cubicBezTo>
                    <a:pt x="106109" y="104680"/>
                    <a:pt x="108680" y="103727"/>
                    <a:pt x="110109" y="101918"/>
                  </a:cubicBezTo>
                  <a:cubicBezTo>
                    <a:pt x="111633" y="100013"/>
                    <a:pt x="112300" y="97441"/>
                    <a:pt x="112300" y="94202"/>
                  </a:cubicBezTo>
                  <a:lnTo>
                    <a:pt x="112300" y="86582"/>
                  </a:lnTo>
                  <a:cubicBezTo>
                    <a:pt x="112300" y="79629"/>
                    <a:pt x="109061" y="76200"/>
                    <a:pt x="102584" y="76200"/>
                  </a:cubicBezTo>
                  <a:lnTo>
                    <a:pt x="32671" y="76200"/>
                  </a:lnTo>
                  <a:cubicBezTo>
                    <a:pt x="21812" y="76200"/>
                    <a:pt x="13716" y="73438"/>
                    <a:pt x="8191" y="67913"/>
                  </a:cubicBezTo>
                  <a:cubicBezTo>
                    <a:pt x="2762" y="62389"/>
                    <a:pt x="0" y="54388"/>
                    <a:pt x="0" y="44101"/>
                  </a:cubicBezTo>
                  <a:lnTo>
                    <a:pt x="0" y="30480"/>
                  </a:lnTo>
                  <a:cubicBezTo>
                    <a:pt x="0" y="21431"/>
                    <a:pt x="2667" y="14097"/>
                    <a:pt x="8001" y="8477"/>
                  </a:cubicBezTo>
                  <a:cubicBezTo>
                    <a:pt x="13335" y="2857"/>
                    <a:pt x="21622" y="95"/>
                    <a:pt x="32957" y="95"/>
                  </a:cubicBezTo>
                  <a:lnTo>
                    <a:pt x="132016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08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grpSp>
        <p:nvGrpSpPr>
          <p:cNvPr id="33" name="Groupe 32"/>
          <p:cNvGrpSpPr/>
          <p:nvPr/>
        </p:nvGrpSpPr>
        <p:grpSpPr>
          <a:xfrm>
            <a:off x="4579564" y="3858952"/>
            <a:ext cx="3753194" cy="2298674"/>
            <a:chOff x="4579564" y="3858952"/>
            <a:chExt cx="3753194" cy="2298674"/>
          </a:xfrm>
        </p:grpSpPr>
        <p:grpSp>
          <p:nvGrpSpPr>
            <p:cNvPr id="18" name="Groupe 17"/>
            <p:cNvGrpSpPr/>
            <p:nvPr/>
          </p:nvGrpSpPr>
          <p:grpSpPr>
            <a:xfrm>
              <a:off x="4579564" y="3858952"/>
              <a:ext cx="927572" cy="927572"/>
              <a:chOff x="577378" y="1342789"/>
              <a:chExt cx="927572" cy="927572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82861" y="1344910"/>
                <a:ext cx="72487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5</a:t>
                </a: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5542951" y="3864888"/>
              <a:ext cx="27898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Support the </a:t>
              </a: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development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of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innovative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space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missions</a:t>
              </a:r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11" y="5023166"/>
              <a:ext cx="2289827" cy="113446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e 9"/>
          <p:cNvGrpSpPr/>
          <p:nvPr/>
        </p:nvGrpSpPr>
        <p:grpSpPr>
          <a:xfrm>
            <a:off x="444028" y="3911055"/>
            <a:ext cx="3925986" cy="2011103"/>
            <a:chOff x="444028" y="3911055"/>
            <a:chExt cx="3925986" cy="2011103"/>
          </a:xfrm>
        </p:grpSpPr>
        <p:grpSp>
          <p:nvGrpSpPr>
            <p:cNvPr id="15" name="Groupe 14"/>
            <p:cNvGrpSpPr/>
            <p:nvPr/>
          </p:nvGrpSpPr>
          <p:grpSpPr>
            <a:xfrm>
              <a:off x="444028" y="3911055"/>
              <a:ext cx="927572" cy="934976"/>
              <a:chOff x="577378" y="1335385"/>
              <a:chExt cx="927572" cy="934976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3336" y="1335385"/>
                <a:ext cx="7216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4</a:t>
                </a:r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1407415" y="3911055"/>
              <a:ext cx="29625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Develop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advanced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ocean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indicators</a:t>
              </a:r>
              <a:endParaRPr lang="fr-FR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7378" y="5166284"/>
              <a:ext cx="1110434" cy="755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/>
            <a:srcRect l="1135" t="3998" r="-30" b="4958"/>
            <a:stretch/>
          </p:blipFill>
          <p:spPr>
            <a:xfrm>
              <a:off x="788686" y="5166284"/>
              <a:ext cx="1586160" cy="755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e 5"/>
          <p:cNvGrpSpPr/>
          <p:nvPr/>
        </p:nvGrpSpPr>
        <p:grpSpPr>
          <a:xfrm>
            <a:off x="8446211" y="1313495"/>
            <a:ext cx="3754336" cy="1795665"/>
            <a:chOff x="4417639" y="1213674"/>
            <a:chExt cx="3754336" cy="1795665"/>
          </a:xfrm>
        </p:grpSpPr>
        <p:grpSp>
          <p:nvGrpSpPr>
            <p:cNvPr id="12" name="Groupe 11"/>
            <p:cNvGrpSpPr/>
            <p:nvPr/>
          </p:nvGrpSpPr>
          <p:grpSpPr>
            <a:xfrm>
              <a:off x="4417639" y="1213674"/>
              <a:ext cx="927572" cy="963551"/>
              <a:chOff x="567853" y="1306810"/>
              <a:chExt cx="927572" cy="963551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567853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3336" y="1306810"/>
                <a:ext cx="73609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3</a:t>
                </a: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5382168" y="1388071"/>
              <a:ext cx="2789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Share </a:t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good practices</a:t>
              </a: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0773C4AB-5310-803D-CC19-682F18570CFF}"/>
                </a:ext>
              </a:extLst>
            </p:cNvPr>
            <p:cNvGrpSpPr/>
            <p:nvPr/>
          </p:nvGrpSpPr>
          <p:grpSpPr>
            <a:xfrm>
              <a:off x="5897406" y="2211561"/>
              <a:ext cx="778847" cy="797778"/>
              <a:chOff x="3225800" y="1943100"/>
              <a:chExt cx="457200" cy="468313"/>
            </a:xfrm>
            <a:noFill/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57967D4A-532C-A3FB-86AF-965473C22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800" y="2074863"/>
                <a:ext cx="203200" cy="193675"/>
              </a:xfrm>
              <a:custGeom>
                <a:avLst/>
                <a:gdLst>
                  <a:gd name="T0" fmla="*/ 564 w 565"/>
                  <a:gd name="T1" fmla="*/ 141 h 537"/>
                  <a:gd name="T2" fmla="*/ 282 w 565"/>
                  <a:gd name="T3" fmla="*/ 0 h 537"/>
                  <a:gd name="T4" fmla="*/ 0 w 565"/>
                  <a:gd name="T5" fmla="*/ 141 h 537"/>
                  <a:gd name="T6" fmla="*/ 0 w 565"/>
                  <a:gd name="T7" fmla="*/ 423 h 537"/>
                  <a:gd name="T8" fmla="*/ 113 w 565"/>
                  <a:gd name="T9" fmla="*/ 536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5" h="537">
                    <a:moveTo>
                      <a:pt x="564" y="141"/>
                    </a:moveTo>
                    <a:cubicBezTo>
                      <a:pt x="564" y="48"/>
                      <a:pt x="380" y="0"/>
                      <a:pt x="282" y="0"/>
                    </a:cubicBezTo>
                    <a:cubicBezTo>
                      <a:pt x="184" y="0"/>
                      <a:pt x="0" y="48"/>
                      <a:pt x="0" y="141"/>
                    </a:cubicBezTo>
                    <a:lnTo>
                      <a:pt x="0" y="423"/>
                    </a:lnTo>
                    <a:cubicBezTo>
                      <a:pt x="0" y="478"/>
                      <a:pt x="52" y="536"/>
                      <a:pt x="113" y="536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FD5973D3-BC48-4F53-5F14-E94114D47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125" y="1943100"/>
                <a:ext cx="80963" cy="101600"/>
              </a:xfrm>
              <a:custGeom>
                <a:avLst/>
                <a:gdLst>
                  <a:gd name="T0" fmla="*/ 113 w 227"/>
                  <a:gd name="T1" fmla="*/ 282 h 283"/>
                  <a:gd name="T2" fmla="*/ 226 w 227"/>
                  <a:gd name="T3" fmla="*/ 169 h 283"/>
                  <a:gd name="T4" fmla="*/ 226 w 227"/>
                  <a:gd name="T5" fmla="*/ 113 h 283"/>
                  <a:gd name="T6" fmla="*/ 113 w 227"/>
                  <a:gd name="T7" fmla="*/ 0 h 283"/>
                  <a:gd name="T8" fmla="*/ 0 w 227"/>
                  <a:gd name="T9" fmla="*/ 113 h 283"/>
                  <a:gd name="T10" fmla="*/ 0 w 227"/>
                  <a:gd name="T11" fmla="*/ 169 h 283"/>
                  <a:gd name="T12" fmla="*/ 113 w 227"/>
                  <a:gd name="T13" fmla="*/ 28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283">
                    <a:moveTo>
                      <a:pt x="113" y="282"/>
                    </a:moveTo>
                    <a:cubicBezTo>
                      <a:pt x="179" y="282"/>
                      <a:pt x="226" y="236"/>
                      <a:pt x="226" y="169"/>
                    </a:cubicBezTo>
                    <a:lnTo>
                      <a:pt x="226" y="113"/>
                    </a:lnTo>
                    <a:cubicBezTo>
                      <a:pt x="226" y="46"/>
                      <a:pt x="179" y="0"/>
                      <a:pt x="113" y="0"/>
                    </a:cubicBezTo>
                    <a:cubicBezTo>
                      <a:pt x="47" y="0"/>
                      <a:pt x="0" y="46"/>
                      <a:pt x="0" y="113"/>
                    </a:cubicBezTo>
                    <a:lnTo>
                      <a:pt x="0" y="169"/>
                    </a:lnTo>
                    <a:cubicBezTo>
                      <a:pt x="0" y="236"/>
                      <a:pt x="47" y="282"/>
                      <a:pt x="113" y="282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Line 14">
                <a:extLst>
                  <a:ext uri="{FF2B5EF4-FFF2-40B4-BE49-F238E27FC236}">
                    <a16:creationId xmlns:a16="http://schemas.microsoft.com/office/drawing/2014/main" id="{D874B158-4CE9-AC9E-DD16-4ADABB891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7075" y="2146300"/>
                <a:ext cx="1588" cy="263525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15">
                <a:extLst>
                  <a:ext uri="{FF2B5EF4-FFF2-40B4-BE49-F238E27FC236}">
                    <a16:creationId xmlns:a16="http://schemas.microsoft.com/office/drawing/2014/main" id="{810A3476-7704-3D19-773D-B2A392900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7400" y="2257425"/>
                <a:ext cx="1588" cy="152400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1912196-F58B-C6DF-13EB-1D2266E0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875" y="2074863"/>
                <a:ext cx="365125" cy="193675"/>
              </a:xfrm>
              <a:custGeom>
                <a:avLst/>
                <a:gdLst>
                  <a:gd name="T0" fmla="*/ 903 w 1016"/>
                  <a:gd name="T1" fmla="*/ 536 h 537"/>
                  <a:gd name="T2" fmla="*/ 1015 w 1016"/>
                  <a:gd name="T3" fmla="*/ 423 h 537"/>
                  <a:gd name="T4" fmla="*/ 1015 w 1016"/>
                  <a:gd name="T5" fmla="*/ 141 h 537"/>
                  <a:gd name="T6" fmla="*/ 733 w 1016"/>
                  <a:gd name="T7" fmla="*/ 0 h 537"/>
                  <a:gd name="T8" fmla="*/ 451 w 1016"/>
                  <a:gd name="T9" fmla="*/ 141 h 537"/>
                  <a:gd name="T10" fmla="*/ 451 w 1016"/>
                  <a:gd name="T11" fmla="*/ 226 h 537"/>
                  <a:gd name="T12" fmla="*/ 0 w 1016"/>
                  <a:gd name="T13" fmla="*/ 226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6" h="537">
                    <a:moveTo>
                      <a:pt x="903" y="536"/>
                    </a:moveTo>
                    <a:cubicBezTo>
                      <a:pt x="964" y="536"/>
                      <a:pt x="1015" y="478"/>
                      <a:pt x="1015" y="423"/>
                    </a:cubicBezTo>
                    <a:lnTo>
                      <a:pt x="1015" y="141"/>
                    </a:lnTo>
                    <a:cubicBezTo>
                      <a:pt x="1015" y="48"/>
                      <a:pt x="831" y="0"/>
                      <a:pt x="733" y="0"/>
                    </a:cubicBezTo>
                    <a:cubicBezTo>
                      <a:pt x="635" y="0"/>
                      <a:pt x="451" y="48"/>
                      <a:pt x="451" y="141"/>
                    </a:cubicBezTo>
                    <a:lnTo>
                      <a:pt x="451" y="226"/>
                    </a:lnTo>
                    <a:lnTo>
                      <a:pt x="0" y="226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B958DF55-C103-29BA-C2FF-5AF328567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125" y="1943100"/>
                <a:ext cx="80963" cy="101600"/>
              </a:xfrm>
              <a:custGeom>
                <a:avLst/>
                <a:gdLst>
                  <a:gd name="T0" fmla="*/ 113 w 227"/>
                  <a:gd name="T1" fmla="*/ 282 h 283"/>
                  <a:gd name="T2" fmla="*/ 226 w 227"/>
                  <a:gd name="T3" fmla="*/ 169 h 283"/>
                  <a:gd name="T4" fmla="*/ 226 w 227"/>
                  <a:gd name="T5" fmla="*/ 113 h 283"/>
                  <a:gd name="T6" fmla="*/ 113 w 227"/>
                  <a:gd name="T7" fmla="*/ 0 h 283"/>
                  <a:gd name="T8" fmla="*/ 0 w 227"/>
                  <a:gd name="T9" fmla="*/ 113 h 283"/>
                  <a:gd name="T10" fmla="*/ 0 w 227"/>
                  <a:gd name="T11" fmla="*/ 169 h 283"/>
                  <a:gd name="T12" fmla="*/ 113 w 227"/>
                  <a:gd name="T13" fmla="*/ 28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283">
                    <a:moveTo>
                      <a:pt x="113" y="282"/>
                    </a:moveTo>
                    <a:cubicBezTo>
                      <a:pt x="179" y="282"/>
                      <a:pt x="226" y="236"/>
                      <a:pt x="226" y="169"/>
                    </a:cubicBezTo>
                    <a:lnTo>
                      <a:pt x="226" y="113"/>
                    </a:lnTo>
                    <a:cubicBezTo>
                      <a:pt x="226" y="46"/>
                      <a:pt x="178" y="0"/>
                      <a:pt x="113" y="0"/>
                    </a:cubicBezTo>
                    <a:cubicBezTo>
                      <a:pt x="47" y="0"/>
                      <a:pt x="0" y="46"/>
                      <a:pt x="0" y="113"/>
                    </a:cubicBezTo>
                    <a:lnTo>
                      <a:pt x="0" y="169"/>
                    </a:lnTo>
                    <a:cubicBezTo>
                      <a:pt x="0" y="236"/>
                      <a:pt x="48" y="282"/>
                      <a:pt x="113" y="282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BAF92ED6-FB45-A9D1-51A6-08A1B5FF6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1725" y="2144713"/>
                <a:ext cx="1588" cy="266700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34DA1DD0-CCB9-583D-17C6-5F3EB6827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800" y="2227263"/>
                <a:ext cx="41275" cy="182562"/>
              </a:xfrm>
              <a:custGeom>
                <a:avLst/>
                <a:gdLst>
                  <a:gd name="T0" fmla="*/ 0 w 114"/>
                  <a:gd name="T1" fmla="*/ 0 h 509"/>
                  <a:gd name="T2" fmla="*/ 4 w 114"/>
                  <a:gd name="T3" fmla="*/ 28 h 509"/>
                  <a:gd name="T4" fmla="*/ 113 w 114"/>
                  <a:gd name="T5" fmla="*/ 113 h 509"/>
                  <a:gd name="T6" fmla="*/ 113 w 114"/>
                  <a:gd name="T7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509">
                    <a:moveTo>
                      <a:pt x="0" y="0"/>
                    </a:moveTo>
                    <a:cubicBezTo>
                      <a:pt x="0" y="9"/>
                      <a:pt x="2" y="19"/>
                      <a:pt x="4" y="28"/>
                    </a:cubicBezTo>
                    <a:cubicBezTo>
                      <a:pt x="18" y="73"/>
                      <a:pt x="62" y="113"/>
                      <a:pt x="113" y="113"/>
                    </a:cubicBezTo>
                    <a:lnTo>
                      <a:pt x="113" y="508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20">
                <a:extLst>
                  <a:ext uri="{FF2B5EF4-FFF2-40B4-BE49-F238E27FC236}">
                    <a16:creationId xmlns:a16="http://schemas.microsoft.com/office/drawing/2014/main" id="{C616690C-8C15-6349-5176-7B7BAFDB1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1400" y="2257425"/>
                <a:ext cx="1588" cy="152400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21">
                <a:extLst>
                  <a:ext uri="{FF2B5EF4-FFF2-40B4-BE49-F238E27FC236}">
                    <a16:creationId xmlns:a16="http://schemas.microsoft.com/office/drawing/2014/main" id="{991ADACB-45DC-7CFC-0013-AA3AE6C5A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875" y="2116138"/>
                <a:ext cx="41275" cy="80962"/>
              </a:xfrm>
              <a:custGeom>
                <a:avLst/>
                <a:gdLst>
                  <a:gd name="T0" fmla="*/ 112 w 113"/>
                  <a:gd name="T1" fmla="*/ 225 h 226"/>
                  <a:gd name="T2" fmla="*/ 0 w 113"/>
                  <a:gd name="T3" fmla="*/ 113 h 226"/>
                  <a:gd name="T4" fmla="*/ 112 w 113"/>
                  <a:gd name="T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226">
                    <a:moveTo>
                      <a:pt x="112" y="225"/>
                    </a:moveTo>
                    <a:lnTo>
                      <a:pt x="0" y="113"/>
                    </a:lnTo>
                    <a:lnTo>
                      <a:pt x="112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44AB6E2A-F1D7-B5D9-9040-692D2EA12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7725" y="2197100"/>
                <a:ext cx="203200" cy="214313"/>
              </a:xfrm>
              <a:custGeom>
                <a:avLst/>
                <a:gdLst>
                  <a:gd name="T0" fmla="*/ 0 w 566"/>
                  <a:gd name="T1" fmla="*/ 593 h 594"/>
                  <a:gd name="T2" fmla="*/ 0 w 566"/>
                  <a:gd name="T3" fmla="*/ 198 h 594"/>
                  <a:gd name="T4" fmla="*/ 113 w 566"/>
                  <a:gd name="T5" fmla="*/ 85 h 594"/>
                  <a:gd name="T6" fmla="*/ 113 w 566"/>
                  <a:gd name="T7" fmla="*/ 0 h 594"/>
                  <a:gd name="T8" fmla="*/ 565 w 566"/>
                  <a:gd name="T9" fmla="*/ 0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6" h="594">
                    <a:moveTo>
                      <a:pt x="0" y="593"/>
                    </a:moveTo>
                    <a:lnTo>
                      <a:pt x="0" y="198"/>
                    </a:lnTo>
                    <a:cubicBezTo>
                      <a:pt x="61" y="198"/>
                      <a:pt x="113" y="140"/>
                      <a:pt x="113" y="85"/>
                    </a:cubicBezTo>
                    <a:lnTo>
                      <a:pt x="113" y="0"/>
                    </a:lnTo>
                    <a:lnTo>
                      <a:pt x="565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E8B6E955-031D-C5EE-E01C-BF55667E8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238" y="2155825"/>
                <a:ext cx="41275" cy="80963"/>
              </a:xfrm>
              <a:custGeom>
                <a:avLst/>
                <a:gdLst>
                  <a:gd name="T0" fmla="*/ 0 w 114"/>
                  <a:gd name="T1" fmla="*/ 225 h 226"/>
                  <a:gd name="T2" fmla="*/ 113 w 114"/>
                  <a:gd name="T3" fmla="*/ 112 h 226"/>
                  <a:gd name="T4" fmla="*/ 0 w 114"/>
                  <a:gd name="T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4" h="226">
                    <a:moveTo>
                      <a:pt x="0" y="225"/>
                    </a:moveTo>
                    <a:lnTo>
                      <a:pt x="113" y="112"/>
                    </a:lnTo>
                    <a:lnTo>
                      <a:pt x="0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78" name="Groupe 77"/>
          <p:cNvGrpSpPr/>
          <p:nvPr/>
        </p:nvGrpSpPr>
        <p:grpSpPr>
          <a:xfrm>
            <a:off x="365124" y="1313495"/>
            <a:ext cx="3773517" cy="2031696"/>
            <a:chOff x="8418483" y="1257516"/>
            <a:chExt cx="3773517" cy="2031696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8E587E5-A39C-C00F-B3E3-09C8375C7DA2}"/>
                </a:ext>
              </a:extLst>
            </p:cNvPr>
            <p:cNvGrpSpPr/>
            <p:nvPr/>
          </p:nvGrpSpPr>
          <p:grpSpPr>
            <a:xfrm>
              <a:off x="10215951" y="2428774"/>
              <a:ext cx="846097" cy="860438"/>
              <a:chOff x="3211513" y="3563938"/>
              <a:chExt cx="468312" cy="476250"/>
            </a:xfrm>
            <a:noFill/>
          </p:grpSpPr>
          <p:sp>
            <p:nvSpPr>
              <p:cNvPr id="53" name="Freeform 124">
                <a:extLst>
                  <a:ext uri="{FF2B5EF4-FFF2-40B4-BE49-F238E27FC236}">
                    <a16:creationId xmlns:a16="http://schemas.microsoft.com/office/drawing/2014/main" id="{ACC9DBF2-8382-E5B1-B241-1AF71D540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975" y="3759200"/>
                <a:ext cx="80963" cy="115888"/>
              </a:xfrm>
              <a:custGeom>
                <a:avLst/>
                <a:gdLst>
                  <a:gd name="T0" fmla="*/ 222 w 223"/>
                  <a:gd name="T1" fmla="*/ 319 h 320"/>
                  <a:gd name="T2" fmla="*/ 22 w 223"/>
                  <a:gd name="T3" fmla="*/ 119 h 320"/>
                  <a:gd name="T4" fmla="*/ 24 w 223"/>
                  <a:gd name="T5" fmla="*/ 38 h 320"/>
                  <a:gd name="T6" fmla="*/ 62 w 223"/>
                  <a:gd name="T7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3" h="320">
                    <a:moveTo>
                      <a:pt x="222" y="319"/>
                    </a:moveTo>
                    <a:lnTo>
                      <a:pt x="22" y="119"/>
                    </a:lnTo>
                    <a:cubicBezTo>
                      <a:pt x="0" y="97"/>
                      <a:pt x="2" y="60"/>
                      <a:pt x="24" y="38"/>
                    </a:cubicBezTo>
                    <a:lnTo>
                      <a:pt x="62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125">
                <a:extLst>
                  <a:ext uri="{FF2B5EF4-FFF2-40B4-BE49-F238E27FC236}">
                    <a16:creationId xmlns:a16="http://schemas.microsoft.com/office/drawing/2014/main" id="{A8B0F48A-5AD9-91FE-CF82-678E75A2C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325" y="3714750"/>
                <a:ext cx="130175" cy="130175"/>
              </a:xfrm>
              <a:custGeom>
                <a:avLst/>
                <a:gdLst>
                  <a:gd name="T0" fmla="*/ 361 w 362"/>
                  <a:gd name="T1" fmla="*/ 282 h 363"/>
                  <a:gd name="T2" fmla="*/ 102 w 362"/>
                  <a:gd name="T3" fmla="*/ 23 h 363"/>
                  <a:gd name="T4" fmla="*/ 23 w 362"/>
                  <a:gd name="T5" fmla="*/ 22 h 363"/>
                  <a:gd name="T6" fmla="*/ 22 w 362"/>
                  <a:gd name="T7" fmla="*/ 22 h 363"/>
                  <a:gd name="T8" fmla="*/ 22 w 362"/>
                  <a:gd name="T9" fmla="*/ 103 h 363"/>
                  <a:gd name="T10" fmla="*/ 281 w 362"/>
                  <a:gd name="T11" fmla="*/ 36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2" h="363">
                    <a:moveTo>
                      <a:pt x="361" y="282"/>
                    </a:moveTo>
                    <a:lnTo>
                      <a:pt x="102" y="23"/>
                    </a:lnTo>
                    <a:cubicBezTo>
                      <a:pt x="80" y="1"/>
                      <a:pt x="45" y="0"/>
                      <a:pt x="23" y="22"/>
                    </a:cubicBezTo>
                    <a:lnTo>
                      <a:pt x="22" y="22"/>
                    </a:lnTo>
                    <a:cubicBezTo>
                      <a:pt x="0" y="44"/>
                      <a:pt x="0" y="81"/>
                      <a:pt x="22" y="103"/>
                    </a:cubicBezTo>
                    <a:lnTo>
                      <a:pt x="281" y="362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126">
                <a:extLst>
                  <a:ext uri="{FF2B5EF4-FFF2-40B4-BE49-F238E27FC236}">
                    <a16:creationId xmlns:a16="http://schemas.microsoft.com/office/drawing/2014/main" id="{3BF2B415-CC5B-0308-B919-7A73C07CF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975" y="3816350"/>
                <a:ext cx="173038" cy="179388"/>
              </a:xfrm>
              <a:custGeom>
                <a:avLst/>
                <a:gdLst>
                  <a:gd name="T0" fmla="*/ 481 w 482"/>
                  <a:gd name="T1" fmla="*/ 499 h 500"/>
                  <a:gd name="T2" fmla="*/ 421 w 482"/>
                  <a:gd name="T3" fmla="*/ 439 h 500"/>
                  <a:gd name="T4" fmla="*/ 261 w 482"/>
                  <a:gd name="T5" fmla="*/ 359 h 500"/>
                  <a:gd name="T6" fmla="*/ 22 w 482"/>
                  <a:gd name="T7" fmla="*/ 120 h 500"/>
                  <a:gd name="T8" fmla="*/ 24 w 482"/>
                  <a:gd name="T9" fmla="*/ 39 h 500"/>
                  <a:gd name="T10" fmla="*/ 62 w 482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2" h="500">
                    <a:moveTo>
                      <a:pt x="481" y="499"/>
                    </a:moveTo>
                    <a:lnTo>
                      <a:pt x="421" y="439"/>
                    </a:lnTo>
                    <a:cubicBezTo>
                      <a:pt x="386" y="404"/>
                      <a:pt x="307" y="405"/>
                      <a:pt x="261" y="359"/>
                    </a:cubicBezTo>
                    <a:lnTo>
                      <a:pt x="22" y="120"/>
                    </a:lnTo>
                    <a:cubicBezTo>
                      <a:pt x="0" y="98"/>
                      <a:pt x="2" y="61"/>
                      <a:pt x="24" y="39"/>
                    </a:cubicBezTo>
                    <a:lnTo>
                      <a:pt x="62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127">
                <a:extLst>
                  <a:ext uri="{FF2B5EF4-FFF2-40B4-BE49-F238E27FC236}">
                    <a16:creationId xmlns:a16="http://schemas.microsoft.com/office/drawing/2014/main" id="{DEF77C67-FC00-656C-1596-F0A4B9EB6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6775" y="3706813"/>
                <a:ext cx="122238" cy="87312"/>
              </a:xfrm>
              <a:custGeom>
                <a:avLst/>
                <a:gdLst>
                  <a:gd name="T0" fmla="*/ 339 w 340"/>
                  <a:gd name="T1" fmla="*/ 243 h 244"/>
                  <a:gd name="T2" fmla="*/ 119 w 340"/>
                  <a:gd name="T3" fmla="*/ 24 h 244"/>
                  <a:gd name="T4" fmla="*/ 41 w 340"/>
                  <a:gd name="T5" fmla="*/ 22 h 244"/>
                  <a:gd name="T6" fmla="*/ 0 w 340"/>
                  <a:gd name="T7" fmla="*/ 6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0" h="244">
                    <a:moveTo>
                      <a:pt x="339" y="243"/>
                    </a:moveTo>
                    <a:cubicBezTo>
                      <a:pt x="327" y="232"/>
                      <a:pt x="119" y="24"/>
                      <a:pt x="119" y="24"/>
                    </a:cubicBezTo>
                    <a:cubicBezTo>
                      <a:pt x="97" y="2"/>
                      <a:pt x="63" y="0"/>
                      <a:pt x="41" y="22"/>
                    </a:cubicBezTo>
                    <a:lnTo>
                      <a:pt x="0" y="64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Freeform 128">
                <a:extLst>
                  <a:ext uri="{FF2B5EF4-FFF2-40B4-BE49-F238E27FC236}">
                    <a16:creationId xmlns:a16="http://schemas.microsoft.com/office/drawing/2014/main" id="{51926648-797A-184D-101B-D4DEB8FCD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500" y="3733800"/>
                <a:ext cx="144463" cy="155575"/>
              </a:xfrm>
              <a:custGeom>
                <a:avLst/>
                <a:gdLst>
                  <a:gd name="T0" fmla="*/ 399 w 400"/>
                  <a:gd name="T1" fmla="*/ 429 h 430"/>
                  <a:gd name="T2" fmla="*/ 339 w 400"/>
                  <a:gd name="T3" fmla="*/ 369 h 430"/>
                  <a:gd name="T4" fmla="*/ 286 w 400"/>
                  <a:gd name="T5" fmla="*/ 253 h 430"/>
                  <a:gd name="T6" fmla="*/ 220 w 400"/>
                  <a:gd name="T7" fmla="*/ 129 h 430"/>
                  <a:gd name="T8" fmla="*/ 120 w 400"/>
                  <a:gd name="T9" fmla="*/ 30 h 430"/>
                  <a:gd name="T10" fmla="*/ 40 w 400"/>
                  <a:gd name="T11" fmla="*/ 30 h 430"/>
                  <a:gd name="T12" fmla="*/ 0 w 400"/>
                  <a:gd name="T13" fmla="*/ 7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0" h="430">
                    <a:moveTo>
                      <a:pt x="399" y="429"/>
                    </a:moveTo>
                    <a:lnTo>
                      <a:pt x="339" y="369"/>
                    </a:lnTo>
                    <a:cubicBezTo>
                      <a:pt x="305" y="335"/>
                      <a:pt x="295" y="297"/>
                      <a:pt x="286" y="253"/>
                    </a:cubicBezTo>
                    <a:cubicBezTo>
                      <a:pt x="275" y="189"/>
                      <a:pt x="245" y="154"/>
                      <a:pt x="220" y="129"/>
                    </a:cubicBezTo>
                    <a:cubicBezTo>
                      <a:pt x="195" y="104"/>
                      <a:pt x="168" y="78"/>
                      <a:pt x="120" y="30"/>
                    </a:cubicBezTo>
                    <a:cubicBezTo>
                      <a:pt x="90" y="0"/>
                      <a:pt x="60" y="10"/>
                      <a:pt x="40" y="30"/>
                    </a:cubicBezTo>
                    <a:lnTo>
                      <a:pt x="0" y="7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129">
                <a:extLst>
                  <a:ext uri="{FF2B5EF4-FFF2-40B4-BE49-F238E27FC236}">
                    <a16:creationId xmlns:a16="http://schemas.microsoft.com/office/drawing/2014/main" id="{B60B00CB-91AE-080E-BC1A-875F96745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075" y="3881438"/>
                <a:ext cx="158750" cy="158750"/>
              </a:xfrm>
              <a:custGeom>
                <a:avLst/>
                <a:gdLst>
                  <a:gd name="T0" fmla="*/ 100 w 440"/>
                  <a:gd name="T1" fmla="*/ 439 h 440"/>
                  <a:gd name="T2" fmla="*/ 0 w 440"/>
                  <a:gd name="T3" fmla="*/ 339 h 440"/>
                  <a:gd name="T4" fmla="*/ 339 w 440"/>
                  <a:gd name="T5" fmla="*/ 0 h 440"/>
                  <a:gd name="T6" fmla="*/ 439 w 440"/>
                  <a:gd name="T7" fmla="*/ 10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100" y="439"/>
                    </a:moveTo>
                    <a:lnTo>
                      <a:pt x="0" y="339"/>
                    </a:lnTo>
                    <a:lnTo>
                      <a:pt x="339" y="0"/>
                    </a:lnTo>
                    <a:lnTo>
                      <a:pt x="439" y="10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130">
                <a:extLst>
                  <a:ext uri="{FF2B5EF4-FFF2-40B4-BE49-F238E27FC236}">
                    <a16:creationId xmlns:a16="http://schemas.microsoft.com/office/drawing/2014/main" id="{7A375A9F-1DBB-FB87-1165-AB02AE30B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963" y="3722688"/>
                <a:ext cx="79375" cy="107950"/>
              </a:xfrm>
              <a:custGeom>
                <a:avLst/>
                <a:gdLst>
                  <a:gd name="T0" fmla="*/ 0 w 220"/>
                  <a:gd name="T1" fmla="*/ 0 h 300"/>
                  <a:gd name="T2" fmla="*/ 60 w 220"/>
                  <a:gd name="T3" fmla="*/ 60 h 300"/>
                  <a:gd name="T4" fmla="*/ 139 w 220"/>
                  <a:gd name="T5" fmla="*/ 219 h 300"/>
                  <a:gd name="T6" fmla="*/ 219 w 220"/>
                  <a:gd name="T7" fmla="*/ 299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0" h="300">
                    <a:moveTo>
                      <a:pt x="0" y="0"/>
                    </a:moveTo>
                    <a:lnTo>
                      <a:pt x="60" y="60"/>
                    </a:lnTo>
                    <a:cubicBezTo>
                      <a:pt x="95" y="95"/>
                      <a:pt x="94" y="174"/>
                      <a:pt x="139" y="219"/>
                    </a:cubicBezTo>
                    <a:lnTo>
                      <a:pt x="219" y="299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131">
                <a:extLst>
                  <a:ext uri="{FF2B5EF4-FFF2-40B4-BE49-F238E27FC236}">
                    <a16:creationId xmlns:a16="http://schemas.microsoft.com/office/drawing/2014/main" id="{2C93A6F9-9437-3D1A-F798-9D84F8E17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913" y="3614738"/>
                <a:ext cx="144462" cy="101600"/>
              </a:xfrm>
              <a:custGeom>
                <a:avLst/>
                <a:gdLst>
                  <a:gd name="T0" fmla="*/ 0 w 400"/>
                  <a:gd name="T1" fmla="*/ 0 h 281"/>
                  <a:gd name="T2" fmla="*/ 60 w 400"/>
                  <a:gd name="T3" fmla="*/ 60 h 281"/>
                  <a:gd name="T4" fmla="*/ 176 w 400"/>
                  <a:gd name="T5" fmla="*/ 113 h 281"/>
                  <a:gd name="T6" fmla="*/ 299 w 400"/>
                  <a:gd name="T7" fmla="*/ 180 h 281"/>
                  <a:gd name="T8" fmla="*/ 399 w 400"/>
                  <a:gd name="T9" fmla="*/ 28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0" h="281">
                    <a:moveTo>
                      <a:pt x="0" y="0"/>
                    </a:moveTo>
                    <a:lnTo>
                      <a:pt x="60" y="60"/>
                    </a:lnTo>
                    <a:cubicBezTo>
                      <a:pt x="94" y="94"/>
                      <a:pt x="132" y="105"/>
                      <a:pt x="176" y="113"/>
                    </a:cubicBezTo>
                    <a:cubicBezTo>
                      <a:pt x="240" y="125"/>
                      <a:pt x="274" y="155"/>
                      <a:pt x="299" y="180"/>
                    </a:cubicBezTo>
                    <a:cubicBezTo>
                      <a:pt x="324" y="205"/>
                      <a:pt x="351" y="232"/>
                      <a:pt x="399" y="280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132">
                <a:extLst>
                  <a:ext uri="{FF2B5EF4-FFF2-40B4-BE49-F238E27FC236}">
                    <a16:creationId xmlns:a16="http://schemas.microsoft.com/office/drawing/2014/main" id="{DBA27F8C-CCB5-29AA-DC2B-D366B0F6F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513" y="3571875"/>
                <a:ext cx="158750" cy="158750"/>
              </a:xfrm>
              <a:custGeom>
                <a:avLst/>
                <a:gdLst>
                  <a:gd name="T0" fmla="*/ 0 w 440"/>
                  <a:gd name="T1" fmla="*/ 339 h 440"/>
                  <a:gd name="T2" fmla="*/ 100 w 440"/>
                  <a:gd name="T3" fmla="*/ 439 h 440"/>
                  <a:gd name="T4" fmla="*/ 439 w 440"/>
                  <a:gd name="T5" fmla="*/ 100 h 440"/>
                  <a:gd name="T6" fmla="*/ 339 w 440"/>
                  <a:gd name="T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0" y="339"/>
                    </a:moveTo>
                    <a:lnTo>
                      <a:pt x="100" y="439"/>
                    </a:lnTo>
                    <a:lnTo>
                      <a:pt x="439" y="100"/>
                    </a:lnTo>
                    <a:lnTo>
                      <a:pt x="339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133">
                <a:extLst>
                  <a:ext uri="{FF2B5EF4-FFF2-40B4-BE49-F238E27FC236}">
                    <a16:creationId xmlns:a16="http://schemas.microsoft.com/office/drawing/2014/main" id="{66D1F5F4-426F-F75A-826A-260238E97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913" y="3949700"/>
                <a:ext cx="61912" cy="39688"/>
              </a:xfrm>
              <a:custGeom>
                <a:avLst/>
                <a:gdLst>
                  <a:gd name="T0" fmla="*/ 0 w 172"/>
                  <a:gd name="T1" fmla="*/ 109 h 110"/>
                  <a:gd name="T2" fmla="*/ 60 w 172"/>
                  <a:gd name="T3" fmla="*/ 49 h 110"/>
                  <a:gd name="T4" fmla="*/ 171 w 172"/>
                  <a:gd name="T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2" h="110">
                    <a:moveTo>
                      <a:pt x="0" y="109"/>
                    </a:moveTo>
                    <a:lnTo>
                      <a:pt x="60" y="49"/>
                    </a:lnTo>
                    <a:cubicBezTo>
                      <a:pt x="84" y="25"/>
                      <a:pt x="130" y="18"/>
                      <a:pt x="171" y="0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134">
                <a:extLst>
                  <a:ext uri="{FF2B5EF4-FFF2-40B4-BE49-F238E27FC236}">
                    <a16:creationId xmlns:a16="http://schemas.microsoft.com/office/drawing/2014/main" id="{424BAC7F-0FE1-E88D-E20D-EA1088174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963" y="3821113"/>
                <a:ext cx="39687" cy="60325"/>
              </a:xfrm>
              <a:custGeom>
                <a:avLst/>
                <a:gdLst>
                  <a:gd name="T0" fmla="*/ 0 w 112"/>
                  <a:gd name="T1" fmla="*/ 168 h 169"/>
                  <a:gd name="T2" fmla="*/ 60 w 112"/>
                  <a:gd name="T3" fmla="*/ 108 h 169"/>
                  <a:gd name="T4" fmla="*/ 111 w 112"/>
                  <a:gd name="T5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2" h="169">
                    <a:moveTo>
                      <a:pt x="0" y="168"/>
                    </a:moveTo>
                    <a:lnTo>
                      <a:pt x="60" y="108"/>
                    </a:lnTo>
                    <a:cubicBezTo>
                      <a:pt x="91" y="76"/>
                      <a:pt x="103" y="41"/>
                      <a:pt x="111" y="0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135">
                <a:extLst>
                  <a:ext uri="{FF2B5EF4-FFF2-40B4-BE49-F238E27FC236}">
                    <a16:creationId xmlns:a16="http://schemas.microsoft.com/office/drawing/2014/main" id="{495EC1E0-5C37-F8D8-71C7-FCA5E3685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513" y="3873500"/>
                <a:ext cx="158750" cy="158750"/>
              </a:xfrm>
              <a:custGeom>
                <a:avLst/>
                <a:gdLst>
                  <a:gd name="T0" fmla="*/ 339 w 440"/>
                  <a:gd name="T1" fmla="*/ 439 h 440"/>
                  <a:gd name="T2" fmla="*/ 439 w 440"/>
                  <a:gd name="T3" fmla="*/ 339 h 440"/>
                  <a:gd name="T4" fmla="*/ 100 w 440"/>
                  <a:gd name="T5" fmla="*/ 0 h 440"/>
                  <a:gd name="T6" fmla="*/ 0 w 440"/>
                  <a:gd name="T7" fmla="*/ 10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339" y="439"/>
                    </a:moveTo>
                    <a:lnTo>
                      <a:pt x="439" y="339"/>
                    </a:lnTo>
                    <a:lnTo>
                      <a:pt x="100" y="0"/>
                    </a:lnTo>
                    <a:lnTo>
                      <a:pt x="0" y="10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Freeform 136">
                <a:extLst>
                  <a:ext uri="{FF2B5EF4-FFF2-40B4-BE49-F238E27FC236}">
                    <a16:creationId xmlns:a16="http://schemas.microsoft.com/office/drawing/2014/main" id="{054A18CC-7FAA-AA20-FB0E-795F3BC85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7275" y="3716338"/>
                <a:ext cx="39688" cy="61912"/>
              </a:xfrm>
              <a:custGeom>
                <a:avLst/>
                <a:gdLst>
                  <a:gd name="T0" fmla="*/ 108 w 109"/>
                  <a:gd name="T1" fmla="*/ 0 h 172"/>
                  <a:gd name="T2" fmla="*/ 48 w 109"/>
                  <a:gd name="T3" fmla="*/ 60 h 172"/>
                  <a:gd name="T4" fmla="*/ 0 w 109"/>
                  <a:gd name="T5" fmla="*/ 17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172">
                    <a:moveTo>
                      <a:pt x="108" y="0"/>
                    </a:moveTo>
                    <a:lnTo>
                      <a:pt x="48" y="60"/>
                    </a:lnTo>
                    <a:cubicBezTo>
                      <a:pt x="24" y="84"/>
                      <a:pt x="17" y="130"/>
                      <a:pt x="0" y="171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Freeform 137">
                <a:extLst>
                  <a:ext uri="{FF2B5EF4-FFF2-40B4-BE49-F238E27FC236}">
                    <a16:creationId xmlns:a16="http://schemas.microsoft.com/office/drawing/2014/main" id="{BCBA1F0C-51D5-E7C8-F870-2C0BE6143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7100" y="3608388"/>
                <a:ext cx="60325" cy="39687"/>
              </a:xfrm>
              <a:custGeom>
                <a:avLst/>
                <a:gdLst>
                  <a:gd name="T0" fmla="*/ 168 w 169"/>
                  <a:gd name="T1" fmla="*/ 0 h 112"/>
                  <a:gd name="T2" fmla="*/ 108 w 169"/>
                  <a:gd name="T3" fmla="*/ 59 h 112"/>
                  <a:gd name="T4" fmla="*/ 0 w 169"/>
                  <a:gd name="T5" fmla="*/ 1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9" h="112">
                    <a:moveTo>
                      <a:pt x="168" y="0"/>
                    </a:moveTo>
                    <a:lnTo>
                      <a:pt x="108" y="59"/>
                    </a:lnTo>
                    <a:cubicBezTo>
                      <a:pt x="76" y="91"/>
                      <a:pt x="41" y="103"/>
                      <a:pt x="0" y="111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Freeform 138">
                <a:extLst>
                  <a:ext uri="{FF2B5EF4-FFF2-40B4-BE49-F238E27FC236}">
                    <a16:creationId xmlns:a16="http://schemas.microsoft.com/office/drawing/2014/main" id="{BDF74AB9-2A9D-18EE-4A1D-321D3A021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075" y="3563938"/>
                <a:ext cx="158750" cy="158750"/>
              </a:xfrm>
              <a:custGeom>
                <a:avLst/>
                <a:gdLst>
                  <a:gd name="T0" fmla="*/ 439 w 440"/>
                  <a:gd name="T1" fmla="*/ 339 h 440"/>
                  <a:gd name="T2" fmla="*/ 339 w 440"/>
                  <a:gd name="T3" fmla="*/ 439 h 440"/>
                  <a:gd name="T4" fmla="*/ 0 w 440"/>
                  <a:gd name="T5" fmla="*/ 100 h 440"/>
                  <a:gd name="T6" fmla="*/ 100 w 440"/>
                  <a:gd name="T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439" y="339"/>
                    </a:moveTo>
                    <a:lnTo>
                      <a:pt x="339" y="439"/>
                    </a:lnTo>
                    <a:lnTo>
                      <a:pt x="0" y="100"/>
                    </a:lnTo>
                    <a:lnTo>
                      <a:pt x="100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8418483" y="1257516"/>
              <a:ext cx="927572" cy="934976"/>
              <a:chOff x="577378" y="1335385"/>
              <a:chExt cx="927572" cy="934976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42909" y="1335385"/>
                <a:ext cx="5261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1</a:t>
                </a: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9402193" y="1292821"/>
              <a:ext cx="27898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Better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connect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/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the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space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sector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/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and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stakeholders</a:t>
              </a:r>
              <a:endParaRPr lang="fr-FR" sz="2000" dirty="0" smtClean="0">
                <a:solidFill>
                  <a:srgbClr val="1C3359"/>
                </a:solidFill>
                <a:latin typeface="CNES Poster" panose="00000500000000000000" pitchFamily="50" charset="0"/>
              </a:endParaRPr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4472600" y="1313495"/>
            <a:ext cx="3734851" cy="1880600"/>
            <a:chOff x="444028" y="1315093"/>
            <a:chExt cx="3734851" cy="1880600"/>
          </a:xfrm>
        </p:grpSpPr>
        <p:grpSp>
          <p:nvGrpSpPr>
            <p:cNvPr id="11" name="Groupe 10"/>
            <p:cNvGrpSpPr/>
            <p:nvPr/>
          </p:nvGrpSpPr>
          <p:grpSpPr>
            <a:xfrm>
              <a:off x="444028" y="1315093"/>
              <a:ext cx="927572" cy="955268"/>
              <a:chOff x="577378" y="1315093"/>
              <a:chExt cx="927572" cy="955268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689902" y="1315093"/>
                <a:ext cx="72808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2</a:t>
                </a:r>
              </a:p>
            </p:txBody>
          </p:sp>
        </p:grpSp>
        <p:sp>
          <p:nvSpPr>
            <p:cNvPr id="27" name="ZoneTexte 26"/>
            <p:cNvSpPr txBox="1"/>
            <p:nvPr/>
          </p:nvSpPr>
          <p:spPr>
            <a:xfrm>
              <a:off x="1389072" y="1388071"/>
              <a:ext cx="2789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Develop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capacity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building</a:t>
              </a:r>
            </a:p>
          </p:txBody>
        </p: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FD3DE66E-47F5-53E3-4557-83C81293DBFA}"/>
                </a:ext>
              </a:extLst>
            </p:cNvPr>
            <p:cNvGrpSpPr/>
            <p:nvPr/>
          </p:nvGrpSpPr>
          <p:grpSpPr>
            <a:xfrm>
              <a:off x="1709939" y="2254867"/>
              <a:ext cx="896025" cy="940826"/>
              <a:chOff x="4030663" y="1943100"/>
              <a:chExt cx="444500" cy="466725"/>
            </a:xfrm>
            <a:noFill/>
          </p:grpSpPr>
          <p:sp>
            <p:nvSpPr>
              <p:cNvPr id="69" name="Freeform 24">
                <a:extLst>
                  <a:ext uri="{FF2B5EF4-FFF2-40B4-BE49-F238E27FC236}">
                    <a16:creationId xmlns:a16="http://schemas.microsoft.com/office/drawing/2014/main" id="{88F89DEA-537F-6D80-D183-76F0E2D99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538" y="2182813"/>
                <a:ext cx="301625" cy="177800"/>
              </a:xfrm>
              <a:custGeom>
                <a:avLst/>
                <a:gdLst>
                  <a:gd name="T0" fmla="*/ 0 w 839"/>
                  <a:gd name="T1" fmla="*/ 492 h 493"/>
                  <a:gd name="T2" fmla="*/ 56 w 839"/>
                  <a:gd name="T3" fmla="*/ 464 h 493"/>
                  <a:gd name="T4" fmla="*/ 471 w 839"/>
                  <a:gd name="T5" fmla="*/ 464 h 493"/>
                  <a:gd name="T6" fmla="*/ 697 w 839"/>
                  <a:gd name="T7" fmla="*/ 266 h 493"/>
                  <a:gd name="T8" fmla="*/ 838 w 839"/>
                  <a:gd name="T9" fmla="*/ 40 h 493"/>
                  <a:gd name="T10" fmla="*/ 725 w 839"/>
                  <a:gd name="T11" fmla="*/ 12 h 493"/>
                  <a:gd name="T12" fmla="*/ 612 w 839"/>
                  <a:gd name="T13" fmla="*/ 125 h 493"/>
                  <a:gd name="T14" fmla="*/ 482 w 839"/>
                  <a:gd name="T15" fmla="*/ 19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9" h="493">
                    <a:moveTo>
                      <a:pt x="0" y="492"/>
                    </a:moveTo>
                    <a:cubicBezTo>
                      <a:pt x="11" y="481"/>
                      <a:pt x="21" y="464"/>
                      <a:pt x="56" y="464"/>
                    </a:cubicBezTo>
                    <a:cubicBezTo>
                      <a:pt x="90" y="464"/>
                      <a:pt x="436" y="464"/>
                      <a:pt x="471" y="464"/>
                    </a:cubicBezTo>
                    <a:cubicBezTo>
                      <a:pt x="502" y="464"/>
                      <a:pt x="675" y="291"/>
                      <a:pt x="697" y="266"/>
                    </a:cubicBezTo>
                    <a:cubicBezTo>
                      <a:pt x="718" y="243"/>
                      <a:pt x="812" y="101"/>
                      <a:pt x="838" y="40"/>
                    </a:cubicBezTo>
                    <a:cubicBezTo>
                      <a:pt x="821" y="18"/>
                      <a:pt x="777" y="0"/>
                      <a:pt x="725" y="12"/>
                    </a:cubicBezTo>
                    <a:cubicBezTo>
                      <a:pt x="675" y="24"/>
                      <a:pt x="645" y="60"/>
                      <a:pt x="612" y="125"/>
                    </a:cubicBezTo>
                    <a:lnTo>
                      <a:pt x="482" y="192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788C2BA0-2E9B-D46E-F22F-E75649B92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988" y="2217738"/>
                <a:ext cx="273050" cy="71437"/>
              </a:xfrm>
              <a:custGeom>
                <a:avLst/>
                <a:gdLst>
                  <a:gd name="T0" fmla="*/ 391 w 758"/>
                  <a:gd name="T1" fmla="*/ 197 h 198"/>
                  <a:gd name="T2" fmla="*/ 644 w 758"/>
                  <a:gd name="T3" fmla="*/ 197 h 198"/>
                  <a:gd name="T4" fmla="*/ 644 w 758"/>
                  <a:gd name="T5" fmla="*/ 56 h 198"/>
                  <a:gd name="T6" fmla="*/ 476 w 758"/>
                  <a:gd name="T7" fmla="*/ 56 h 198"/>
                  <a:gd name="T8" fmla="*/ 371 w 758"/>
                  <a:gd name="T9" fmla="*/ 0 h 198"/>
                  <a:gd name="T10" fmla="*/ 230 w 758"/>
                  <a:gd name="T11" fmla="*/ 0 h 198"/>
                  <a:gd name="T12" fmla="*/ 117 w 758"/>
                  <a:gd name="T13" fmla="*/ 56 h 198"/>
                  <a:gd name="T14" fmla="*/ 0 w 758"/>
                  <a:gd name="T15" fmla="*/ 16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8" h="198">
                    <a:moveTo>
                      <a:pt x="391" y="197"/>
                    </a:moveTo>
                    <a:cubicBezTo>
                      <a:pt x="391" y="197"/>
                      <a:pt x="616" y="197"/>
                      <a:pt x="644" y="197"/>
                    </a:cubicBezTo>
                    <a:cubicBezTo>
                      <a:pt x="757" y="197"/>
                      <a:pt x="757" y="56"/>
                      <a:pt x="644" y="56"/>
                    </a:cubicBezTo>
                    <a:cubicBezTo>
                      <a:pt x="616" y="56"/>
                      <a:pt x="553" y="56"/>
                      <a:pt x="476" y="56"/>
                    </a:cubicBezTo>
                    <a:cubicBezTo>
                      <a:pt x="452" y="56"/>
                      <a:pt x="408" y="0"/>
                      <a:pt x="371" y="0"/>
                    </a:cubicBezTo>
                    <a:cubicBezTo>
                      <a:pt x="355" y="0"/>
                      <a:pt x="268" y="0"/>
                      <a:pt x="230" y="0"/>
                    </a:cubicBezTo>
                    <a:cubicBezTo>
                      <a:pt x="192" y="0"/>
                      <a:pt x="145" y="31"/>
                      <a:pt x="117" y="56"/>
                    </a:cubicBezTo>
                    <a:cubicBezTo>
                      <a:pt x="75" y="99"/>
                      <a:pt x="0" y="169"/>
                      <a:pt x="0" y="169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26">
                <a:extLst>
                  <a:ext uri="{FF2B5EF4-FFF2-40B4-BE49-F238E27FC236}">
                    <a16:creationId xmlns:a16="http://schemas.microsoft.com/office/drawing/2014/main" id="{B10EA4A4-4B2B-FF00-F460-796CEF0BF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663" y="2257425"/>
                <a:ext cx="152400" cy="152400"/>
              </a:xfrm>
              <a:custGeom>
                <a:avLst/>
                <a:gdLst>
                  <a:gd name="T0" fmla="*/ 367 w 424"/>
                  <a:gd name="T1" fmla="*/ 367 h 424"/>
                  <a:gd name="T2" fmla="*/ 310 w 424"/>
                  <a:gd name="T3" fmla="*/ 423 h 424"/>
                  <a:gd name="T4" fmla="*/ 0 w 424"/>
                  <a:gd name="T5" fmla="*/ 113 h 424"/>
                  <a:gd name="T6" fmla="*/ 113 w 424"/>
                  <a:gd name="T7" fmla="*/ 0 h 424"/>
                  <a:gd name="T8" fmla="*/ 423 w 424"/>
                  <a:gd name="T9" fmla="*/ 310 h 424"/>
                  <a:gd name="T10" fmla="*/ 367 w 424"/>
                  <a:gd name="T11" fmla="*/ 36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4" h="424">
                    <a:moveTo>
                      <a:pt x="367" y="367"/>
                    </a:moveTo>
                    <a:lnTo>
                      <a:pt x="310" y="423"/>
                    </a:lnTo>
                    <a:lnTo>
                      <a:pt x="0" y="113"/>
                    </a:lnTo>
                    <a:lnTo>
                      <a:pt x="113" y="0"/>
                    </a:lnTo>
                    <a:lnTo>
                      <a:pt x="423" y="310"/>
                    </a:lnTo>
                    <a:lnTo>
                      <a:pt x="367" y="367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27">
                <a:extLst>
                  <a:ext uri="{FF2B5EF4-FFF2-40B4-BE49-F238E27FC236}">
                    <a16:creationId xmlns:a16="http://schemas.microsoft.com/office/drawing/2014/main" id="{75D76F7F-30AD-613C-35CA-0BE79AFA0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650" y="1943100"/>
                <a:ext cx="50800" cy="152400"/>
              </a:xfrm>
              <a:custGeom>
                <a:avLst/>
                <a:gdLst>
                  <a:gd name="T0" fmla="*/ 0 w 142"/>
                  <a:gd name="T1" fmla="*/ 0 h 424"/>
                  <a:gd name="T2" fmla="*/ 0 w 142"/>
                  <a:gd name="T3" fmla="*/ 169 h 424"/>
                  <a:gd name="T4" fmla="*/ 57 w 142"/>
                  <a:gd name="T5" fmla="*/ 141 h 424"/>
                  <a:gd name="T6" fmla="*/ 141 w 142"/>
                  <a:gd name="T7" fmla="*/ 226 h 424"/>
                  <a:gd name="T8" fmla="*/ 57 w 142"/>
                  <a:gd name="T9" fmla="*/ 310 h 424"/>
                  <a:gd name="T10" fmla="*/ 0 w 142"/>
                  <a:gd name="T11" fmla="*/ 282 h 424"/>
                  <a:gd name="T12" fmla="*/ 0 w 142"/>
                  <a:gd name="T13" fmla="*/ 423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424">
                    <a:moveTo>
                      <a:pt x="0" y="0"/>
                    </a:moveTo>
                    <a:lnTo>
                      <a:pt x="0" y="169"/>
                    </a:lnTo>
                    <a:cubicBezTo>
                      <a:pt x="15" y="156"/>
                      <a:pt x="35" y="141"/>
                      <a:pt x="57" y="141"/>
                    </a:cubicBezTo>
                    <a:cubicBezTo>
                      <a:pt x="103" y="141"/>
                      <a:pt x="141" y="179"/>
                      <a:pt x="141" y="226"/>
                    </a:cubicBezTo>
                    <a:cubicBezTo>
                      <a:pt x="141" y="272"/>
                      <a:pt x="103" y="310"/>
                      <a:pt x="57" y="310"/>
                    </a:cubicBezTo>
                    <a:cubicBezTo>
                      <a:pt x="35" y="310"/>
                      <a:pt x="15" y="296"/>
                      <a:pt x="0" y="282"/>
                    </a:cubicBezTo>
                    <a:lnTo>
                      <a:pt x="0" y="423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28">
                <a:extLst>
                  <a:ext uri="{FF2B5EF4-FFF2-40B4-BE49-F238E27FC236}">
                    <a16:creationId xmlns:a16="http://schemas.microsoft.com/office/drawing/2014/main" id="{B2BEBD53-3159-A8AF-9F25-C945C87AA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650" y="2095500"/>
                <a:ext cx="152400" cy="50800"/>
              </a:xfrm>
              <a:custGeom>
                <a:avLst/>
                <a:gdLst>
                  <a:gd name="T0" fmla="*/ 423 w 424"/>
                  <a:gd name="T1" fmla="*/ 0 h 142"/>
                  <a:gd name="T2" fmla="*/ 254 w 424"/>
                  <a:gd name="T3" fmla="*/ 0 h 142"/>
                  <a:gd name="T4" fmla="*/ 282 w 424"/>
                  <a:gd name="T5" fmla="*/ 57 h 142"/>
                  <a:gd name="T6" fmla="*/ 198 w 424"/>
                  <a:gd name="T7" fmla="*/ 141 h 142"/>
                  <a:gd name="T8" fmla="*/ 113 w 424"/>
                  <a:gd name="T9" fmla="*/ 57 h 142"/>
                  <a:gd name="T10" fmla="*/ 141 w 424"/>
                  <a:gd name="T11" fmla="*/ 0 h 142"/>
                  <a:gd name="T12" fmla="*/ 0 w 424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4" h="142">
                    <a:moveTo>
                      <a:pt x="423" y="0"/>
                    </a:moveTo>
                    <a:lnTo>
                      <a:pt x="254" y="0"/>
                    </a:lnTo>
                    <a:cubicBezTo>
                      <a:pt x="268" y="15"/>
                      <a:pt x="282" y="35"/>
                      <a:pt x="282" y="57"/>
                    </a:cubicBezTo>
                    <a:cubicBezTo>
                      <a:pt x="282" y="103"/>
                      <a:pt x="245" y="141"/>
                      <a:pt x="198" y="141"/>
                    </a:cubicBezTo>
                    <a:cubicBezTo>
                      <a:pt x="152" y="141"/>
                      <a:pt x="113" y="103"/>
                      <a:pt x="113" y="57"/>
                    </a:cubicBezTo>
                    <a:cubicBezTo>
                      <a:pt x="113" y="35"/>
                      <a:pt x="128" y="15"/>
                      <a:pt x="141" y="0"/>
                    </a:cubicBezTo>
                    <a:lnTo>
                      <a:pt x="0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29">
                <a:extLst>
                  <a:ext uri="{FF2B5EF4-FFF2-40B4-BE49-F238E27FC236}">
                    <a16:creationId xmlns:a16="http://schemas.microsoft.com/office/drawing/2014/main" id="{08E0A6CD-1820-FF71-9B35-E9AD565C2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438" y="2095500"/>
                <a:ext cx="50800" cy="142875"/>
              </a:xfrm>
              <a:custGeom>
                <a:avLst/>
                <a:gdLst>
                  <a:gd name="T0" fmla="*/ 140 w 141"/>
                  <a:gd name="T1" fmla="*/ 0 h 396"/>
                  <a:gd name="T2" fmla="*/ 140 w 141"/>
                  <a:gd name="T3" fmla="*/ 141 h 396"/>
                  <a:gd name="T4" fmla="*/ 84 w 141"/>
                  <a:gd name="T5" fmla="*/ 113 h 396"/>
                  <a:gd name="T6" fmla="*/ 0 w 141"/>
                  <a:gd name="T7" fmla="*/ 198 h 396"/>
                  <a:gd name="T8" fmla="*/ 84 w 141"/>
                  <a:gd name="T9" fmla="*/ 282 h 396"/>
                  <a:gd name="T10" fmla="*/ 140 w 141"/>
                  <a:gd name="T11" fmla="*/ 254 h 396"/>
                  <a:gd name="T12" fmla="*/ 140 w 141"/>
                  <a:gd name="T13" fmla="*/ 39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1" h="396">
                    <a:moveTo>
                      <a:pt x="140" y="0"/>
                    </a:moveTo>
                    <a:lnTo>
                      <a:pt x="140" y="141"/>
                    </a:lnTo>
                    <a:cubicBezTo>
                      <a:pt x="125" y="128"/>
                      <a:pt x="105" y="113"/>
                      <a:pt x="84" y="113"/>
                    </a:cubicBezTo>
                    <a:cubicBezTo>
                      <a:pt x="37" y="113"/>
                      <a:pt x="0" y="151"/>
                      <a:pt x="0" y="198"/>
                    </a:cubicBezTo>
                    <a:cubicBezTo>
                      <a:pt x="0" y="245"/>
                      <a:pt x="37" y="282"/>
                      <a:pt x="84" y="282"/>
                    </a:cubicBezTo>
                    <a:cubicBezTo>
                      <a:pt x="105" y="282"/>
                      <a:pt x="125" y="268"/>
                      <a:pt x="140" y="254"/>
                    </a:cubicBezTo>
                    <a:lnTo>
                      <a:pt x="140" y="395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30">
                <a:extLst>
                  <a:ext uri="{FF2B5EF4-FFF2-40B4-BE49-F238E27FC236}">
                    <a16:creationId xmlns:a16="http://schemas.microsoft.com/office/drawing/2014/main" id="{DE83DCA0-5AFB-1389-B4C9-DC081FF9F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838" y="2044700"/>
                <a:ext cx="152400" cy="50800"/>
              </a:xfrm>
              <a:custGeom>
                <a:avLst/>
                <a:gdLst>
                  <a:gd name="T0" fmla="*/ 0 w 423"/>
                  <a:gd name="T1" fmla="*/ 141 h 142"/>
                  <a:gd name="T2" fmla="*/ 169 w 423"/>
                  <a:gd name="T3" fmla="*/ 141 h 142"/>
                  <a:gd name="T4" fmla="*/ 141 w 423"/>
                  <a:gd name="T5" fmla="*/ 85 h 142"/>
                  <a:gd name="T6" fmla="*/ 226 w 423"/>
                  <a:gd name="T7" fmla="*/ 0 h 142"/>
                  <a:gd name="T8" fmla="*/ 309 w 423"/>
                  <a:gd name="T9" fmla="*/ 85 h 142"/>
                  <a:gd name="T10" fmla="*/ 282 w 423"/>
                  <a:gd name="T11" fmla="*/ 141 h 142"/>
                  <a:gd name="T12" fmla="*/ 422 w 423"/>
                  <a:gd name="T13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142">
                    <a:moveTo>
                      <a:pt x="0" y="141"/>
                    </a:moveTo>
                    <a:lnTo>
                      <a:pt x="169" y="141"/>
                    </a:lnTo>
                    <a:cubicBezTo>
                      <a:pt x="156" y="126"/>
                      <a:pt x="141" y="107"/>
                      <a:pt x="141" y="85"/>
                    </a:cubicBezTo>
                    <a:cubicBezTo>
                      <a:pt x="141" y="38"/>
                      <a:pt x="179" y="0"/>
                      <a:pt x="226" y="0"/>
                    </a:cubicBezTo>
                    <a:cubicBezTo>
                      <a:pt x="272" y="0"/>
                      <a:pt x="309" y="38"/>
                      <a:pt x="309" y="85"/>
                    </a:cubicBezTo>
                    <a:cubicBezTo>
                      <a:pt x="309" y="107"/>
                      <a:pt x="295" y="126"/>
                      <a:pt x="282" y="141"/>
                    </a:cubicBezTo>
                    <a:lnTo>
                      <a:pt x="422" y="141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31">
                <a:extLst>
                  <a:ext uri="{FF2B5EF4-FFF2-40B4-BE49-F238E27FC236}">
                    <a16:creationId xmlns:a16="http://schemas.microsoft.com/office/drawing/2014/main" id="{6047BD15-7E7F-5637-CBED-ED93768A8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838" y="1943100"/>
                <a:ext cx="304800" cy="254000"/>
              </a:xfrm>
              <a:custGeom>
                <a:avLst/>
                <a:gdLst>
                  <a:gd name="T0" fmla="*/ 108 w 846"/>
                  <a:gd name="T1" fmla="*/ 705 h 706"/>
                  <a:gd name="T2" fmla="*/ 0 w 846"/>
                  <a:gd name="T3" fmla="*/ 423 h 706"/>
                  <a:gd name="T4" fmla="*/ 422 w 846"/>
                  <a:gd name="T5" fmla="*/ 0 h 706"/>
                  <a:gd name="T6" fmla="*/ 845 w 846"/>
                  <a:gd name="T7" fmla="*/ 423 h 706"/>
                  <a:gd name="T8" fmla="*/ 797 w 846"/>
                  <a:gd name="T9" fmla="*/ 621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6" h="706">
                    <a:moveTo>
                      <a:pt x="108" y="705"/>
                    </a:moveTo>
                    <a:cubicBezTo>
                      <a:pt x="41" y="630"/>
                      <a:pt x="0" y="532"/>
                      <a:pt x="0" y="423"/>
                    </a:cubicBezTo>
                    <a:cubicBezTo>
                      <a:pt x="0" y="189"/>
                      <a:pt x="189" y="0"/>
                      <a:pt x="422" y="0"/>
                    </a:cubicBezTo>
                    <a:cubicBezTo>
                      <a:pt x="656" y="0"/>
                      <a:pt x="845" y="189"/>
                      <a:pt x="845" y="423"/>
                    </a:cubicBezTo>
                    <a:cubicBezTo>
                      <a:pt x="845" y="495"/>
                      <a:pt x="828" y="562"/>
                      <a:pt x="797" y="621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8418483" y="3804818"/>
            <a:ext cx="3850405" cy="2191093"/>
            <a:chOff x="8418483" y="3804818"/>
            <a:chExt cx="3850405" cy="2191093"/>
          </a:xfrm>
        </p:grpSpPr>
        <p:grpSp>
          <p:nvGrpSpPr>
            <p:cNvPr id="34" name="Groupe 33"/>
            <p:cNvGrpSpPr/>
            <p:nvPr/>
          </p:nvGrpSpPr>
          <p:grpSpPr>
            <a:xfrm>
              <a:off x="8418483" y="3804818"/>
              <a:ext cx="3850405" cy="1032014"/>
              <a:chOff x="8418483" y="3804818"/>
              <a:chExt cx="3850405" cy="1032014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8418483" y="3804818"/>
                <a:ext cx="927572" cy="934976"/>
                <a:chOff x="577378" y="1335385"/>
                <a:chExt cx="927572" cy="934976"/>
              </a:xfrm>
            </p:grpSpPr>
            <p:sp>
              <p:nvSpPr>
                <p:cNvPr id="22" name="Ellipse 21"/>
                <p:cNvSpPr/>
                <p:nvPr/>
              </p:nvSpPr>
              <p:spPr>
                <a:xfrm>
                  <a:off x="577378" y="1342789"/>
                  <a:ext cx="927572" cy="92757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644761" y="1335385"/>
                  <a:ext cx="77296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5400" dirty="0" smtClean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NES Poster" panose="00000500000000000000" pitchFamily="50" charset="0"/>
                    </a:rPr>
                    <a:t>6</a:t>
                  </a:r>
                </a:p>
              </p:txBody>
            </p:sp>
          </p:grpSp>
          <p:sp>
            <p:nvSpPr>
              <p:cNvPr id="32" name="ZoneTexte 31"/>
              <p:cNvSpPr txBox="1"/>
              <p:nvPr/>
            </p:nvSpPr>
            <p:spPr>
              <a:xfrm>
                <a:off x="9479081" y="3821169"/>
                <a:ext cx="278980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Design </a:t>
                </a:r>
                <a:br>
                  <a:rPr lang="fr-FR" sz="20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</a:br>
                <a:r>
                  <a:rPr lang="fr-FR" sz="20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new applications and services</a:t>
                </a:r>
              </a:p>
            </p:txBody>
          </p:sp>
        </p:grpSp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2218"/>
            <a:stretch/>
          </p:blipFill>
          <p:spPr>
            <a:xfrm>
              <a:off x="9401227" y="4876773"/>
              <a:ext cx="1999504" cy="1119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29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à coins arrondis 79"/>
          <p:cNvSpPr/>
          <p:nvPr/>
        </p:nvSpPr>
        <p:spPr>
          <a:xfrm>
            <a:off x="203607" y="1063788"/>
            <a:ext cx="3831978" cy="2501714"/>
          </a:xfrm>
          <a:prstGeom prst="roundRect">
            <a:avLst/>
          </a:prstGeom>
          <a:solidFill>
            <a:srgbClr val="D9F5FB">
              <a:alpha val="49804"/>
            </a:srgbClr>
          </a:solidFill>
          <a:ln w="28575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78" name="Groupe 77"/>
          <p:cNvGrpSpPr/>
          <p:nvPr/>
        </p:nvGrpSpPr>
        <p:grpSpPr>
          <a:xfrm>
            <a:off x="331123" y="1324332"/>
            <a:ext cx="3773517" cy="2031696"/>
            <a:chOff x="8418483" y="1257516"/>
            <a:chExt cx="3773517" cy="2031696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8E587E5-A39C-C00F-B3E3-09C8375C7DA2}"/>
                </a:ext>
              </a:extLst>
            </p:cNvPr>
            <p:cNvGrpSpPr/>
            <p:nvPr/>
          </p:nvGrpSpPr>
          <p:grpSpPr>
            <a:xfrm>
              <a:off x="10215951" y="2428774"/>
              <a:ext cx="846097" cy="860438"/>
              <a:chOff x="3211513" y="3563938"/>
              <a:chExt cx="468312" cy="476250"/>
            </a:xfrm>
            <a:noFill/>
          </p:grpSpPr>
          <p:sp>
            <p:nvSpPr>
              <p:cNvPr id="53" name="Freeform 124">
                <a:extLst>
                  <a:ext uri="{FF2B5EF4-FFF2-40B4-BE49-F238E27FC236}">
                    <a16:creationId xmlns:a16="http://schemas.microsoft.com/office/drawing/2014/main" id="{ACC9DBF2-8382-E5B1-B241-1AF71D540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975" y="3759200"/>
                <a:ext cx="80963" cy="115888"/>
              </a:xfrm>
              <a:custGeom>
                <a:avLst/>
                <a:gdLst>
                  <a:gd name="T0" fmla="*/ 222 w 223"/>
                  <a:gd name="T1" fmla="*/ 319 h 320"/>
                  <a:gd name="T2" fmla="*/ 22 w 223"/>
                  <a:gd name="T3" fmla="*/ 119 h 320"/>
                  <a:gd name="T4" fmla="*/ 24 w 223"/>
                  <a:gd name="T5" fmla="*/ 38 h 320"/>
                  <a:gd name="T6" fmla="*/ 62 w 223"/>
                  <a:gd name="T7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3" h="320">
                    <a:moveTo>
                      <a:pt x="222" y="319"/>
                    </a:moveTo>
                    <a:lnTo>
                      <a:pt x="22" y="119"/>
                    </a:lnTo>
                    <a:cubicBezTo>
                      <a:pt x="0" y="97"/>
                      <a:pt x="2" y="60"/>
                      <a:pt x="24" y="38"/>
                    </a:cubicBezTo>
                    <a:lnTo>
                      <a:pt x="62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125">
                <a:extLst>
                  <a:ext uri="{FF2B5EF4-FFF2-40B4-BE49-F238E27FC236}">
                    <a16:creationId xmlns:a16="http://schemas.microsoft.com/office/drawing/2014/main" id="{A8B0F48A-5AD9-91FE-CF82-678E75A2C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325" y="3714750"/>
                <a:ext cx="130175" cy="130175"/>
              </a:xfrm>
              <a:custGeom>
                <a:avLst/>
                <a:gdLst>
                  <a:gd name="T0" fmla="*/ 361 w 362"/>
                  <a:gd name="T1" fmla="*/ 282 h 363"/>
                  <a:gd name="T2" fmla="*/ 102 w 362"/>
                  <a:gd name="T3" fmla="*/ 23 h 363"/>
                  <a:gd name="T4" fmla="*/ 23 w 362"/>
                  <a:gd name="T5" fmla="*/ 22 h 363"/>
                  <a:gd name="T6" fmla="*/ 22 w 362"/>
                  <a:gd name="T7" fmla="*/ 22 h 363"/>
                  <a:gd name="T8" fmla="*/ 22 w 362"/>
                  <a:gd name="T9" fmla="*/ 103 h 363"/>
                  <a:gd name="T10" fmla="*/ 281 w 362"/>
                  <a:gd name="T11" fmla="*/ 36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2" h="363">
                    <a:moveTo>
                      <a:pt x="361" y="282"/>
                    </a:moveTo>
                    <a:lnTo>
                      <a:pt x="102" y="23"/>
                    </a:lnTo>
                    <a:cubicBezTo>
                      <a:pt x="80" y="1"/>
                      <a:pt x="45" y="0"/>
                      <a:pt x="23" y="22"/>
                    </a:cubicBezTo>
                    <a:lnTo>
                      <a:pt x="22" y="22"/>
                    </a:lnTo>
                    <a:cubicBezTo>
                      <a:pt x="0" y="44"/>
                      <a:pt x="0" y="81"/>
                      <a:pt x="22" y="103"/>
                    </a:cubicBezTo>
                    <a:lnTo>
                      <a:pt x="281" y="362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126">
                <a:extLst>
                  <a:ext uri="{FF2B5EF4-FFF2-40B4-BE49-F238E27FC236}">
                    <a16:creationId xmlns:a16="http://schemas.microsoft.com/office/drawing/2014/main" id="{3BF2B415-CC5B-0308-B919-7A73C07CF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975" y="3816350"/>
                <a:ext cx="173038" cy="179388"/>
              </a:xfrm>
              <a:custGeom>
                <a:avLst/>
                <a:gdLst>
                  <a:gd name="T0" fmla="*/ 481 w 482"/>
                  <a:gd name="T1" fmla="*/ 499 h 500"/>
                  <a:gd name="T2" fmla="*/ 421 w 482"/>
                  <a:gd name="T3" fmla="*/ 439 h 500"/>
                  <a:gd name="T4" fmla="*/ 261 w 482"/>
                  <a:gd name="T5" fmla="*/ 359 h 500"/>
                  <a:gd name="T6" fmla="*/ 22 w 482"/>
                  <a:gd name="T7" fmla="*/ 120 h 500"/>
                  <a:gd name="T8" fmla="*/ 24 w 482"/>
                  <a:gd name="T9" fmla="*/ 39 h 500"/>
                  <a:gd name="T10" fmla="*/ 62 w 482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2" h="500">
                    <a:moveTo>
                      <a:pt x="481" y="499"/>
                    </a:moveTo>
                    <a:lnTo>
                      <a:pt x="421" y="439"/>
                    </a:lnTo>
                    <a:cubicBezTo>
                      <a:pt x="386" y="404"/>
                      <a:pt x="307" y="405"/>
                      <a:pt x="261" y="359"/>
                    </a:cubicBezTo>
                    <a:lnTo>
                      <a:pt x="22" y="120"/>
                    </a:lnTo>
                    <a:cubicBezTo>
                      <a:pt x="0" y="98"/>
                      <a:pt x="2" y="61"/>
                      <a:pt x="24" y="39"/>
                    </a:cubicBezTo>
                    <a:lnTo>
                      <a:pt x="62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127">
                <a:extLst>
                  <a:ext uri="{FF2B5EF4-FFF2-40B4-BE49-F238E27FC236}">
                    <a16:creationId xmlns:a16="http://schemas.microsoft.com/office/drawing/2014/main" id="{DEF77C67-FC00-656C-1596-F0A4B9EB6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6775" y="3706813"/>
                <a:ext cx="122238" cy="87312"/>
              </a:xfrm>
              <a:custGeom>
                <a:avLst/>
                <a:gdLst>
                  <a:gd name="T0" fmla="*/ 339 w 340"/>
                  <a:gd name="T1" fmla="*/ 243 h 244"/>
                  <a:gd name="T2" fmla="*/ 119 w 340"/>
                  <a:gd name="T3" fmla="*/ 24 h 244"/>
                  <a:gd name="T4" fmla="*/ 41 w 340"/>
                  <a:gd name="T5" fmla="*/ 22 h 244"/>
                  <a:gd name="T6" fmla="*/ 0 w 340"/>
                  <a:gd name="T7" fmla="*/ 6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0" h="244">
                    <a:moveTo>
                      <a:pt x="339" y="243"/>
                    </a:moveTo>
                    <a:cubicBezTo>
                      <a:pt x="327" y="232"/>
                      <a:pt x="119" y="24"/>
                      <a:pt x="119" y="24"/>
                    </a:cubicBezTo>
                    <a:cubicBezTo>
                      <a:pt x="97" y="2"/>
                      <a:pt x="63" y="0"/>
                      <a:pt x="41" y="22"/>
                    </a:cubicBezTo>
                    <a:lnTo>
                      <a:pt x="0" y="64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Freeform 128">
                <a:extLst>
                  <a:ext uri="{FF2B5EF4-FFF2-40B4-BE49-F238E27FC236}">
                    <a16:creationId xmlns:a16="http://schemas.microsoft.com/office/drawing/2014/main" id="{51926648-797A-184D-101B-D4DEB8FCD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500" y="3733800"/>
                <a:ext cx="144463" cy="155575"/>
              </a:xfrm>
              <a:custGeom>
                <a:avLst/>
                <a:gdLst>
                  <a:gd name="T0" fmla="*/ 399 w 400"/>
                  <a:gd name="T1" fmla="*/ 429 h 430"/>
                  <a:gd name="T2" fmla="*/ 339 w 400"/>
                  <a:gd name="T3" fmla="*/ 369 h 430"/>
                  <a:gd name="T4" fmla="*/ 286 w 400"/>
                  <a:gd name="T5" fmla="*/ 253 h 430"/>
                  <a:gd name="T6" fmla="*/ 220 w 400"/>
                  <a:gd name="T7" fmla="*/ 129 h 430"/>
                  <a:gd name="T8" fmla="*/ 120 w 400"/>
                  <a:gd name="T9" fmla="*/ 30 h 430"/>
                  <a:gd name="T10" fmla="*/ 40 w 400"/>
                  <a:gd name="T11" fmla="*/ 30 h 430"/>
                  <a:gd name="T12" fmla="*/ 0 w 400"/>
                  <a:gd name="T13" fmla="*/ 7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0" h="430">
                    <a:moveTo>
                      <a:pt x="399" y="429"/>
                    </a:moveTo>
                    <a:lnTo>
                      <a:pt x="339" y="369"/>
                    </a:lnTo>
                    <a:cubicBezTo>
                      <a:pt x="305" y="335"/>
                      <a:pt x="295" y="297"/>
                      <a:pt x="286" y="253"/>
                    </a:cubicBezTo>
                    <a:cubicBezTo>
                      <a:pt x="275" y="189"/>
                      <a:pt x="245" y="154"/>
                      <a:pt x="220" y="129"/>
                    </a:cubicBezTo>
                    <a:cubicBezTo>
                      <a:pt x="195" y="104"/>
                      <a:pt x="168" y="78"/>
                      <a:pt x="120" y="30"/>
                    </a:cubicBezTo>
                    <a:cubicBezTo>
                      <a:pt x="90" y="0"/>
                      <a:pt x="60" y="10"/>
                      <a:pt x="40" y="30"/>
                    </a:cubicBezTo>
                    <a:lnTo>
                      <a:pt x="0" y="7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129">
                <a:extLst>
                  <a:ext uri="{FF2B5EF4-FFF2-40B4-BE49-F238E27FC236}">
                    <a16:creationId xmlns:a16="http://schemas.microsoft.com/office/drawing/2014/main" id="{B60B00CB-91AE-080E-BC1A-875F96745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075" y="3881438"/>
                <a:ext cx="158750" cy="158750"/>
              </a:xfrm>
              <a:custGeom>
                <a:avLst/>
                <a:gdLst>
                  <a:gd name="T0" fmla="*/ 100 w 440"/>
                  <a:gd name="T1" fmla="*/ 439 h 440"/>
                  <a:gd name="T2" fmla="*/ 0 w 440"/>
                  <a:gd name="T3" fmla="*/ 339 h 440"/>
                  <a:gd name="T4" fmla="*/ 339 w 440"/>
                  <a:gd name="T5" fmla="*/ 0 h 440"/>
                  <a:gd name="T6" fmla="*/ 439 w 440"/>
                  <a:gd name="T7" fmla="*/ 10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100" y="439"/>
                    </a:moveTo>
                    <a:lnTo>
                      <a:pt x="0" y="339"/>
                    </a:lnTo>
                    <a:lnTo>
                      <a:pt x="339" y="0"/>
                    </a:lnTo>
                    <a:lnTo>
                      <a:pt x="439" y="10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130">
                <a:extLst>
                  <a:ext uri="{FF2B5EF4-FFF2-40B4-BE49-F238E27FC236}">
                    <a16:creationId xmlns:a16="http://schemas.microsoft.com/office/drawing/2014/main" id="{7A375A9F-1DBB-FB87-1165-AB02AE30B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963" y="3722688"/>
                <a:ext cx="79375" cy="107950"/>
              </a:xfrm>
              <a:custGeom>
                <a:avLst/>
                <a:gdLst>
                  <a:gd name="T0" fmla="*/ 0 w 220"/>
                  <a:gd name="T1" fmla="*/ 0 h 300"/>
                  <a:gd name="T2" fmla="*/ 60 w 220"/>
                  <a:gd name="T3" fmla="*/ 60 h 300"/>
                  <a:gd name="T4" fmla="*/ 139 w 220"/>
                  <a:gd name="T5" fmla="*/ 219 h 300"/>
                  <a:gd name="T6" fmla="*/ 219 w 220"/>
                  <a:gd name="T7" fmla="*/ 299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0" h="300">
                    <a:moveTo>
                      <a:pt x="0" y="0"/>
                    </a:moveTo>
                    <a:lnTo>
                      <a:pt x="60" y="60"/>
                    </a:lnTo>
                    <a:cubicBezTo>
                      <a:pt x="95" y="95"/>
                      <a:pt x="94" y="174"/>
                      <a:pt x="139" y="219"/>
                    </a:cubicBezTo>
                    <a:lnTo>
                      <a:pt x="219" y="299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131">
                <a:extLst>
                  <a:ext uri="{FF2B5EF4-FFF2-40B4-BE49-F238E27FC236}">
                    <a16:creationId xmlns:a16="http://schemas.microsoft.com/office/drawing/2014/main" id="{2C93A6F9-9437-3D1A-F798-9D84F8E17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913" y="3614738"/>
                <a:ext cx="144462" cy="101600"/>
              </a:xfrm>
              <a:custGeom>
                <a:avLst/>
                <a:gdLst>
                  <a:gd name="T0" fmla="*/ 0 w 400"/>
                  <a:gd name="T1" fmla="*/ 0 h 281"/>
                  <a:gd name="T2" fmla="*/ 60 w 400"/>
                  <a:gd name="T3" fmla="*/ 60 h 281"/>
                  <a:gd name="T4" fmla="*/ 176 w 400"/>
                  <a:gd name="T5" fmla="*/ 113 h 281"/>
                  <a:gd name="T6" fmla="*/ 299 w 400"/>
                  <a:gd name="T7" fmla="*/ 180 h 281"/>
                  <a:gd name="T8" fmla="*/ 399 w 400"/>
                  <a:gd name="T9" fmla="*/ 28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0" h="281">
                    <a:moveTo>
                      <a:pt x="0" y="0"/>
                    </a:moveTo>
                    <a:lnTo>
                      <a:pt x="60" y="60"/>
                    </a:lnTo>
                    <a:cubicBezTo>
                      <a:pt x="94" y="94"/>
                      <a:pt x="132" y="105"/>
                      <a:pt x="176" y="113"/>
                    </a:cubicBezTo>
                    <a:cubicBezTo>
                      <a:pt x="240" y="125"/>
                      <a:pt x="274" y="155"/>
                      <a:pt x="299" y="180"/>
                    </a:cubicBezTo>
                    <a:cubicBezTo>
                      <a:pt x="324" y="205"/>
                      <a:pt x="351" y="232"/>
                      <a:pt x="399" y="280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132">
                <a:extLst>
                  <a:ext uri="{FF2B5EF4-FFF2-40B4-BE49-F238E27FC236}">
                    <a16:creationId xmlns:a16="http://schemas.microsoft.com/office/drawing/2014/main" id="{DBA27F8C-CCB5-29AA-DC2B-D366B0F6F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513" y="3571875"/>
                <a:ext cx="158750" cy="158750"/>
              </a:xfrm>
              <a:custGeom>
                <a:avLst/>
                <a:gdLst>
                  <a:gd name="T0" fmla="*/ 0 w 440"/>
                  <a:gd name="T1" fmla="*/ 339 h 440"/>
                  <a:gd name="T2" fmla="*/ 100 w 440"/>
                  <a:gd name="T3" fmla="*/ 439 h 440"/>
                  <a:gd name="T4" fmla="*/ 439 w 440"/>
                  <a:gd name="T5" fmla="*/ 100 h 440"/>
                  <a:gd name="T6" fmla="*/ 339 w 440"/>
                  <a:gd name="T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0" y="339"/>
                    </a:moveTo>
                    <a:lnTo>
                      <a:pt x="100" y="439"/>
                    </a:lnTo>
                    <a:lnTo>
                      <a:pt x="439" y="100"/>
                    </a:lnTo>
                    <a:lnTo>
                      <a:pt x="339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133">
                <a:extLst>
                  <a:ext uri="{FF2B5EF4-FFF2-40B4-BE49-F238E27FC236}">
                    <a16:creationId xmlns:a16="http://schemas.microsoft.com/office/drawing/2014/main" id="{66D1F5F4-426F-F75A-826A-260238E97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913" y="3949700"/>
                <a:ext cx="61912" cy="39688"/>
              </a:xfrm>
              <a:custGeom>
                <a:avLst/>
                <a:gdLst>
                  <a:gd name="T0" fmla="*/ 0 w 172"/>
                  <a:gd name="T1" fmla="*/ 109 h 110"/>
                  <a:gd name="T2" fmla="*/ 60 w 172"/>
                  <a:gd name="T3" fmla="*/ 49 h 110"/>
                  <a:gd name="T4" fmla="*/ 171 w 172"/>
                  <a:gd name="T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2" h="110">
                    <a:moveTo>
                      <a:pt x="0" y="109"/>
                    </a:moveTo>
                    <a:lnTo>
                      <a:pt x="60" y="49"/>
                    </a:lnTo>
                    <a:cubicBezTo>
                      <a:pt x="84" y="25"/>
                      <a:pt x="130" y="18"/>
                      <a:pt x="171" y="0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134">
                <a:extLst>
                  <a:ext uri="{FF2B5EF4-FFF2-40B4-BE49-F238E27FC236}">
                    <a16:creationId xmlns:a16="http://schemas.microsoft.com/office/drawing/2014/main" id="{424BAC7F-0FE1-E88D-E20D-EA1088174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963" y="3821113"/>
                <a:ext cx="39687" cy="60325"/>
              </a:xfrm>
              <a:custGeom>
                <a:avLst/>
                <a:gdLst>
                  <a:gd name="T0" fmla="*/ 0 w 112"/>
                  <a:gd name="T1" fmla="*/ 168 h 169"/>
                  <a:gd name="T2" fmla="*/ 60 w 112"/>
                  <a:gd name="T3" fmla="*/ 108 h 169"/>
                  <a:gd name="T4" fmla="*/ 111 w 112"/>
                  <a:gd name="T5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2" h="169">
                    <a:moveTo>
                      <a:pt x="0" y="168"/>
                    </a:moveTo>
                    <a:lnTo>
                      <a:pt x="60" y="108"/>
                    </a:lnTo>
                    <a:cubicBezTo>
                      <a:pt x="91" y="76"/>
                      <a:pt x="103" y="41"/>
                      <a:pt x="111" y="0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135">
                <a:extLst>
                  <a:ext uri="{FF2B5EF4-FFF2-40B4-BE49-F238E27FC236}">
                    <a16:creationId xmlns:a16="http://schemas.microsoft.com/office/drawing/2014/main" id="{495EC1E0-5C37-F8D8-71C7-FCA5E3685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1513" y="3873500"/>
                <a:ext cx="158750" cy="158750"/>
              </a:xfrm>
              <a:custGeom>
                <a:avLst/>
                <a:gdLst>
                  <a:gd name="T0" fmla="*/ 339 w 440"/>
                  <a:gd name="T1" fmla="*/ 439 h 440"/>
                  <a:gd name="T2" fmla="*/ 439 w 440"/>
                  <a:gd name="T3" fmla="*/ 339 h 440"/>
                  <a:gd name="T4" fmla="*/ 100 w 440"/>
                  <a:gd name="T5" fmla="*/ 0 h 440"/>
                  <a:gd name="T6" fmla="*/ 0 w 440"/>
                  <a:gd name="T7" fmla="*/ 10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339" y="439"/>
                    </a:moveTo>
                    <a:lnTo>
                      <a:pt x="439" y="339"/>
                    </a:lnTo>
                    <a:lnTo>
                      <a:pt x="100" y="0"/>
                    </a:lnTo>
                    <a:lnTo>
                      <a:pt x="0" y="10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Freeform 136">
                <a:extLst>
                  <a:ext uri="{FF2B5EF4-FFF2-40B4-BE49-F238E27FC236}">
                    <a16:creationId xmlns:a16="http://schemas.microsoft.com/office/drawing/2014/main" id="{054A18CC-7FAA-AA20-FB0E-795F3BC85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7275" y="3716338"/>
                <a:ext cx="39688" cy="61912"/>
              </a:xfrm>
              <a:custGeom>
                <a:avLst/>
                <a:gdLst>
                  <a:gd name="T0" fmla="*/ 108 w 109"/>
                  <a:gd name="T1" fmla="*/ 0 h 172"/>
                  <a:gd name="T2" fmla="*/ 48 w 109"/>
                  <a:gd name="T3" fmla="*/ 60 h 172"/>
                  <a:gd name="T4" fmla="*/ 0 w 109"/>
                  <a:gd name="T5" fmla="*/ 17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172">
                    <a:moveTo>
                      <a:pt x="108" y="0"/>
                    </a:moveTo>
                    <a:lnTo>
                      <a:pt x="48" y="60"/>
                    </a:lnTo>
                    <a:cubicBezTo>
                      <a:pt x="24" y="84"/>
                      <a:pt x="17" y="130"/>
                      <a:pt x="0" y="171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Freeform 137">
                <a:extLst>
                  <a:ext uri="{FF2B5EF4-FFF2-40B4-BE49-F238E27FC236}">
                    <a16:creationId xmlns:a16="http://schemas.microsoft.com/office/drawing/2014/main" id="{BCBA1F0C-51D5-E7C8-F870-2C0BE6143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7100" y="3608388"/>
                <a:ext cx="60325" cy="39687"/>
              </a:xfrm>
              <a:custGeom>
                <a:avLst/>
                <a:gdLst>
                  <a:gd name="T0" fmla="*/ 168 w 169"/>
                  <a:gd name="T1" fmla="*/ 0 h 112"/>
                  <a:gd name="T2" fmla="*/ 108 w 169"/>
                  <a:gd name="T3" fmla="*/ 59 h 112"/>
                  <a:gd name="T4" fmla="*/ 0 w 169"/>
                  <a:gd name="T5" fmla="*/ 1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9" h="112">
                    <a:moveTo>
                      <a:pt x="168" y="0"/>
                    </a:moveTo>
                    <a:lnTo>
                      <a:pt x="108" y="59"/>
                    </a:lnTo>
                    <a:cubicBezTo>
                      <a:pt x="76" y="91"/>
                      <a:pt x="41" y="103"/>
                      <a:pt x="0" y="111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Freeform 138">
                <a:extLst>
                  <a:ext uri="{FF2B5EF4-FFF2-40B4-BE49-F238E27FC236}">
                    <a16:creationId xmlns:a16="http://schemas.microsoft.com/office/drawing/2014/main" id="{BDF74AB9-2A9D-18EE-4A1D-321D3A021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075" y="3563938"/>
                <a:ext cx="158750" cy="158750"/>
              </a:xfrm>
              <a:custGeom>
                <a:avLst/>
                <a:gdLst>
                  <a:gd name="T0" fmla="*/ 439 w 440"/>
                  <a:gd name="T1" fmla="*/ 339 h 440"/>
                  <a:gd name="T2" fmla="*/ 339 w 440"/>
                  <a:gd name="T3" fmla="*/ 439 h 440"/>
                  <a:gd name="T4" fmla="*/ 0 w 440"/>
                  <a:gd name="T5" fmla="*/ 100 h 440"/>
                  <a:gd name="T6" fmla="*/ 100 w 440"/>
                  <a:gd name="T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0" h="440">
                    <a:moveTo>
                      <a:pt x="439" y="339"/>
                    </a:moveTo>
                    <a:lnTo>
                      <a:pt x="339" y="439"/>
                    </a:lnTo>
                    <a:lnTo>
                      <a:pt x="0" y="100"/>
                    </a:lnTo>
                    <a:lnTo>
                      <a:pt x="100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8418483" y="1257516"/>
              <a:ext cx="927572" cy="934976"/>
              <a:chOff x="577378" y="1335385"/>
              <a:chExt cx="927572" cy="934976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64776" y="1335385"/>
                <a:ext cx="5261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1</a:t>
                </a:r>
                <a:endParaRPr lang="fr-FR" sz="5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endParaRP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9402193" y="1292821"/>
              <a:ext cx="27898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Better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connect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/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the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space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sector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/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and </a:t>
              </a: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stakeholders</a:t>
              </a:r>
              <a:endParaRPr lang="fr-FR" sz="2000" dirty="0" smtClean="0">
                <a:solidFill>
                  <a:srgbClr val="1C3359"/>
                </a:solidFill>
                <a:latin typeface="CNES Poster" panose="00000500000000000000" pitchFamily="50" charset="0"/>
              </a:endParaRP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1014147" y="3572906"/>
            <a:ext cx="10654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Provide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and </a:t>
            </a: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improve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 permanent dialogue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between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the international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space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sector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and the global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ocean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community</a:t>
            </a:r>
            <a:endParaRPr lang="fr-FR" sz="3200" dirty="0" smtClean="0">
              <a:solidFill>
                <a:schemeClr val="bg1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Provide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 </a:t>
            </a: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gateway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with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the UN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Member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States to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enable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the use of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solutions and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reach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policy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targets</a:t>
            </a:r>
            <a:endParaRPr lang="fr-FR" sz="3200" dirty="0" smtClean="0">
              <a:solidFill>
                <a:schemeClr val="bg1"/>
              </a:solidFill>
              <a:latin typeface="CNES Condensed" panose="00000500000000000000" pitchFamily="50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FR" sz="3200" b="1" dirty="0" err="1">
                <a:solidFill>
                  <a:schemeClr val="bg1"/>
                </a:solidFill>
                <a:latin typeface="CNES Condensed" panose="00000500000000000000" pitchFamily="50" charset="0"/>
              </a:rPr>
              <a:t>Gather</a:t>
            </a:r>
            <a:r>
              <a:rPr lang="fr-FR" sz="3200" b="1" dirty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user </a:t>
            </a: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needs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>
                <a:solidFill>
                  <a:schemeClr val="bg1"/>
                </a:solidFill>
                <a:latin typeface="CNES Condensed" panose="00000500000000000000" pitchFamily="50" charset="0"/>
              </a:rPr>
              <a:t>to </a:t>
            </a:r>
            <a:r>
              <a:rPr lang="fr-FR" sz="32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fill</a:t>
            </a:r>
            <a:r>
              <a:rPr lang="fr-FR" sz="3200" dirty="0">
                <a:solidFill>
                  <a:schemeClr val="bg1"/>
                </a:solidFill>
                <a:latin typeface="CNES Condensed" panose="00000500000000000000" pitchFamily="50" charset="0"/>
              </a:rPr>
              <a:t> data 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and services gaps</a:t>
            </a:r>
            <a:endParaRPr lang="fr-FR" sz="3200" dirty="0">
              <a:solidFill>
                <a:schemeClr val="bg1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3200" dirty="0" smtClean="0">
              <a:solidFill>
                <a:schemeClr val="bg1"/>
              </a:solidFill>
              <a:latin typeface="CNES Condense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4337369" y="1013011"/>
            <a:ext cx="3874086" cy="2501714"/>
          </a:xfrm>
          <a:prstGeom prst="roundRect">
            <a:avLst/>
          </a:prstGeom>
          <a:solidFill>
            <a:srgbClr val="D9F5FB">
              <a:alpha val="49804"/>
            </a:srgbClr>
          </a:solidFill>
          <a:ln w="28575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77" name="Groupe 76"/>
          <p:cNvGrpSpPr/>
          <p:nvPr/>
        </p:nvGrpSpPr>
        <p:grpSpPr>
          <a:xfrm>
            <a:off x="4538508" y="1358828"/>
            <a:ext cx="3734851" cy="1852904"/>
            <a:chOff x="444028" y="1342789"/>
            <a:chExt cx="3734851" cy="1852904"/>
          </a:xfrm>
        </p:grpSpPr>
        <p:grpSp>
          <p:nvGrpSpPr>
            <p:cNvPr id="11" name="Groupe 10"/>
            <p:cNvGrpSpPr/>
            <p:nvPr/>
          </p:nvGrpSpPr>
          <p:grpSpPr>
            <a:xfrm>
              <a:off x="444028" y="1342789"/>
              <a:ext cx="927572" cy="927572"/>
              <a:chOff x="577378" y="1342789"/>
              <a:chExt cx="927572" cy="927572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688576" y="1344910"/>
                <a:ext cx="72808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2</a:t>
                </a:r>
                <a:endParaRPr lang="fr-FR" sz="5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endParaRPr>
              </a:p>
            </p:txBody>
          </p:sp>
        </p:grpSp>
        <p:sp>
          <p:nvSpPr>
            <p:cNvPr id="27" name="ZoneTexte 26"/>
            <p:cNvSpPr txBox="1"/>
            <p:nvPr/>
          </p:nvSpPr>
          <p:spPr>
            <a:xfrm>
              <a:off x="1389072" y="1388071"/>
              <a:ext cx="2789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Develop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capacity</a:t>
              </a: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 building</a:t>
              </a:r>
            </a:p>
          </p:txBody>
        </p: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FD3DE66E-47F5-53E3-4557-83C81293DBFA}"/>
                </a:ext>
              </a:extLst>
            </p:cNvPr>
            <p:cNvGrpSpPr/>
            <p:nvPr/>
          </p:nvGrpSpPr>
          <p:grpSpPr>
            <a:xfrm>
              <a:off x="1709939" y="2254867"/>
              <a:ext cx="896025" cy="940826"/>
              <a:chOff x="4030663" y="1943100"/>
              <a:chExt cx="444500" cy="466725"/>
            </a:xfrm>
            <a:noFill/>
          </p:grpSpPr>
          <p:sp>
            <p:nvSpPr>
              <p:cNvPr id="69" name="Freeform 24">
                <a:extLst>
                  <a:ext uri="{FF2B5EF4-FFF2-40B4-BE49-F238E27FC236}">
                    <a16:creationId xmlns:a16="http://schemas.microsoft.com/office/drawing/2014/main" id="{88F89DEA-537F-6D80-D183-76F0E2D99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3538" y="2182813"/>
                <a:ext cx="301625" cy="177800"/>
              </a:xfrm>
              <a:custGeom>
                <a:avLst/>
                <a:gdLst>
                  <a:gd name="T0" fmla="*/ 0 w 839"/>
                  <a:gd name="T1" fmla="*/ 492 h 493"/>
                  <a:gd name="T2" fmla="*/ 56 w 839"/>
                  <a:gd name="T3" fmla="*/ 464 h 493"/>
                  <a:gd name="T4" fmla="*/ 471 w 839"/>
                  <a:gd name="T5" fmla="*/ 464 h 493"/>
                  <a:gd name="T6" fmla="*/ 697 w 839"/>
                  <a:gd name="T7" fmla="*/ 266 h 493"/>
                  <a:gd name="T8" fmla="*/ 838 w 839"/>
                  <a:gd name="T9" fmla="*/ 40 h 493"/>
                  <a:gd name="T10" fmla="*/ 725 w 839"/>
                  <a:gd name="T11" fmla="*/ 12 h 493"/>
                  <a:gd name="T12" fmla="*/ 612 w 839"/>
                  <a:gd name="T13" fmla="*/ 125 h 493"/>
                  <a:gd name="T14" fmla="*/ 482 w 839"/>
                  <a:gd name="T15" fmla="*/ 19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9" h="493">
                    <a:moveTo>
                      <a:pt x="0" y="492"/>
                    </a:moveTo>
                    <a:cubicBezTo>
                      <a:pt x="11" y="481"/>
                      <a:pt x="21" y="464"/>
                      <a:pt x="56" y="464"/>
                    </a:cubicBezTo>
                    <a:cubicBezTo>
                      <a:pt x="90" y="464"/>
                      <a:pt x="436" y="464"/>
                      <a:pt x="471" y="464"/>
                    </a:cubicBezTo>
                    <a:cubicBezTo>
                      <a:pt x="502" y="464"/>
                      <a:pt x="675" y="291"/>
                      <a:pt x="697" y="266"/>
                    </a:cubicBezTo>
                    <a:cubicBezTo>
                      <a:pt x="718" y="243"/>
                      <a:pt x="812" y="101"/>
                      <a:pt x="838" y="40"/>
                    </a:cubicBezTo>
                    <a:cubicBezTo>
                      <a:pt x="821" y="18"/>
                      <a:pt x="777" y="0"/>
                      <a:pt x="725" y="12"/>
                    </a:cubicBezTo>
                    <a:cubicBezTo>
                      <a:pt x="675" y="24"/>
                      <a:pt x="645" y="60"/>
                      <a:pt x="612" y="125"/>
                    </a:cubicBezTo>
                    <a:lnTo>
                      <a:pt x="482" y="192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788C2BA0-2E9B-D46E-F22F-E75649B92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988" y="2217738"/>
                <a:ext cx="273050" cy="71437"/>
              </a:xfrm>
              <a:custGeom>
                <a:avLst/>
                <a:gdLst>
                  <a:gd name="T0" fmla="*/ 391 w 758"/>
                  <a:gd name="T1" fmla="*/ 197 h 198"/>
                  <a:gd name="T2" fmla="*/ 644 w 758"/>
                  <a:gd name="T3" fmla="*/ 197 h 198"/>
                  <a:gd name="T4" fmla="*/ 644 w 758"/>
                  <a:gd name="T5" fmla="*/ 56 h 198"/>
                  <a:gd name="T6" fmla="*/ 476 w 758"/>
                  <a:gd name="T7" fmla="*/ 56 h 198"/>
                  <a:gd name="T8" fmla="*/ 371 w 758"/>
                  <a:gd name="T9" fmla="*/ 0 h 198"/>
                  <a:gd name="T10" fmla="*/ 230 w 758"/>
                  <a:gd name="T11" fmla="*/ 0 h 198"/>
                  <a:gd name="T12" fmla="*/ 117 w 758"/>
                  <a:gd name="T13" fmla="*/ 56 h 198"/>
                  <a:gd name="T14" fmla="*/ 0 w 758"/>
                  <a:gd name="T15" fmla="*/ 16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8" h="198">
                    <a:moveTo>
                      <a:pt x="391" y="197"/>
                    </a:moveTo>
                    <a:cubicBezTo>
                      <a:pt x="391" y="197"/>
                      <a:pt x="616" y="197"/>
                      <a:pt x="644" y="197"/>
                    </a:cubicBezTo>
                    <a:cubicBezTo>
                      <a:pt x="757" y="197"/>
                      <a:pt x="757" y="56"/>
                      <a:pt x="644" y="56"/>
                    </a:cubicBezTo>
                    <a:cubicBezTo>
                      <a:pt x="616" y="56"/>
                      <a:pt x="553" y="56"/>
                      <a:pt x="476" y="56"/>
                    </a:cubicBezTo>
                    <a:cubicBezTo>
                      <a:pt x="452" y="56"/>
                      <a:pt x="408" y="0"/>
                      <a:pt x="371" y="0"/>
                    </a:cubicBezTo>
                    <a:cubicBezTo>
                      <a:pt x="355" y="0"/>
                      <a:pt x="268" y="0"/>
                      <a:pt x="230" y="0"/>
                    </a:cubicBezTo>
                    <a:cubicBezTo>
                      <a:pt x="192" y="0"/>
                      <a:pt x="145" y="31"/>
                      <a:pt x="117" y="56"/>
                    </a:cubicBezTo>
                    <a:cubicBezTo>
                      <a:pt x="75" y="99"/>
                      <a:pt x="0" y="169"/>
                      <a:pt x="0" y="169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26">
                <a:extLst>
                  <a:ext uri="{FF2B5EF4-FFF2-40B4-BE49-F238E27FC236}">
                    <a16:creationId xmlns:a16="http://schemas.microsoft.com/office/drawing/2014/main" id="{B10EA4A4-4B2B-FF00-F460-796CEF0BF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663" y="2257425"/>
                <a:ext cx="152400" cy="152400"/>
              </a:xfrm>
              <a:custGeom>
                <a:avLst/>
                <a:gdLst>
                  <a:gd name="T0" fmla="*/ 367 w 424"/>
                  <a:gd name="T1" fmla="*/ 367 h 424"/>
                  <a:gd name="T2" fmla="*/ 310 w 424"/>
                  <a:gd name="T3" fmla="*/ 423 h 424"/>
                  <a:gd name="T4" fmla="*/ 0 w 424"/>
                  <a:gd name="T5" fmla="*/ 113 h 424"/>
                  <a:gd name="T6" fmla="*/ 113 w 424"/>
                  <a:gd name="T7" fmla="*/ 0 h 424"/>
                  <a:gd name="T8" fmla="*/ 423 w 424"/>
                  <a:gd name="T9" fmla="*/ 310 h 424"/>
                  <a:gd name="T10" fmla="*/ 367 w 424"/>
                  <a:gd name="T11" fmla="*/ 367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4" h="424">
                    <a:moveTo>
                      <a:pt x="367" y="367"/>
                    </a:moveTo>
                    <a:lnTo>
                      <a:pt x="310" y="423"/>
                    </a:lnTo>
                    <a:lnTo>
                      <a:pt x="0" y="113"/>
                    </a:lnTo>
                    <a:lnTo>
                      <a:pt x="113" y="0"/>
                    </a:lnTo>
                    <a:lnTo>
                      <a:pt x="423" y="310"/>
                    </a:lnTo>
                    <a:lnTo>
                      <a:pt x="367" y="367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27">
                <a:extLst>
                  <a:ext uri="{FF2B5EF4-FFF2-40B4-BE49-F238E27FC236}">
                    <a16:creationId xmlns:a16="http://schemas.microsoft.com/office/drawing/2014/main" id="{75D76F7F-30AD-613C-35CA-0BE79AFA0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650" y="1943100"/>
                <a:ext cx="50800" cy="152400"/>
              </a:xfrm>
              <a:custGeom>
                <a:avLst/>
                <a:gdLst>
                  <a:gd name="T0" fmla="*/ 0 w 142"/>
                  <a:gd name="T1" fmla="*/ 0 h 424"/>
                  <a:gd name="T2" fmla="*/ 0 w 142"/>
                  <a:gd name="T3" fmla="*/ 169 h 424"/>
                  <a:gd name="T4" fmla="*/ 57 w 142"/>
                  <a:gd name="T5" fmla="*/ 141 h 424"/>
                  <a:gd name="T6" fmla="*/ 141 w 142"/>
                  <a:gd name="T7" fmla="*/ 226 h 424"/>
                  <a:gd name="T8" fmla="*/ 57 w 142"/>
                  <a:gd name="T9" fmla="*/ 310 h 424"/>
                  <a:gd name="T10" fmla="*/ 0 w 142"/>
                  <a:gd name="T11" fmla="*/ 282 h 424"/>
                  <a:gd name="T12" fmla="*/ 0 w 142"/>
                  <a:gd name="T13" fmla="*/ 423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424">
                    <a:moveTo>
                      <a:pt x="0" y="0"/>
                    </a:moveTo>
                    <a:lnTo>
                      <a:pt x="0" y="169"/>
                    </a:lnTo>
                    <a:cubicBezTo>
                      <a:pt x="15" y="156"/>
                      <a:pt x="35" y="141"/>
                      <a:pt x="57" y="141"/>
                    </a:cubicBezTo>
                    <a:cubicBezTo>
                      <a:pt x="103" y="141"/>
                      <a:pt x="141" y="179"/>
                      <a:pt x="141" y="226"/>
                    </a:cubicBezTo>
                    <a:cubicBezTo>
                      <a:pt x="141" y="272"/>
                      <a:pt x="103" y="310"/>
                      <a:pt x="57" y="310"/>
                    </a:cubicBezTo>
                    <a:cubicBezTo>
                      <a:pt x="35" y="310"/>
                      <a:pt x="15" y="296"/>
                      <a:pt x="0" y="282"/>
                    </a:cubicBezTo>
                    <a:lnTo>
                      <a:pt x="0" y="423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28">
                <a:extLst>
                  <a:ext uri="{FF2B5EF4-FFF2-40B4-BE49-F238E27FC236}">
                    <a16:creationId xmlns:a16="http://schemas.microsoft.com/office/drawing/2014/main" id="{B2BEBD53-3159-A8AF-9F25-C945C87AA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650" y="2095500"/>
                <a:ext cx="152400" cy="50800"/>
              </a:xfrm>
              <a:custGeom>
                <a:avLst/>
                <a:gdLst>
                  <a:gd name="T0" fmla="*/ 423 w 424"/>
                  <a:gd name="T1" fmla="*/ 0 h 142"/>
                  <a:gd name="T2" fmla="*/ 254 w 424"/>
                  <a:gd name="T3" fmla="*/ 0 h 142"/>
                  <a:gd name="T4" fmla="*/ 282 w 424"/>
                  <a:gd name="T5" fmla="*/ 57 h 142"/>
                  <a:gd name="T6" fmla="*/ 198 w 424"/>
                  <a:gd name="T7" fmla="*/ 141 h 142"/>
                  <a:gd name="T8" fmla="*/ 113 w 424"/>
                  <a:gd name="T9" fmla="*/ 57 h 142"/>
                  <a:gd name="T10" fmla="*/ 141 w 424"/>
                  <a:gd name="T11" fmla="*/ 0 h 142"/>
                  <a:gd name="T12" fmla="*/ 0 w 424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4" h="142">
                    <a:moveTo>
                      <a:pt x="423" y="0"/>
                    </a:moveTo>
                    <a:lnTo>
                      <a:pt x="254" y="0"/>
                    </a:lnTo>
                    <a:cubicBezTo>
                      <a:pt x="268" y="15"/>
                      <a:pt x="282" y="35"/>
                      <a:pt x="282" y="57"/>
                    </a:cubicBezTo>
                    <a:cubicBezTo>
                      <a:pt x="282" y="103"/>
                      <a:pt x="245" y="141"/>
                      <a:pt x="198" y="141"/>
                    </a:cubicBezTo>
                    <a:cubicBezTo>
                      <a:pt x="152" y="141"/>
                      <a:pt x="113" y="103"/>
                      <a:pt x="113" y="57"/>
                    </a:cubicBezTo>
                    <a:cubicBezTo>
                      <a:pt x="113" y="35"/>
                      <a:pt x="128" y="15"/>
                      <a:pt x="141" y="0"/>
                    </a:cubicBezTo>
                    <a:lnTo>
                      <a:pt x="0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29">
                <a:extLst>
                  <a:ext uri="{FF2B5EF4-FFF2-40B4-BE49-F238E27FC236}">
                    <a16:creationId xmlns:a16="http://schemas.microsoft.com/office/drawing/2014/main" id="{08E0A6CD-1820-FF71-9B35-E9AD565C2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438" y="2095500"/>
                <a:ext cx="50800" cy="142875"/>
              </a:xfrm>
              <a:custGeom>
                <a:avLst/>
                <a:gdLst>
                  <a:gd name="T0" fmla="*/ 140 w 141"/>
                  <a:gd name="T1" fmla="*/ 0 h 396"/>
                  <a:gd name="T2" fmla="*/ 140 w 141"/>
                  <a:gd name="T3" fmla="*/ 141 h 396"/>
                  <a:gd name="T4" fmla="*/ 84 w 141"/>
                  <a:gd name="T5" fmla="*/ 113 h 396"/>
                  <a:gd name="T6" fmla="*/ 0 w 141"/>
                  <a:gd name="T7" fmla="*/ 198 h 396"/>
                  <a:gd name="T8" fmla="*/ 84 w 141"/>
                  <a:gd name="T9" fmla="*/ 282 h 396"/>
                  <a:gd name="T10" fmla="*/ 140 w 141"/>
                  <a:gd name="T11" fmla="*/ 254 h 396"/>
                  <a:gd name="T12" fmla="*/ 140 w 141"/>
                  <a:gd name="T13" fmla="*/ 39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1" h="396">
                    <a:moveTo>
                      <a:pt x="140" y="0"/>
                    </a:moveTo>
                    <a:lnTo>
                      <a:pt x="140" y="141"/>
                    </a:lnTo>
                    <a:cubicBezTo>
                      <a:pt x="125" y="128"/>
                      <a:pt x="105" y="113"/>
                      <a:pt x="84" y="113"/>
                    </a:cubicBezTo>
                    <a:cubicBezTo>
                      <a:pt x="37" y="113"/>
                      <a:pt x="0" y="151"/>
                      <a:pt x="0" y="198"/>
                    </a:cubicBezTo>
                    <a:cubicBezTo>
                      <a:pt x="0" y="245"/>
                      <a:pt x="37" y="282"/>
                      <a:pt x="84" y="282"/>
                    </a:cubicBezTo>
                    <a:cubicBezTo>
                      <a:pt x="105" y="282"/>
                      <a:pt x="125" y="268"/>
                      <a:pt x="140" y="254"/>
                    </a:cubicBezTo>
                    <a:lnTo>
                      <a:pt x="140" y="395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30">
                <a:extLst>
                  <a:ext uri="{FF2B5EF4-FFF2-40B4-BE49-F238E27FC236}">
                    <a16:creationId xmlns:a16="http://schemas.microsoft.com/office/drawing/2014/main" id="{DE83DCA0-5AFB-1389-B4C9-DC081FF9F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838" y="2044700"/>
                <a:ext cx="152400" cy="50800"/>
              </a:xfrm>
              <a:custGeom>
                <a:avLst/>
                <a:gdLst>
                  <a:gd name="T0" fmla="*/ 0 w 423"/>
                  <a:gd name="T1" fmla="*/ 141 h 142"/>
                  <a:gd name="T2" fmla="*/ 169 w 423"/>
                  <a:gd name="T3" fmla="*/ 141 h 142"/>
                  <a:gd name="T4" fmla="*/ 141 w 423"/>
                  <a:gd name="T5" fmla="*/ 85 h 142"/>
                  <a:gd name="T6" fmla="*/ 226 w 423"/>
                  <a:gd name="T7" fmla="*/ 0 h 142"/>
                  <a:gd name="T8" fmla="*/ 309 w 423"/>
                  <a:gd name="T9" fmla="*/ 85 h 142"/>
                  <a:gd name="T10" fmla="*/ 282 w 423"/>
                  <a:gd name="T11" fmla="*/ 141 h 142"/>
                  <a:gd name="T12" fmla="*/ 422 w 423"/>
                  <a:gd name="T13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142">
                    <a:moveTo>
                      <a:pt x="0" y="141"/>
                    </a:moveTo>
                    <a:lnTo>
                      <a:pt x="169" y="141"/>
                    </a:lnTo>
                    <a:cubicBezTo>
                      <a:pt x="156" y="126"/>
                      <a:pt x="141" y="107"/>
                      <a:pt x="141" y="85"/>
                    </a:cubicBezTo>
                    <a:cubicBezTo>
                      <a:pt x="141" y="38"/>
                      <a:pt x="179" y="0"/>
                      <a:pt x="226" y="0"/>
                    </a:cubicBezTo>
                    <a:cubicBezTo>
                      <a:pt x="272" y="0"/>
                      <a:pt x="309" y="38"/>
                      <a:pt x="309" y="85"/>
                    </a:cubicBezTo>
                    <a:cubicBezTo>
                      <a:pt x="309" y="107"/>
                      <a:pt x="295" y="126"/>
                      <a:pt x="282" y="141"/>
                    </a:cubicBezTo>
                    <a:lnTo>
                      <a:pt x="422" y="141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31">
                <a:extLst>
                  <a:ext uri="{FF2B5EF4-FFF2-40B4-BE49-F238E27FC236}">
                    <a16:creationId xmlns:a16="http://schemas.microsoft.com/office/drawing/2014/main" id="{6047BD15-7E7F-5637-CBED-ED93768A8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838" y="1943100"/>
                <a:ext cx="304800" cy="254000"/>
              </a:xfrm>
              <a:custGeom>
                <a:avLst/>
                <a:gdLst>
                  <a:gd name="T0" fmla="*/ 108 w 846"/>
                  <a:gd name="T1" fmla="*/ 705 h 706"/>
                  <a:gd name="T2" fmla="*/ 0 w 846"/>
                  <a:gd name="T3" fmla="*/ 423 h 706"/>
                  <a:gd name="T4" fmla="*/ 422 w 846"/>
                  <a:gd name="T5" fmla="*/ 0 h 706"/>
                  <a:gd name="T6" fmla="*/ 845 w 846"/>
                  <a:gd name="T7" fmla="*/ 423 h 706"/>
                  <a:gd name="T8" fmla="*/ 797 w 846"/>
                  <a:gd name="T9" fmla="*/ 621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6" h="706">
                    <a:moveTo>
                      <a:pt x="108" y="705"/>
                    </a:moveTo>
                    <a:cubicBezTo>
                      <a:pt x="41" y="630"/>
                      <a:pt x="0" y="532"/>
                      <a:pt x="0" y="423"/>
                    </a:cubicBezTo>
                    <a:cubicBezTo>
                      <a:pt x="0" y="189"/>
                      <a:pt x="189" y="0"/>
                      <a:pt x="422" y="0"/>
                    </a:cubicBezTo>
                    <a:cubicBezTo>
                      <a:pt x="656" y="0"/>
                      <a:pt x="845" y="189"/>
                      <a:pt x="845" y="423"/>
                    </a:cubicBezTo>
                    <a:cubicBezTo>
                      <a:pt x="845" y="495"/>
                      <a:pt x="828" y="562"/>
                      <a:pt x="797" y="621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" name="ZoneTexte 5"/>
          <p:cNvSpPr txBox="1"/>
          <p:nvPr/>
        </p:nvSpPr>
        <p:spPr>
          <a:xfrm>
            <a:off x="3272262" y="3817488"/>
            <a:ext cx="68563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Empower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frontline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countries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such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as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SIDs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and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LDCs</a:t>
            </a:r>
            <a:endParaRPr lang="fr-FR" sz="3200" dirty="0" smtClean="0">
              <a:solidFill>
                <a:schemeClr val="bg1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Expand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access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to observation data</a:t>
            </a:r>
          </a:p>
        </p:txBody>
      </p:sp>
    </p:spTree>
    <p:extLst>
      <p:ext uri="{BB962C8B-B14F-4D97-AF65-F5344CB8AC3E}">
        <p14:creationId xmlns:p14="http://schemas.microsoft.com/office/powerpoint/2010/main" val="36760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à coins arrondis 78"/>
          <p:cNvSpPr/>
          <p:nvPr/>
        </p:nvSpPr>
        <p:spPr>
          <a:xfrm>
            <a:off x="8301894" y="1033331"/>
            <a:ext cx="3742305" cy="2501714"/>
          </a:xfrm>
          <a:prstGeom prst="roundRect">
            <a:avLst/>
          </a:prstGeom>
          <a:solidFill>
            <a:srgbClr val="D9F5FB">
              <a:alpha val="49804"/>
            </a:srgbClr>
          </a:solidFill>
          <a:ln w="28575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8446211" y="1250033"/>
            <a:ext cx="3754336" cy="1795665"/>
            <a:chOff x="4417639" y="1213674"/>
            <a:chExt cx="3754336" cy="1795665"/>
          </a:xfrm>
        </p:grpSpPr>
        <p:grpSp>
          <p:nvGrpSpPr>
            <p:cNvPr id="12" name="Groupe 11"/>
            <p:cNvGrpSpPr/>
            <p:nvPr/>
          </p:nvGrpSpPr>
          <p:grpSpPr>
            <a:xfrm>
              <a:off x="4417639" y="1213674"/>
              <a:ext cx="927572" cy="963551"/>
              <a:chOff x="567853" y="1306810"/>
              <a:chExt cx="927572" cy="963551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567853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3336" y="1306810"/>
                <a:ext cx="73609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3</a:t>
                </a:r>
                <a:endParaRPr lang="fr-FR" sz="5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5382168" y="1388071"/>
              <a:ext cx="2789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Share </a:t>
              </a:r>
              <a:b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</a:br>
              <a:r>
                <a:rPr lang="fr-FR" sz="2000" dirty="0" smtClean="0">
                  <a:solidFill>
                    <a:srgbClr val="1C3359"/>
                  </a:solidFill>
                  <a:latin typeface="CNES Poster" panose="00000500000000000000" pitchFamily="50" charset="0"/>
                </a:rPr>
                <a:t>good practices</a:t>
              </a: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0773C4AB-5310-803D-CC19-682F18570CFF}"/>
                </a:ext>
              </a:extLst>
            </p:cNvPr>
            <p:cNvGrpSpPr/>
            <p:nvPr/>
          </p:nvGrpSpPr>
          <p:grpSpPr>
            <a:xfrm>
              <a:off x="5897406" y="2211561"/>
              <a:ext cx="778847" cy="797778"/>
              <a:chOff x="3225800" y="1943100"/>
              <a:chExt cx="457200" cy="468313"/>
            </a:xfrm>
            <a:noFill/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57967D4A-532C-A3FB-86AF-965473C22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800" y="2074863"/>
                <a:ext cx="203200" cy="193675"/>
              </a:xfrm>
              <a:custGeom>
                <a:avLst/>
                <a:gdLst>
                  <a:gd name="T0" fmla="*/ 564 w 565"/>
                  <a:gd name="T1" fmla="*/ 141 h 537"/>
                  <a:gd name="T2" fmla="*/ 282 w 565"/>
                  <a:gd name="T3" fmla="*/ 0 h 537"/>
                  <a:gd name="T4" fmla="*/ 0 w 565"/>
                  <a:gd name="T5" fmla="*/ 141 h 537"/>
                  <a:gd name="T6" fmla="*/ 0 w 565"/>
                  <a:gd name="T7" fmla="*/ 423 h 537"/>
                  <a:gd name="T8" fmla="*/ 113 w 565"/>
                  <a:gd name="T9" fmla="*/ 536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5" h="537">
                    <a:moveTo>
                      <a:pt x="564" y="141"/>
                    </a:moveTo>
                    <a:cubicBezTo>
                      <a:pt x="564" y="48"/>
                      <a:pt x="380" y="0"/>
                      <a:pt x="282" y="0"/>
                    </a:cubicBezTo>
                    <a:cubicBezTo>
                      <a:pt x="184" y="0"/>
                      <a:pt x="0" y="48"/>
                      <a:pt x="0" y="141"/>
                    </a:cubicBezTo>
                    <a:lnTo>
                      <a:pt x="0" y="423"/>
                    </a:lnTo>
                    <a:cubicBezTo>
                      <a:pt x="0" y="478"/>
                      <a:pt x="52" y="536"/>
                      <a:pt x="113" y="536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FD5973D3-BC48-4F53-5F14-E94114D47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125" y="1943100"/>
                <a:ext cx="80963" cy="101600"/>
              </a:xfrm>
              <a:custGeom>
                <a:avLst/>
                <a:gdLst>
                  <a:gd name="T0" fmla="*/ 113 w 227"/>
                  <a:gd name="T1" fmla="*/ 282 h 283"/>
                  <a:gd name="T2" fmla="*/ 226 w 227"/>
                  <a:gd name="T3" fmla="*/ 169 h 283"/>
                  <a:gd name="T4" fmla="*/ 226 w 227"/>
                  <a:gd name="T5" fmla="*/ 113 h 283"/>
                  <a:gd name="T6" fmla="*/ 113 w 227"/>
                  <a:gd name="T7" fmla="*/ 0 h 283"/>
                  <a:gd name="T8" fmla="*/ 0 w 227"/>
                  <a:gd name="T9" fmla="*/ 113 h 283"/>
                  <a:gd name="T10" fmla="*/ 0 w 227"/>
                  <a:gd name="T11" fmla="*/ 169 h 283"/>
                  <a:gd name="T12" fmla="*/ 113 w 227"/>
                  <a:gd name="T13" fmla="*/ 28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283">
                    <a:moveTo>
                      <a:pt x="113" y="282"/>
                    </a:moveTo>
                    <a:cubicBezTo>
                      <a:pt x="179" y="282"/>
                      <a:pt x="226" y="236"/>
                      <a:pt x="226" y="169"/>
                    </a:cubicBezTo>
                    <a:lnTo>
                      <a:pt x="226" y="113"/>
                    </a:lnTo>
                    <a:cubicBezTo>
                      <a:pt x="226" y="46"/>
                      <a:pt x="179" y="0"/>
                      <a:pt x="113" y="0"/>
                    </a:cubicBezTo>
                    <a:cubicBezTo>
                      <a:pt x="47" y="0"/>
                      <a:pt x="0" y="46"/>
                      <a:pt x="0" y="113"/>
                    </a:cubicBezTo>
                    <a:lnTo>
                      <a:pt x="0" y="169"/>
                    </a:lnTo>
                    <a:cubicBezTo>
                      <a:pt x="0" y="236"/>
                      <a:pt x="47" y="282"/>
                      <a:pt x="113" y="282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Line 14">
                <a:extLst>
                  <a:ext uri="{FF2B5EF4-FFF2-40B4-BE49-F238E27FC236}">
                    <a16:creationId xmlns:a16="http://schemas.microsoft.com/office/drawing/2014/main" id="{D874B158-4CE9-AC9E-DD16-4ADABB891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7075" y="2146300"/>
                <a:ext cx="1588" cy="263525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15">
                <a:extLst>
                  <a:ext uri="{FF2B5EF4-FFF2-40B4-BE49-F238E27FC236}">
                    <a16:creationId xmlns:a16="http://schemas.microsoft.com/office/drawing/2014/main" id="{810A3476-7704-3D19-773D-B2A392900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7400" y="2257425"/>
                <a:ext cx="1588" cy="152400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1912196-F58B-C6DF-13EB-1D2266E0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875" y="2074863"/>
                <a:ext cx="365125" cy="193675"/>
              </a:xfrm>
              <a:custGeom>
                <a:avLst/>
                <a:gdLst>
                  <a:gd name="T0" fmla="*/ 903 w 1016"/>
                  <a:gd name="T1" fmla="*/ 536 h 537"/>
                  <a:gd name="T2" fmla="*/ 1015 w 1016"/>
                  <a:gd name="T3" fmla="*/ 423 h 537"/>
                  <a:gd name="T4" fmla="*/ 1015 w 1016"/>
                  <a:gd name="T5" fmla="*/ 141 h 537"/>
                  <a:gd name="T6" fmla="*/ 733 w 1016"/>
                  <a:gd name="T7" fmla="*/ 0 h 537"/>
                  <a:gd name="T8" fmla="*/ 451 w 1016"/>
                  <a:gd name="T9" fmla="*/ 141 h 537"/>
                  <a:gd name="T10" fmla="*/ 451 w 1016"/>
                  <a:gd name="T11" fmla="*/ 226 h 537"/>
                  <a:gd name="T12" fmla="*/ 0 w 1016"/>
                  <a:gd name="T13" fmla="*/ 226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6" h="537">
                    <a:moveTo>
                      <a:pt x="903" y="536"/>
                    </a:moveTo>
                    <a:cubicBezTo>
                      <a:pt x="964" y="536"/>
                      <a:pt x="1015" y="478"/>
                      <a:pt x="1015" y="423"/>
                    </a:cubicBezTo>
                    <a:lnTo>
                      <a:pt x="1015" y="141"/>
                    </a:lnTo>
                    <a:cubicBezTo>
                      <a:pt x="1015" y="48"/>
                      <a:pt x="831" y="0"/>
                      <a:pt x="733" y="0"/>
                    </a:cubicBezTo>
                    <a:cubicBezTo>
                      <a:pt x="635" y="0"/>
                      <a:pt x="451" y="48"/>
                      <a:pt x="451" y="141"/>
                    </a:cubicBezTo>
                    <a:lnTo>
                      <a:pt x="451" y="226"/>
                    </a:lnTo>
                    <a:lnTo>
                      <a:pt x="0" y="226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B958DF55-C103-29BA-C2FF-5AF328567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125" y="1943100"/>
                <a:ext cx="80963" cy="101600"/>
              </a:xfrm>
              <a:custGeom>
                <a:avLst/>
                <a:gdLst>
                  <a:gd name="T0" fmla="*/ 113 w 227"/>
                  <a:gd name="T1" fmla="*/ 282 h 283"/>
                  <a:gd name="T2" fmla="*/ 226 w 227"/>
                  <a:gd name="T3" fmla="*/ 169 h 283"/>
                  <a:gd name="T4" fmla="*/ 226 w 227"/>
                  <a:gd name="T5" fmla="*/ 113 h 283"/>
                  <a:gd name="T6" fmla="*/ 113 w 227"/>
                  <a:gd name="T7" fmla="*/ 0 h 283"/>
                  <a:gd name="T8" fmla="*/ 0 w 227"/>
                  <a:gd name="T9" fmla="*/ 113 h 283"/>
                  <a:gd name="T10" fmla="*/ 0 w 227"/>
                  <a:gd name="T11" fmla="*/ 169 h 283"/>
                  <a:gd name="T12" fmla="*/ 113 w 227"/>
                  <a:gd name="T13" fmla="*/ 28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283">
                    <a:moveTo>
                      <a:pt x="113" y="282"/>
                    </a:moveTo>
                    <a:cubicBezTo>
                      <a:pt x="179" y="282"/>
                      <a:pt x="226" y="236"/>
                      <a:pt x="226" y="169"/>
                    </a:cubicBezTo>
                    <a:lnTo>
                      <a:pt x="226" y="113"/>
                    </a:lnTo>
                    <a:cubicBezTo>
                      <a:pt x="226" y="46"/>
                      <a:pt x="178" y="0"/>
                      <a:pt x="113" y="0"/>
                    </a:cubicBezTo>
                    <a:cubicBezTo>
                      <a:pt x="47" y="0"/>
                      <a:pt x="0" y="46"/>
                      <a:pt x="0" y="113"/>
                    </a:cubicBezTo>
                    <a:lnTo>
                      <a:pt x="0" y="169"/>
                    </a:lnTo>
                    <a:cubicBezTo>
                      <a:pt x="0" y="236"/>
                      <a:pt x="48" y="282"/>
                      <a:pt x="113" y="282"/>
                    </a:cubicBez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BAF92ED6-FB45-A9D1-51A6-08A1B5FF6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1725" y="2144713"/>
                <a:ext cx="1588" cy="266700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34DA1DD0-CCB9-583D-17C6-5F3EB6827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800" y="2227263"/>
                <a:ext cx="41275" cy="182562"/>
              </a:xfrm>
              <a:custGeom>
                <a:avLst/>
                <a:gdLst>
                  <a:gd name="T0" fmla="*/ 0 w 114"/>
                  <a:gd name="T1" fmla="*/ 0 h 509"/>
                  <a:gd name="T2" fmla="*/ 4 w 114"/>
                  <a:gd name="T3" fmla="*/ 28 h 509"/>
                  <a:gd name="T4" fmla="*/ 113 w 114"/>
                  <a:gd name="T5" fmla="*/ 113 h 509"/>
                  <a:gd name="T6" fmla="*/ 113 w 114"/>
                  <a:gd name="T7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509">
                    <a:moveTo>
                      <a:pt x="0" y="0"/>
                    </a:moveTo>
                    <a:cubicBezTo>
                      <a:pt x="0" y="9"/>
                      <a:pt x="2" y="19"/>
                      <a:pt x="4" y="28"/>
                    </a:cubicBezTo>
                    <a:cubicBezTo>
                      <a:pt x="18" y="73"/>
                      <a:pt x="62" y="113"/>
                      <a:pt x="113" y="113"/>
                    </a:cubicBezTo>
                    <a:lnTo>
                      <a:pt x="113" y="508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20">
                <a:extLst>
                  <a:ext uri="{FF2B5EF4-FFF2-40B4-BE49-F238E27FC236}">
                    <a16:creationId xmlns:a16="http://schemas.microsoft.com/office/drawing/2014/main" id="{C616690C-8C15-6349-5176-7B7BAFDB1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1400" y="2257425"/>
                <a:ext cx="1588" cy="152400"/>
              </a:xfrm>
              <a:prstGeom prst="line">
                <a:avLst/>
              </a:pr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21">
                <a:extLst>
                  <a:ext uri="{FF2B5EF4-FFF2-40B4-BE49-F238E27FC236}">
                    <a16:creationId xmlns:a16="http://schemas.microsoft.com/office/drawing/2014/main" id="{991ADACB-45DC-7CFC-0013-AA3AE6C5A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875" y="2116138"/>
                <a:ext cx="41275" cy="80962"/>
              </a:xfrm>
              <a:custGeom>
                <a:avLst/>
                <a:gdLst>
                  <a:gd name="T0" fmla="*/ 112 w 113"/>
                  <a:gd name="T1" fmla="*/ 225 h 226"/>
                  <a:gd name="T2" fmla="*/ 0 w 113"/>
                  <a:gd name="T3" fmla="*/ 113 h 226"/>
                  <a:gd name="T4" fmla="*/ 112 w 113"/>
                  <a:gd name="T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" h="226">
                    <a:moveTo>
                      <a:pt x="112" y="225"/>
                    </a:moveTo>
                    <a:lnTo>
                      <a:pt x="0" y="113"/>
                    </a:lnTo>
                    <a:lnTo>
                      <a:pt x="112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44AB6E2A-F1D7-B5D9-9040-692D2EA12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7725" y="2197100"/>
                <a:ext cx="203200" cy="214313"/>
              </a:xfrm>
              <a:custGeom>
                <a:avLst/>
                <a:gdLst>
                  <a:gd name="T0" fmla="*/ 0 w 566"/>
                  <a:gd name="T1" fmla="*/ 593 h 594"/>
                  <a:gd name="T2" fmla="*/ 0 w 566"/>
                  <a:gd name="T3" fmla="*/ 198 h 594"/>
                  <a:gd name="T4" fmla="*/ 113 w 566"/>
                  <a:gd name="T5" fmla="*/ 85 h 594"/>
                  <a:gd name="T6" fmla="*/ 113 w 566"/>
                  <a:gd name="T7" fmla="*/ 0 h 594"/>
                  <a:gd name="T8" fmla="*/ 565 w 566"/>
                  <a:gd name="T9" fmla="*/ 0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6" h="594">
                    <a:moveTo>
                      <a:pt x="0" y="593"/>
                    </a:moveTo>
                    <a:lnTo>
                      <a:pt x="0" y="198"/>
                    </a:lnTo>
                    <a:cubicBezTo>
                      <a:pt x="61" y="198"/>
                      <a:pt x="113" y="140"/>
                      <a:pt x="113" y="85"/>
                    </a:cubicBezTo>
                    <a:lnTo>
                      <a:pt x="113" y="0"/>
                    </a:lnTo>
                    <a:lnTo>
                      <a:pt x="565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E8B6E955-031D-C5EE-E01C-BF55667E8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238" y="2155825"/>
                <a:ext cx="41275" cy="80963"/>
              </a:xfrm>
              <a:custGeom>
                <a:avLst/>
                <a:gdLst>
                  <a:gd name="T0" fmla="*/ 0 w 114"/>
                  <a:gd name="T1" fmla="*/ 225 h 226"/>
                  <a:gd name="T2" fmla="*/ 113 w 114"/>
                  <a:gd name="T3" fmla="*/ 112 h 226"/>
                  <a:gd name="T4" fmla="*/ 0 w 114"/>
                  <a:gd name="T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4" h="226">
                    <a:moveTo>
                      <a:pt x="0" y="225"/>
                    </a:moveTo>
                    <a:lnTo>
                      <a:pt x="113" y="112"/>
                    </a:lnTo>
                    <a:lnTo>
                      <a:pt x="0" y="0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6" name="ZoneTexte 25"/>
          <p:cNvSpPr txBox="1"/>
          <p:nvPr/>
        </p:nvSpPr>
        <p:spPr>
          <a:xfrm>
            <a:off x="4941829" y="3787726"/>
            <a:ext cx="72587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chemeClr val="bg1"/>
                </a:solidFill>
                <a:latin typeface="CNES Condensed" panose="00000500000000000000" pitchFamily="50" charset="0"/>
              </a:rPr>
              <a:t>Foster training </a:t>
            </a:r>
            <a:r>
              <a:rPr lang="fr-FR" sz="3200" dirty="0">
                <a:solidFill>
                  <a:schemeClr val="bg1"/>
                </a:solidFill>
                <a:latin typeface="CNES Condensed" panose="00000500000000000000" pitchFamily="50" charset="0"/>
              </a:rPr>
              <a:t>initiatives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Facilitate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access</a:t>
            </a:r>
            <a:r>
              <a:rPr lang="fr-FR" sz="3200" b="1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to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space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data and </a:t>
            </a:r>
            <a:r>
              <a:rPr lang="fr-FR" sz="32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32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26166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à coins arrondis 82"/>
          <p:cNvSpPr/>
          <p:nvPr/>
        </p:nvSpPr>
        <p:spPr>
          <a:xfrm>
            <a:off x="236507" y="3675861"/>
            <a:ext cx="3874086" cy="2417758"/>
          </a:xfrm>
          <a:prstGeom prst="roundRect">
            <a:avLst/>
          </a:prstGeom>
          <a:solidFill>
            <a:srgbClr val="D9F5FB">
              <a:alpha val="4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444028" y="3911055"/>
            <a:ext cx="3925986" cy="2011103"/>
            <a:chOff x="444028" y="3911055"/>
            <a:chExt cx="3925986" cy="2011103"/>
          </a:xfrm>
        </p:grpSpPr>
        <p:grpSp>
          <p:nvGrpSpPr>
            <p:cNvPr id="15" name="Groupe 14"/>
            <p:cNvGrpSpPr/>
            <p:nvPr/>
          </p:nvGrpSpPr>
          <p:grpSpPr>
            <a:xfrm>
              <a:off x="444028" y="3911055"/>
              <a:ext cx="927572" cy="934976"/>
              <a:chOff x="577378" y="1335385"/>
              <a:chExt cx="927572" cy="934976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3336" y="1335385"/>
                <a:ext cx="7216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4</a:t>
                </a:r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1407415" y="3911055"/>
              <a:ext cx="29625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Develop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advanced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ocean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indicators</a:t>
              </a:r>
              <a:endParaRPr lang="fr-FR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7378" y="5166284"/>
              <a:ext cx="1110434" cy="755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4"/>
            <a:srcRect l="1135" t="3998" r="-30" b="4958"/>
            <a:stretch/>
          </p:blipFill>
          <p:spPr>
            <a:xfrm>
              <a:off x="788686" y="5166284"/>
              <a:ext cx="1586160" cy="755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ZoneTexte 13"/>
          <p:cNvSpPr txBox="1"/>
          <p:nvPr/>
        </p:nvSpPr>
        <p:spPr>
          <a:xfrm>
            <a:off x="3826598" y="861690"/>
            <a:ext cx="8373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Advocate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for the </a:t>
            </a:r>
            <a:r>
              <a:rPr lang="fr-FR" sz="32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development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of </a:t>
            </a:r>
            <a:r>
              <a:rPr lang="fr-FR" sz="32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evidence-based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, local, </a:t>
            </a:r>
            <a:r>
              <a:rPr lang="fr-FR" sz="32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regional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global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indicators</a:t>
            </a:r>
            <a:endParaRPr lang="fr-FR" sz="3200" b="1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Define</a:t>
            </a:r>
            <a:r>
              <a:rPr lang="fr-FR" sz="32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32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produce</a:t>
            </a:r>
            <a:r>
              <a:rPr lang="fr-FR" sz="32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scalable</a:t>
            </a:r>
            <a:r>
              <a:rPr lang="fr-FR" sz="32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indicators</a:t>
            </a:r>
            <a:r>
              <a:rPr lang="fr-FR" sz="32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>
                <a:solidFill>
                  <a:srgbClr val="1C3359"/>
                </a:solidFill>
                <a:latin typeface="CNES Condensed" panose="00000500000000000000" pitchFamily="50" charset="0"/>
              </a:rPr>
              <a:t>to </a:t>
            </a:r>
            <a:r>
              <a:rPr lang="fr-FR" sz="3200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maintain</a:t>
            </a:r>
            <a:r>
              <a:rPr lang="fr-FR" sz="3200" dirty="0">
                <a:solidFill>
                  <a:srgbClr val="1C3359"/>
                </a:solidFill>
                <a:latin typeface="CNES Condensed" panose="00000500000000000000" pitchFamily="50" charset="0"/>
              </a:rPr>
              <a:t> a </a:t>
            </a:r>
            <a:r>
              <a:rPr lang="fr-FR" sz="3200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sustainable</a:t>
            </a:r>
            <a:r>
              <a:rPr lang="fr-FR" sz="3200" dirty="0">
                <a:solidFill>
                  <a:srgbClr val="1C3359"/>
                </a:solidFill>
                <a:latin typeface="CNES Condensed" panose="00000500000000000000" pitchFamily="50" charset="0"/>
              </a:rPr>
              <a:t> balance </a:t>
            </a:r>
            <a:r>
              <a:rPr lang="fr-FR" sz="3200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between</a:t>
            </a:r>
            <a:r>
              <a:rPr lang="fr-FR" sz="3200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anthropogenic</a:t>
            </a:r>
            <a:r>
              <a:rPr lang="fr-FR" sz="3200" dirty="0">
                <a:solidFill>
                  <a:srgbClr val="1C3359"/>
                </a:solidFill>
                <a:latin typeface="CNES Condensed" panose="00000500000000000000" pitchFamily="50" charset="0"/>
              </a:rPr>
              <a:t> maritime </a:t>
            </a:r>
            <a:r>
              <a:rPr lang="fr-FR" sz="32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activities</a:t>
            </a:r>
            <a:endParaRPr lang="fr-FR" sz="3200" dirty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à coins arrondis 83"/>
          <p:cNvSpPr/>
          <p:nvPr/>
        </p:nvSpPr>
        <p:spPr>
          <a:xfrm>
            <a:off x="4390764" y="3675861"/>
            <a:ext cx="3742305" cy="2417758"/>
          </a:xfrm>
          <a:prstGeom prst="roundRect">
            <a:avLst/>
          </a:prstGeom>
          <a:solidFill>
            <a:srgbClr val="D9F5FB">
              <a:alpha val="4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4579564" y="3858952"/>
            <a:ext cx="3753194" cy="2298674"/>
            <a:chOff x="4579564" y="3858952"/>
            <a:chExt cx="3753194" cy="2298674"/>
          </a:xfrm>
        </p:grpSpPr>
        <p:grpSp>
          <p:nvGrpSpPr>
            <p:cNvPr id="18" name="Groupe 17"/>
            <p:cNvGrpSpPr/>
            <p:nvPr/>
          </p:nvGrpSpPr>
          <p:grpSpPr>
            <a:xfrm>
              <a:off x="4579564" y="3858952"/>
              <a:ext cx="927572" cy="927572"/>
              <a:chOff x="577378" y="1342789"/>
              <a:chExt cx="927572" cy="927572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82861" y="1344910"/>
                <a:ext cx="72487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5</a:t>
                </a: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5542951" y="3864888"/>
              <a:ext cx="27898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Support the </a:t>
              </a: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development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of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innovative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space</a:t>
              </a: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 missions</a:t>
              </a:r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11" y="5023166"/>
              <a:ext cx="2289827" cy="113446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ZoneTexte 12"/>
          <p:cNvSpPr txBox="1"/>
          <p:nvPr/>
        </p:nvSpPr>
        <p:spPr>
          <a:xfrm>
            <a:off x="3287652" y="1249653"/>
            <a:ext cx="8270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Contribute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to </a:t>
            </a:r>
            <a:r>
              <a:rPr lang="fr-FR" sz="32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addressing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observational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gaps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Advance the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foundational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18167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à coins arrondis 84"/>
          <p:cNvSpPr/>
          <p:nvPr/>
        </p:nvSpPr>
        <p:spPr>
          <a:xfrm>
            <a:off x="8321869" y="3667894"/>
            <a:ext cx="3831978" cy="2417758"/>
          </a:xfrm>
          <a:prstGeom prst="roundRect">
            <a:avLst/>
          </a:prstGeom>
          <a:solidFill>
            <a:srgbClr val="D9F5FB">
              <a:alpha val="49804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34" name="Groupe 33"/>
          <p:cNvGrpSpPr/>
          <p:nvPr/>
        </p:nvGrpSpPr>
        <p:grpSpPr>
          <a:xfrm>
            <a:off x="8418483" y="3804818"/>
            <a:ext cx="3850405" cy="2191093"/>
            <a:chOff x="8418483" y="3804818"/>
            <a:chExt cx="3850405" cy="2191093"/>
          </a:xfrm>
        </p:grpSpPr>
        <p:grpSp>
          <p:nvGrpSpPr>
            <p:cNvPr id="21" name="Groupe 20"/>
            <p:cNvGrpSpPr/>
            <p:nvPr/>
          </p:nvGrpSpPr>
          <p:grpSpPr>
            <a:xfrm>
              <a:off x="8418483" y="3804818"/>
              <a:ext cx="927572" cy="934976"/>
              <a:chOff x="577378" y="1335385"/>
              <a:chExt cx="927572" cy="934976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577378" y="1342789"/>
                <a:ext cx="927572" cy="92757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44761" y="1335385"/>
                <a:ext cx="77296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NES Poster" panose="00000500000000000000" pitchFamily="50" charset="0"/>
                  </a:rPr>
                  <a:t>6</a:t>
                </a:r>
              </a:p>
            </p:txBody>
          </p:sp>
        </p:grpSp>
        <p:sp>
          <p:nvSpPr>
            <p:cNvPr id="32" name="ZoneTexte 31"/>
            <p:cNvSpPr txBox="1"/>
            <p:nvPr/>
          </p:nvSpPr>
          <p:spPr>
            <a:xfrm>
              <a:off x="9479081" y="3821169"/>
              <a:ext cx="27898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Design </a:t>
              </a:r>
              <a:b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</a:br>
              <a:r>
                <a:rPr lang="fr-FR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NES Poster" panose="00000500000000000000" pitchFamily="50" charset="0"/>
                </a:rPr>
                <a:t>new applications and services</a:t>
              </a: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2218"/>
            <a:stretch/>
          </p:blipFill>
          <p:spPr>
            <a:xfrm>
              <a:off x="9401227" y="4876773"/>
              <a:ext cx="1999504" cy="1119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ZoneTexte 12"/>
          <p:cNvSpPr txBox="1"/>
          <p:nvPr/>
        </p:nvSpPr>
        <p:spPr>
          <a:xfrm>
            <a:off x="4691939" y="1519537"/>
            <a:ext cx="7492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Support and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promote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</a:t>
            </a:r>
            <a:r>
              <a:rPr lang="fr-FR" sz="32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delivery</a:t>
            </a:r>
            <a:r>
              <a:rPr lang="fr-FR" sz="32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of </a:t>
            </a:r>
            <a:r>
              <a:rPr lang="fr-FR" sz="32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32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5888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à coins arrondis 113"/>
          <p:cNvSpPr/>
          <p:nvPr/>
        </p:nvSpPr>
        <p:spPr>
          <a:xfrm>
            <a:off x="1307734" y="1485900"/>
            <a:ext cx="2368916" cy="2714625"/>
          </a:xfrm>
          <a:prstGeom prst="roundRect">
            <a:avLst/>
          </a:prstGeom>
          <a:solidFill>
            <a:srgbClr val="D9F5F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à coins arrondis 114"/>
          <p:cNvSpPr/>
          <p:nvPr/>
        </p:nvSpPr>
        <p:spPr>
          <a:xfrm>
            <a:off x="4877590" y="1477397"/>
            <a:ext cx="2368916" cy="2714625"/>
          </a:xfrm>
          <a:prstGeom prst="roundRect">
            <a:avLst/>
          </a:prstGeom>
          <a:solidFill>
            <a:srgbClr val="D9F5F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à coins arrondis 115"/>
          <p:cNvSpPr/>
          <p:nvPr/>
        </p:nvSpPr>
        <p:spPr>
          <a:xfrm>
            <a:off x="8745141" y="1485900"/>
            <a:ext cx="2368916" cy="2714625"/>
          </a:xfrm>
          <a:prstGeom prst="roundRect">
            <a:avLst/>
          </a:prstGeom>
          <a:solidFill>
            <a:srgbClr val="D9F5F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Fundamentals of the SPACE4Ocean ALLIANCE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grpSp>
        <p:nvGrpSpPr>
          <p:cNvPr id="48" name="Groupe 47"/>
          <p:cNvGrpSpPr/>
          <p:nvPr/>
        </p:nvGrpSpPr>
        <p:grpSpPr>
          <a:xfrm>
            <a:off x="1807549" y="1857799"/>
            <a:ext cx="1369286" cy="1970826"/>
            <a:chOff x="1224880" y="2892933"/>
            <a:chExt cx="1369286" cy="1970826"/>
          </a:xfrm>
        </p:grpSpPr>
        <p:grpSp>
          <p:nvGrpSpPr>
            <p:cNvPr id="10" name="Grouper 462">
              <a:extLst>
                <a:ext uri="{FF2B5EF4-FFF2-40B4-BE49-F238E27FC236}">
                  <a16:creationId xmlns:a16="http://schemas.microsoft.com/office/drawing/2014/main" id="{EE48B284-7B44-652C-1E8B-437ED5B767AF}"/>
                </a:ext>
              </a:extLst>
            </p:cNvPr>
            <p:cNvGrpSpPr/>
            <p:nvPr/>
          </p:nvGrpSpPr>
          <p:grpSpPr>
            <a:xfrm rot="20660638">
              <a:off x="1419625" y="2892933"/>
              <a:ext cx="979796" cy="959800"/>
              <a:chOff x="4753769" y="3258344"/>
              <a:chExt cx="466725" cy="457200"/>
            </a:xfrm>
          </p:grpSpPr>
          <p:sp>
            <p:nvSpPr>
              <p:cNvPr id="11" name="Freeform 88">
                <a:extLst>
                  <a:ext uri="{FF2B5EF4-FFF2-40B4-BE49-F238E27FC236}">
                    <a16:creationId xmlns:a16="http://schemas.microsoft.com/office/drawing/2014/main" id="{4ACDBFC6-C614-2DF0-A90B-2B92708F0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6969" y="3258344"/>
                <a:ext cx="61912" cy="41275"/>
              </a:xfrm>
              <a:custGeom>
                <a:avLst/>
                <a:gdLst>
                  <a:gd name="T0" fmla="*/ 0 w 171"/>
                  <a:gd name="T1" fmla="*/ 113 h 114"/>
                  <a:gd name="T2" fmla="*/ 0 w 171"/>
                  <a:gd name="T3" fmla="*/ 0 h 114"/>
                  <a:gd name="T4" fmla="*/ 170 w 171"/>
                  <a:gd name="T5" fmla="*/ 0 h 114"/>
                  <a:gd name="T6" fmla="*/ 170 w 171"/>
                  <a:gd name="T7" fmla="*/ 1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1" h="114">
                    <a:moveTo>
                      <a:pt x="0" y="113"/>
                    </a:moveTo>
                    <a:lnTo>
                      <a:pt x="0" y="0"/>
                    </a:lnTo>
                    <a:lnTo>
                      <a:pt x="170" y="0"/>
                    </a:lnTo>
                    <a:lnTo>
                      <a:pt x="170" y="113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Line 89">
                <a:extLst>
                  <a:ext uri="{FF2B5EF4-FFF2-40B4-BE49-F238E27FC236}">
                    <a16:creationId xmlns:a16="http://schemas.microsoft.com/office/drawing/2014/main" id="{E145BF13-3995-150D-AC3B-279183CFF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93469" y="3348832"/>
                <a:ext cx="44450" cy="1587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Line 90">
                <a:extLst>
                  <a:ext uri="{FF2B5EF4-FFF2-40B4-BE49-F238E27FC236}">
                    <a16:creationId xmlns:a16="http://schemas.microsoft.com/office/drawing/2014/main" id="{0517B567-67DC-D3B5-873C-3475F72C3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34756" y="3348832"/>
                <a:ext cx="44450" cy="1587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91">
                <a:extLst>
                  <a:ext uri="{FF2B5EF4-FFF2-40B4-BE49-F238E27FC236}">
                    <a16:creationId xmlns:a16="http://schemas.microsoft.com/office/drawing/2014/main" id="{F2D48821-187B-3D1F-788E-EEFD3F61F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6331" y="3298032"/>
                <a:ext cx="101600" cy="142875"/>
              </a:xfrm>
              <a:custGeom>
                <a:avLst/>
                <a:gdLst>
                  <a:gd name="T0" fmla="*/ 282 w 283"/>
                  <a:gd name="T1" fmla="*/ 395 h 396"/>
                  <a:gd name="T2" fmla="*/ 282 w 283"/>
                  <a:gd name="T3" fmla="*/ 0 h 396"/>
                  <a:gd name="T4" fmla="*/ 0 w 283"/>
                  <a:gd name="T5" fmla="*/ 0 h 396"/>
                  <a:gd name="T6" fmla="*/ 0 w 283"/>
                  <a:gd name="T7" fmla="*/ 39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3" h="396">
                    <a:moveTo>
                      <a:pt x="282" y="395"/>
                    </a:moveTo>
                    <a:lnTo>
                      <a:pt x="282" y="0"/>
                    </a:lnTo>
                    <a:lnTo>
                      <a:pt x="0" y="0"/>
                    </a:lnTo>
                    <a:lnTo>
                      <a:pt x="0" y="395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92">
                <a:extLst>
                  <a:ext uri="{FF2B5EF4-FFF2-40B4-BE49-F238E27FC236}">
                    <a16:creationId xmlns:a16="http://schemas.microsoft.com/office/drawing/2014/main" id="{0F08D14E-9B5B-9689-785C-E5FD279F5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7619" y="3258344"/>
                <a:ext cx="142875" cy="142875"/>
              </a:xfrm>
              <a:custGeom>
                <a:avLst/>
                <a:gdLst>
                  <a:gd name="T0" fmla="*/ 197 w 396"/>
                  <a:gd name="T1" fmla="*/ 396 h 397"/>
                  <a:gd name="T2" fmla="*/ 0 w 396"/>
                  <a:gd name="T3" fmla="*/ 396 h 397"/>
                  <a:gd name="T4" fmla="*/ 0 w 396"/>
                  <a:gd name="T5" fmla="*/ 0 h 397"/>
                  <a:gd name="T6" fmla="*/ 395 w 396"/>
                  <a:gd name="T7" fmla="*/ 0 h 397"/>
                  <a:gd name="T8" fmla="*/ 395 w 396"/>
                  <a:gd name="T9" fmla="*/ 396 h 397"/>
                  <a:gd name="T10" fmla="*/ 197 w 396"/>
                  <a:gd name="T11" fmla="*/ 396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6" h="397">
                    <a:moveTo>
                      <a:pt x="197" y="396"/>
                    </a:moveTo>
                    <a:lnTo>
                      <a:pt x="0" y="396"/>
                    </a:lnTo>
                    <a:lnTo>
                      <a:pt x="0" y="0"/>
                    </a:lnTo>
                    <a:lnTo>
                      <a:pt x="395" y="0"/>
                    </a:lnTo>
                    <a:lnTo>
                      <a:pt x="395" y="396"/>
                    </a:lnTo>
                    <a:lnTo>
                      <a:pt x="197" y="396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Freeform 93">
                <a:extLst>
                  <a:ext uri="{FF2B5EF4-FFF2-40B4-BE49-F238E27FC236}">
                    <a16:creationId xmlns:a16="http://schemas.microsoft.com/office/drawing/2014/main" id="{D319D2AA-5086-4178-94CA-FBF16E409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3769" y="3258344"/>
                <a:ext cx="142875" cy="142875"/>
              </a:xfrm>
              <a:custGeom>
                <a:avLst/>
                <a:gdLst>
                  <a:gd name="T0" fmla="*/ 197 w 396"/>
                  <a:gd name="T1" fmla="*/ 396 h 397"/>
                  <a:gd name="T2" fmla="*/ 0 w 396"/>
                  <a:gd name="T3" fmla="*/ 396 h 397"/>
                  <a:gd name="T4" fmla="*/ 0 w 396"/>
                  <a:gd name="T5" fmla="*/ 0 h 397"/>
                  <a:gd name="T6" fmla="*/ 395 w 396"/>
                  <a:gd name="T7" fmla="*/ 0 h 397"/>
                  <a:gd name="T8" fmla="*/ 395 w 396"/>
                  <a:gd name="T9" fmla="*/ 396 h 397"/>
                  <a:gd name="T10" fmla="*/ 197 w 396"/>
                  <a:gd name="T11" fmla="*/ 396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6" h="397">
                    <a:moveTo>
                      <a:pt x="197" y="396"/>
                    </a:moveTo>
                    <a:lnTo>
                      <a:pt x="0" y="396"/>
                    </a:lnTo>
                    <a:lnTo>
                      <a:pt x="0" y="0"/>
                    </a:lnTo>
                    <a:lnTo>
                      <a:pt x="395" y="0"/>
                    </a:lnTo>
                    <a:lnTo>
                      <a:pt x="395" y="396"/>
                    </a:lnTo>
                    <a:lnTo>
                      <a:pt x="197" y="396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94">
                <a:extLst>
                  <a:ext uri="{FF2B5EF4-FFF2-40B4-BE49-F238E27FC236}">
                    <a16:creationId xmlns:a16="http://schemas.microsoft.com/office/drawing/2014/main" id="{E92121D1-D201-5BED-32D2-B10907D98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6969" y="3572669"/>
                <a:ext cx="61912" cy="31750"/>
              </a:xfrm>
              <a:custGeom>
                <a:avLst/>
                <a:gdLst>
                  <a:gd name="T0" fmla="*/ 170 w 171"/>
                  <a:gd name="T1" fmla="*/ 0 h 86"/>
                  <a:gd name="T2" fmla="*/ 85 w 171"/>
                  <a:gd name="T3" fmla="*/ 85 h 86"/>
                  <a:gd name="T4" fmla="*/ 0 w 171"/>
                  <a:gd name="T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86">
                    <a:moveTo>
                      <a:pt x="170" y="0"/>
                    </a:moveTo>
                    <a:cubicBezTo>
                      <a:pt x="170" y="48"/>
                      <a:pt x="133" y="85"/>
                      <a:pt x="85" y="85"/>
                    </a:cubicBezTo>
                    <a:cubicBezTo>
                      <a:pt x="37" y="85"/>
                      <a:pt x="0" y="48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95">
                <a:extLst>
                  <a:ext uri="{FF2B5EF4-FFF2-40B4-BE49-F238E27FC236}">
                    <a16:creationId xmlns:a16="http://schemas.microsoft.com/office/drawing/2014/main" id="{9C5A5B2C-A9C8-1E1F-91B2-325DB25CD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5369" y="3429794"/>
                <a:ext cx="265112" cy="122238"/>
              </a:xfrm>
              <a:custGeom>
                <a:avLst/>
                <a:gdLst>
                  <a:gd name="T0" fmla="*/ 0 w 735"/>
                  <a:gd name="T1" fmla="*/ 339 h 340"/>
                  <a:gd name="T2" fmla="*/ 367 w 735"/>
                  <a:gd name="T3" fmla="*/ 0 h 340"/>
                  <a:gd name="T4" fmla="*/ 734 w 735"/>
                  <a:gd name="T5" fmla="*/ 339 h 340"/>
                  <a:gd name="T6" fmla="*/ 0 w 735"/>
                  <a:gd name="T7" fmla="*/ 339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5" h="340">
                    <a:moveTo>
                      <a:pt x="0" y="339"/>
                    </a:moveTo>
                    <a:cubicBezTo>
                      <a:pt x="0" y="153"/>
                      <a:pt x="164" y="0"/>
                      <a:pt x="367" y="0"/>
                    </a:cubicBezTo>
                    <a:cubicBezTo>
                      <a:pt x="570" y="0"/>
                      <a:pt x="734" y="153"/>
                      <a:pt x="734" y="339"/>
                    </a:cubicBezTo>
                    <a:lnTo>
                      <a:pt x="0" y="339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 96">
                <a:extLst>
                  <a:ext uri="{FF2B5EF4-FFF2-40B4-BE49-F238E27FC236}">
                    <a16:creationId xmlns:a16="http://schemas.microsoft.com/office/drawing/2014/main" id="{82A07D4F-6BD2-0C94-618E-FC255BDF5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6169" y="3472657"/>
                <a:ext cx="61912" cy="50800"/>
              </a:xfrm>
              <a:custGeom>
                <a:avLst/>
                <a:gdLst>
                  <a:gd name="T0" fmla="*/ 0 w 170"/>
                  <a:gd name="T1" fmla="*/ 138 h 139"/>
                  <a:gd name="T2" fmla="*/ 169 w 170"/>
                  <a:gd name="T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0" h="139">
                    <a:moveTo>
                      <a:pt x="0" y="138"/>
                    </a:moveTo>
                    <a:cubicBezTo>
                      <a:pt x="28" y="70"/>
                      <a:pt x="90" y="17"/>
                      <a:pt x="169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97">
                <a:extLst>
                  <a:ext uri="{FF2B5EF4-FFF2-40B4-BE49-F238E27FC236}">
                    <a16:creationId xmlns:a16="http://schemas.microsoft.com/office/drawing/2014/main" id="{93C19424-80A1-7E59-A949-02FDBFA54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4419" y="3674269"/>
                <a:ext cx="223837" cy="41275"/>
              </a:xfrm>
              <a:custGeom>
                <a:avLst/>
                <a:gdLst>
                  <a:gd name="T0" fmla="*/ 621 w 622"/>
                  <a:gd name="T1" fmla="*/ 0 h 113"/>
                  <a:gd name="T2" fmla="*/ 311 w 622"/>
                  <a:gd name="T3" fmla="*/ 112 h 113"/>
                  <a:gd name="T4" fmla="*/ 0 w 622"/>
                  <a:gd name="T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2" h="113">
                    <a:moveTo>
                      <a:pt x="621" y="0"/>
                    </a:moveTo>
                    <a:cubicBezTo>
                      <a:pt x="568" y="67"/>
                      <a:pt x="446" y="112"/>
                      <a:pt x="311" y="112"/>
                    </a:cubicBezTo>
                    <a:cubicBezTo>
                      <a:pt x="175" y="112"/>
                      <a:pt x="54" y="67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98">
                <a:extLst>
                  <a:ext uri="{FF2B5EF4-FFF2-40B4-BE49-F238E27FC236}">
                    <a16:creationId xmlns:a16="http://schemas.microsoft.com/office/drawing/2014/main" id="{63226508-2C25-7F88-126E-04D438C56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6806" y="3644107"/>
                <a:ext cx="120650" cy="20637"/>
              </a:xfrm>
              <a:custGeom>
                <a:avLst/>
                <a:gdLst>
                  <a:gd name="T0" fmla="*/ 333 w 334"/>
                  <a:gd name="T1" fmla="*/ 0 h 57"/>
                  <a:gd name="T2" fmla="*/ 167 w 334"/>
                  <a:gd name="T3" fmla="*/ 56 h 57"/>
                  <a:gd name="T4" fmla="*/ 0 w 334"/>
                  <a:gd name="T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4" h="57">
                    <a:moveTo>
                      <a:pt x="333" y="0"/>
                    </a:moveTo>
                    <a:cubicBezTo>
                      <a:pt x="300" y="34"/>
                      <a:pt x="237" y="56"/>
                      <a:pt x="167" y="56"/>
                    </a:cubicBezTo>
                    <a:cubicBezTo>
                      <a:pt x="96" y="56"/>
                      <a:pt x="31" y="34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>
              <a:off x="1224880" y="4032762"/>
              <a:ext cx="1369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 err="1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Space</a:t>
              </a:r>
              <a:r>
                <a:rPr lang="fr-FR" sz="24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 </a:t>
              </a:r>
            </a:p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data</a:t>
              </a: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363780" y="1834878"/>
            <a:ext cx="1396536" cy="1999662"/>
            <a:chOff x="5397732" y="2864097"/>
            <a:chExt cx="1396536" cy="1999662"/>
          </a:xfrm>
        </p:grpSpPr>
        <p:grpSp>
          <p:nvGrpSpPr>
            <p:cNvPr id="22" name="Grouper 219">
              <a:extLst>
                <a:ext uri="{FF2B5EF4-FFF2-40B4-BE49-F238E27FC236}">
                  <a16:creationId xmlns:a16="http://schemas.microsoft.com/office/drawing/2014/main" id="{A0CEA9C7-8D4A-6651-6AC2-35D0724B05E8}"/>
                </a:ext>
              </a:extLst>
            </p:cNvPr>
            <p:cNvGrpSpPr/>
            <p:nvPr/>
          </p:nvGrpSpPr>
          <p:grpSpPr>
            <a:xfrm>
              <a:off x="5604435" y="2864097"/>
              <a:ext cx="983130" cy="809833"/>
              <a:chOff x="5508625" y="1898650"/>
              <a:chExt cx="468313" cy="385763"/>
            </a:xfrm>
          </p:grpSpPr>
          <p:sp>
            <p:nvSpPr>
              <p:cNvPr id="23" name="Freeform 57">
                <a:extLst>
                  <a:ext uri="{FF2B5EF4-FFF2-40B4-BE49-F238E27FC236}">
                    <a16:creationId xmlns:a16="http://schemas.microsoft.com/office/drawing/2014/main" id="{51A2CDF9-AB4C-2F1B-0E5C-06137A37B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0863" y="1949450"/>
                <a:ext cx="223837" cy="112713"/>
              </a:xfrm>
              <a:custGeom>
                <a:avLst/>
                <a:gdLst>
                  <a:gd name="T0" fmla="*/ 621 w 622"/>
                  <a:gd name="T1" fmla="*/ 311 h 312"/>
                  <a:gd name="T2" fmla="*/ 621 w 622"/>
                  <a:gd name="T3" fmla="*/ 113 h 312"/>
                  <a:gd name="T4" fmla="*/ 508 w 622"/>
                  <a:gd name="T5" fmla="*/ 113 h 312"/>
                  <a:gd name="T6" fmla="*/ 508 w 622"/>
                  <a:gd name="T7" fmla="*/ 0 h 312"/>
                  <a:gd name="T8" fmla="*/ 113 w 622"/>
                  <a:gd name="T9" fmla="*/ 0 h 312"/>
                  <a:gd name="T10" fmla="*/ 113 w 622"/>
                  <a:gd name="T11" fmla="*/ 113 h 312"/>
                  <a:gd name="T12" fmla="*/ 0 w 622"/>
                  <a:gd name="T13" fmla="*/ 113 h 312"/>
                  <a:gd name="T14" fmla="*/ 0 w 622"/>
                  <a:gd name="T15" fmla="*/ 31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2" h="312">
                    <a:moveTo>
                      <a:pt x="621" y="311"/>
                    </a:moveTo>
                    <a:lnTo>
                      <a:pt x="621" y="113"/>
                    </a:lnTo>
                    <a:lnTo>
                      <a:pt x="508" y="113"/>
                    </a:lnTo>
                    <a:lnTo>
                      <a:pt x="508" y="0"/>
                    </a:lnTo>
                    <a:lnTo>
                      <a:pt x="113" y="0"/>
                    </a:lnTo>
                    <a:lnTo>
                      <a:pt x="113" y="113"/>
                    </a:lnTo>
                    <a:lnTo>
                      <a:pt x="0" y="113"/>
                    </a:lnTo>
                    <a:lnTo>
                      <a:pt x="0" y="311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58">
                <a:extLst>
                  <a:ext uri="{FF2B5EF4-FFF2-40B4-BE49-F238E27FC236}">
                    <a16:creationId xmlns:a16="http://schemas.microsoft.com/office/drawing/2014/main" id="{308E641E-EFE5-F3DC-7B4B-EEBA833C4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1898650"/>
                <a:ext cx="80963" cy="50800"/>
              </a:xfrm>
              <a:custGeom>
                <a:avLst/>
                <a:gdLst>
                  <a:gd name="T0" fmla="*/ 225 w 226"/>
                  <a:gd name="T1" fmla="*/ 141 h 142"/>
                  <a:gd name="T2" fmla="*/ 225 w 226"/>
                  <a:gd name="T3" fmla="*/ 0 h 142"/>
                  <a:gd name="T4" fmla="*/ 0 w 226"/>
                  <a:gd name="T5" fmla="*/ 0 h 142"/>
                  <a:gd name="T6" fmla="*/ 0 w 226"/>
                  <a:gd name="T7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142">
                    <a:moveTo>
                      <a:pt x="225" y="141"/>
                    </a:moveTo>
                    <a:lnTo>
                      <a:pt x="225" y="0"/>
                    </a:lnTo>
                    <a:lnTo>
                      <a:pt x="0" y="0"/>
                    </a:lnTo>
                    <a:lnTo>
                      <a:pt x="0" y="141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Freeform 59">
                <a:extLst>
                  <a:ext uri="{FF2B5EF4-FFF2-40B4-BE49-F238E27FC236}">
                    <a16:creationId xmlns:a16="http://schemas.microsoft.com/office/drawing/2014/main" id="{F07570BC-5B73-08B6-A8E3-18BBC08F1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8950" y="2020888"/>
                <a:ext cx="346075" cy="192087"/>
              </a:xfrm>
              <a:custGeom>
                <a:avLst/>
                <a:gdLst>
                  <a:gd name="T0" fmla="*/ 141 w 960"/>
                  <a:gd name="T1" fmla="*/ 533 h 534"/>
                  <a:gd name="T2" fmla="*/ 0 w 960"/>
                  <a:gd name="T3" fmla="*/ 214 h 534"/>
                  <a:gd name="T4" fmla="*/ 480 w 960"/>
                  <a:gd name="T5" fmla="*/ 0 h 534"/>
                  <a:gd name="T6" fmla="*/ 959 w 960"/>
                  <a:gd name="T7" fmla="*/ 214 h 534"/>
                  <a:gd name="T8" fmla="*/ 818 w 960"/>
                  <a:gd name="T9" fmla="*/ 533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0" h="534">
                    <a:moveTo>
                      <a:pt x="141" y="533"/>
                    </a:moveTo>
                    <a:cubicBezTo>
                      <a:pt x="141" y="533"/>
                      <a:pt x="22" y="307"/>
                      <a:pt x="0" y="214"/>
                    </a:cubicBezTo>
                    <a:cubicBezTo>
                      <a:pt x="0" y="214"/>
                      <a:pt x="299" y="33"/>
                      <a:pt x="480" y="0"/>
                    </a:cubicBezTo>
                    <a:cubicBezTo>
                      <a:pt x="660" y="33"/>
                      <a:pt x="959" y="214"/>
                      <a:pt x="959" y="214"/>
                    </a:cubicBezTo>
                    <a:cubicBezTo>
                      <a:pt x="937" y="307"/>
                      <a:pt x="818" y="533"/>
                      <a:pt x="818" y="533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60">
                <a:extLst>
                  <a:ext uri="{FF2B5EF4-FFF2-40B4-BE49-F238E27FC236}">
                    <a16:creationId xmlns:a16="http://schemas.microsoft.com/office/drawing/2014/main" id="{5AC514BE-13A1-A98E-6FBE-EA15473A2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8625" y="2198688"/>
                <a:ext cx="468313" cy="33337"/>
              </a:xfrm>
              <a:custGeom>
                <a:avLst/>
                <a:gdLst>
                  <a:gd name="T0" fmla="*/ 0 w 1299"/>
                  <a:gd name="T1" fmla="*/ 87 h 91"/>
                  <a:gd name="T2" fmla="*/ 107 w 1299"/>
                  <a:gd name="T3" fmla="*/ 16 h 91"/>
                  <a:gd name="T4" fmla="*/ 183 w 1299"/>
                  <a:gd name="T5" fmla="*/ 22 h 91"/>
                  <a:gd name="T6" fmla="*/ 222 w 1299"/>
                  <a:gd name="T7" fmla="*/ 56 h 91"/>
                  <a:gd name="T8" fmla="*/ 301 w 1299"/>
                  <a:gd name="T9" fmla="*/ 59 h 91"/>
                  <a:gd name="T10" fmla="*/ 361 w 1299"/>
                  <a:gd name="T11" fmla="*/ 19 h 91"/>
                  <a:gd name="T12" fmla="*/ 437 w 1299"/>
                  <a:gd name="T13" fmla="*/ 22 h 91"/>
                  <a:gd name="T14" fmla="*/ 482 w 1299"/>
                  <a:gd name="T15" fmla="*/ 59 h 91"/>
                  <a:gd name="T16" fmla="*/ 561 w 1299"/>
                  <a:gd name="T17" fmla="*/ 62 h 91"/>
                  <a:gd name="T18" fmla="*/ 615 w 1299"/>
                  <a:gd name="T19" fmla="*/ 22 h 91"/>
                  <a:gd name="T20" fmla="*/ 691 w 1299"/>
                  <a:gd name="T21" fmla="*/ 22 h 91"/>
                  <a:gd name="T22" fmla="*/ 742 w 1299"/>
                  <a:gd name="T23" fmla="*/ 59 h 91"/>
                  <a:gd name="T24" fmla="*/ 818 w 1299"/>
                  <a:gd name="T25" fmla="*/ 59 h 91"/>
                  <a:gd name="T26" fmla="*/ 866 w 1299"/>
                  <a:gd name="T27" fmla="*/ 22 h 91"/>
                  <a:gd name="T28" fmla="*/ 942 w 1299"/>
                  <a:gd name="T29" fmla="*/ 22 h 91"/>
                  <a:gd name="T30" fmla="*/ 998 w 1299"/>
                  <a:gd name="T31" fmla="*/ 62 h 91"/>
                  <a:gd name="T32" fmla="*/ 1077 w 1299"/>
                  <a:gd name="T33" fmla="*/ 59 h 91"/>
                  <a:gd name="T34" fmla="*/ 1120 w 1299"/>
                  <a:gd name="T35" fmla="*/ 25 h 91"/>
                  <a:gd name="T36" fmla="*/ 1196 w 1299"/>
                  <a:gd name="T37" fmla="*/ 22 h 91"/>
                  <a:gd name="T38" fmla="*/ 1298 w 1299"/>
                  <a:gd name="T39" fmla="*/ 9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99" h="91">
                    <a:moveTo>
                      <a:pt x="0" y="87"/>
                    </a:moveTo>
                    <a:lnTo>
                      <a:pt x="107" y="16"/>
                    </a:lnTo>
                    <a:cubicBezTo>
                      <a:pt x="129" y="0"/>
                      <a:pt x="160" y="2"/>
                      <a:pt x="183" y="22"/>
                    </a:cubicBezTo>
                    <a:lnTo>
                      <a:pt x="222" y="56"/>
                    </a:lnTo>
                    <a:cubicBezTo>
                      <a:pt x="245" y="76"/>
                      <a:pt x="276" y="76"/>
                      <a:pt x="301" y="59"/>
                    </a:cubicBezTo>
                    <a:lnTo>
                      <a:pt x="361" y="19"/>
                    </a:lnTo>
                    <a:cubicBezTo>
                      <a:pt x="383" y="2"/>
                      <a:pt x="414" y="5"/>
                      <a:pt x="437" y="22"/>
                    </a:cubicBezTo>
                    <a:lnTo>
                      <a:pt x="482" y="59"/>
                    </a:lnTo>
                    <a:cubicBezTo>
                      <a:pt x="505" y="76"/>
                      <a:pt x="536" y="79"/>
                      <a:pt x="561" y="62"/>
                    </a:cubicBezTo>
                    <a:lnTo>
                      <a:pt x="615" y="22"/>
                    </a:lnTo>
                    <a:cubicBezTo>
                      <a:pt x="637" y="5"/>
                      <a:pt x="668" y="5"/>
                      <a:pt x="691" y="22"/>
                    </a:cubicBezTo>
                    <a:lnTo>
                      <a:pt x="742" y="59"/>
                    </a:lnTo>
                    <a:cubicBezTo>
                      <a:pt x="764" y="76"/>
                      <a:pt x="795" y="76"/>
                      <a:pt x="818" y="59"/>
                    </a:cubicBezTo>
                    <a:lnTo>
                      <a:pt x="866" y="22"/>
                    </a:lnTo>
                    <a:cubicBezTo>
                      <a:pt x="888" y="5"/>
                      <a:pt x="919" y="5"/>
                      <a:pt x="942" y="22"/>
                    </a:cubicBezTo>
                    <a:lnTo>
                      <a:pt x="998" y="62"/>
                    </a:lnTo>
                    <a:cubicBezTo>
                      <a:pt x="1021" y="79"/>
                      <a:pt x="1055" y="79"/>
                      <a:pt x="1077" y="59"/>
                    </a:cubicBezTo>
                    <a:lnTo>
                      <a:pt x="1120" y="25"/>
                    </a:lnTo>
                    <a:cubicBezTo>
                      <a:pt x="1142" y="8"/>
                      <a:pt x="1173" y="5"/>
                      <a:pt x="1196" y="22"/>
                    </a:cubicBezTo>
                    <a:lnTo>
                      <a:pt x="1298" y="90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eform 61">
                <a:extLst>
                  <a:ext uri="{FF2B5EF4-FFF2-40B4-BE49-F238E27FC236}">
                    <a16:creationId xmlns:a16="http://schemas.microsoft.com/office/drawing/2014/main" id="{4B0DF3D1-D6D7-6FBE-319E-F05CF463E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8625" y="2252663"/>
                <a:ext cx="468313" cy="31750"/>
              </a:xfrm>
              <a:custGeom>
                <a:avLst/>
                <a:gdLst>
                  <a:gd name="T0" fmla="*/ 0 w 1299"/>
                  <a:gd name="T1" fmla="*/ 87 h 88"/>
                  <a:gd name="T2" fmla="*/ 107 w 1299"/>
                  <a:gd name="T3" fmla="*/ 17 h 88"/>
                  <a:gd name="T4" fmla="*/ 183 w 1299"/>
                  <a:gd name="T5" fmla="*/ 23 h 88"/>
                  <a:gd name="T6" fmla="*/ 222 w 1299"/>
                  <a:gd name="T7" fmla="*/ 56 h 88"/>
                  <a:gd name="T8" fmla="*/ 301 w 1299"/>
                  <a:gd name="T9" fmla="*/ 59 h 88"/>
                  <a:gd name="T10" fmla="*/ 361 w 1299"/>
                  <a:gd name="T11" fmla="*/ 20 h 88"/>
                  <a:gd name="T12" fmla="*/ 437 w 1299"/>
                  <a:gd name="T13" fmla="*/ 23 h 88"/>
                  <a:gd name="T14" fmla="*/ 482 w 1299"/>
                  <a:gd name="T15" fmla="*/ 59 h 88"/>
                  <a:gd name="T16" fmla="*/ 561 w 1299"/>
                  <a:gd name="T17" fmla="*/ 62 h 88"/>
                  <a:gd name="T18" fmla="*/ 615 w 1299"/>
                  <a:gd name="T19" fmla="*/ 23 h 88"/>
                  <a:gd name="T20" fmla="*/ 691 w 1299"/>
                  <a:gd name="T21" fmla="*/ 23 h 88"/>
                  <a:gd name="T22" fmla="*/ 742 w 1299"/>
                  <a:gd name="T23" fmla="*/ 59 h 88"/>
                  <a:gd name="T24" fmla="*/ 818 w 1299"/>
                  <a:gd name="T25" fmla="*/ 59 h 88"/>
                  <a:gd name="T26" fmla="*/ 866 w 1299"/>
                  <a:gd name="T27" fmla="*/ 23 h 88"/>
                  <a:gd name="T28" fmla="*/ 942 w 1299"/>
                  <a:gd name="T29" fmla="*/ 23 h 88"/>
                  <a:gd name="T30" fmla="*/ 998 w 1299"/>
                  <a:gd name="T31" fmla="*/ 62 h 88"/>
                  <a:gd name="T32" fmla="*/ 1077 w 1299"/>
                  <a:gd name="T33" fmla="*/ 59 h 88"/>
                  <a:gd name="T34" fmla="*/ 1120 w 1299"/>
                  <a:gd name="T35" fmla="*/ 25 h 88"/>
                  <a:gd name="T36" fmla="*/ 1196 w 1299"/>
                  <a:gd name="T37" fmla="*/ 23 h 88"/>
                  <a:gd name="T38" fmla="*/ 1298 w 1299"/>
                  <a:gd name="T3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99" h="88">
                    <a:moveTo>
                      <a:pt x="0" y="87"/>
                    </a:moveTo>
                    <a:lnTo>
                      <a:pt x="107" y="17"/>
                    </a:lnTo>
                    <a:cubicBezTo>
                      <a:pt x="129" y="0"/>
                      <a:pt x="160" y="3"/>
                      <a:pt x="183" y="23"/>
                    </a:cubicBezTo>
                    <a:lnTo>
                      <a:pt x="222" y="56"/>
                    </a:lnTo>
                    <a:cubicBezTo>
                      <a:pt x="245" y="76"/>
                      <a:pt x="276" y="76"/>
                      <a:pt x="301" y="59"/>
                    </a:cubicBezTo>
                    <a:lnTo>
                      <a:pt x="361" y="20"/>
                    </a:lnTo>
                    <a:cubicBezTo>
                      <a:pt x="383" y="3"/>
                      <a:pt x="414" y="6"/>
                      <a:pt x="437" y="23"/>
                    </a:cubicBezTo>
                    <a:lnTo>
                      <a:pt x="482" y="59"/>
                    </a:lnTo>
                    <a:cubicBezTo>
                      <a:pt x="505" y="76"/>
                      <a:pt x="536" y="79"/>
                      <a:pt x="561" y="62"/>
                    </a:cubicBezTo>
                    <a:lnTo>
                      <a:pt x="615" y="23"/>
                    </a:lnTo>
                    <a:cubicBezTo>
                      <a:pt x="637" y="6"/>
                      <a:pt x="668" y="6"/>
                      <a:pt x="691" y="23"/>
                    </a:cubicBezTo>
                    <a:lnTo>
                      <a:pt x="742" y="59"/>
                    </a:lnTo>
                    <a:cubicBezTo>
                      <a:pt x="764" y="76"/>
                      <a:pt x="795" y="76"/>
                      <a:pt x="818" y="59"/>
                    </a:cubicBezTo>
                    <a:lnTo>
                      <a:pt x="866" y="23"/>
                    </a:lnTo>
                    <a:cubicBezTo>
                      <a:pt x="888" y="6"/>
                      <a:pt x="919" y="6"/>
                      <a:pt x="942" y="23"/>
                    </a:cubicBezTo>
                    <a:lnTo>
                      <a:pt x="998" y="62"/>
                    </a:lnTo>
                    <a:cubicBezTo>
                      <a:pt x="1021" y="79"/>
                      <a:pt x="1055" y="79"/>
                      <a:pt x="1077" y="59"/>
                    </a:cubicBezTo>
                    <a:lnTo>
                      <a:pt x="1120" y="25"/>
                    </a:lnTo>
                    <a:cubicBezTo>
                      <a:pt x="1142" y="8"/>
                      <a:pt x="1173" y="6"/>
                      <a:pt x="1196" y="23"/>
                    </a:cubicBezTo>
                    <a:lnTo>
                      <a:pt x="1298" y="87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Line 62">
                <a:extLst>
                  <a:ext uri="{FF2B5EF4-FFF2-40B4-BE49-F238E27FC236}">
                    <a16:creationId xmlns:a16="http://schemas.microsoft.com/office/drawing/2014/main" id="{F04377AE-25BA-62F5-68E5-EDF58054E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1988" y="2020888"/>
                <a:ext cx="1587" cy="152400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Line 63">
                <a:extLst>
                  <a:ext uri="{FF2B5EF4-FFF2-40B4-BE49-F238E27FC236}">
                    <a16:creationId xmlns:a16="http://schemas.microsoft.com/office/drawing/2014/main" id="{7937E4AA-909E-F27F-34A0-149F739F4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1188" y="2081213"/>
                <a:ext cx="1587" cy="20637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6" name="ZoneTexte 45"/>
            <p:cNvSpPr txBox="1"/>
            <p:nvPr/>
          </p:nvSpPr>
          <p:spPr>
            <a:xfrm>
              <a:off x="5397732" y="4032762"/>
              <a:ext cx="13965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In-situ </a:t>
              </a:r>
            </a:p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data</a:t>
              </a: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8907525" y="1759487"/>
            <a:ext cx="2044149" cy="2167451"/>
            <a:chOff x="9338734" y="2696308"/>
            <a:chExt cx="2044149" cy="2167451"/>
          </a:xfrm>
        </p:grpSpPr>
        <p:grpSp>
          <p:nvGrpSpPr>
            <p:cNvPr id="31" name="Grouper 248">
              <a:extLst>
                <a:ext uri="{FF2B5EF4-FFF2-40B4-BE49-F238E27FC236}">
                  <a16:creationId xmlns:a16="http://schemas.microsoft.com/office/drawing/2014/main" id="{36FAE711-3A29-7DFE-9E49-6AD1F953DD84}"/>
                </a:ext>
              </a:extLst>
            </p:cNvPr>
            <p:cNvGrpSpPr/>
            <p:nvPr/>
          </p:nvGrpSpPr>
          <p:grpSpPr>
            <a:xfrm>
              <a:off x="9875908" y="2696308"/>
              <a:ext cx="969800" cy="969798"/>
              <a:chOff x="2549525" y="2865438"/>
              <a:chExt cx="461963" cy="461962"/>
            </a:xfrm>
          </p:grpSpPr>
          <p:sp>
            <p:nvSpPr>
              <p:cNvPr id="32" name="Freeform 110">
                <a:extLst>
                  <a:ext uri="{FF2B5EF4-FFF2-40B4-BE49-F238E27FC236}">
                    <a16:creationId xmlns:a16="http://schemas.microsoft.com/office/drawing/2014/main" id="{1857A3B9-66D9-186C-C9D8-7D1FE6D79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538" y="2963863"/>
                <a:ext cx="265112" cy="265112"/>
              </a:xfrm>
              <a:custGeom>
                <a:avLst/>
                <a:gdLst>
                  <a:gd name="T0" fmla="*/ 734 w 735"/>
                  <a:gd name="T1" fmla="*/ 367 h 735"/>
                  <a:gd name="T2" fmla="*/ 685 w 735"/>
                  <a:gd name="T3" fmla="*/ 550 h 735"/>
                  <a:gd name="T4" fmla="*/ 550 w 735"/>
                  <a:gd name="T5" fmla="*/ 684 h 735"/>
                  <a:gd name="T6" fmla="*/ 367 w 735"/>
                  <a:gd name="T7" fmla="*/ 734 h 735"/>
                  <a:gd name="T8" fmla="*/ 183 w 735"/>
                  <a:gd name="T9" fmla="*/ 684 h 735"/>
                  <a:gd name="T10" fmla="*/ 49 w 735"/>
                  <a:gd name="T11" fmla="*/ 550 h 735"/>
                  <a:gd name="T12" fmla="*/ 0 w 735"/>
                  <a:gd name="T13" fmla="*/ 367 h 735"/>
                  <a:gd name="T14" fmla="*/ 49 w 735"/>
                  <a:gd name="T15" fmla="*/ 183 h 735"/>
                  <a:gd name="T16" fmla="*/ 183 w 735"/>
                  <a:gd name="T17" fmla="*/ 49 h 735"/>
                  <a:gd name="T18" fmla="*/ 367 w 735"/>
                  <a:gd name="T19" fmla="*/ 0 h 735"/>
                  <a:gd name="T20" fmla="*/ 550 w 735"/>
                  <a:gd name="T21" fmla="*/ 49 h 735"/>
                  <a:gd name="T22" fmla="*/ 685 w 735"/>
                  <a:gd name="T23" fmla="*/ 183 h 735"/>
                  <a:gd name="T24" fmla="*/ 734 w 735"/>
                  <a:gd name="T25" fmla="*/ 367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5" h="735">
                    <a:moveTo>
                      <a:pt x="734" y="367"/>
                    </a:moveTo>
                    <a:cubicBezTo>
                      <a:pt x="734" y="434"/>
                      <a:pt x="718" y="491"/>
                      <a:pt x="685" y="550"/>
                    </a:cubicBezTo>
                    <a:cubicBezTo>
                      <a:pt x="651" y="608"/>
                      <a:pt x="608" y="650"/>
                      <a:pt x="550" y="684"/>
                    </a:cubicBezTo>
                    <a:cubicBezTo>
                      <a:pt x="491" y="717"/>
                      <a:pt x="434" y="734"/>
                      <a:pt x="367" y="734"/>
                    </a:cubicBezTo>
                    <a:cubicBezTo>
                      <a:pt x="299" y="734"/>
                      <a:pt x="241" y="717"/>
                      <a:pt x="183" y="684"/>
                    </a:cubicBezTo>
                    <a:cubicBezTo>
                      <a:pt x="124" y="650"/>
                      <a:pt x="83" y="608"/>
                      <a:pt x="49" y="550"/>
                    </a:cubicBezTo>
                    <a:cubicBezTo>
                      <a:pt x="15" y="491"/>
                      <a:pt x="0" y="434"/>
                      <a:pt x="0" y="367"/>
                    </a:cubicBezTo>
                    <a:cubicBezTo>
                      <a:pt x="0" y="299"/>
                      <a:pt x="15" y="241"/>
                      <a:pt x="49" y="183"/>
                    </a:cubicBezTo>
                    <a:cubicBezTo>
                      <a:pt x="83" y="124"/>
                      <a:pt x="124" y="83"/>
                      <a:pt x="183" y="49"/>
                    </a:cubicBezTo>
                    <a:cubicBezTo>
                      <a:pt x="241" y="15"/>
                      <a:pt x="299" y="0"/>
                      <a:pt x="367" y="0"/>
                    </a:cubicBezTo>
                    <a:cubicBezTo>
                      <a:pt x="434" y="0"/>
                      <a:pt x="491" y="15"/>
                      <a:pt x="550" y="49"/>
                    </a:cubicBezTo>
                    <a:cubicBezTo>
                      <a:pt x="608" y="83"/>
                      <a:pt x="651" y="124"/>
                      <a:pt x="685" y="183"/>
                    </a:cubicBezTo>
                    <a:cubicBezTo>
                      <a:pt x="718" y="241"/>
                      <a:pt x="734" y="299"/>
                      <a:pt x="734" y="367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11">
                <a:extLst>
                  <a:ext uri="{FF2B5EF4-FFF2-40B4-BE49-F238E27FC236}">
                    <a16:creationId xmlns:a16="http://schemas.microsoft.com/office/drawing/2014/main" id="{3F510488-3A77-C94E-E086-00EA5B09D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863" y="2963863"/>
                <a:ext cx="142875" cy="265112"/>
              </a:xfrm>
              <a:custGeom>
                <a:avLst/>
                <a:gdLst>
                  <a:gd name="T0" fmla="*/ 395 w 396"/>
                  <a:gd name="T1" fmla="*/ 367 h 735"/>
                  <a:gd name="T2" fmla="*/ 369 w 396"/>
                  <a:gd name="T3" fmla="*/ 550 h 735"/>
                  <a:gd name="T4" fmla="*/ 297 w 396"/>
                  <a:gd name="T5" fmla="*/ 684 h 735"/>
                  <a:gd name="T6" fmla="*/ 198 w 396"/>
                  <a:gd name="T7" fmla="*/ 734 h 735"/>
                  <a:gd name="T8" fmla="*/ 99 w 396"/>
                  <a:gd name="T9" fmla="*/ 684 h 735"/>
                  <a:gd name="T10" fmla="*/ 27 w 396"/>
                  <a:gd name="T11" fmla="*/ 550 h 735"/>
                  <a:gd name="T12" fmla="*/ 0 w 396"/>
                  <a:gd name="T13" fmla="*/ 367 h 735"/>
                  <a:gd name="T14" fmla="*/ 27 w 396"/>
                  <a:gd name="T15" fmla="*/ 183 h 735"/>
                  <a:gd name="T16" fmla="*/ 99 w 396"/>
                  <a:gd name="T17" fmla="*/ 49 h 735"/>
                  <a:gd name="T18" fmla="*/ 198 w 396"/>
                  <a:gd name="T19" fmla="*/ 0 h 735"/>
                  <a:gd name="T20" fmla="*/ 297 w 396"/>
                  <a:gd name="T21" fmla="*/ 49 h 735"/>
                  <a:gd name="T22" fmla="*/ 369 w 396"/>
                  <a:gd name="T23" fmla="*/ 183 h 735"/>
                  <a:gd name="T24" fmla="*/ 395 w 396"/>
                  <a:gd name="T25" fmla="*/ 367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6" h="735">
                    <a:moveTo>
                      <a:pt x="395" y="367"/>
                    </a:moveTo>
                    <a:cubicBezTo>
                      <a:pt x="395" y="434"/>
                      <a:pt x="387" y="491"/>
                      <a:pt x="369" y="550"/>
                    </a:cubicBezTo>
                    <a:cubicBezTo>
                      <a:pt x="351" y="608"/>
                      <a:pt x="328" y="650"/>
                      <a:pt x="297" y="684"/>
                    </a:cubicBezTo>
                    <a:cubicBezTo>
                      <a:pt x="265" y="717"/>
                      <a:pt x="234" y="734"/>
                      <a:pt x="198" y="734"/>
                    </a:cubicBezTo>
                    <a:cubicBezTo>
                      <a:pt x="162" y="734"/>
                      <a:pt x="130" y="717"/>
                      <a:pt x="99" y="684"/>
                    </a:cubicBezTo>
                    <a:cubicBezTo>
                      <a:pt x="67" y="650"/>
                      <a:pt x="45" y="608"/>
                      <a:pt x="27" y="550"/>
                    </a:cubicBezTo>
                    <a:cubicBezTo>
                      <a:pt x="9" y="491"/>
                      <a:pt x="0" y="434"/>
                      <a:pt x="0" y="367"/>
                    </a:cubicBezTo>
                    <a:cubicBezTo>
                      <a:pt x="0" y="299"/>
                      <a:pt x="9" y="241"/>
                      <a:pt x="27" y="183"/>
                    </a:cubicBezTo>
                    <a:cubicBezTo>
                      <a:pt x="45" y="124"/>
                      <a:pt x="67" y="83"/>
                      <a:pt x="99" y="49"/>
                    </a:cubicBezTo>
                    <a:cubicBezTo>
                      <a:pt x="130" y="15"/>
                      <a:pt x="162" y="0"/>
                      <a:pt x="198" y="0"/>
                    </a:cubicBezTo>
                    <a:cubicBezTo>
                      <a:pt x="234" y="0"/>
                      <a:pt x="265" y="15"/>
                      <a:pt x="297" y="49"/>
                    </a:cubicBezTo>
                    <a:cubicBezTo>
                      <a:pt x="328" y="83"/>
                      <a:pt x="351" y="124"/>
                      <a:pt x="369" y="183"/>
                    </a:cubicBezTo>
                    <a:cubicBezTo>
                      <a:pt x="387" y="241"/>
                      <a:pt x="395" y="299"/>
                      <a:pt x="395" y="367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Line 112">
                <a:extLst>
                  <a:ext uri="{FF2B5EF4-FFF2-40B4-BE49-F238E27FC236}">
                    <a16:creationId xmlns:a16="http://schemas.microsoft.com/office/drawing/2014/main" id="{83C14CBC-3642-0381-5906-2E48E1958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1300" y="2963863"/>
                <a:ext cx="1588" cy="263525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Line 113">
                <a:extLst>
                  <a:ext uri="{FF2B5EF4-FFF2-40B4-BE49-F238E27FC236}">
                    <a16:creationId xmlns:a16="http://schemas.microsoft.com/office/drawing/2014/main" id="{D27DE922-23C2-3F2E-7EA2-A7CAB39E9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57475" y="3136900"/>
                <a:ext cx="247650" cy="1588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Line 114">
                <a:extLst>
                  <a:ext uri="{FF2B5EF4-FFF2-40B4-BE49-F238E27FC236}">
                    <a16:creationId xmlns:a16="http://schemas.microsoft.com/office/drawing/2014/main" id="{D835CE38-A9F1-8980-FD07-E0AAA75C9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57475" y="3044825"/>
                <a:ext cx="247650" cy="1588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115">
                <a:extLst>
                  <a:ext uri="{FF2B5EF4-FFF2-40B4-BE49-F238E27FC236}">
                    <a16:creationId xmlns:a16="http://schemas.microsoft.com/office/drawing/2014/main" id="{B272671E-6C4A-DF82-887A-32892BF4E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538" y="3217863"/>
                <a:ext cx="61912" cy="61912"/>
              </a:xfrm>
              <a:custGeom>
                <a:avLst/>
                <a:gdLst>
                  <a:gd name="T0" fmla="*/ 0 w 170"/>
                  <a:gd name="T1" fmla="*/ 0 h 171"/>
                  <a:gd name="T2" fmla="*/ 169 w 170"/>
                  <a:gd name="T3" fmla="*/ 0 h 171"/>
                  <a:gd name="T4" fmla="*/ 169 w 170"/>
                  <a:gd name="T5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171">
                    <a:moveTo>
                      <a:pt x="0" y="0"/>
                    </a:moveTo>
                    <a:lnTo>
                      <a:pt x="169" y="0"/>
                    </a:lnTo>
                    <a:lnTo>
                      <a:pt x="169" y="170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116">
                <a:extLst>
                  <a:ext uri="{FF2B5EF4-FFF2-40B4-BE49-F238E27FC236}">
                    <a16:creationId xmlns:a16="http://schemas.microsoft.com/office/drawing/2014/main" id="{B263291B-F306-7883-9D55-2D0F7C865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538" y="2913063"/>
                <a:ext cx="61912" cy="61912"/>
              </a:xfrm>
              <a:custGeom>
                <a:avLst/>
                <a:gdLst>
                  <a:gd name="T0" fmla="*/ 169 w 170"/>
                  <a:gd name="T1" fmla="*/ 0 h 170"/>
                  <a:gd name="T2" fmla="*/ 0 w 170"/>
                  <a:gd name="T3" fmla="*/ 0 h 170"/>
                  <a:gd name="T4" fmla="*/ 0 w 170"/>
                  <a:gd name="T5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170">
                    <a:moveTo>
                      <a:pt x="169" y="0"/>
                    </a:moveTo>
                    <a:lnTo>
                      <a:pt x="0" y="0"/>
                    </a:lnTo>
                    <a:lnTo>
                      <a:pt x="0" y="169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117">
                <a:extLst>
                  <a:ext uri="{FF2B5EF4-FFF2-40B4-BE49-F238E27FC236}">
                    <a16:creationId xmlns:a16="http://schemas.microsoft.com/office/drawing/2014/main" id="{B9BF7495-7E23-6C94-5E00-7B33D9140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263" y="2901950"/>
                <a:ext cx="61912" cy="61913"/>
              </a:xfrm>
              <a:custGeom>
                <a:avLst/>
                <a:gdLst>
                  <a:gd name="T0" fmla="*/ 169 w 170"/>
                  <a:gd name="T1" fmla="*/ 170 h 171"/>
                  <a:gd name="T2" fmla="*/ 0 w 170"/>
                  <a:gd name="T3" fmla="*/ 170 h 171"/>
                  <a:gd name="T4" fmla="*/ 0 w 170"/>
                  <a:gd name="T5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171">
                    <a:moveTo>
                      <a:pt x="169" y="170"/>
                    </a:moveTo>
                    <a:lnTo>
                      <a:pt x="0" y="17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118">
                <a:extLst>
                  <a:ext uri="{FF2B5EF4-FFF2-40B4-BE49-F238E27FC236}">
                    <a16:creationId xmlns:a16="http://schemas.microsoft.com/office/drawing/2014/main" id="{87534B8A-F7DA-F61C-02DE-328A804CF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738" y="3217863"/>
                <a:ext cx="61912" cy="61912"/>
              </a:xfrm>
              <a:custGeom>
                <a:avLst/>
                <a:gdLst>
                  <a:gd name="T0" fmla="*/ 0 w 170"/>
                  <a:gd name="T1" fmla="*/ 170 h 171"/>
                  <a:gd name="T2" fmla="*/ 169 w 170"/>
                  <a:gd name="T3" fmla="*/ 170 h 171"/>
                  <a:gd name="T4" fmla="*/ 169 w 170"/>
                  <a:gd name="T5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171">
                    <a:moveTo>
                      <a:pt x="0" y="170"/>
                    </a:moveTo>
                    <a:lnTo>
                      <a:pt x="169" y="170"/>
                    </a:lnTo>
                    <a:lnTo>
                      <a:pt x="169" y="0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119">
                <a:extLst>
                  <a:ext uri="{FF2B5EF4-FFF2-40B4-BE49-F238E27FC236}">
                    <a16:creationId xmlns:a16="http://schemas.microsoft.com/office/drawing/2014/main" id="{F75A3B01-44D7-54D0-2FE5-43E0BEF0B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538" y="2913063"/>
                <a:ext cx="107950" cy="274637"/>
              </a:xfrm>
              <a:custGeom>
                <a:avLst/>
                <a:gdLst>
                  <a:gd name="T0" fmla="*/ 197 w 302"/>
                  <a:gd name="T1" fmla="*/ 764 h 765"/>
                  <a:gd name="T2" fmla="*/ 84 w 302"/>
                  <a:gd name="T3" fmla="*/ 84 h 765"/>
                  <a:gd name="T4" fmla="*/ 0 w 302"/>
                  <a:gd name="T5" fmla="*/ 0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2" h="765">
                    <a:moveTo>
                      <a:pt x="197" y="764"/>
                    </a:moveTo>
                    <a:cubicBezTo>
                      <a:pt x="301" y="544"/>
                      <a:pt x="268" y="268"/>
                      <a:pt x="84" y="84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120">
                <a:extLst>
                  <a:ext uri="{FF2B5EF4-FFF2-40B4-BE49-F238E27FC236}">
                    <a16:creationId xmlns:a16="http://schemas.microsoft.com/office/drawing/2014/main" id="{C96E6CFF-7974-18FB-85F3-AC583D48D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9225" y="3217863"/>
                <a:ext cx="276225" cy="109537"/>
              </a:xfrm>
              <a:custGeom>
                <a:avLst/>
                <a:gdLst>
                  <a:gd name="T0" fmla="*/ 0 w 766"/>
                  <a:gd name="T1" fmla="*/ 198 h 303"/>
                  <a:gd name="T2" fmla="*/ 680 w 766"/>
                  <a:gd name="T3" fmla="*/ 85 h 303"/>
                  <a:gd name="T4" fmla="*/ 765 w 766"/>
                  <a:gd name="T5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6" h="303">
                    <a:moveTo>
                      <a:pt x="0" y="198"/>
                    </a:moveTo>
                    <a:cubicBezTo>
                      <a:pt x="220" y="302"/>
                      <a:pt x="497" y="268"/>
                      <a:pt x="680" y="85"/>
                    </a:cubicBezTo>
                    <a:lnTo>
                      <a:pt x="765" y="0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121">
                <a:extLst>
                  <a:ext uri="{FF2B5EF4-FFF2-40B4-BE49-F238E27FC236}">
                    <a16:creationId xmlns:a16="http://schemas.microsoft.com/office/drawing/2014/main" id="{665AB65F-EA5E-1547-1C2D-D17CE2BF7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9525" y="2994025"/>
                <a:ext cx="109538" cy="285750"/>
              </a:xfrm>
              <a:custGeom>
                <a:avLst/>
                <a:gdLst>
                  <a:gd name="T0" fmla="*/ 121 w 305"/>
                  <a:gd name="T1" fmla="*/ 0 h 792"/>
                  <a:gd name="T2" fmla="*/ 220 w 305"/>
                  <a:gd name="T3" fmla="*/ 706 h 792"/>
                  <a:gd name="T4" fmla="*/ 304 w 305"/>
                  <a:gd name="T5" fmla="*/ 791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5" h="792">
                    <a:moveTo>
                      <a:pt x="121" y="0"/>
                    </a:moveTo>
                    <a:cubicBezTo>
                      <a:pt x="0" y="226"/>
                      <a:pt x="31" y="517"/>
                      <a:pt x="220" y="706"/>
                    </a:cubicBezTo>
                    <a:lnTo>
                      <a:pt x="304" y="791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122">
                <a:extLst>
                  <a:ext uri="{FF2B5EF4-FFF2-40B4-BE49-F238E27FC236}">
                    <a16:creationId xmlns:a16="http://schemas.microsoft.com/office/drawing/2014/main" id="{EF5FD831-BAD0-B262-32A3-CE5EF9865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263" y="2865438"/>
                <a:ext cx="265112" cy="98425"/>
              </a:xfrm>
              <a:custGeom>
                <a:avLst/>
                <a:gdLst>
                  <a:gd name="T0" fmla="*/ 737 w 738"/>
                  <a:gd name="T1" fmla="*/ 104 h 275"/>
                  <a:gd name="T2" fmla="*/ 57 w 738"/>
                  <a:gd name="T3" fmla="*/ 217 h 275"/>
                  <a:gd name="T4" fmla="*/ 0 w 738"/>
                  <a:gd name="T5" fmla="*/ 274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8" h="275">
                    <a:moveTo>
                      <a:pt x="737" y="104"/>
                    </a:moveTo>
                    <a:cubicBezTo>
                      <a:pt x="517" y="0"/>
                      <a:pt x="240" y="34"/>
                      <a:pt x="57" y="217"/>
                    </a:cubicBezTo>
                    <a:lnTo>
                      <a:pt x="0" y="274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>
              <a:off x="9338734" y="4032762"/>
              <a:ext cx="20441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 err="1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Numerical</a:t>
              </a:r>
              <a:r>
                <a:rPr lang="fr-FR" sz="24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 </a:t>
              </a:r>
            </a:p>
            <a:p>
              <a:pPr algn="ctr"/>
              <a:r>
                <a:rPr lang="fr-FR" sz="2400" dirty="0" err="1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models</a:t>
              </a:r>
              <a:endParaRPr lang="fr-FR" sz="2400" dirty="0" smtClean="0">
                <a:solidFill>
                  <a:schemeClr val="bg1"/>
                </a:solidFill>
                <a:latin typeface="CNES Poster" panose="00000500000000000000" pitchFamily="50" charset="0"/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1307734" y="4569861"/>
            <a:ext cx="283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Offer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 global vision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from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space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,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allowing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to monitor and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anticipate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changes to the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oceans</a:t>
            </a:r>
            <a:endParaRPr lang="fr-FR" sz="2000" dirty="0" smtClean="0">
              <a:solidFill>
                <a:schemeClr val="bg1"/>
              </a:solidFill>
              <a:latin typeface="CNES Condensed" panose="00000500000000000000" pitchFamily="50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997109" y="4569861"/>
            <a:ext cx="246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Collected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directly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in the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field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, </a:t>
            </a:r>
            <a:b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</a:b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like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sentinels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and </a:t>
            </a:r>
            <a:b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</a:b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warrants of the best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accuracy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8878250" y="4569861"/>
            <a:ext cx="311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Merging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all data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into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practical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tools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and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solutions,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providing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scenarios and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forecasts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allowing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informed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decision</a:t>
            </a:r>
            <a:r>
              <a:rPr lang="fr-FR" sz="2000" dirty="0" smtClean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NES Condensed" panose="00000500000000000000" pitchFamily="50" charset="0"/>
              </a:rPr>
              <a:t>making</a:t>
            </a:r>
            <a:endParaRPr lang="fr-FR" sz="2000" dirty="0" smtClean="0">
              <a:solidFill>
                <a:schemeClr val="bg1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265119A6-B9CB-F73F-08BB-CF421EF8B3B4}"/>
              </a:ext>
            </a:extLst>
          </p:cNvPr>
          <p:cNvGrpSpPr/>
          <p:nvPr/>
        </p:nvGrpSpPr>
        <p:grpSpPr>
          <a:xfrm>
            <a:off x="829678" y="4285978"/>
            <a:ext cx="540769" cy="542608"/>
            <a:chOff x="6202363" y="4265613"/>
            <a:chExt cx="466725" cy="468312"/>
          </a:xfrm>
        </p:grpSpPr>
        <p:sp>
          <p:nvSpPr>
            <p:cNvPr id="55" name="Line 84">
              <a:extLst>
                <a:ext uri="{FF2B5EF4-FFF2-40B4-BE49-F238E27FC236}">
                  <a16:creationId xmlns:a16="http://schemas.microsoft.com/office/drawing/2014/main" id="{4ED2F6D7-23B0-D0C0-F795-C8C5A31A0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3500" y="4265613"/>
              <a:ext cx="9525" cy="77787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Line 85">
              <a:extLst>
                <a:ext uri="{FF2B5EF4-FFF2-40B4-BE49-F238E27FC236}">
                  <a16:creationId xmlns:a16="http://schemas.microsoft.com/office/drawing/2014/main" id="{2BBB4D4A-66BC-F7C0-E45A-80FF41435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1588" y="4324350"/>
              <a:ext cx="30162" cy="587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86">
              <a:extLst>
                <a:ext uri="{FF2B5EF4-FFF2-40B4-BE49-F238E27FC236}">
                  <a16:creationId xmlns:a16="http://schemas.microsoft.com/office/drawing/2014/main" id="{1B670E9F-8460-CE73-6386-78B548B8A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7450" y="4337050"/>
              <a:ext cx="57150" cy="523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87">
              <a:extLst>
                <a:ext uri="{FF2B5EF4-FFF2-40B4-BE49-F238E27FC236}">
                  <a16:creationId xmlns:a16="http://schemas.microsoft.com/office/drawing/2014/main" id="{A3B7C675-83CB-C6D5-6414-F093F34E7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6338" y="4422775"/>
              <a:ext cx="60325" cy="254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88">
              <a:extLst>
                <a:ext uri="{FF2B5EF4-FFF2-40B4-BE49-F238E27FC236}">
                  <a16:creationId xmlns:a16="http://schemas.microsoft.com/office/drawing/2014/main" id="{6BC5B195-7480-7F1F-64C2-1460B609D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2363" y="4486275"/>
              <a:ext cx="77787" cy="317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89">
              <a:extLst>
                <a:ext uri="{FF2B5EF4-FFF2-40B4-BE49-F238E27FC236}">
                  <a16:creationId xmlns:a16="http://schemas.microsoft.com/office/drawing/2014/main" id="{32677B9F-CDEF-2DF7-0655-C9AAD5016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8400" y="4538663"/>
              <a:ext cx="61913" cy="2222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90">
              <a:extLst>
                <a:ext uri="{FF2B5EF4-FFF2-40B4-BE49-F238E27FC236}">
                  <a16:creationId xmlns:a16="http://schemas.microsoft.com/office/drawing/2014/main" id="{02AF13DF-C920-165B-4CB2-7B465E6FF6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8400" y="4592638"/>
              <a:ext cx="61913" cy="508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91">
              <a:extLst>
                <a:ext uri="{FF2B5EF4-FFF2-40B4-BE49-F238E27FC236}">
                  <a16:creationId xmlns:a16="http://schemas.microsoft.com/office/drawing/2014/main" id="{5C95A76D-33AF-C8D3-4AD9-5E8E5951D8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27775" y="4611688"/>
              <a:ext cx="34925" cy="58737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92">
              <a:extLst>
                <a:ext uri="{FF2B5EF4-FFF2-40B4-BE49-F238E27FC236}">
                  <a16:creationId xmlns:a16="http://schemas.microsoft.com/office/drawing/2014/main" id="{4E7AA652-DFFB-60DE-7966-8DB945569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3338" y="4654550"/>
              <a:ext cx="17462" cy="7937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93">
              <a:extLst>
                <a:ext uri="{FF2B5EF4-FFF2-40B4-BE49-F238E27FC236}">
                  <a16:creationId xmlns:a16="http://schemas.microsoft.com/office/drawing/2014/main" id="{5FE2CAD3-8A0B-0EB1-EAF3-5E3BF15DE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51600" y="4633913"/>
              <a:ext cx="11113" cy="68262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94">
              <a:extLst>
                <a:ext uri="{FF2B5EF4-FFF2-40B4-BE49-F238E27FC236}">
                  <a16:creationId xmlns:a16="http://schemas.microsoft.com/office/drawing/2014/main" id="{148F6B29-94B1-04F8-5535-09EB9A62E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07163" y="4645025"/>
              <a:ext cx="38100" cy="714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95">
              <a:extLst>
                <a:ext uri="{FF2B5EF4-FFF2-40B4-BE49-F238E27FC236}">
                  <a16:creationId xmlns:a16="http://schemas.microsoft.com/office/drawing/2014/main" id="{57D0125A-270F-AF9C-C3A0-990CC6F9B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34150" y="4595813"/>
              <a:ext cx="50800" cy="4762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96">
              <a:extLst>
                <a:ext uri="{FF2B5EF4-FFF2-40B4-BE49-F238E27FC236}">
                  <a16:creationId xmlns:a16="http://schemas.microsoft.com/office/drawing/2014/main" id="{7F643881-181E-ABA9-C455-9F5BF1C91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83363" y="4565650"/>
              <a:ext cx="74612" cy="333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Line 97">
              <a:extLst>
                <a:ext uri="{FF2B5EF4-FFF2-40B4-BE49-F238E27FC236}">
                  <a16:creationId xmlns:a16="http://schemas.microsoft.com/office/drawing/2014/main" id="{0E622CB7-B9E1-EB17-F7D5-309AD0EFAA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72250" y="4511675"/>
              <a:ext cx="68263" cy="635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Line 98">
              <a:extLst>
                <a:ext uri="{FF2B5EF4-FFF2-40B4-BE49-F238E27FC236}">
                  <a16:creationId xmlns:a16="http://schemas.microsoft.com/office/drawing/2014/main" id="{ADEC75E0-13B3-AD66-6CF9-103A643058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92888" y="4435475"/>
              <a:ext cx="76200" cy="23813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Line 99">
              <a:extLst>
                <a:ext uri="{FF2B5EF4-FFF2-40B4-BE49-F238E27FC236}">
                  <a16:creationId xmlns:a16="http://schemas.microsoft.com/office/drawing/2014/main" id="{95D107C8-3D34-7AD6-9A98-9847E9EC2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6850" y="4384675"/>
              <a:ext cx="55563" cy="396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100">
              <a:extLst>
                <a:ext uri="{FF2B5EF4-FFF2-40B4-BE49-F238E27FC236}">
                  <a16:creationId xmlns:a16="http://schemas.microsoft.com/office/drawing/2014/main" id="{43D07833-EEEC-3905-2E7F-10482F846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27800" y="4305300"/>
              <a:ext cx="44450" cy="650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101">
              <a:extLst>
                <a:ext uri="{FF2B5EF4-FFF2-40B4-BE49-F238E27FC236}">
                  <a16:creationId xmlns:a16="http://schemas.microsoft.com/office/drawing/2014/main" id="{D185EBD0-F9A9-A86D-A0C0-BABD57AFB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70650" y="4308475"/>
              <a:ext cx="17463" cy="635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102">
              <a:extLst>
                <a:ext uri="{FF2B5EF4-FFF2-40B4-BE49-F238E27FC236}">
                  <a16:creationId xmlns:a16="http://schemas.microsoft.com/office/drawing/2014/main" id="{FB4BB680-8629-0DDD-22F0-46FE57BEC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4437063"/>
              <a:ext cx="163513" cy="131762"/>
            </a:xfrm>
            <a:custGeom>
              <a:avLst/>
              <a:gdLst>
                <a:gd name="T0" fmla="*/ 367 w 453"/>
                <a:gd name="T1" fmla="*/ 0 h 368"/>
                <a:gd name="T2" fmla="*/ 170 w 453"/>
                <a:gd name="T3" fmla="*/ 198 h 368"/>
                <a:gd name="T4" fmla="*/ 85 w 453"/>
                <a:gd name="T5" fmla="*/ 113 h 368"/>
                <a:gd name="T6" fmla="*/ 0 w 453"/>
                <a:gd name="T7" fmla="*/ 198 h 368"/>
                <a:gd name="T8" fmla="*/ 170 w 453"/>
                <a:gd name="T9" fmla="*/ 367 h 368"/>
                <a:gd name="T10" fmla="*/ 452 w 453"/>
                <a:gd name="T11" fmla="*/ 85 h 368"/>
                <a:gd name="T12" fmla="*/ 367 w 453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3" h="368">
                  <a:moveTo>
                    <a:pt x="367" y="0"/>
                  </a:moveTo>
                  <a:lnTo>
                    <a:pt x="170" y="198"/>
                  </a:lnTo>
                  <a:lnTo>
                    <a:pt x="85" y="113"/>
                  </a:lnTo>
                  <a:lnTo>
                    <a:pt x="0" y="198"/>
                  </a:lnTo>
                  <a:lnTo>
                    <a:pt x="170" y="367"/>
                  </a:lnTo>
                  <a:lnTo>
                    <a:pt x="452" y="85"/>
                  </a:lnTo>
                  <a:lnTo>
                    <a:pt x="367" y="0"/>
                  </a:lnTo>
                </a:path>
              </a:pathLst>
            </a:cu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265119A6-B9CB-F73F-08BB-CF421EF8B3B4}"/>
              </a:ext>
            </a:extLst>
          </p:cNvPr>
          <p:cNvGrpSpPr/>
          <p:nvPr/>
        </p:nvGrpSpPr>
        <p:grpSpPr>
          <a:xfrm>
            <a:off x="4566202" y="4285978"/>
            <a:ext cx="540769" cy="542608"/>
            <a:chOff x="6202363" y="4265613"/>
            <a:chExt cx="466725" cy="468312"/>
          </a:xfrm>
        </p:grpSpPr>
        <p:sp>
          <p:nvSpPr>
            <p:cNvPr id="75" name="Line 84">
              <a:extLst>
                <a:ext uri="{FF2B5EF4-FFF2-40B4-BE49-F238E27FC236}">
                  <a16:creationId xmlns:a16="http://schemas.microsoft.com/office/drawing/2014/main" id="{4ED2F6D7-23B0-D0C0-F795-C8C5A31A0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3500" y="4265613"/>
              <a:ext cx="9525" cy="77787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85">
              <a:extLst>
                <a:ext uri="{FF2B5EF4-FFF2-40B4-BE49-F238E27FC236}">
                  <a16:creationId xmlns:a16="http://schemas.microsoft.com/office/drawing/2014/main" id="{2BBB4D4A-66BC-F7C0-E45A-80FF41435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1588" y="4324350"/>
              <a:ext cx="30162" cy="587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86">
              <a:extLst>
                <a:ext uri="{FF2B5EF4-FFF2-40B4-BE49-F238E27FC236}">
                  <a16:creationId xmlns:a16="http://schemas.microsoft.com/office/drawing/2014/main" id="{1B670E9F-8460-CE73-6386-78B548B8A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7450" y="4337050"/>
              <a:ext cx="57150" cy="523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87">
              <a:extLst>
                <a:ext uri="{FF2B5EF4-FFF2-40B4-BE49-F238E27FC236}">
                  <a16:creationId xmlns:a16="http://schemas.microsoft.com/office/drawing/2014/main" id="{A3B7C675-83CB-C6D5-6414-F093F34E7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6338" y="4422775"/>
              <a:ext cx="60325" cy="254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88">
              <a:extLst>
                <a:ext uri="{FF2B5EF4-FFF2-40B4-BE49-F238E27FC236}">
                  <a16:creationId xmlns:a16="http://schemas.microsoft.com/office/drawing/2014/main" id="{6BC5B195-7480-7F1F-64C2-1460B609D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2363" y="4486275"/>
              <a:ext cx="77787" cy="317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89">
              <a:extLst>
                <a:ext uri="{FF2B5EF4-FFF2-40B4-BE49-F238E27FC236}">
                  <a16:creationId xmlns:a16="http://schemas.microsoft.com/office/drawing/2014/main" id="{32677B9F-CDEF-2DF7-0655-C9AAD5016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8400" y="4538663"/>
              <a:ext cx="61913" cy="2222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90">
              <a:extLst>
                <a:ext uri="{FF2B5EF4-FFF2-40B4-BE49-F238E27FC236}">
                  <a16:creationId xmlns:a16="http://schemas.microsoft.com/office/drawing/2014/main" id="{02AF13DF-C920-165B-4CB2-7B465E6FF6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8400" y="4592638"/>
              <a:ext cx="61913" cy="508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Line 91">
              <a:extLst>
                <a:ext uri="{FF2B5EF4-FFF2-40B4-BE49-F238E27FC236}">
                  <a16:creationId xmlns:a16="http://schemas.microsoft.com/office/drawing/2014/main" id="{5C95A76D-33AF-C8D3-4AD9-5E8E5951D8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27775" y="4611688"/>
              <a:ext cx="34925" cy="58737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Line 92">
              <a:extLst>
                <a:ext uri="{FF2B5EF4-FFF2-40B4-BE49-F238E27FC236}">
                  <a16:creationId xmlns:a16="http://schemas.microsoft.com/office/drawing/2014/main" id="{4E7AA652-DFFB-60DE-7966-8DB945569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3338" y="4654550"/>
              <a:ext cx="17462" cy="7937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Line 93">
              <a:extLst>
                <a:ext uri="{FF2B5EF4-FFF2-40B4-BE49-F238E27FC236}">
                  <a16:creationId xmlns:a16="http://schemas.microsoft.com/office/drawing/2014/main" id="{5FE2CAD3-8A0B-0EB1-EAF3-5E3BF15DE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51600" y="4633913"/>
              <a:ext cx="11113" cy="68262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Line 94">
              <a:extLst>
                <a:ext uri="{FF2B5EF4-FFF2-40B4-BE49-F238E27FC236}">
                  <a16:creationId xmlns:a16="http://schemas.microsoft.com/office/drawing/2014/main" id="{148F6B29-94B1-04F8-5535-09EB9A62E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07163" y="4645025"/>
              <a:ext cx="38100" cy="714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Line 95">
              <a:extLst>
                <a:ext uri="{FF2B5EF4-FFF2-40B4-BE49-F238E27FC236}">
                  <a16:creationId xmlns:a16="http://schemas.microsoft.com/office/drawing/2014/main" id="{57D0125A-270F-AF9C-C3A0-990CC6F9B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34150" y="4595813"/>
              <a:ext cx="50800" cy="4762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Line 96">
              <a:extLst>
                <a:ext uri="{FF2B5EF4-FFF2-40B4-BE49-F238E27FC236}">
                  <a16:creationId xmlns:a16="http://schemas.microsoft.com/office/drawing/2014/main" id="{7F643881-181E-ABA9-C455-9F5BF1C91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83363" y="4565650"/>
              <a:ext cx="74612" cy="333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Line 97">
              <a:extLst>
                <a:ext uri="{FF2B5EF4-FFF2-40B4-BE49-F238E27FC236}">
                  <a16:creationId xmlns:a16="http://schemas.microsoft.com/office/drawing/2014/main" id="{0E622CB7-B9E1-EB17-F7D5-309AD0EFAA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72250" y="4511675"/>
              <a:ext cx="68263" cy="635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98">
              <a:extLst>
                <a:ext uri="{FF2B5EF4-FFF2-40B4-BE49-F238E27FC236}">
                  <a16:creationId xmlns:a16="http://schemas.microsoft.com/office/drawing/2014/main" id="{ADEC75E0-13B3-AD66-6CF9-103A643058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92888" y="4435475"/>
              <a:ext cx="76200" cy="23813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Line 99">
              <a:extLst>
                <a:ext uri="{FF2B5EF4-FFF2-40B4-BE49-F238E27FC236}">
                  <a16:creationId xmlns:a16="http://schemas.microsoft.com/office/drawing/2014/main" id="{95D107C8-3D34-7AD6-9A98-9847E9EC2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6850" y="4384675"/>
              <a:ext cx="55563" cy="396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Line 100">
              <a:extLst>
                <a:ext uri="{FF2B5EF4-FFF2-40B4-BE49-F238E27FC236}">
                  <a16:creationId xmlns:a16="http://schemas.microsoft.com/office/drawing/2014/main" id="{43D07833-EEEC-3905-2E7F-10482F846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27800" y="4305300"/>
              <a:ext cx="44450" cy="650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Line 101">
              <a:extLst>
                <a:ext uri="{FF2B5EF4-FFF2-40B4-BE49-F238E27FC236}">
                  <a16:creationId xmlns:a16="http://schemas.microsoft.com/office/drawing/2014/main" id="{D185EBD0-F9A9-A86D-A0C0-BABD57AFB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70650" y="4308475"/>
              <a:ext cx="17463" cy="635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02">
              <a:extLst>
                <a:ext uri="{FF2B5EF4-FFF2-40B4-BE49-F238E27FC236}">
                  <a16:creationId xmlns:a16="http://schemas.microsoft.com/office/drawing/2014/main" id="{FB4BB680-8629-0DDD-22F0-46FE57BEC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4437063"/>
              <a:ext cx="163513" cy="131762"/>
            </a:xfrm>
            <a:custGeom>
              <a:avLst/>
              <a:gdLst>
                <a:gd name="T0" fmla="*/ 367 w 453"/>
                <a:gd name="T1" fmla="*/ 0 h 368"/>
                <a:gd name="T2" fmla="*/ 170 w 453"/>
                <a:gd name="T3" fmla="*/ 198 h 368"/>
                <a:gd name="T4" fmla="*/ 85 w 453"/>
                <a:gd name="T5" fmla="*/ 113 h 368"/>
                <a:gd name="T6" fmla="*/ 0 w 453"/>
                <a:gd name="T7" fmla="*/ 198 h 368"/>
                <a:gd name="T8" fmla="*/ 170 w 453"/>
                <a:gd name="T9" fmla="*/ 367 h 368"/>
                <a:gd name="T10" fmla="*/ 452 w 453"/>
                <a:gd name="T11" fmla="*/ 85 h 368"/>
                <a:gd name="T12" fmla="*/ 367 w 453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3" h="368">
                  <a:moveTo>
                    <a:pt x="367" y="0"/>
                  </a:moveTo>
                  <a:lnTo>
                    <a:pt x="170" y="198"/>
                  </a:lnTo>
                  <a:lnTo>
                    <a:pt x="85" y="113"/>
                  </a:lnTo>
                  <a:lnTo>
                    <a:pt x="0" y="198"/>
                  </a:lnTo>
                  <a:lnTo>
                    <a:pt x="170" y="367"/>
                  </a:lnTo>
                  <a:lnTo>
                    <a:pt x="452" y="85"/>
                  </a:lnTo>
                  <a:lnTo>
                    <a:pt x="367" y="0"/>
                  </a:lnTo>
                </a:path>
              </a:pathLst>
            </a:cu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265119A6-B9CB-F73F-08BB-CF421EF8B3B4}"/>
              </a:ext>
            </a:extLst>
          </p:cNvPr>
          <p:cNvGrpSpPr/>
          <p:nvPr/>
        </p:nvGrpSpPr>
        <p:grpSpPr>
          <a:xfrm>
            <a:off x="8404710" y="4285978"/>
            <a:ext cx="540769" cy="542608"/>
            <a:chOff x="6202363" y="4265613"/>
            <a:chExt cx="466725" cy="468312"/>
          </a:xfrm>
        </p:grpSpPr>
        <p:sp>
          <p:nvSpPr>
            <p:cNvPr id="95" name="Line 84">
              <a:extLst>
                <a:ext uri="{FF2B5EF4-FFF2-40B4-BE49-F238E27FC236}">
                  <a16:creationId xmlns:a16="http://schemas.microsoft.com/office/drawing/2014/main" id="{4ED2F6D7-23B0-D0C0-F795-C8C5A31A0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3500" y="4265613"/>
              <a:ext cx="9525" cy="77787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85">
              <a:extLst>
                <a:ext uri="{FF2B5EF4-FFF2-40B4-BE49-F238E27FC236}">
                  <a16:creationId xmlns:a16="http://schemas.microsoft.com/office/drawing/2014/main" id="{2BBB4D4A-66BC-F7C0-E45A-80FF41435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1588" y="4324350"/>
              <a:ext cx="30162" cy="587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86">
              <a:extLst>
                <a:ext uri="{FF2B5EF4-FFF2-40B4-BE49-F238E27FC236}">
                  <a16:creationId xmlns:a16="http://schemas.microsoft.com/office/drawing/2014/main" id="{1B670E9F-8460-CE73-6386-78B548B8A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7450" y="4337050"/>
              <a:ext cx="57150" cy="523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87">
              <a:extLst>
                <a:ext uri="{FF2B5EF4-FFF2-40B4-BE49-F238E27FC236}">
                  <a16:creationId xmlns:a16="http://schemas.microsoft.com/office/drawing/2014/main" id="{A3B7C675-83CB-C6D5-6414-F093F34E7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6338" y="4422775"/>
              <a:ext cx="60325" cy="254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88">
              <a:extLst>
                <a:ext uri="{FF2B5EF4-FFF2-40B4-BE49-F238E27FC236}">
                  <a16:creationId xmlns:a16="http://schemas.microsoft.com/office/drawing/2014/main" id="{6BC5B195-7480-7F1F-64C2-1460B609D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2363" y="4486275"/>
              <a:ext cx="77787" cy="317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89">
              <a:extLst>
                <a:ext uri="{FF2B5EF4-FFF2-40B4-BE49-F238E27FC236}">
                  <a16:creationId xmlns:a16="http://schemas.microsoft.com/office/drawing/2014/main" id="{32677B9F-CDEF-2DF7-0655-C9AAD5016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8400" y="4538663"/>
              <a:ext cx="61913" cy="2222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90">
              <a:extLst>
                <a:ext uri="{FF2B5EF4-FFF2-40B4-BE49-F238E27FC236}">
                  <a16:creationId xmlns:a16="http://schemas.microsoft.com/office/drawing/2014/main" id="{02AF13DF-C920-165B-4CB2-7B465E6FF6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8400" y="4592638"/>
              <a:ext cx="61913" cy="508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91">
              <a:extLst>
                <a:ext uri="{FF2B5EF4-FFF2-40B4-BE49-F238E27FC236}">
                  <a16:creationId xmlns:a16="http://schemas.microsoft.com/office/drawing/2014/main" id="{5C95A76D-33AF-C8D3-4AD9-5E8E5951D8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27775" y="4611688"/>
              <a:ext cx="34925" cy="58737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92">
              <a:extLst>
                <a:ext uri="{FF2B5EF4-FFF2-40B4-BE49-F238E27FC236}">
                  <a16:creationId xmlns:a16="http://schemas.microsoft.com/office/drawing/2014/main" id="{4E7AA652-DFFB-60DE-7966-8DB945569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3338" y="4654550"/>
              <a:ext cx="17462" cy="7937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93">
              <a:extLst>
                <a:ext uri="{FF2B5EF4-FFF2-40B4-BE49-F238E27FC236}">
                  <a16:creationId xmlns:a16="http://schemas.microsoft.com/office/drawing/2014/main" id="{5FE2CAD3-8A0B-0EB1-EAF3-5E3BF15DE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51600" y="4633913"/>
              <a:ext cx="11113" cy="68262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94">
              <a:extLst>
                <a:ext uri="{FF2B5EF4-FFF2-40B4-BE49-F238E27FC236}">
                  <a16:creationId xmlns:a16="http://schemas.microsoft.com/office/drawing/2014/main" id="{148F6B29-94B1-04F8-5535-09EB9A62E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07163" y="4645025"/>
              <a:ext cx="38100" cy="714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95">
              <a:extLst>
                <a:ext uri="{FF2B5EF4-FFF2-40B4-BE49-F238E27FC236}">
                  <a16:creationId xmlns:a16="http://schemas.microsoft.com/office/drawing/2014/main" id="{57D0125A-270F-AF9C-C3A0-990CC6F9B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34150" y="4595813"/>
              <a:ext cx="50800" cy="47625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Line 96">
              <a:extLst>
                <a:ext uri="{FF2B5EF4-FFF2-40B4-BE49-F238E27FC236}">
                  <a16:creationId xmlns:a16="http://schemas.microsoft.com/office/drawing/2014/main" id="{7F643881-181E-ABA9-C455-9F5BF1C91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83363" y="4565650"/>
              <a:ext cx="74612" cy="3333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97">
              <a:extLst>
                <a:ext uri="{FF2B5EF4-FFF2-40B4-BE49-F238E27FC236}">
                  <a16:creationId xmlns:a16="http://schemas.microsoft.com/office/drawing/2014/main" id="{0E622CB7-B9E1-EB17-F7D5-309AD0EFAA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72250" y="4511675"/>
              <a:ext cx="68263" cy="635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Line 98">
              <a:extLst>
                <a:ext uri="{FF2B5EF4-FFF2-40B4-BE49-F238E27FC236}">
                  <a16:creationId xmlns:a16="http://schemas.microsoft.com/office/drawing/2014/main" id="{ADEC75E0-13B3-AD66-6CF9-103A643058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92888" y="4435475"/>
              <a:ext cx="76200" cy="23813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99">
              <a:extLst>
                <a:ext uri="{FF2B5EF4-FFF2-40B4-BE49-F238E27FC236}">
                  <a16:creationId xmlns:a16="http://schemas.microsoft.com/office/drawing/2014/main" id="{95D107C8-3D34-7AD6-9A98-9847E9EC2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6850" y="4384675"/>
              <a:ext cx="55563" cy="396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100">
              <a:extLst>
                <a:ext uri="{FF2B5EF4-FFF2-40B4-BE49-F238E27FC236}">
                  <a16:creationId xmlns:a16="http://schemas.microsoft.com/office/drawing/2014/main" id="{43D07833-EEEC-3905-2E7F-10482F846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27800" y="4305300"/>
              <a:ext cx="44450" cy="65088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101">
              <a:extLst>
                <a:ext uri="{FF2B5EF4-FFF2-40B4-BE49-F238E27FC236}">
                  <a16:creationId xmlns:a16="http://schemas.microsoft.com/office/drawing/2014/main" id="{D185EBD0-F9A9-A86D-A0C0-BABD57AFB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70650" y="4308475"/>
              <a:ext cx="17463" cy="63500"/>
            </a:xfrm>
            <a:prstGeom prst="line">
              <a:avLst/>
            </a:pr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102">
              <a:extLst>
                <a:ext uri="{FF2B5EF4-FFF2-40B4-BE49-F238E27FC236}">
                  <a16:creationId xmlns:a16="http://schemas.microsoft.com/office/drawing/2014/main" id="{FB4BB680-8629-0DDD-22F0-46FE57BEC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4437063"/>
              <a:ext cx="163513" cy="131762"/>
            </a:xfrm>
            <a:custGeom>
              <a:avLst/>
              <a:gdLst>
                <a:gd name="T0" fmla="*/ 367 w 453"/>
                <a:gd name="T1" fmla="*/ 0 h 368"/>
                <a:gd name="T2" fmla="*/ 170 w 453"/>
                <a:gd name="T3" fmla="*/ 198 h 368"/>
                <a:gd name="T4" fmla="*/ 85 w 453"/>
                <a:gd name="T5" fmla="*/ 113 h 368"/>
                <a:gd name="T6" fmla="*/ 0 w 453"/>
                <a:gd name="T7" fmla="*/ 198 h 368"/>
                <a:gd name="T8" fmla="*/ 170 w 453"/>
                <a:gd name="T9" fmla="*/ 367 h 368"/>
                <a:gd name="T10" fmla="*/ 452 w 453"/>
                <a:gd name="T11" fmla="*/ 85 h 368"/>
                <a:gd name="T12" fmla="*/ 367 w 453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3" h="368">
                  <a:moveTo>
                    <a:pt x="367" y="0"/>
                  </a:moveTo>
                  <a:lnTo>
                    <a:pt x="170" y="198"/>
                  </a:lnTo>
                  <a:lnTo>
                    <a:pt x="85" y="113"/>
                  </a:lnTo>
                  <a:lnTo>
                    <a:pt x="0" y="198"/>
                  </a:lnTo>
                  <a:lnTo>
                    <a:pt x="170" y="367"/>
                  </a:lnTo>
                  <a:lnTo>
                    <a:pt x="452" y="85"/>
                  </a:lnTo>
                  <a:lnTo>
                    <a:pt x="367" y="0"/>
                  </a:lnTo>
                </a:path>
              </a:pathLst>
            </a:custGeom>
            <a:noFill/>
            <a:ln w="19050" cap="flat">
              <a:solidFill>
                <a:srgbClr val="A3E7F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8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3" descr="Et bilde som inneholder Font, tekst, Grafikk, logo&#10;&#10;KI-generert innhold kan være feil.">
            <a:extLst>
              <a:ext uri="{FF2B5EF4-FFF2-40B4-BE49-F238E27FC236}">
                <a16:creationId xmlns:a16="http://schemas.microsoft.com/office/drawing/2014/main" id="{6BC554EA-3361-E4E3-9C75-46EE6840EF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822" y="2846195"/>
            <a:ext cx="1589746" cy="438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93" y="3254211"/>
            <a:ext cx="1943100" cy="1828800"/>
          </a:xfrm>
          <a:prstGeom prst="rect">
            <a:avLst/>
          </a:prstGeom>
        </p:spPr>
      </p:pic>
      <p:sp>
        <p:nvSpPr>
          <p:cNvPr id="57" name="Larme 56"/>
          <p:cNvSpPr/>
          <p:nvPr/>
        </p:nvSpPr>
        <p:spPr>
          <a:xfrm rot="18900000" flipV="1">
            <a:off x="6346" y="1786708"/>
            <a:ext cx="3757449" cy="3757449"/>
          </a:xfrm>
          <a:prstGeom prst="teardrop">
            <a:avLst>
              <a:gd name="adj" fmla="val 157996"/>
            </a:avLst>
          </a:prstGeom>
          <a:blipFill dpi="0" rotWithShape="1">
            <a:blip r:embed="rId5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Larme 57"/>
          <p:cNvSpPr/>
          <p:nvPr/>
        </p:nvSpPr>
        <p:spPr>
          <a:xfrm rot="2700000" flipH="1" flipV="1">
            <a:off x="8378422" y="1786904"/>
            <a:ext cx="3758400" cy="3758400"/>
          </a:xfrm>
          <a:prstGeom prst="teardrop">
            <a:avLst>
              <a:gd name="adj" fmla="val 157996"/>
            </a:avLst>
          </a:prstGeom>
          <a:blipFill dpi="0" rotWithShape="1">
            <a:blip r:embed="rId7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900" dirty="0" err="1"/>
              <a:t>Rationale</a:t>
            </a:r>
            <a:r>
              <a:rPr lang="fr-FR" sz="2900" dirty="0"/>
              <a:t> </a:t>
            </a:r>
            <a:br>
              <a:rPr lang="fr-FR" sz="2900" dirty="0"/>
            </a:br>
            <a:r>
              <a:rPr lang="fr-FR" sz="2900" dirty="0"/>
              <a:t>for the SPACE4OCEAN ALLIANCE</a:t>
            </a:r>
            <a:br>
              <a:rPr lang="fr-FR" sz="2900" dirty="0"/>
            </a:br>
            <a:r>
              <a:rPr lang="fr-FR" sz="2900" dirty="0">
                <a:ln w="15875">
                  <a:gradFill flip="none" rotWithShape="1">
                    <a:gsLst>
                      <a:gs pos="0">
                        <a:srgbClr val="A3E7F5"/>
                      </a:gs>
                      <a:gs pos="100000">
                        <a:srgbClr val="192E4F"/>
                      </a:gs>
                    </a:gsLst>
                    <a:lin ang="16200000" scaled="1"/>
                    <a:tileRect/>
                  </a:gradFill>
                </a:ln>
                <a:noFill/>
              </a:rPr>
              <a:t>HOW?</a:t>
            </a:r>
            <a:endParaRPr lang="fr-FR" sz="29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Picture 2" descr="Global Ocean Observing System – GOOS is the global home of ocean observing  expertise and systematic coordination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4" y="3875314"/>
            <a:ext cx="1031874" cy="3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709" y="2403254"/>
            <a:ext cx="1354498" cy="5199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64" y="3047601"/>
            <a:ext cx="1414353" cy="1100004"/>
          </a:xfrm>
          <a:prstGeom prst="rect">
            <a:avLst/>
          </a:prstGeom>
        </p:spPr>
      </p:pic>
      <p:pic>
        <p:nvPicPr>
          <p:cNvPr id="1026" name="Picture 2" descr="Group on Earth Observations - YouTub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877" y="3134643"/>
            <a:ext cx="967599" cy="44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27" b="30417"/>
          <a:stretch/>
        </p:blipFill>
        <p:spPr>
          <a:xfrm>
            <a:off x="9377133" y="4513053"/>
            <a:ext cx="1547438" cy="55020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27" b="30417"/>
          <a:stretch/>
        </p:blipFill>
        <p:spPr>
          <a:xfrm>
            <a:off x="619080" y="4564875"/>
            <a:ext cx="1547438" cy="550200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 rot="20581873">
            <a:off x="1298861" y="5232582"/>
            <a:ext cx="2188420" cy="461665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Down">
              <a:avLst>
                <a:gd name="adj" fmla="val 21105775"/>
              </a:avLst>
            </a:prstTxWarp>
            <a:spAutoFit/>
          </a:bodyPr>
          <a:lstStyle>
            <a:defPPr>
              <a:defRPr lang="fr-FR"/>
            </a:defPPr>
            <a:lvl1pPr>
              <a:defRPr sz="2800">
                <a:solidFill>
                  <a:srgbClr val="1C3359"/>
                </a:solidFill>
                <a:latin typeface="CNES Poster" panose="00000500000000000000" pitchFamily="50" charset="0"/>
              </a:defRPr>
            </a:lvl1pPr>
          </a:lstStyle>
          <a:p>
            <a:r>
              <a:rPr lang="fr-FR" dirty="0" err="1"/>
              <a:t>From</a:t>
            </a:r>
            <a:r>
              <a:rPr lang="fr-FR" dirty="0"/>
              <a:t> data</a:t>
            </a:r>
          </a:p>
        </p:txBody>
      </p:sp>
      <p:sp>
        <p:nvSpPr>
          <p:cNvPr id="66" name="ZoneTexte 65"/>
          <p:cNvSpPr txBox="1"/>
          <p:nvPr/>
        </p:nvSpPr>
        <p:spPr>
          <a:xfrm rot="20818241">
            <a:off x="8786345" y="1682749"/>
            <a:ext cx="2188420" cy="46166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048660"/>
              </a:avLst>
            </a:prstTxWarp>
            <a:spAutoFit/>
          </a:bodyPr>
          <a:lstStyle/>
          <a:p>
            <a:r>
              <a:rPr lang="fr-FR" sz="2800" dirty="0" smtClean="0">
                <a:solidFill>
                  <a:srgbClr val="1C3359"/>
                </a:solidFill>
                <a:latin typeface="CNES Poster" panose="00000500000000000000" pitchFamily="50" charset="0"/>
              </a:rPr>
              <a:t>to services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979658" y="2680362"/>
            <a:ext cx="4118900" cy="1936355"/>
          </a:xfrm>
          <a:prstGeom prst="roundRect">
            <a:avLst/>
          </a:prstGeom>
          <a:solidFill>
            <a:srgbClr val="1C335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2000" b="1">
                <a:solidFill>
                  <a:srgbClr val="1C3359"/>
                </a:solidFill>
                <a:latin typeface="CNES Condensed" panose="00000500000000000000" pitchFamily="50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The Space4Ocean </a:t>
            </a:r>
            <a:r>
              <a:rPr lang="fr-FR" sz="3200" dirty="0" smtClean="0">
                <a:solidFill>
                  <a:schemeClr val="bg1"/>
                </a:solidFill>
              </a:rPr>
              <a:t>Alliance </a:t>
            </a:r>
            <a:r>
              <a:rPr lang="fr-FR" sz="2400" dirty="0" smtClean="0">
                <a:solidFill>
                  <a:schemeClr val="bg1"/>
                </a:solidFill>
              </a:rPr>
              <a:t/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b="0" dirty="0" err="1" smtClean="0">
                <a:solidFill>
                  <a:schemeClr val="bg1"/>
                </a:solidFill>
              </a:rPr>
              <a:t>will</a:t>
            </a:r>
            <a:r>
              <a:rPr lang="fr-FR" sz="2400" b="0" dirty="0" smtClean="0">
                <a:solidFill>
                  <a:schemeClr val="bg1"/>
                </a:solidFill>
              </a:rPr>
              <a:t> </a:t>
            </a:r>
            <a:r>
              <a:rPr lang="fr-FR" sz="2400" b="0" dirty="0" err="1">
                <a:solidFill>
                  <a:schemeClr val="bg1"/>
                </a:solidFill>
              </a:rPr>
              <a:t>strengthen</a:t>
            </a:r>
            <a:r>
              <a:rPr lang="fr-FR" sz="2400" b="0" dirty="0">
                <a:solidFill>
                  <a:schemeClr val="bg1"/>
                </a:solidFill>
              </a:rPr>
              <a:t> synergies and </a:t>
            </a:r>
            <a:r>
              <a:rPr lang="fr-FR" sz="2400" b="0" dirty="0" err="1">
                <a:solidFill>
                  <a:schemeClr val="bg1"/>
                </a:solidFill>
              </a:rPr>
              <a:t>foster</a:t>
            </a:r>
            <a:r>
              <a:rPr lang="fr-FR" sz="2400" b="0" dirty="0">
                <a:solidFill>
                  <a:schemeClr val="bg1"/>
                </a:solidFill>
              </a:rPr>
              <a:t> </a:t>
            </a:r>
            <a:r>
              <a:rPr lang="fr-FR" sz="2400" b="0" dirty="0" err="1">
                <a:solidFill>
                  <a:schemeClr val="bg1"/>
                </a:solidFill>
              </a:rPr>
              <a:t>coherence</a:t>
            </a:r>
            <a:r>
              <a:rPr lang="fr-FR" sz="2400" b="0" dirty="0">
                <a:solidFill>
                  <a:schemeClr val="bg1"/>
                </a:solidFill>
              </a:rPr>
              <a:t> </a:t>
            </a:r>
            <a:r>
              <a:rPr lang="fr-FR" sz="2400" b="0" dirty="0" err="1" smtClean="0">
                <a:solidFill>
                  <a:schemeClr val="bg1"/>
                </a:solidFill>
              </a:rPr>
              <a:t>with</a:t>
            </a:r>
            <a:r>
              <a:rPr lang="fr-FR" sz="2400" b="0" dirty="0" smtClean="0">
                <a:solidFill>
                  <a:schemeClr val="bg1"/>
                </a:solidFill>
              </a:rPr>
              <a:t> </a:t>
            </a:r>
            <a:r>
              <a:rPr lang="fr-FR" sz="2400" b="0" dirty="0" err="1">
                <a:solidFill>
                  <a:schemeClr val="bg1"/>
                </a:solidFill>
              </a:rPr>
              <a:t>existing</a:t>
            </a:r>
            <a:r>
              <a:rPr lang="fr-FR" sz="2400" b="0" dirty="0">
                <a:solidFill>
                  <a:schemeClr val="bg1"/>
                </a:solidFill>
              </a:rPr>
              <a:t> </a:t>
            </a:r>
            <a:r>
              <a:rPr lang="fr-FR" sz="2400" b="0" dirty="0" err="1">
                <a:solidFill>
                  <a:schemeClr val="bg1"/>
                </a:solidFill>
              </a:rPr>
              <a:t>frameworks</a:t>
            </a:r>
            <a:r>
              <a:rPr lang="fr-FR" sz="2400" b="0" dirty="0">
                <a:solidFill>
                  <a:schemeClr val="bg1"/>
                </a:solidFill>
              </a:rPr>
              <a:t>, </a:t>
            </a:r>
            <a:r>
              <a:rPr lang="fr-FR" sz="2400" b="0" dirty="0" smtClean="0">
                <a:solidFill>
                  <a:schemeClr val="bg1"/>
                </a:solidFill>
              </a:rPr>
              <a:t/>
            </a:r>
            <a:br>
              <a:rPr lang="fr-FR" sz="2400" b="0" dirty="0" smtClean="0">
                <a:solidFill>
                  <a:schemeClr val="bg1"/>
                </a:solidFill>
              </a:rPr>
            </a:br>
            <a:r>
              <a:rPr lang="fr-FR" sz="2400" b="0" dirty="0" err="1" smtClean="0">
                <a:solidFill>
                  <a:schemeClr val="bg1"/>
                </a:solidFill>
              </a:rPr>
              <a:t>without</a:t>
            </a:r>
            <a:r>
              <a:rPr lang="fr-FR" sz="2400" b="0" dirty="0" smtClean="0">
                <a:solidFill>
                  <a:schemeClr val="bg1"/>
                </a:solidFill>
              </a:rPr>
              <a:t> </a:t>
            </a:r>
            <a:r>
              <a:rPr lang="fr-FR" sz="2400" b="0" dirty="0">
                <a:solidFill>
                  <a:schemeClr val="bg1"/>
                </a:solidFill>
              </a:rPr>
              <a:t>duplication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091" y="4618805"/>
            <a:ext cx="568897" cy="553212"/>
          </a:xfrm>
          <a:prstGeom prst="rect">
            <a:avLst/>
          </a:prstGeom>
        </p:spPr>
      </p:pic>
      <p:pic>
        <p:nvPicPr>
          <p:cNvPr id="22" name="Picture 2" descr="Global Fishing W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94" y="3479639"/>
            <a:ext cx="1352173" cy="3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roup on Earth Observations - YouTub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5212" y="2262442"/>
            <a:ext cx="967599" cy="44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/>
      <p:bldP spid="66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arme 26"/>
          <p:cNvSpPr/>
          <p:nvPr/>
        </p:nvSpPr>
        <p:spPr>
          <a:xfrm rot="18900000" flipV="1">
            <a:off x="6346" y="1786708"/>
            <a:ext cx="3757449" cy="3757449"/>
          </a:xfrm>
          <a:prstGeom prst="teardrop">
            <a:avLst>
              <a:gd name="adj" fmla="val 157996"/>
            </a:avLst>
          </a:prstGeom>
          <a:blipFill dpi="0" rotWithShape="1">
            <a:blip r:embed="rId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Larme 27"/>
          <p:cNvSpPr/>
          <p:nvPr/>
        </p:nvSpPr>
        <p:spPr>
          <a:xfrm rot="2700000" flipH="1" flipV="1">
            <a:off x="8378422" y="1786904"/>
            <a:ext cx="3758400" cy="3758400"/>
          </a:xfrm>
          <a:prstGeom prst="teardrop">
            <a:avLst>
              <a:gd name="adj" fmla="val 157996"/>
            </a:avLst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 rot="20581873">
            <a:off x="1298861" y="5232582"/>
            <a:ext cx="2188420" cy="461665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Down">
              <a:avLst>
                <a:gd name="adj" fmla="val 21105775"/>
              </a:avLst>
            </a:prstTxWarp>
            <a:spAutoFit/>
          </a:bodyPr>
          <a:lstStyle>
            <a:defPPr>
              <a:defRPr lang="fr-FR"/>
            </a:defPPr>
            <a:lvl1pPr>
              <a:defRPr sz="2800">
                <a:solidFill>
                  <a:srgbClr val="1C3359"/>
                </a:solidFill>
                <a:latin typeface="CNES Poster" panose="00000500000000000000" pitchFamily="50" charset="0"/>
              </a:defRPr>
            </a:lvl1pPr>
          </a:lstStyle>
          <a:p>
            <a:r>
              <a:rPr lang="fr-FR" dirty="0" err="1"/>
              <a:t>From</a:t>
            </a:r>
            <a:r>
              <a:rPr lang="fr-FR" dirty="0"/>
              <a:t> data</a:t>
            </a:r>
          </a:p>
        </p:txBody>
      </p:sp>
      <p:sp>
        <p:nvSpPr>
          <p:cNvPr id="30" name="ZoneTexte 29"/>
          <p:cNvSpPr txBox="1"/>
          <p:nvPr/>
        </p:nvSpPr>
        <p:spPr>
          <a:xfrm rot="20818241">
            <a:off x="8786345" y="1682749"/>
            <a:ext cx="2188420" cy="46166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048660"/>
              </a:avLst>
            </a:prstTxWarp>
            <a:spAutoFit/>
          </a:bodyPr>
          <a:lstStyle/>
          <a:p>
            <a:r>
              <a:rPr lang="fr-FR" sz="2800" dirty="0" smtClean="0">
                <a:solidFill>
                  <a:srgbClr val="1C3359"/>
                </a:solidFill>
                <a:latin typeface="CNES Poster" panose="00000500000000000000" pitchFamily="50" charset="0"/>
              </a:rPr>
              <a:t>to services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Key issues to </a:t>
            </a:r>
            <a:r>
              <a:rPr lang="fr-FR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be</a:t>
            </a:r>
            <a: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adressed</a:t>
            </a:r>
            <a: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by the Space4Ocean </a:t>
            </a:r>
            <a:r>
              <a:rPr lang="fr-FR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Alliance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117" name="Espace réservé du texte 1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2" name="Rectangle à coins arrondis 91"/>
          <p:cNvSpPr/>
          <p:nvPr/>
        </p:nvSpPr>
        <p:spPr>
          <a:xfrm>
            <a:off x="8323596" y="2342874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CNES Condensed" panose="00000500000000000000" pitchFamily="50" charset="0"/>
              </a:rPr>
              <a:t>Marine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biodiversity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protection</a:t>
            </a:r>
          </a:p>
        </p:txBody>
      </p:sp>
      <p:sp>
        <p:nvSpPr>
          <p:cNvPr id="99" name="Rectangle à coins arrondis 98"/>
          <p:cNvSpPr/>
          <p:nvPr/>
        </p:nvSpPr>
        <p:spPr>
          <a:xfrm>
            <a:off x="10639000" y="3749614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zone management</a:t>
            </a:r>
          </a:p>
        </p:txBody>
      </p:sp>
      <p:sp>
        <p:nvSpPr>
          <p:cNvPr id="103" name="Rectangle à coins arrondis 102"/>
          <p:cNvSpPr/>
          <p:nvPr/>
        </p:nvSpPr>
        <p:spPr>
          <a:xfrm>
            <a:off x="111377" y="2066503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CNES Condensed" panose="00000500000000000000" pitchFamily="50" charset="0"/>
              </a:rPr>
              <a:t>EO 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data </a:t>
            </a:r>
            <a:b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</a:b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for </a:t>
            </a:r>
            <a:r>
              <a:rPr lang="fr-FR" sz="2000" dirty="0" err="1" smtClean="0">
                <a:solidFill>
                  <a:srgbClr val="002060"/>
                </a:solidFill>
                <a:latin typeface="CNES Condensed" panose="00000500000000000000" pitchFamily="50" charset="0"/>
              </a:rPr>
              <a:t>ocean</a:t>
            </a:r>
            <a:endParaRPr lang="fr-FR" sz="2000" dirty="0">
              <a:solidFill>
                <a:srgbClr val="002060"/>
              </a:solidFill>
              <a:latin typeface="CNES Condensed" panose="00000500000000000000" pitchFamily="50" charset="0"/>
            </a:endParaRPr>
          </a:p>
        </p:txBody>
      </p:sp>
      <p:sp>
        <p:nvSpPr>
          <p:cNvPr id="95" name="Rectangle à coins arrondis 94"/>
          <p:cNvSpPr/>
          <p:nvPr/>
        </p:nvSpPr>
        <p:spPr>
          <a:xfrm>
            <a:off x="10577161" y="2059950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Sustainable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Blue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Economy</a:t>
            </a:r>
            <a:endParaRPr lang="fr-FR" sz="2000" dirty="0">
              <a:solidFill>
                <a:srgbClr val="002060"/>
              </a:solidFill>
              <a:latin typeface="CNES Condensed" panose="00000500000000000000" pitchFamily="50" charset="0"/>
            </a:endParaRPr>
          </a:p>
        </p:txBody>
      </p:sp>
      <p:sp>
        <p:nvSpPr>
          <p:cNvPr id="105" name="Rectangle à coins arrondis 104"/>
          <p:cNvSpPr/>
          <p:nvPr/>
        </p:nvSpPr>
        <p:spPr>
          <a:xfrm>
            <a:off x="95197" y="4172432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Foundation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</a:t>
            </a:r>
            <a:b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</a:b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Ocean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Science</a:t>
            </a:r>
          </a:p>
        </p:txBody>
      </p:sp>
      <p:sp>
        <p:nvSpPr>
          <p:cNvPr id="101" name="Rectangle à coins arrondis 100"/>
          <p:cNvSpPr/>
          <p:nvPr/>
        </p:nvSpPr>
        <p:spPr>
          <a:xfrm>
            <a:off x="9977351" y="5006389"/>
            <a:ext cx="1529135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Maritime Security and Surveillance</a:t>
            </a:r>
          </a:p>
        </p:txBody>
      </p:sp>
      <p:sp>
        <p:nvSpPr>
          <p:cNvPr id="97" name="Rectangle à coins arrondis 96"/>
          <p:cNvSpPr/>
          <p:nvPr/>
        </p:nvSpPr>
        <p:spPr>
          <a:xfrm>
            <a:off x="8175953" y="4248612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Marine and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pollution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494" y="4780805"/>
            <a:ext cx="568897" cy="553212"/>
          </a:xfrm>
          <a:prstGeom prst="rect">
            <a:avLst/>
          </a:prstGeom>
        </p:spPr>
      </p:pic>
      <p:sp>
        <p:nvSpPr>
          <p:cNvPr id="19" name="Rectangle à coins arrondis 18"/>
          <p:cNvSpPr/>
          <p:nvPr/>
        </p:nvSpPr>
        <p:spPr>
          <a:xfrm>
            <a:off x="6554766" y="3375751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Climate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change impacts </a:t>
            </a:r>
            <a:r>
              <a:rPr lang="fr-FR" sz="2000" dirty="0" smtClean="0">
                <a:solidFill>
                  <a:srgbClr val="002060"/>
                </a:solidFill>
                <a:latin typeface="CNES Condensed" panose="00000500000000000000" pitchFamily="50" charset="0"/>
              </a:rPr>
              <a:t/>
            </a:r>
            <a:br>
              <a:rPr lang="fr-FR" sz="2000" dirty="0" smtClean="0">
                <a:solidFill>
                  <a:srgbClr val="002060"/>
                </a:solidFill>
                <a:latin typeface="CNES Condensed" panose="00000500000000000000" pitchFamily="50" charset="0"/>
              </a:rPr>
            </a:br>
            <a:r>
              <a:rPr lang="fr-FR" sz="2000" dirty="0" smtClean="0">
                <a:solidFill>
                  <a:srgbClr val="002060"/>
                </a:solidFill>
                <a:latin typeface="CNES Condensed" panose="00000500000000000000" pitchFamily="50" charset="0"/>
              </a:rPr>
              <a:t>on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Oceans</a:t>
            </a:r>
            <a:endParaRPr lang="fr-FR" sz="2000" dirty="0">
              <a:solidFill>
                <a:srgbClr val="002060"/>
              </a:solidFill>
              <a:latin typeface="CNES Condensed" panose="00000500000000000000" pitchFamily="50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2696111" y="1973253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>
                <a:solidFill>
                  <a:srgbClr val="002060"/>
                </a:solidFill>
                <a:latin typeface="CNES Condensed" panose="00000500000000000000" pitchFamily="50" charset="0"/>
              </a:rPr>
              <a:t>Numerical</a:t>
            </a:r>
            <a:r>
              <a:rPr lang="fr-FR" sz="2000" dirty="0" smtClean="0">
                <a:solidFill>
                  <a:srgbClr val="002060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CNES Condensed" panose="00000500000000000000" pitchFamily="50" charset="0"/>
              </a:rPr>
              <a:t>models</a:t>
            </a:r>
            <a:endParaRPr lang="fr-FR" sz="2000" dirty="0">
              <a:solidFill>
                <a:srgbClr val="002060"/>
              </a:solidFill>
              <a:latin typeface="CNES Condensed" panose="00000500000000000000" pitchFamily="50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578467" y="3825897"/>
            <a:ext cx="153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CNES Condensed" panose="00000500000000000000" pitchFamily="50" charset="0"/>
              </a:rPr>
              <a:t>In-situ data</a:t>
            </a:r>
          </a:p>
        </p:txBody>
      </p:sp>
    </p:spTree>
    <p:extLst>
      <p:ext uri="{BB962C8B-B14F-4D97-AF65-F5344CB8AC3E}">
        <p14:creationId xmlns:p14="http://schemas.microsoft.com/office/powerpoint/2010/main" val="181582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9" grpId="0" animBg="1"/>
      <p:bldP spid="103" grpId="0" animBg="1"/>
      <p:bldP spid="95" grpId="0" animBg="1"/>
      <p:bldP spid="105" grpId="0" animBg="1"/>
      <p:bldP spid="101" grpId="0" animBg="1"/>
      <p:bldP spid="97" grpId="0" animBg="1"/>
      <p:bldP spid="19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</a:t>
            </a:r>
            <a:r>
              <a:rPr lang="fr-FR" dirty="0" err="1" smtClean="0"/>
              <a:t>oceans</a:t>
            </a:r>
            <a:r>
              <a:rPr lang="fr-FR" dirty="0" smtClean="0"/>
              <a:t> at high </a:t>
            </a:r>
            <a:r>
              <a:rPr lang="fr-FR" dirty="0" err="1" smtClean="0"/>
              <a:t>risk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4"/>
          </p:nvPr>
        </p:nvSpPr>
        <p:spPr>
          <a:xfrm>
            <a:off x="5111215" y="1486175"/>
            <a:ext cx="6739312" cy="1377669"/>
          </a:xfrm>
          <a:solidFill>
            <a:srgbClr val="FFFFFF">
              <a:alpha val="40000"/>
            </a:srgbClr>
          </a:solidFill>
        </p:spPr>
        <p:txBody>
          <a:bodyPr/>
          <a:lstStyle/>
          <a:p>
            <a:r>
              <a:rPr lang="fr-FR" dirty="0" smtClean="0"/>
              <a:t>« A </a:t>
            </a:r>
            <a:r>
              <a:rPr lang="fr-FR" dirty="0" err="1" smtClean="0"/>
              <a:t>fundamental</a:t>
            </a:r>
            <a:r>
              <a:rPr lang="fr-FR" dirty="0" smtClean="0"/>
              <a:t> gap in </a:t>
            </a:r>
            <a:r>
              <a:rPr lang="fr-FR" dirty="0" err="1" smtClean="0"/>
              <a:t>understanding</a:t>
            </a:r>
            <a:r>
              <a:rPr lang="fr-FR" dirty="0" smtClean="0"/>
              <a:t> how </a:t>
            </a:r>
            <a:r>
              <a:rPr lang="fr-FR" dirty="0" err="1" smtClean="0"/>
              <a:t>humanity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affecting</a:t>
            </a:r>
            <a:r>
              <a:rPr lang="fr-FR" dirty="0" smtClean="0"/>
              <a:t> the </a:t>
            </a:r>
            <a:r>
              <a:rPr lang="fr-FR" dirty="0" err="1" smtClean="0"/>
              <a:t>ocean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b="1" dirty="0" err="1" smtClean="0"/>
              <a:t>limited</a:t>
            </a:r>
            <a:r>
              <a:rPr lang="fr-FR" b="1" dirty="0" smtClean="0"/>
              <a:t> </a:t>
            </a:r>
            <a:r>
              <a:rPr lang="fr-FR" b="1" dirty="0" err="1" smtClean="0"/>
              <a:t>knowledge</a:t>
            </a:r>
            <a:r>
              <a:rPr lang="fr-FR" b="1" dirty="0" smtClean="0"/>
              <a:t> about the pace of change </a:t>
            </a:r>
            <a:r>
              <a:rPr lang="fr-FR" dirty="0" smtClean="0"/>
              <a:t>(…) on </a:t>
            </a:r>
            <a:r>
              <a:rPr lang="fr-FR" dirty="0" err="1" smtClean="0"/>
              <a:t>ocean</a:t>
            </a:r>
            <a:r>
              <a:rPr lang="fr-FR" dirty="0" smtClean="0"/>
              <a:t> </a:t>
            </a:r>
            <a:r>
              <a:rPr lang="fr-FR" dirty="0" err="1" smtClean="0"/>
              <a:t>ecosystems</a:t>
            </a:r>
            <a:r>
              <a:rPr lang="fr-FR" dirty="0" smtClean="0"/>
              <a:t> » </a:t>
            </a:r>
            <a:r>
              <a:rPr lang="fr-FR" sz="1800" i="1" dirty="0" smtClean="0">
                <a:solidFill>
                  <a:srgbClr val="D9F5FB"/>
                </a:solidFill>
              </a:rPr>
              <a:t>Halpern et al. 2019</a:t>
            </a:r>
            <a:endParaRPr lang="fr-FR" sz="1800" i="1" dirty="0">
              <a:solidFill>
                <a:srgbClr val="D9F5FB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1138" y="1529727"/>
            <a:ext cx="1752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rgbClr val="D9F5FB"/>
                </a:solidFill>
                <a:latin typeface="CNES Poster" panose="00000500000000000000" pitchFamily="50" charset="0"/>
              </a:rPr>
              <a:t>71%</a:t>
            </a:r>
            <a:endParaRPr lang="fr-FR" sz="4800" dirty="0">
              <a:solidFill>
                <a:srgbClr val="D9F5FB"/>
              </a:solidFill>
              <a:latin typeface="CNES Poster" panose="00000500000000000000" pitchFamily="50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83902" y="1865599"/>
            <a:ext cx="195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800" spc="300">
                <a:solidFill>
                  <a:srgbClr val="192E4F"/>
                </a:solidFill>
                <a:latin typeface="CNES Poster" panose="00000500000000000000" pitchFamily="50" charset="0"/>
              </a:defRPr>
            </a:lvl1pPr>
          </a:lstStyle>
          <a:p>
            <a:r>
              <a:rPr lang="fr-FR" spc="0" dirty="0">
                <a:solidFill>
                  <a:srgbClr val="D9F5FB"/>
                </a:solidFill>
              </a:rPr>
              <a:t>80%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11138" y="2175010"/>
            <a:ext cx="1497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Ocean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surface on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Earth</a:t>
            </a:r>
            <a:endParaRPr lang="fr-FR" sz="2400" dirty="0">
              <a:solidFill>
                <a:srgbClr val="D9F5FB"/>
              </a:solidFill>
              <a:latin typeface="CNES Condensed Light" panose="00000400000000000000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83902" y="2539800"/>
            <a:ext cx="188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Proportion of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Earth’s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unexplored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,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unmapped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oceans</a:t>
            </a:r>
            <a:endParaRPr lang="fr-FR" sz="2400" dirty="0">
              <a:solidFill>
                <a:srgbClr val="D9F5FB"/>
              </a:solidFill>
              <a:latin typeface="CNES Condensed Light" panose="000004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9305" y="3858595"/>
            <a:ext cx="2497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800" spc="300">
                <a:solidFill>
                  <a:srgbClr val="192E4F"/>
                </a:solidFill>
                <a:latin typeface="CNES Poster" panose="00000500000000000000" pitchFamily="50" charset="0"/>
              </a:defRPr>
            </a:lvl1pPr>
          </a:lstStyle>
          <a:p>
            <a:r>
              <a:rPr lang="fr-FR" spc="0" dirty="0" smtClean="0">
                <a:solidFill>
                  <a:srgbClr val="D9F5FB"/>
                </a:solidFill>
              </a:rPr>
              <a:t>600M</a:t>
            </a:r>
            <a:endParaRPr lang="fr-FR" spc="0" dirty="0">
              <a:solidFill>
                <a:srgbClr val="D9F5FB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9305" y="4517797"/>
            <a:ext cx="230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Livelihoods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depending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on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fisheries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and aquaculture</a:t>
            </a:r>
            <a:endParaRPr lang="fr-FR" sz="2400" dirty="0">
              <a:solidFill>
                <a:srgbClr val="D9F5FB"/>
              </a:solidFill>
              <a:latin typeface="CNES Condensed Light" panose="00000400000000000000" pitchFamily="50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4" t="17153" r="19706" b="19689"/>
          <a:stretch/>
        </p:blipFill>
        <p:spPr>
          <a:xfrm>
            <a:off x="6512416" y="3237735"/>
            <a:ext cx="2481994" cy="2461267"/>
          </a:xfrm>
          <a:prstGeom prst="rect">
            <a:avLst/>
          </a:prstGeom>
        </p:spPr>
      </p:pic>
      <p:pic>
        <p:nvPicPr>
          <p:cNvPr id="45" name="Image 44" descr="UN Sustainable Development Goals - International Federation of Robo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448" y="3337008"/>
            <a:ext cx="1447552" cy="1447552"/>
          </a:xfrm>
          <a:custGeom>
            <a:avLst/>
            <a:gdLst>
              <a:gd name="connsiteX0" fmla="*/ 241305 w 1447801"/>
              <a:gd name="connsiteY0" fmla="*/ 0 h 1447801"/>
              <a:gd name="connsiteX1" fmla="*/ 1206496 w 1447801"/>
              <a:gd name="connsiteY1" fmla="*/ 0 h 1447801"/>
              <a:gd name="connsiteX2" fmla="*/ 1447801 w 1447801"/>
              <a:gd name="connsiteY2" fmla="*/ 241305 h 1447801"/>
              <a:gd name="connsiteX3" fmla="*/ 1447801 w 1447801"/>
              <a:gd name="connsiteY3" fmla="*/ 1206496 h 1447801"/>
              <a:gd name="connsiteX4" fmla="*/ 1206496 w 1447801"/>
              <a:gd name="connsiteY4" fmla="*/ 1447801 h 1447801"/>
              <a:gd name="connsiteX5" fmla="*/ 241305 w 1447801"/>
              <a:gd name="connsiteY5" fmla="*/ 1447801 h 1447801"/>
              <a:gd name="connsiteX6" fmla="*/ 0 w 1447801"/>
              <a:gd name="connsiteY6" fmla="*/ 1206496 h 1447801"/>
              <a:gd name="connsiteX7" fmla="*/ 0 w 1447801"/>
              <a:gd name="connsiteY7" fmla="*/ 241305 h 1447801"/>
              <a:gd name="connsiteX8" fmla="*/ 241305 w 1447801"/>
              <a:gd name="connsiteY8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801" h="1447801">
                <a:moveTo>
                  <a:pt x="241305" y="0"/>
                </a:moveTo>
                <a:lnTo>
                  <a:pt x="1206496" y="0"/>
                </a:lnTo>
                <a:cubicBezTo>
                  <a:pt x="1339765" y="0"/>
                  <a:pt x="1447801" y="108036"/>
                  <a:pt x="1447801" y="241305"/>
                </a:cubicBezTo>
                <a:lnTo>
                  <a:pt x="1447801" y="1206496"/>
                </a:lnTo>
                <a:cubicBezTo>
                  <a:pt x="1447801" y="1339765"/>
                  <a:pt x="1339765" y="1447801"/>
                  <a:pt x="1206496" y="1447801"/>
                </a:cubicBezTo>
                <a:lnTo>
                  <a:pt x="241305" y="1447801"/>
                </a:lnTo>
                <a:cubicBezTo>
                  <a:pt x="108036" y="1447801"/>
                  <a:pt x="0" y="1339765"/>
                  <a:pt x="0" y="1206496"/>
                </a:cubicBezTo>
                <a:lnTo>
                  <a:pt x="0" y="241305"/>
                </a:lnTo>
                <a:cubicBezTo>
                  <a:pt x="0" y="108036"/>
                  <a:pt x="108036" y="0"/>
                  <a:pt x="2413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62572" y="4907073"/>
            <a:ext cx="2162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NES Condensed Extra Light" panose="00000300000000000000" pitchFamily="50" charset="0"/>
              </a:rPr>
              <a:t>Conservation </a:t>
            </a:r>
            <a:r>
              <a:rPr lang="en-US" dirty="0">
                <a:solidFill>
                  <a:schemeClr val="bg1"/>
                </a:solidFill>
                <a:latin typeface="CNES Condensed Extra Light" panose="00000300000000000000" pitchFamily="50" charset="0"/>
              </a:rPr>
              <a:t>and sustainable use of the ocean, seas and marine </a:t>
            </a:r>
            <a:r>
              <a:rPr lang="en-US" dirty="0" smtClean="0">
                <a:solidFill>
                  <a:schemeClr val="bg1"/>
                </a:solidFill>
                <a:latin typeface="CNES Condensed Extra Light" panose="00000300000000000000" pitchFamily="50" charset="0"/>
              </a:rPr>
              <a:t>resources</a:t>
            </a:r>
            <a:endParaRPr lang="en-US" dirty="0">
              <a:solidFill>
                <a:schemeClr val="bg1"/>
              </a:solidFill>
              <a:latin typeface="CNES Condensed Extra Light" panose="00000300000000000000" pitchFamily="50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87325" y="3977629"/>
            <a:ext cx="2497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4800" spc="300">
                <a:solidFill>
                  <a:srgbClr val="192E4F"/>
                </a:solidFill>
                <a:latin typeface="CNES Poster" panose="00000500000000000000" pitchFamily="50" charset="0"/>
              </a:defRPr>
            </a:lvl1pPr>
          </a:lstStyle>
          <a:p>
            <a:r>
              <a:rPr lang="fr-FR" spc="0" dirty="0" smtClean="0">
                <a:solidFill>
                  <a:srgbClr val="D9F5FB"/>
                </a:solidFill>
              </a:rPr>
              <a:t>&gt;3 B</a:t>
            </a:r>
            <a:endParaRPr lang="fr-FR" spc="0" dirty="0">
              <a:solidFill>
                <a:srgbClr val="D9F5FB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587325" y="4636831"/>
            <a:ext cx="1953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People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depending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on marine and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coastal</a:t>
            </a:r>
            <a:r>
              <a:rPr lang="fr-FR" sz="2400" dirty="0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 </a:t>
            </a:r>
            <a:r>
              <a:rPr lang="fr-FR" sz="2400" dirty="0" err="1" smtClean="0">
                <a:solidFill>
                  <a:srgbClr val="D9F5FB"/>
                </a:solidFill>
                <a:latin typeface="CNES Condensed Light" panose="00000400000000000000" pitchFamily="50" charset="0"/>
              </a:rPr>
              <a:t>resources</a:t>
            </a:r>
            <a:endParaRPr lang="fr-FR" sz="2400" dirty="0">
              <a:solidFill>
                <a:srgbClr val="D9F5FB"/>
              </a:solidFill>
              <a:latin typeface="CNES Condensed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920" y="1721642"/>
            <a:ext cx="3780518" cy="30371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Fundamentals of the </a:t>
            </a:r>
            <a:b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Space4ocean alliance</a:t>
            </a:r>
            <a:endParaRPr lang="fr-FR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117" name="Espace réservé du texte 1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5" name="Larme 114"/>
          <p:cNvSpPr/>
          <p:nvPr/>
        </p:nvSpPr>
        <p:spPr>
          <a:xfrm rot="18900000" flipV="1">
            <a:off x="6346" y="1786708"/>
            <a:ext cx="3757449" cy="3757449"/>
          </a:xfrm>
          <a:prstGeom prst="teardrop">
            <a:avLst>
              <a:gd name="adj" fmla="val 157996"/>
            </a:avLst>
          </a:prstGeom>
          <a:blipFill dpi="0" rotWithShape="1">
            <a:blip r:embed="rId5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à coins arrondis 102"/>
          <p:cNvSpPr/>
          <p:nvPr/>
        </p:nvSpPr>
        <p:spPr>
          <a:xfrm>
            <a:off x="203127" y="2182249"/>
            <a:ext cx="1800000" cy="1080000"/>
          </a:xfrm>
          <a:prstGeom prst="roundRect">
            <a:avLst/>
          </a:prstGeom>
          <a:solidFill>
            <a:srgbClr val="1C335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Performance and gaps of EO data </a:t>
            </a:r>
            <a:b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</a:br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for </a:t>
            </a:r>
            <a:r>
              <a:rPr lang="fr-FR" sz="20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ocean</a:t>
            </a:r>
            <a:endParaRPr lang="fr-FR" sz="2000" dirty="0">
              <a:solidFill>
                <a:schemeClr val="bg1"/>
              </a:solidFill>
              <a:latin typeface="CNES Condensed" panose="00000500000000000000" pitchFamily="50" charset="0"/>
            </a:endParaRPr>
          </a:p>
        </p:txBody>
      </p:sp>
      <p:sp>
        <p:nvSpPr>
          <p:cNvPr id="105" name="Rectangle à coins arrondis 104"/>
          <p:cNvSpPr/>
          <p:nvPr/>
        </p:nvSpPr>
        <p:spPr>
          <a:xfrm>
            <a:off x="85070" y="4072506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Foundation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</a:t>
            </a:r>
            <a:b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</a:b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Ocean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Science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091" y="4618805"/>
            <a:ext cx="568897" cy="55321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8FA4D22-47A0-F0BF-A2DC-75F4385A32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6" y="4921266"/>
            <a:ext cx="2026434" cy="117844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softEdge rad="31750"/>
          </a:effec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ED28B79-9884-F8F9-C1E2-3D0C7BE957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9" t="5765" r="13485"/>
          <a:stretch/>
        </p:blipFill>
        <p:spPr>
          <a:xfrm>
            <a:off x="5422342" y="4698247"/>
            <a:ext cx="1158655" cy="137782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SMOS_14ye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0007" y="137991"/>
            <a:ext cx="3631452" cy="2723589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9034286" y="3049344"/>
            <a:ext cx="3297806" cy="3549761"/>
            <a:chOff x="5737391" y="2342605"/>
            <a:chExt cx="3297806" cy="354976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0221FB0-1DCD-EA05-B400-D56C881D6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05" b="95991" l="2864" r="95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" t="4000" r="3394" b="3273"/>
            <a:stretch/>
          </p:blipFill>
          <p:spPr>
            <a:xfrm>
              <a:off x="5737391" y="2342605"/>
              <a:ext cx="3297806" cy="329780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50170" y="5640410"/>
              <a:ext cx="866959" cy="251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8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697" y="138012"/>
            <a:ext cx="3195047" cy="305075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Fundamentals of the </a:t>
            </a:r>
            <a:b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Space4ocean alliance</a:t>
            </a:r>
            <a:endParaRPr lang="fr-FR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117" name="Espace réservé du texte 1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5" name="Larme 114"/>
          <p:cNvSpPr/>
          <p:nvPr/>
        </p:nvSpPr>
        <p:spPr>
          <a:xfrm rot="18900000" flipV="1">
            <a:off x="6346" y="1786708"/>
            <a:ext cx="3757449" cy="3757449"/>
          </a:xfrm>
          <a:prstGeom prst="teardrop">
            <a:avLst>
              <a:gd name="adj" fmla="val 157996"/>
            </a:avLst>
          </a:prstGeom>
          <a:blipFill dpi="0"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à coins arrondis 102"/>
          <p:cNvSpPr/>
          <p:nvPr/>
        </p:nvSpPr>
        <p:spPr>
          <a:xfrm>
            <a:off x="203127" y="2182249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Performance and gaps of EO data </a:t>
            </a:r>
            <a:b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</a:b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for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ocean</a:t>
            </a:r>
            <a:endParaRPr lang="fr-FR" sz="2000" dirty="0">
              <a:solidFill>
                <a:srgbClr val="002060"/>
              </a:solidFill>
              <a:latin typeface="CNES Condensed" panose="00000500000000000000" pitchFamily="50" charset="0"/>
            </a:endParaRPr>
          </a:p>
        </p:txBody>
      </p:sp>
      <p:sp>
        <p:nvSpPr>
          <p:cNvPr id="105" name="Rectangle à coins arrondis 104"/>
          <p:cNvSpPr/>
          <p:nvPr/>
        </p:nvSpPr>
        <p:spPr>
          <a:xfrm>
            <a:off x="85070" y="4072506"/>
            <a:ext cx="1800000" cy="1080000"/>
          </a:xfrm>
          <a:prstGeom prst="roundRect">
            <a:avLst/>
          </a:prstGeom>
          <a:solidFill>
            <a:srgbClr val="1C335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Foundation</a:t>
            </a:r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</a:br>
            <a:r>
              <a:rPr lang="fr-FR" sz="20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Ocean</a:t>
            </a:r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 Science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091" y="4618805"/>
            <a:ext cx="568897" cy="553212"/>
          </a:xfrm>
          <a:prstGeom prst="rect">
            <a:avLst/>
          </a:prstGeom>
        </p:spPr>
      </p:pic>
      <p:grpSp>
        <p:nvGrpSpPr>
          <p:cNvPr id="31" name="Groupe 30"/>
          <p:cNvGrpSpPr/>
          <p:nvPr/>
        </p:nvGrpSpPr>
        <p:grpSpPr>
          <a:xfrm>
            <a:off x="12329831" y="2926451"/>
            <a:ext cx="5029891" cy="2081849"/>
            <a:chOff x="7020850" y="4021500"/>
            <a:chExt cx="5029891" cy="208184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0850" y="4175389"/>
              <a:ext cx="5029891" cy="192796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8972136" y="4021500"/>
              <a:ext cx="28632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© </a:t>
              </a:r>
              <a:r>
                <a:rPr lang="fr-FR" sz="1400" i="1" dirty="0" err="1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Gourdeau</a:t>
              </a:r>
              <a:r>
                <a:rPr lang="fr-FR" sz="1400" i="1" dirty="0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 &amp; </a:t>
              </a:r>
              <a:r>
                <a:rPr lang="fr-FR" sz="1400" i="1" dirty="0" err="1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Cravatte</a:t>
              </a:r>
              <a:r>
                <a:rPr lang="fr-FR" sz="1400" i="1" dirty="0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, LEGOS, SWOT-TROPICS </a:t>
              </a:r>
              <a:r>
                <a:rPr lang="fr-FR" sz="1400" i="1" dirty="0" err="1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project</a:t>
              </a:r>
              <a:endParaRPr lang="fr-FR" sz="1400" i="1" dirty="0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2329831" y="365410"/>
            <a:ext cx="1784446" cy="2112150"/>
            <a:chOff x="6446740" y="1559241"/>
            <a:chExt cx="1961387" cy="232158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6740" y="1804063"/>
              <a:ext cx="1961387" cy="2076763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6660821" y="1559241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From</a:t>
              </a:r>
              <a:r>
                <a:rPr lang="fr-FR" sz="1400" i="1" dirty="0" smtClean="0">
                  <a:solidFill>
                    <a:schemeClr val="bg1">
                      <a:lumMod val="65000"/>
                    </a:schemeClr>
                  </a:solidFill>
                  <a:latin typeface="CNES Condensed" panose="00000500000000000000" pitchFamily="50" charset="0"/>
                </a:rPr>
                <a:t> Zhao et al.2024</a:t>
              </a: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8" y="3233588"/>
            <a:ext cx="5625542" cy="2795755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4088785" y="5467809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  <a:t>Fig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  <a:t> 4.4 </a:t>
            </a:r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  <a:t>from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  <a:t> IPCC 2019 </a:t>
            </a:r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  <a:t>Chapter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  <a:t> 4 report</a:t>
            </a:r>
            <a:b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</a:b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CNES Condensed" panose="00000500000000000000" pitchFamily="50" charset="0"/>
              </a:rPr>
              <a:t>Oppenheimer et al.</a:t>
            </a:r>
          </a:p>
        </p:txBody>
      </p:sp>
    </p:spTree>
    <p:extLst>
      <p:ext uri="{BB962C8B-B14F-4D97-AF65-F5344CB8AC3E}">
        <p14:creationId xmlns:p14="http://schemas.microsoft.com/office/powerpoint/2010/main" val="4846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701" y="3287498"/>
            <a:ext cx="2266950" cy="138921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92651" y="3016644"/>
            <a:ext cx="2565406" cy="1450113"/>
          </a:xfrm>
          <a:custGeom>
            <a:avLst/>
            <a:gdLst>
              <a:gd name="connsiteX0" fmla="*/ 616358 w 3471170"/>
              <a:gd name="connsiteY0" fmla="*/ 0 h 1962102"/>
              <a:gd name="connsiteX1" fmla="*/ 3471170 w 3471170"/>
              <a:gd name="connsiteY1" fmla="*/ 0 h 1962102"/>
              <a:gd name="connsiteX2" fmla="*/ 3471170 w 3471170"/>
              <a:gd name="connsiteY2" fmla="*/ 1962102 h 1962102"/>
              <a:gd name="connsiteX3" fmla="*/ 0 w 3471170"/>
              <a:gd name="connsiteY3" fmla="*/ 1962102 h 1962102"/>
              <a:gd name="connsiteX4" fmla="*/ 0 w 3471170"/>
              <a:gd name="connsiteY4" fmla="*/ 542051 h 1962102"/>
              <a:gd name="connsiteX5" fmla="*/ 628885 w 3471170"/>
              <a:gd name="connsiteY5" fmla="*/ 14946 h 196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1170" h="1962102">
                <a:moveTo>
                  <a:pt x="616358" y="0"/>
                </a:moveTo>
                <a:lnTo>
                  <a:pt x="3471170" y="0"/>
                </a:lnTo>
                <a:lnTo>
                  <a:pt x="3471170" y="1962102"/>
                </a:lnTo>
                <a:lnTo>
                  <a:pt x="0" y="1962102"/>
                </a:lnTo>
                <a:lnTo>
                  <a:pt x="0" y="542051"/>
                </a:lnTo>
                <a:lnTo>
                  <a:pt x="628885" y="14946"/>
                </a:lnTo>
                <a:close/>
              </a:path>
            </a:pathLst>
          </a:cu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Examples</a:t>
            </a:r>
            <a:r>
              <a:rPr lang="fr-FR" dirty="0" smtClean="0"/>
              <a:t> of services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6" name="Larme 5"/>
          <p:cNvSpPr/>
          <p:nvPr/>
        </p:nvSpPr>
        <p:spPr>
          <a:xfrm rot="2700000" flipH="1" flipV="1">
            <a:off x="1559210" y="1725943"/>
            <a:ext cx="3758400" cy="3758400"/>
          </a:xfrm>
          <a:prstGeom prst="teardrop">
            <a:avLst>
              <a:gd name="adj" fmla="val 157996"/>
            </a:avLst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73354" y="2324200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Marine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biodiversity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protection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3572788" y="3575684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zone management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541867" y="1982896"/>
            <a:ext cx="1800000" cy="1080000"/>
          </a:xfrm>
          <a:prstGeom prst="roundRect">
            <a:avLst/>
          </a:prstGeom>
          <a:solidFill>
            <a:srgbClr val="1C335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Sustainable</a:t>
            </a:r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 Blue </a:t>
            </a:r>
            <a:r>
              <a:rPr lang="fr-FR" sz="20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Economy</a:t>
            </a:r>
            <a:endParaRPr lang="fr-FR" sz="2000" dirty="0">
              <a:solidFill>
                <a:schemeClr val="bg1"/>
              </a:solidFill>
              <a:latin typeface="CNES Condensed" panose="00000500000000000000" pitchFamily="50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273354" y="4834450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Maritime Security and Surveillance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01638" y="3926757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Marine and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pollution</a:t>
            </a:r>
          </a:p>
        </p:txBody>
      </p:sp>
      <p:pic>
        <p:nvPicPr>
          <p:cNvPr id="14" name="Bilde 3" descr="Et bilde som inneholder Font, tekst, Grafikk, logo&#10;&#10;KI-generert innhold kan være feil.">
            <a:extLst>
              <a:ext uri="{FF2B5EF4-FFF2-40B4-BE49-F238E27FC236}">
                <a16:creationId xmlns:a16="http://schemas.microsoft.com/office/drawing/2014/main" id="{6BC554EA-3361-E4E3-9C75-46EE6840EF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78" y="2142720"/>
            <a:ext cx="2318332" cy="639918"/>
          </a:xfrm>
          <a:prstGeom prst="rect">
            <a:avLst/>
          </a:prstGeom>
        </p:spPr>
      </p:pic>
      <p:pic>
        <p:nvPicPr>
          <p:cNvPr id="1026" name="Picture 2" descr="Global Fishing Wa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23" y="2852207"/>
            <a:ext cx="1770166" cy="4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t d'Essaouira au Maro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124" y="258122"/>
            <a:ext cx="2601050" cy="162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881601" y="1519031"/>
            <a:ext cx="31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Sustainable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fishing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&amp; aquaculture</a:t>
            </a:r>
          </a:p>
        </p:txBody>
      </p:sp>
      <p:pic>
        <p:nvPicPr>
          <p:cNvPr id="25" name="Picture 10" descr="Race for Water | Une fondation pour préserver l'e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851" y="5224211"/>
            <a:ext cx="1405727" cy="13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Race for Water : une odyssée écolo de cinq ans contre la pollution des me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581" y="4878809"/>
            <a:ext cx="2078475" cy="12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5372788" y="4968417"/>
            <a:ext cx="3562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Decarbonization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of the maritime world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7373" y="5545783"/>
            <a:ext cx="1860813" cy="372163"/>
          </a:xfrm>
          <a:prstGeom prst="rect">
            <a:avLst/>
          </a:prstGeom>
        </p:spPr>
      </p:pic>
      <p:pic>
        <p:nvPicPr>
          <p:cNvPr id="13" name="Bilde 9" descr="Et bilde som inneholder tekst, Font, sirkel, Grafikk&#10;&#10;KI-generert innhold kan være feil.">
            <a:extLst>
              <a:ext uri="{FF2B5EF4-FFF2-40B4-BE49-F238E27FC236}">
                <a16:creationId xmlns:a16="http://schemas.microsoft.com/office/drawing/2014/main" id="{F22CE249-4AA8-1546-23D8-58814A9C10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106" y="356965"/>
            <a:ext cx="1028214" cy="121027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2237" y="2064246"/>
            <a:ext cx="2188824" cy="4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Examples</a:t>
            </a:r>
            <a:r>
              <a:rPr lang="fr-FR" dirty="0" smtClean="0"/>
              <a:t> of services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Larme 5"/>
          <p:cNvSpPr/>
          <p:nvPr/>
        </p:nvSpPr>
        <p:spPr>
          <a:xfrm rot="2700000" flipH="1" flipV="1">
            <a:off x="1559210" y="1725943"/>
            <a:ext cx="3758400" cy="3758400"/>
          </a:xfrm>
          <a:prstGeom prst="teardrop">
            <a:avLst>
              <a:gd name="adj" fmla="val 157996"/>
            </a:avLst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73354" y="2324200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Marine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biodiversity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protection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3572788" y="3575684"/>
            <a:ext cx="1800000" cy="1080000"/>
          </a:xfrm>
          <a:prstGeom prst="roundRect">
            <a:avLst/>
          </a:prstGeom>
          <a:solidFill>
            <a:srgbClr val="1C335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 zone management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541867" y="1982896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Sustainable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Blue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Economy</a:t>
            </a:r>
            <a:endParaRPr lang="fr-FR" sz="2000" dirty="0">
              <a:solidFill>
                <a:srgbClr val="002060"/>
              </a:solidFill>
              <a:latin typeface="CNES Condensed" panose="00000500000000000000" pitchFamily="50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273354" y="4834450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Maritime Security and Surveillance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01638" y="3926757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Marine and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pollution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41207" y="1269145"/>
            <a:ext cx="4376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LITTOSCOPE | Space for Climate Observatory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01" y="1638476"/>
            <a:ext cx="3153581" cy="295175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20" y="2236784"/>
            <a:ext cx="1243974" cy="967493"/>
          </a:xfrm>
          <a:prstGeom prst="rect">
            <a:avLst/>
          </a:prstGeom>
        </p:spPr>
      </p:pic>
      <p:pic>
        <p:nvPicPr>
          <p:cNvPr id="2052" name="Picture 4" descr="CLS Collecte Localisation Satellit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126" y="3355842"/>
            <a:ext cx="536413" cy="4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241541" y="947552"/>
            <a:ext cx="2476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flooding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hazards</a:t>
            </a:r>
            <a:endParaRPr lang="fr-FR" sz="2000" b="1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241541" y="4733197"/>
            <a:ext cx="2802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Resilience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to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extreme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events</a:t>
            </a:r>
            <a:endParaRPr lang="fr-FR" sz="2000" b="1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Examples</a:t>
            </a:r>
            <a:r>
              <a:rPr lang="fr-FR" dirty="0" smtClean="0"/>
              <a:t> of services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Larme 5"/>
          <p:cNvSpPr/>
          <p:nvPr/>
        </p:nvSpPr>
        <p:spPr>
          <a:xfrm rot="2700000" flipH="1" flipV="1">
            <a:off x="1559210" y="1725943"/>
            <a:ext cx="3758400" cy="3758400"/>
          </a:xfrm>
          <a:prstGeom prst="teardrop">
            <a:avLst>
              <a:gd name="adj" fmla="val 157996"/>
            </a:avLst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73354" y="2324200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Marine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biodiversity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protection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3572788" y="3575684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zone management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541867" y="1982896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Sustainable</a:t>
            </a:r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 Blue </a:t>
            </a:r>
            <a:r>
              <a:rPr lang="fr-FR" sz="2000" dirty="0" err="1">
                <a:solidFill>
                  <a:srgbClr val="002060"/>
                </a:solidFill>
                <a:latin typeface="CNES Condensed" panose="00000500000000000000" pitchFamily="50" charset="0"/>
              </a:rPr>
              <a:t>Economy</a:t>
            </a:r>
            <a:endParaRPr lang="fr-FR" sz="2000" dirty="0">
              <a:solidFill>
                <a:srgbClr val="002060"/>
              </a:solidFill>
              <a:latin typeface="CNES Condensed" panose="00000500000000000000" pitchFamily="50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273354" y="4834450"/>
            <a:ext cx="1800000" cy="1080000"/>
          </a:xfrm>
          <a:prstGeom prst="roundRect">
            <a:avLst/>
          </a:prstGeom>
          <a:solidFill>
            <a:srgbClr val="FFFFFF">
              <a:alpha val="30196"/>
            </a:srgbClr>
          </a:solidFill>
          <a:ln w="6350">
            <a:solidFill>
              <a:srgbClr val="1C3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NES Condensed" panose="00000500000000000000" pitchFamily="50" charset="0"/>
              </a:rPr>
              <a:t>Maritime Security and Surveillance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01638" y="3926757"/>
            <a:ext cx="1800000" cy="1080000"/>
          </a:xfrm>
          <a:prstGeom prst="roundRect">
            <a:avLst/>
          </a:prstGeom>
          <a:solidFill>
            <a:srgbClr val="1C335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Marine and </a:t>
            </a:r>
            <a:r>
              <a:rPr lang="fr-FR" sz="2000" dirty="0" err="1">
                <a:solidFill>
                  <a:schemeClr val="bg1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>
                <a:solidFill>
                  <a:schemeClr val="bg1"/>
                </a:solidFill>
                <a:latin typeface="CNES Condensed" panose="00000500000000000000" pitchFamily="50" charset="0"/>
              </a:rPr>
              <a:t> pollution</a:t>
            </a:r>
          </a:p>
        </p:txBody>
      </p:sp>
      <p:pic>
        <p:nvPicPr>
          <p:cNvPr id="4098" name="Picture 2" descr="Ocean plastic pollution an overview: data and stati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66" y="125494"/>
            <a:ext cx="2891943" cy="16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7 Solutions to Ocean Plastic Pollution - Oceanic Soci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473" y="871202"/>
            <a:ext cx="2000774" cy="13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xpédition 7è continent - Respect Oce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80" y="1580103"/>
            <a:ext cx="1387135" cy="4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227503" y="1151022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>
                <a:solidFill>
                  <a:srgbClr val="0070C0"/>
                </a:solidFill>
                <a:latin typeface="CNES Condensed" panose="00000500000000000000" pitchFamily="50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 err="1" smtClean="0">
                <a:solidFill>
                  <a:srgbClr val="1C3359"/>
                </a:solidFill>
              </a:rPr>
              <a:t>Ocean</a:t>
            </a:r>
            <a:r>
              <a:rPr lang="fr-FR" b="1" dirty="0" smtClean="0">
                <a:solidFill>
                  <a:srgbClr val="1C3359"/>
                </a:solidFill>
              </a:rPr>
              <a:t> Plastic Pollution</a:t>
            </a:r>
            <a:endParaRPr lang="fr-FR" b="1" dirty="0">
              <a:solidFill>
                <a:srgbClr val="1C3359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213593" y="3317600"/>
            <a:ext cx="3754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Sargassum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forecast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warnings</a:t>
            </a:r>
          </a:p>
        </p:txBody>
      </p:sp>
      <p:pic>
        <p:nvPicPr>
          <p:cNvPr id="4112" name="Picture 16" descr="Prevision sargasses juil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476" y="4496642"/>
            <a:ext cx="2141028" cy="8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16992" y="5316591"/>
            <a:ext cx="3872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hlinkClick r:id="rId7"/>
              </a:rPr>
              <a:t>SeSaM</a:t>
            </a:r>
            <a:r>
              <a:rPr lang="en-US" dirty="0">
                <a:hlinkClick r:id="rId7"/>
              </a:rPr>
              <a:t> | Space for Climate Observatory</a:t>
            </a:r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77" y="3951145"/>
            <a:ext cx="663801" cy="516267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983921" y="2531626"/>
            <a:ext cx="2637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Oil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Pollution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prevention</a:t>
            </a:r>
            <a:endParaRPr lang="fr-FR" sz="2000" b="1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pic>
        <p:nvPicPr>
          <p:cNvPr id="4114" name="Picture 18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38" y="2560501"/>
            <a:ext cx="1338045" cy="38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2720" y="3855683"/>
            <a:ext cx="1512037" cy="79654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6134" y="3297690"/>
            <a:ext cx="1170875" cy="25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4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01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42"/>
          </p:nvPr>
        </p:nvSpPr>
        <p:spPr>
          <a:xfrm>
            <a:off x="616069" y="4844451"/>
            <a:ext cx="2261724" cy="1182336"/>
          </a:xfrm>
        </p:spPr>
        <p:txBody>
          <a:bodyPr anchor="ctr">
            <a:normAutofit/>
          </a:bodyPr>
          <a:lstStyle/>
          <a:p>
            <a:pPr algn="ctr"/>
            <a:r>
              <a:rPr lang="fr-FR" sz="2000" dirty="0" smtClean="0">
                <a:latin typeface="CNES Condensed" panose="00000500000000000000" pitchFamily="50" charset="0"/>
              </a:rPr>
              <a:t>Road to UNOC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4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02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4"/>
          </p:nvPr>
        </p:nvSpPr>
        <p:spPr>
          <a:xfrm>
            <a:off x="3443675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Rationale</a:t>
            </a:r>
            <a:r>
              <a:rPr lang="fr-FR" sz="2000" dirty="0" smtClean="0">
                <a:latin typeface="CNES Condensed" panose="00000500000000000000" pitchFamily="50" charset="0"/>
              </a:rPr>
              <a:t> and objectives of the Space4Ocean Alliance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45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03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46"/>
          </p:nvPr>
        </p:nvSpPr>
        <p:spPr>
          <a:xfrm>
            <a:off x="6273577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Proposed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>
                <a:latin typeface="CNES Condensed" panose="00000500000000000000" pitchFamily="50" charset="0"/>
              </a:rPr>
              <a:t>Governance</a:t>
            </a:r>
            <a:r>
              <a:rPr lang="fr-FR" sz="2000" dirty="0">
                <a:latin typeface="CNES Condensed" panose="00000500000000000000" pitchFamily="50" charset="0"/>
              </a:rPr>
              <a:t> 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47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04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48"/>
          </p:nvPr>
        </p:nvSpPr>
        <p:spPr>
          <a:xfrm>
            <a:off x="9101183" y="4844451"/>
            <a:ext cx="2261724" cy="1191224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Looking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latin typeface="CNES Condensed" panose="00000500000000000000" pitchFamily="50" charset="0"/>
              </a:rPr>
              <a:t>forward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  <a:t>The space4OCean ALLIANCE</a:t>
            </a:r>
            <a:b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</a:br>
            <a:r>
              <a:rPr lang="fr-FR" sz="3200" dirty="0" err="1" smtClean="0">
                <a:ln w="15875">
                  <a:gradFill flip="none" rotWithShape="1">
                    <a:gsLst>
                      <a:gs pos="0">
                        <a:srgbClr val="A3E7F5"/>
                      </a:gs>
                      <a:gs pos="100000">
                        <a:srgbClr val="192E4F"/>
                      </a:gs>
                    </a:gsLst>
                    <a:lin ang="16200000" scaled="1"/>
                    <a:tileRect/>
                  </a:gradFill>
                </a:ln>
                <a:noFill/>
                <a:ea typeface="+mn-ea"/>
                <a:cs typeface="+mn-cs"/>
              </a:rPr>
              <a:t>outline</a:t>
            </a:r>
            <a:endParaRPr lang="fr-FR" sz="3200" dirty="0">
              <a:ln w="15875">
                <a:gradFill flip="none" rotWithShape="1">
                  <a:gsLst>
                    <a:gs pos="0">
                      <a:srgbClr val="A3E7F5"/>
                    </a:gs>
                    <a:gs pos="100000">
                      <a:srgbClr val="192E4F"/>
                    </a:gs>
                  </a:gsLst>
                  <a:lin ang="16200000" scaled="1"/>
                  <a:tileRect/>
                </a:gradFill>
              </a:ln>
              <a:noFill/>
              <a:ea typeface="+mn-ea"/>
              <a:cs typeface="+mn-cs"/>
            </a:endParaRP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>
            <a:off x="0" y="4874462"/>
            <a:ext cx="12200547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516592"/>
                </a:gs>
                <a:gs pos="100000">
                  <a:srgbClr val="A3E7F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7273788" y="4573417"/>
            <a:ext cx="259348" cy="366032"/>
            <a:chOff x="2657662" y="5527193"/>
            <a:chExt cx="259348" cy="366032"/>
          </a:xfrm>
        </p:grpSpPr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5A38D6FC-18D2-3C09-6216-39A1EBFC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662" y="5527193"/>
              <a:ext cx="259348" cy="366032"/>
            </a:xfrm>
            <a:custGeom>
              <a:avLst/>
              <a:gdLst>
                <a:gd name="T0" fmla="*/ 313 w 622"/>
                <a:gd name="T1" fmla="*/ 0 h 879"/>
                <a:gd name="T2" fmla="*/ 621 w 622"/>
                <a:gd name="T3" fmla="*/ 308 h 879"/>
                <a:gd name="T4" fmla="*/ 567 w 622"/>
                <a:gd name="T5" fmla="*/ 499 h 879"/>
                <a:gd name="T6" fmla="*/ 310 w 622"/>
                <a:gd name="T7" fmla="*/ 878 h 879"/>
                <a:gd name="T8" fmla="*/ 53 w 622"/>
                <a:gd name="T9" fmla="*/ 499 h 879"/>
                <a:gd name="T10" fmla="*/ 0 w 622"/>
                <a:gd name="T11" fmla="*/ 308 h 879"/>
                <a:gd name="T12" fmla="*/ 313 w 622"/>
                <a:gd name="T13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879">
                  <a:moveTo>
                    <a:pt x="313" y="0"/>
                  </a:moveTo>
                  <a:cubicBezTo>
                    <a:pt x="482" y="0"/>
                    <a:pt x="621" y="138"/>
                    <a:pt x="621" y="308"/>
                  </a:cubicBezTo>
                  <a:cubicBezTo>
                    <a:pt x="621" y="381"/>
                    <a:pt x="609" y="431"/>
                    <a:pt x="567" y="499"/>
                  </a:cubicBezTo>
                  <a:cubicBezTo>
                    <a:pt x="525" y="566"/>
                    <a:pt x="310" y="878"/>
                    <a:pt x="310" y="878"/>
                  </a:cubicBezTo>
                  <a:cubicBezTo>
                    <a:pt x="310" y="878"/>
                    <a:pt x="96" y="566"/>
                    <a:pt x="53" y="499"/>
                  </a:cubicBezTo>
                  <a:cubicBezTo>
                    <a:pt x="11" y="431"/>
                    <a:pt x="0" y="381"/>
                    <a:pt x="0" y="308"/>
                  </a:cubicBezTo>
                  <a:cubicBezTo>
                    <a:pt x="6" y="138"/>
                    <a:pt x="144" y="0"/>
                    <a:pt x="313" y="0"/>
                  </a:cubicBezTo>
                </a:path>
              </a:pathLst>
            </a:custGeom>
            <a:solidFill>
              <a:schemeClr val="bg1"/>
            </a:solidFill>
            <a:ln w="19050" cap="flat">
              <a:solidFill>
                <a:srgbClr val="4ED0E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46">
              <a:extLst>
                <a:ext uri="{FF2B5EF4-FFF2-40B4-BE49-F238E27FC236}">
                  <a16:creationId xmlns:a16="http://schemas.microsoft.com/office/drawing/2014/main" id="{F7E82DA7-43EA-926D-6649-C6F6E1DCA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432" y="5611803"/>
              <a:ext cx="93807" cy="93808"/>
            </a:xfrm>
            <a:custGeom>
              <a:avLst/>
              <a:gdLst>
                <a:gd name="T0" fmla="*/ 113 w 227"/>
                <a:gd name="T1" fmla="*/ 0 h 227"/>
                <a:gd name="T2" fmla="*/ 113 w 227"/>
                <a:gd name="T3" fmla="*/ 0 h 227"/>
                <a:gd name="T4" fmla="*/ 113 w 227"/>
                <a:gd name="T5" fmla="*/ 0 h 227"/>
                <a:gd name="T6" fmla="*/ 226 w 227"/>
                <a:gd name="T7" fmla="*/ 113 h 227"/>
                <a:gd name="T8" fmla="*/ 113 w 227"/>
                <a:gd name="T9" fmla="*/ 226 h 227"/>
                <a:gd name="T10" fmla="*/ 113 w 227"/>
                <a:gd name="T11" fmla="*/ 226 h 227"/>
                <a:gd name="T12" fmla="*/ 113 w 227"/>
                <a:gd name="T13" fmla="*/ 226 h 227"/>
                <a:gd name="T14" fmla="*/ 0 w 227"/>
                <a:gd name="T15" fmla="*/ 113 h 227"/>
                <a:gd name="T16" fmla="*/ 113 w 227"/>
                <a:gd name="T1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27">
                  <a:moveTo>
                    <a:pt x="113" y="0"/>
                  </a:moveTo>
                  <a:lnTo>
                    <a:pt x="113" y="0"/>
                  </a:lnTo>
                  <a:lnTo>
                    <a:pt x="113" y="0"/>
                  </a:lnTo>
                  <a:cubicBezTo>
                    <a:pt x="175" y="0"/>
                    <a:pt x="226" y="48"/>
                    <a:pt x="226" y="113"/>
                  </a:cubicBezTo>
                  <a:cubicBezTo>
                    <a:pt x="226" y="178"/>
                    <a:pt x="175" y="226"/>
                    <a:pt x="113" y="226"/>
                  </a:cubicBezTo>
                  <a:lnTo>
                    <a:pt x="113" y="226"/>
                  </a:lnTo>
                  <a:lnTo>
                    <a:pt x="113" y="226"/>
                  </a:lnTo>
                  <a:cubicBezTo>
                    <a:pt x="51" y="226"/>
                    <a:pt x="0" y="178"/>
                    <a:pt x="0" y="113"/>
                  </a:cubicBezTo>
                  <a:cubicBezTo>
                    <a:pt x="0" y="48"/>
                    <a:pt x="51" y="0"/>
                    <a:pt x="113" y="0"/>
                  </a:cubicBezTo>
                </a:path>
              </a:pathLst>
            </a:custGeom>
            <a:solidFill>
              <a:srgbClr val="4ED0E7"/>
            </a:solidFill>
            <a:ln w="19050" cap="flat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" name="Espace réservé pour une image  4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16760"/>
          <a:stretch>
            <a:fillRect/>
          </a:stretch>
        </p:blipFill>
        <p:spPr>
          <a:xfrm>
            <a:off x="618980" y="2074741"/>
            <a:ext cx="2261109" cy="1700389"/>
          </a:xfrm>
        </p:spPr>
      </p:pic>
      <p:pic>
        <p:nvPicPr>
          <p:cNvPr id="31" name="Espace réservé pour une image  18"/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r="140"/>
          <a:stretch>
            <a:fillRect/>
          </a:stretch>
        </p:blipFill>
        <p:spPr>
          <a:xfrm>
            <a:off x="3446586" y="2074741"/>
            <a:ext cx="2261109" cy="1700389"/>
          </a:xfrm>
        </p:spPr>
      </p:pic>
      <p:pic>
        <p:nvPicPr>
          <p:cNvPr id="32" name="Espace réservé pour une image  20"/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5649"/>
          <a:stretch>
            <a:fillRect/>
          </a:stretch>
        </p:blipFill>
        <p:spPr>
          <a:xfrm>
            <a:off x="6274192" y="2074741"/>
            <a:ext cx="2261109" cy="1700389"/>
          </a:xfrm>
        </p:spPr>
      </p:pic>
      <p:pic>
        <p:nvPicPr>
          <p:cNvPr id="34" name="Espace réservé pour une image  36"/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421"/>
          <a:stretch>
            <a:fillRect/>
          </a:stretch>
        </p:blipFill>
        <p:spPr>
          <a:xfrm>
            <a:off x="9101798" y="2074741"/>
            <a:ext cx="2261109" cy="1700389"/>
          </a:xfrm>
        </p:spPr>
      </p:pic>
    </p:spTree>
    <p:extLst>
      <p:ext uri="{BB962C8B-B14F-4D97-AF65-F5344CB8AC3E}">
        <p14:creationId xmlns:p14="http://schemas.microsoft.com/office/powerpoint/2010/main" val="25015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385 -0.0007 L -1.45833E-6 1.48148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avec coins arrondis en diagonale 22"/>
          <p:cNvSpPr/>
          <p:nvPr/>
        </p:nvSpPr>
        <p:spPr>
          <a:xfrm>
            <a:off x="365124" y="1569348"/>
            <a:ext cx="11682943" cy="4346886"/>
          </a:xfrm>
          <a:custGeom>
            <a:avLst/>
            <a:gdLst>
              <a:gd name="connsiteX0" fmla="*/ 0 w 11576633"/>
              <a:gd name="connsiteY0" fmla="*/ 0 h 4346886"/>
              <a:gd name="connsiteX1" fmla="*/ 9403190 w 11576633"/>
              <a:gd name="connsiteY1" fmla="*/ 0 h 4346886"/>
              <a:gd name="connsiteX2" fmla="*/ 11576633 w 11576633"/>
              <a:gd name="connsiteY2" fmla="*/ 2173443 h 4346886"/>
              <a:gd name="connsiteX3" fmla="*/ 11576633 w 11576633"/>
              <a:gd name="connsiteY3" fmla="*/ 4346886 h 4346886"/>
              <a:gd name="connsiteX4" fmla="*/ 11576633 w 11576633"/>
              <a:gd name="connsiteY4" fmla="*/ 4346886 h 4346886"/>
              <a:gd name="connsiteX5" fmla="*/ 2173443 w 11576633"/>
              <a:gd name="connsiteY5" fmla="*/ 4346886 h 4346886"/>
              <a:gd name="connsiteX6" fmla="*/ 0 w 11576633"/>
              <a:gd name="connsiteY6" fmla="*/ 2173443 h 4346886"/>
              <a:gd name="connsiteX7" fmla="*/ 0 w 11576633"/>
              <a:gd name="connsiteY7" fmla="*/ 0 h 4346886"/>
              <a:gd name="connsiteX8" fmla="*/ 0 w 11576633"/>
              <a:gd name="connsiteY8" fmla="*/ 0 h 4346886"/>
              <a:gd name="connsiteX0" fmla="*/ 0 w 11576633"/>
              <a:gd name="connsiteY0" fmla="*/ 0 h 4346886"/>
              <a:gd name="connsiteX1" fmla="*/ 9403190 w 11576633"/>
              <a:gd name="connsiteY1" fmla="*/ 0 h 4346886"/>
              <a:gd name="connsiteX2" fmla="*/ 11576633 w 11576633"/>
              <a:gd name="connsiteY2" fmla="*/ 2173443 h 4346886"/>
              <a:gd name="connsiteX3" fmla="*/ 11576633 w 11576633"/>
              <a:gd name="connsiteY3" fmla="*/ 4346886 h 4346886"/>
              <a:gd name="connsiteX4" fmla="*/ 11576633 w 11576633"/>
              <a:gd name="connsiteY4" fmla="*/ 4346886 h 4346886"/>
              <a:gd name="connsiteX5" fmla="*/ 2287743 w 11576633"/>
              <a:gd name="connsiteY5" fmla="*/ 4346886 h 4346886"/>
              <a:gd name="connsiteX6" fmla="*/ 0 w 11576633"/>
              <a:gd name="connsiteY6" fmla="*/ 2173443 h 4346886"/>
              <a:gd name="connsiteX7" fmla="*/ 0 w 11576633"/>
              <a:gd name="connsiteY7" fmla="*/ 0 h 4346886"/>
              <a:gd name="connsiteX8" fmla="*/ 0 w 11576633"/>
              <a:gd name="connsiteY8" fmla="*/ 0 h 4346886"/>
              <a:gd name="connsiteX0" fmla="*/ 0 w 11576633"/>
              <a:gd name="connsiteY0" fmla="*/ 0 h 4346886"/>
              <a:gd name="connsiteX1" fmla="*/ 9723230 w 11576633"/>
              <a:gd name="connsiteY1" fmla="*/ 0 h 4346886"/>
              <a:gd name="connsiteX2" fmla="*/ 11576633 w 11576633"/>
              <a:gd name="connsiteY2" fmla="*/ 2173443 h 4346886"/>
              <a:gd name="connsiteX3" fmla="*/ 11576633 w 11576633"/>
              <a:gd name="connsiteY3" fmla="*/ 4346886 h 4346886"/>
              <a:gd name="connsiteX4" fmla="*/ 11576633 w 11576633"/>
              <a:gd name="connsiteY4" fmla="*/ 4346886 h 4346886"/>
              <a:gd name="connsiteX5" fmla="*/ 2287743 w 11576633"/>
              <a:gd name="connsiteY5" fmla="*/ 4346886 h 4346886"/>
              <a:gd name="connsiteX6" fmla="*/ 0 w 11576633"/>
              <a:gd name="connsiteY6" fmla="*/ 2173443 h 4346886"/>
              <a:gd name="connsiteX7" fmla="*/ 0 w 11576633"/>
              <a:gd name="connsiteY7" fmla="*/ 0 h 4346886"/>
              <a:gd name="connsiteX8" fmla="*/ 0 w 11576633"/>
              <a:gd name="connsiteY8" fmla="*/ 0 h 4346886"/>
              <a:gd name="connsiteX0" fmla="*/ 0 w 11576633"/>
              <a:gd name="connsiteY0" fmla="*/ 0 h 4346886"/>
              <a:gd name="connsiteX1" fmla="*/ 9723230 w 11576633"/>
              <a:gd name="connsiteY1" fmla="*/ 0 h 4346886"/>
              <a:gd name="connsiteX2" fmla="*/ 11576633 w 11576633"/>
              <a:gd name="connsiteY2" fmla="*/ 2173443 h 4346886"/>
              <a:gd name="connsiteX3" fmla="*/ 11576633 w 11576633"/>
              <a:gd name="connsiteY3" fmla="*/ 4346886 h 4346886"/>
              <a:gd name="connsiteX4" fmla="*/ 11576633 w 11576633"/>
              <a:gd name="connsiteY4" fmla="*/ 4346886 h 4346886"/>
              <a:gd name="connsiteX5" fmla="*/ 2146168 w 11576633"/>
              <a:gd name="connsiteY5" fmla="*/ 4311168 h 4346886"/>
              <a:gd name="connsiteX6" fmla="*/ 0 w 11576633"/>
              <a:gd name="connsiteY6" fmla="*/ 2173443 h 4346886"/>
              <a:gd name="connsiteX7" fmla="*/ 0 w 11576633"/>
              <a:gd name="connsiteY7" fmla="*/ 0 h 4346886"/>
              <a:gd name="connsiteX8" fmla="*/ 0 w 11576633"/>
              <a:gd name="connsiteY8" fmla="*/ 0 h 4346886"/>
              <a:gd name="connsiteX0" fmla="*/ 0 w 11576633"/>
              <a:gd name="connsiteY0" fmla="*/ 0 h 4346886"/>
              <a:gd name="connsiteX1" fmla="*/ 9723230 w 11576633"/>
              <a:gd name="connsiteY1" fmla="*/ 0 h 4346886"/>
              <a:gd name="connsiteX2" fmla="*/ 11576633 w 11576633"/>
              <a:gd name="connsiteY2" fmla="*/ 2173443 h 4346886"/>
              <a:gd name="connsiteX3" fmla="*/ 11576633 w 11576633"/>
              <a:gd name="connsiteY3" fmla="*/ 4346886 h 4346886"/>
              <a:gd name="connsiteX4" fmla="*/ 11576633 w 11576633"/>
              <a:gd name="connsiteY4" fmla="*/ 4346886 h 4346886"/>
              <a:gd name="connsiteX5" fmla="*/ 2160325 w 11576633"/>
              <a:gd name="connsiteY5" fmla="*/ 4311168 h 4346886"/>
              <a:gd name="connsiteX6" fmla="*/ 0 w 11576633"/>
              <a:gd name="connsiteY6" fmla="*/ 2173443 h 4346886"/>
              <a:gd name="connsiteX7" fmla="*/ 0 w 11576633"/>
              <a:gd name="connsiteY7" fmla="*/ 0 h 4346886"/>
              <a:gd name="connsiteX8" fmla="*/ 0 w 11576633"/>
              <a:gd name="connsiteY8" fmla="*/ 0 h 4346886"/>
              <a:gd name="connsiteX0" fmla="*/ 0 w 11576633"/>
              <a:gd name="connsiteY0" fmla="*/ 0 h 4346886"/>
              <a:gd name="connsiteX1" fmla="*/ 9723230 w 11576633"/>
              <a:gd name="connsiteY1" fmla="*/ 0 h 4346886"/>
              <a:gd name="connsiteX2" fmla="*/ 11576633 w 11576633"/>
              <a:gd name="connsiteY2" fmla="*/ 2173443 h 4346886"/>
              <a:gd name="connsiteX3" fmla="*/ 11576633 w 11576633"/>
              <a:gd name="connsiteY3" fmla="*/ 4346886 h 4346886"/>
              <a:gd name="connsiteX4" fmla="*/ 11576633 w 11576633"/>
              <a:gd name="connsiteY4" fmla="*/ 4346886 h 4346886"/>
              <a:gd name="connsiteX5" fmla="*/ 2139089 w 11576633"/>
              <a:gd name="connsiteY5" fmla="*/ 4318312 h 4346886"/>
              <a:gd name="connsiteX6" fmla="*/ 0 w 11576633"/>
              <a:gd name="connsiteY6" fmla="*/ 2173443 h 4346886"/>
              <a:gd name="connsiteX7" fmla="*/ 0 w 11576633"/>
              <a:gd name="connsiteY7" fmla="*/ 0 h 4346886"/>
              <a:gd name="connsiteX8" fmla="*/ 0 w 11576633"/>
              <a:gd name="connsiteY8" fmla="*/ 0 h 4346886"/>
              <a:gd name="connsiteX0" fmla="*/ 0 w 11576633"/>
              <a:gd name="connsiteY0" fmla="*/ 0 h 4346886"/>
              <a:gd name="connsiteX1" fmla="*/ 9723230 w 11576633"/>
              <a:gd name="connsiteY1" fmla="*/ 0 h 4346886"/>
              <a:gd name="connsiteX2" fmla="*/ 11576633 w 11576633"/>
              <a:gd name="connsiteY2" fmla="*/ 2173443 h 4346886"/>
              <a:gd name="connsiteX3" fmla="*/ 11576633 w 11576633"/>
              <a:gd name="connsiteY3" fmla="*/ 4346886 h 4346886"/>
              <a:gd name="connsiteX4" fmla="*/ 11576633 w 11576633"/>
              <a:gd name="connsiteY4" fmla="*/ 4346886 h 4346886"/>
              <a:gd name="connsiteX5" fmla="*/ 2174482 w 11576633"/>
              <a:gd name="connsiteY5" fmla="*/ 4332599 h 4346886"/>
              <a:gd name="connsiteX6" fmla="*/ 0 w 11576633"/>
              <a:gd name="connsiteY6" fmla="*/ 2173443 h 4346886"/>
              <a:gd name="connsiteX7" fmla="*/ 0 w 11576633"/>
              <a:gd name="connsiteY7" fmla="*/ 0 h 4346886"/>
              <a:gd name="connsiteX8" fmla="*/ 0 w 11576633"/>
              <a:gd name="connsiteY8" fmla="*/ 0 h 434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6633" h="4346886">
                <a:moveTo>
                  <a:pt x="0" y="0"/>
                </a:moveTo>
                <a:lnTo>
                  <a:pt x="9723230" y="0"/>
                </a:lnTo>
                <a:cubicBezTo>
                  <a:pt x="10923589" y="0"/>
                  <a:pt x="11576633" y="973084"/>
                  <a:pt x="11576633" y="2173443"/>
                </a:cubicBezTo>
                <a:lnTo>
                  <a:pt x="11576633" y="4346886"/>
                </a:lnTo>
                <a:lnTo>
                  <a:pt x="11576633" y="4346886"/>
                </a:lnTo>
                <a:lnTo>
                  <a:pt x="2174482" y="4332599"/>
                </a:lnTo>
                <a:cubicBezTo>
                  <a:pt x="974123" y="4332599"/>
                  <a:pt x="0" y="3373802"/>
                  <a:pt x="0" y="2173443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Larme 20"/>
          <p:cNvSpPr/>
          <p:nvPr/>
        </p:nvSpPr>
        <p:spPr>
          <a:xfrm flipH="1">
            <a:off x="341047" y="1575821"/>
            <a:ext cx="4551850" cy="4333941"/>
          </a:xfrm>
          <a:prstGeom prst="teardrop">
            <a:avLst/>
          </a:prstGeom>
          <a:solidFill>
            <a:srgbClr val="7CA3B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arme 17"/>
          <p:cNvSpPr/>
          <p:nvPr/>
        </p:nvSpPr>
        <p:spPr>
          <a:xfrm flipH="1">
            <a:off x="341047" y="1575821"/>
            <a:ext cx="2756695" cy="2756695"/>
          </a:xfrm>
          <a:prstGeom prst="teardrop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Members</a:t>
            </a:r>
            <a:r>
              <a:rPr lang="fr-FR" dirty="0" smtClean="0"/>
              <a:t> of the alliance</a:t>
            </a:r>
            <a:br>
              <a:rPr lang="fr-FR" dirty="0" smtClean="0"/>
            </a:br>
            <a:r>
              <a:rPr lang="fr-FR" sz="2200" dirty="0" smtClean="0"/>
              <a:t>As of April 7, 2025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48" name="Espace réservé du texte 4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DE0723-08D8-F915-13C3-0E2BF89F07B3}"/>
              </a:ext>
            </a:extLst>
          </p:cNvPr>
          <p:cNvGrpSpPr/>
          <p:nvPr/>
        </p:nvGrpSpPr>
        <p:grpSpPr>
          <a:xfrm>
            <a:off x="2019862" y="1826477"/>
            <a:ext cx="510559" cy="405550"/>
            <a:chOff x="4851400" y="3629025"/>
            <a:chExt cx="447675" cy="355600"/>
          </a:xfrm>
          <a:noFill/>
        </p:grpSpPr>
        <p:sp>
          <p:nvSpPr>
            <p:cNvPr id="7" name="Freeform 147">
              <a:extLst>
                <a:ext uri="{FF2B5EF4-FFF2-40B4-BE49-F238E27FC236}">
                  <a16:creationId xmlns:a16="http://schemas.microsoft.com/office/drawing/2014/main" id="{F6DAA529-AEC5-CDE6-FCB0-B23BA80BD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2363" y="3730625"/>
              <a:ext cx="122237" cy="61913"/>
            </a:xfrm>
            <a:custGeom>
              <a:avLst/>
              <a:gdLst>
                <a:gd name="T0" fmla="*/ 0 w 340"/>
                <a:gd name="T1" fmla="*/ 169 h 170"/>
                <a:gd name="T2" fmla="*/ 0 w 340"/>
                <a:gd name="T3" fmla="*/ 84 h 170"/>
                <a:gd name="T4" fmla="*/ 170 w 340"/>
                <a:gd name="T5" fmla="*/ 0 h 170"/>
                <a:gd name="T6" fmla="*/ 170 w 340"/>
                <a:gd name="T7" fmla="*/ 0 h 170"/>
                <a:gd name="T8" fmla="*/ 339 w 340"/>
                <a:gd name="T9" fmla="*/ 84 h 170"/>
                <a:gd name="T10" fmla="*/ 339 w 340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70">
                  <a:moveTo>
                    <a:pt x="0" y="169"/>
                  </a:moveTo>
                  <a:lnTo>
                    <a:pt x="0" y="84"/>
                  </a:lnTo>
                  <a:cubicBezTo>
                    <a:pt x="0" y="52"/>
                    <a:pt x="94" y="0"/>
                    <a:pt x="170" y="0"/>
                  </a:cubicBezTo>
                  <a:lnTo>
                    <a:pt x="170" y="0"/>
                  </a:lnTo>
                  <a:cubicBezTo>
                    <a:pt x="246" y="0"/>
                    <a:pt x="339" y="52"/>
                    <a:pt x="339" y="84"/>
                  </a:cubicBezTo>
                  <a:lnTo>
                    <a:pt x="339" y="169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48">
              <a:extLst>
                <a:ext uri="{FF2B5EF4-FFF2-40B4-BE49-F238E27FC236}">
                  <a16:creationId xmlns:a16="http://schemas.microsoft.com/office/drawing/2014/main" id="{0AE02A2F-C0A0-57C8-9B36-CC13AE850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3629025"/>
              <a:ext cx="80963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49">
              <a:extLst>
                <a:ext uri="{FF2B5EF4-FFF2-40B4-BE49-F238E27FC236}">
                  <a16:creationId xmlns:a16="http://schemas.microsoft.com/office/drawing/2014/main" id="{B2D2E8D7-DE94-0F94-73ED-F1EEBCA3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288" y="3730625"/>
              <a:ext cx="122237" cy="61913"/>
            </a:xfrm>
            <a:custGeom>
              <a:avLst/>
              <a:gdLst>
                <a:gd name="T0" fmla="*/ 0 w 340"/>
                <a:gd name="T1" fmla="*/ 169 h 170"/>
                <a:gd name="T2" fmla="*/ 0 w 340"/>
                <a:gd name="T3" fmla="*/ 84 h 170"/>
                <a:gd name="T4" fmla="*/ 169 w 340"/>
                <a:gd name="T5" fmla="*/ 0 h 170"/>
                <a:gd name="T6" fmla="*/ 169 w 340"/>
                <a:gd name="T7" fmla="*/ 0 h 170"/>
                <a:gd name="T8" fmla="*/ 339 w 340"/>
                <a:gd name="T9" fmla="*/ 84 h 170"/>
                <a:gd name="T10" fmla="*/ 339 w 340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70">
                  <a:moveTo>
                    <a:pt x="0" y="169"/>
                  </a:moveTo>
                  <a:lnTo>
                    <a:pt x="0" y="84"/>
                  </a:lnTo>
                  <a:cubicBezTo>
                    <a:pt x="0" y="52"/>
                    <a:pt x="93" y="0"/>
                    <a:pt x="169" y="0"/>
                  </a:cubicBezTo>
                  <a:lnTo>
                    <a:pt x="169" y="0"/>
                  </a:lnTo>
                  <a:cubicBezTo>
                    <a:pt x="245" y="0"/>
                    <a:pt x="339" y="52"/>
                    <a:pt x="339" y="84"/>
                  </a:cubicBezTo>
                  <a:lnTo>
                    <a:pt x="339" y="169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50">
              <a:extLst>
                <a:ext uri="{FF2B5EF4-FFF2-40B4-BE49-F238E27FC236}">
                  <a16:creationId xmlns:a16="http://schemas.microsoft.com/office/drawing/2014/main" id="{AA8AF05D-C66E-5F12-C3D9-F5E9959BD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29025"/>
              <a:ext cx="80963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51">
              <a:extLst>
                <a:ext uri="{FF2B5EF4-FFF2-40B4-BE49-F238E27FC236}">
                  <a16:creationId xmlns:a16="http://schemas.microsoft.com/office/drawing/2014/main" id="{F922DE65-43E3-949A-E176-CFE31E8F2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325" y="3913188"/>
              <a:ext cx="122238" cy="71437"/>
            </a:xfrm>
            <a:custGeom>
              <a:avLst/>
              <a:gdLst>
                <a:gd name="T0" fmla="*/ 28 w 340"/>
                <a:gd name="T1" fmla="*/ 197 h 198"/>
                <a:gd name="T2" fmla="*/ 0 w 340"/>
                <a:gd name="T3" fmla="*/ 169 h 198"/>
                <a:gd name="T4" fmla="*/ 0 w 340"/>
                <a:gd name="T5" fmla="*/ 84 h 198"/>
                <a:gd name="T6" fmla="*/ 170 w 340"/>
                <a:gd name="T7" fmla="*/ 0 h 198"/>
                <a:gd name="T8" fmla="*/ 169 w 340"/>
                <a:gd name="T9" fmla="*/ 0 h 198"/>
                <a:gd name="T10" fmla="*/ 339 w 340"/>
                <a:gd name="T11" fmla="*/ 84 h 198"/>
                <a:gd name="T12" fmla="*/ 339 w 340"/>
                <a:gd name="T13" fmla="*/ 169 h 198"/>
                <a:gd name="T14" fmla="*/ 311 w 340"/>
                <a:gd name="T15" fmla="*/ 197 h 198"/>
                <a:gd name="T16" fmla="*/ 28 w 340"/>
                <a:gd name="T17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" h="198">
                  <a:moveTo>
                    <a:pt x="28" y="197"/>
                  </a:moveTo>
                  <a:cubicBezTo>
                    <a:pt x="13" y="197"/>
                    <a:pt x="0" y="185"/>
                    <a:pt x="0" y="169"/>
                  </a:cubicBezTo>
                  <a:lnTo>
                    <a:pt x="0" y="84"/>
                  </a:lnTo>
                  <a:cubicBezTo>
                    <a:pt x="0" y="52"/>
                    <a:pt x="93" y="0"/>
                    <a:pt x="170" y="0"/>
                  </a:cubicBezTo>
                  <a:lnTo>
                    <a:pt x="169" y="0"/>
                  </a:lnTo>
                  <a:cubicBezTo>
                    <a:pt x="246" y="0"/>
                    <a:pt x="339" y="52"/>
                    <a:pt x="339" y="84"/>
                  </a:cubicBezTo>
                  <a:lnTo>
                    <a:pt x="339" y="169"/>
                  </a:lnTo>
                  <a:cubicBezTo>
                    <a:pt x="339" y="185"/>
                    <a:pt x="326" y="197"/>
                    <a:pt x="311" y="197"/>
                  </a:cubicBezTo>
                  <a:lnTo>
                    <a:pt x="28" y="197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52">
              <a:extLst>
                <a:ext uri="{FF2B5EF4-FFF2-40B4-BE49-F238E27FC236}">
                  <a16:creationId xmlns:a16="http://schemas.microsoft.com/office/drawing/2014/main" id="{B5E9BE2F-AF95-A4A2-72CA-CF30FB4CB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11588"/>
              <a:ext cx="80962" cy="101600"/>
            </a:xfrm>
            <a:custGeom>
              <a:avLst/>
              <a:gdLst>
                <a:gd name="T0" fmla="*/ 113 w 226"/>
                <a:gd name="T1" fmla="*/ 282 h 283"/>
                <a:gd name="T2" fmla="*/ 225 w 226"/>
                <a:gd name="T3" fmla="*/ 161 h 283"/>
                <a:gd name="T4" fmla="*/ 225 w 226"/>
                <a:gd name="T5" fmla="*/ 121 h 283"/>
                <a:gd name="T6" fmla="*/ 113 w 226"/>
                <a:gd name="T7" fmla="*/ 0 h 283"/>
                <a:gd name="T8" fmla="*/ 0 w 226"/>
                <a:gd name="T9" fmla="*/ 121 h 283"/>
                <a:gd name="T10" fmla="*/ 0 w 226"/>
                <a:gd name="T11" fmla="*/ 161 h 283"/>
                <a:gd name="T12" fmla="*/ 113 w 226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283">
                  <a:moveTo>
                    <a:pt x="113" y="282"/>
                  </a:moveTo>
                  <a:cubicBezTo>
                    <a:pt x="180" y="282"/>
                    <a:pt x="225" y="228"/>
                    <a:pt x="225" y="161"/>
                  </a:cubicBezTo>
                  <a:lnTo>
                    <a:pt x="225" y="121"/>
                  </a:lnTo>
                  <a:cubicBezTo>
                    <a:pt x="225" y="54"/>
                    <a:pt x="181" y="0"/>
                    <a:pt x="113" y="0"/>
                  </a:cubicBezTo>
                  <a:cubicBezTo>
                    <a:pt x="46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53">
              <a:extLst>
                <a:ext uri="{FF2B5EF4-FFF2-40B4-BE49-F238E27FC236}">
                  <a16:creationId xmlns:a16="http://schemas.microsoft.com/office/drawing/2014/main" id="{82777F4F-3776-808E-645C-0DFBE8504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838" y="3913188"/>
              <a:ext cx="122237" cy="71437"/>
            </a:xfrm>
            <a:custGeom>
              <a:avLst/>
              <a:gdLst>
                <a:gd name="T0" fmla="*/ 28 w 339"/>
                <a:gd name="T1" fmla="*/ 197 h 198"/>
                <a:gd name="T2" fmla="*/ 0 w 339"/>
                <a:gd name="T3" fmla="*/ 169 h 198"/>
                <a:gd name="T4" fmla="*/ 0 w 339"/>
                <a:gd name="T5" fmla="*/ 84 h 198"/>
                <a:gd name="T6" fmla="*/ 169 w 339"/>
                <a:gd name="T7" fmla="*/ 0 h 198"/>
                <a:gd name="T8" fmla="*/ 169 w 339"/>
                <a:gd name="T9" fmla="*/ 0 h 198"/>
                <a:gd name="T10" fmla="*/ 338 w 339"/>
                <a:gd name="T11" fmla="*/ 84 h 198"/>
                <a:gd name="T12" fmla="*/ 338 w 339"/>
                <a:gd name="T13" fmla="*/ 169 h 198"/>
                <a:gd name="T14" fmla="*/ 310 w 339"/>
                <a:gd name="T15" fmla="*/ 197 h 198"/>
                <a:gd name="T16" fmla="*/ 28 w 339"/>
                <a:gd name="T17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98">
                  <a:moveTo>
                    <a:pt x="28" y="197"/>
                  </a:moveTo>
                  <a:cubicBezTo>
                    <a:pt x="12" y="197"/>
                    <a:pt x="0" y="185"/>
                    <a:pt x="0" y="169"/>
                  </a:cubicBezTo>
                  <a:lnTo>
                    <a:pt x="0" y="84"/>
                  </a:lnTo>
                  <a:cubicBezTo>
                    <a:pt x="0" y="52"/>
                    <a:pt x="93" y="0"/>
                    <a:pt x="169" y="0"/>
                  </a:cubicBezTo>
                  <a:lnTo>
                    <a:pt x="169" y="0"/>
                  </a:lnTo>
                  <a:cubicBezTo>
                    <a:pt x="245" y="0"/>
                    <a:pt x="338" y="52"/>
                    <a:pt x="338" y="84"/>
                  </a:cubicBezTo>
                  <a:lnTo>
                    <a:pt x="338" y="169"/>
                  </a:lnTo>
                  <a:cubicBezTo>
                    <a:pt x="338" y="185"/>
                    <a:pt x="326" y="197"/>
                    <a:pt x="310" y="197"/>
                  </a:cubicBezTo>
                  <a:lnTo>
                    <a:pt x="28" y="197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54">
              <a:extLst>
                <a:ext uri="{FF2B5EF4-FFF2-40B4-BE49-F238E27FC236}">
                  <a16:creationId xmlns:a16="http://schemas.microsoft.com/office/drawing/2014/main" id="{7E2AA03A-4212-8FB4-356C-7890756D9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88" y="3811588"/>
              <a:ext cx="80962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5">
              <a:extLst>
                <a:ext uri="{FF2B5EF4-FFF2-40B4-BE49-F238E27FC236}">
                  <a16:creationId xmlns:a16="http://schemas.microsoft.com/office/drawing/2014/main" id="{0CA669E6-6328-0A61-737A-C98AF8942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1400" y="3913188"/>
              <a:ext cx="122238" cy="71437"/>
            </a:xfrm>
            <a:custGeom>
              <a:avLst/>
              <a:gdLst>
                <a:gd name="T0" fmla="*/ 28 w 339"/>
                <a:gd name="T1" fmla="*/ 197 h 198"/>
                <a:gd name="T2" fmla="*/ 0 w 339"/>
                <a:gd name="T3" fmla="*/ 169 h 198"/>
                <a:gd name="T4" fmla="*/ 0 w 339"/>
                <a:gd name="T5" fmla="*/ 84 h 198"/>
                <a:gd name="T6" fmla="*/ 169 w 339"/>
                <a:gd name="T7" fmla="*/ 0 h 198"/>
                <a:gd name="T8" fmla="*/ 169 w 339"/>
                <a:gd name="T9" fmla="*/ 0 h 198"/>
                <a:gd name="T10" fmla="*/ 338 w 339"/>
                <a:gd name="T11" fmla="*/ 84 h 198"/>
                <a:gd name="T12" fmla="*/ 338 w 339"/>
                <a:gd name="T13" fmla="*/ 169 h 198"/>
                <a:gd name="T14" fmla="*/ 310 w 339"/>
                <a:gd name="T15" fmla="*/ 197 h 198"/>
                <a:gd name="T16" fmla="*/ 28 w 339"/>
                <a:gd name="T17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98">
                  <a:moveTo>
                    <a:pt x="28" y="197"/>
                  </a:moveTo>
                  <a:cubicBezTo>
                    <a:pt x="12" y="197"/>
                    <a:pt x="0" y="185"/>
                    <a:pt x="0" y="169"/>
                  </a:cubicBezTo>
                  <a:lnTo>
                    <a:pt x="0" y="84"/>
                  </a:lnTo>
                  <a:cubicBezTo>
                    <a:pt x="0" y="52"/>
                    <a:pt x="93" y="0"/>
                    <a:pt x="169" y="0"/>
                  </a:cubicBezTo>
                  <a:lnTo>
                    <a:pt x="169" y="0"/>
                  </a:lnTo>
                  <a:cubicBezTo>
                    <a:pt x="245" y="0"/>
                    <a:pt x="338" y="52"/>
                    <a:pt x="338" y="84"/>
                  </a:cubicBezTo>
                  <a:lnTo>
                    <a:pt x="338" y="169"/>
                  </a:lnTo>
                  <a:cubicBezTo>
                    <a:pt x="338" y="185"/>
                    <a:pt x="326" y="197"/>
                    <a:pt x="310" y="197"/>
                  </a:cubicBezTo>
                  <a:lnTo>
                    <a:pt x="28" y="197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56">
              <a:extLst>
                <a:ext uri="{FF2B5EF4-FFF2-40B4-BE49-F238E27FC236}">
                  <a16:creationId xmlns:a16="http://schemas.microsoft.com/office/drawing/2014/main" id="{BAD77BD9-44F6-F9E1-81D1-2C8F4EBFE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450" y="3811588"/>
              <a:ext cx="80963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34886" y="1675309"/>
            <a:ext cx="1590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Founding</a:t>
            </a:r>
            <a:r>
              <a:rPr lang="fr-FR" sz="2000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</a:p>
          <a:p>
            <a:pPr algn="ctr"/>
            <a:r>
              <a:rPr lang="fr-FR" sz="2000" dirty="0" err="1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Members</a:t>
            </a:r>
            <a:endParaRPr lang="fr-FR" sz="2000" dirty="0" smtClean="0"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NES Poster" panose="00000500000000000000" pitchFamily="50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70114" y="4820709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Steering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Committee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Members</a:t>
            </a:r>
            <a:endParaRPr lang="fr-FR" sz="2000" dirty="0" smtClean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NES Poster" panose="00000500000000000000" pitchFamily="50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2A99DD-54FB-4849-B29C-98B3737E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73" y="5222367"/>
            <a:ext cx="1282444" cy="174412"/>
          </a:xfrm>
          <a:prstGeom prst="rect">
            <a:avLst/>
          </a:prstGeom>
        </p:spPr>
      </p:pic>
      <p:pic>
        <p:nvPicPr>
          <p:cNvPr id="1028" name="Picture 4" descr="FAO: animal health and production strategy 2020-2025 – Maym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82" y="2868273"/>
            <a:ext cx="1105388" cy="5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04EEFA4-3231-A115-8F75-42A2B3D3B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163" y="2557355"/>
            <a:ext cx="965684" cy="523239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/>
        </p:nvGrpSpPr>
        <p:grpSpPr>
          <a:xfrm>
            <a:off x="547488" y="2560916"/>
            <a:ext cx="631046" cy="549163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030" name="Picture 6" descr="Bureau des affaires spatiales des Nations unies — Wikipé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4" y="2596774"/>
            <a:ext cx="491772" cy="5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rgovernmental Oceanographic Commission | Intergovernmental  Oceanographic Commiss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2" y="3364762"/>
            <a:ext cx="532422" cy="5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7163" y="3110079"/>
            <a:ext cx="965684" cy="217279"/>
          </a:xfrm>
          <a:prstGeom prst="rect">
            <a:avLst/>
          </a:prstGeom>
        </p:spPr>
      </p:pic>
      <p:pic>
        <p:nvPicPr>
          <p:cNvPr id="1036" name="Picture 12" descr="Norwegian Space Cent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01" y="3361488"/>
            <a:ext cx="1057070" cy="40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ichier:Logo ESA.png — Wikipé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35" y="5093305"/>
            <a:ext cx="1088619" cy="4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27" b="30417"/>
          <a:stretch/>
        </p:blipFill>
        <p:spPr>
          <a:xfrm>
            <a:off x="2670447" y="4085106"/>
            <a:ext cx="1547438" cy="5502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44" y="3921663"/>
            <a:ext cx="1086634" cy="209645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4983162" y="4198719"/>
            <a:ext cx="651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Confirmed</a:t>
            </a:r>
            <a:r>
              <a:rPr lang="fr-FR" sz="2000" dirty="0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Interest</a:t>
            </a:r>
            <a:r>
              <a:rPr lang="fr-FR" sz="2000" dirty="0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  <a:br>
              <a:rPr lang="fr-FR" sz="2000" dirty="0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</a:br>
            <a:r>
              <a:rPr lang="fr-FR" sz="2000" dirty="0" err="1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pending</a:t>
            </a:r>
            <a:r>
              <a:rPr lang="fr-FR" sz="2000" dirty="0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internal</a:t>
            </a:r>
            <a:r>
              <a:rPr lang="fr-FR" sz="2000" dirty="0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process</a:t>
            </a:r>
            <a:r>
              <a:rPr lang="fr-FR" sz="2000" dirty="0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3547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approval</a:t>
            </a:r>
            <a:endParaRPr lang="fr-FR" sz="2000" dirty="0" smtClean="0">
              <a:solidFill>
                <a:srgbClr val="13547A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NES Poster" panose="00000500000000000000" pitchFamily="50" charset="0"/>
            </a:endParaRPr>
          </a:p>
        </p:txBody>
      </p:sp>
      <p:pic>
        <p:nvPicPr>
          <p:cNvPr id="1026" name="Picture 2" descr="File:Agenzia Spaziale Italiana logo.png - Wikimedia Comm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90" y="2292749"/>
            <a:ext cx="754381" cy="6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Nos partenaires et affiliés associés – Clima-M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17" y="2206793"/>
            <a:ext cx="1126297" cy="7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5430" y="2363380"/>
            <a:ext cx="1112838" cy="44384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12" y="2307430"/>
            <a:ext cx="1285104" cy="416439"/>
          </a:xfrm>
          <a:prstGeom prst="rect">
            <a:avLst/>
          </a:prstGeom>
        </p:spPr>
      </p:pic>
      <p:pic>
        <p:nvPicPr>
          <p:cNvPr id="44" name="Picture 16" descr="Fichier:Logo ESA.png — Wikipé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86" y="3530097"/>
            <a:ext cx="1088619" cy="4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26" y="2347995"/>
            <a:ext cx="1455476" cy="51089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52A99DD-54FB-4849-B29C-98B3737E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501" y="2513736"/>
            <a:ext cx="1282444" cy="1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arme 20"/>
          <p:cNvSpPr/>
          <p:nvPr/>
        </p:nvSpPr>
        <p:spPr>
          <a:xfrm flipH="1">
            <a:off x="346074" y="1588766"/>
            <a:ext cx="4551850" cy="4333941"/>
          </a:xfrm>
          <a:prstGeom prst="teardrop">
            <a:avLst/>
          </a:prstGeom>
          <a:solidFill>
            <a:srgbClr val="7CA3B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arme 17"/>
          <p:cNvSpPr/>
          <p:nvPr/>
        </p:nvSpPr>
        <p:spPr>
          <a:xfrm flipH="1">
            <a:off x="341047" y="1588768"/>
            <a:ext cx="2756695" cy="2756695"/>
          </a:xfrm>
          <a:prstGeom prst="teardrop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Proposed</a:t>
            </a:r>
            <a:r>
              <a:rPr lang="fr-FR" dirty="0" smtClean="0"/>
              <a:t> </a:t>
            </a:r>
            <a:r>
              <a:rPr lang="fr-FR" dirty="0" err="1" smtClean="0"/>
              <a:t>governance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48" name="Espace réservé du texte 4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9" name="Espace réservé du texte 48"/>
          <p:cNvSpPr>
            <a:spLocks noGrp="1"/>
          </p:cNvSpPr>
          <p:nvPr>
            <p:ph type="body" sz="quarter" idx="24"/>
          </p:nvPr>
        </p:nvSpPr>
        <p:spPr>
          <a:xfrm>
            <a:off x="5475725" y="1446213"/>
            <a:ext cx="6556330" cy="4706937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fr-FR" sz="1600" dirty="0" err="1" smtClean="0">
                <a:latin typeface="CNES Poster" panose="00000500000000000000" pitchFamily="50" charset="0"/>
              </a:rPr>
              <a:t>Membership</a:t>
            </a:r>
            <a:endParaRPr lang="fr-FR" sz="1600" dirty="0" smtClean="0">
              <a:latin typeface="CNES Poster" panose="00000500000000000000" pitchFamily="50" charset="0"/>
            </a:endParaRP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The Alliance is open to all Member States of the United Nations, national/regional/international institutions and organizations, public and private stakeholders</a:t>
            </a: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A focal point is designated for each signatory member of the Alliance</a:t>
            </a: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UNOC-3 is an opportunity for stakeholders to join the Alliance</a:t>
            </a:r>
          </a:p>
          <a:p>
            <a:endParaRPr lang="fr-FR" sz="1200" dirty="0" smtClean="0"/>
          </a:p>
          <a:p>
            <a:r>
              <a:rPr lang="en-US" sz="1600" dirty="0" smtClean="0">
                <a:latin typeface="CNES Poster" panose="00000500000000000000" pitchFamily="50" charset="0"/>
              </a:rPr>
              <a:t>Role of the Steering Committee</a:t>
            </a: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Will designate a Member in charge of the Alliance Secretariat</a:t>
            </a: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Will design, approve and follow a multi-annual Implementation Plan</a:t>
            </a:r>
          </a:p>
          <a:p>
            <a:endParaRPr lang="en-US" sz="1200" dirty="0" smtClean="0"/>
          </a:p>
          <a:p>
            <a:r>
              <a:rPr lang="en-US" sz="1600" dirty="0" smtClean="0">
                <a:latin typeface="CNES Poster" panose="00000500000000000000" pitchFamily="50" charset="0"/>
              </a:rPr>
              <a:t>Meetings</a:t>
            </a: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Steering Committee meetings at least twice a year to oversee progress on the Implementation Plan</a:t>
            </a: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Annual event to follow-up on Alliance achievements and way forward</a:t>
            </a:r>
          </a:p>
          <a:p>
            <a:pPr marL="457200" indent="-185738">
              <a:buFont typeface="Arial" panose="020B0604020202020204" pitchFamily="34" charset="0"/>
              <a:buChar char="•"/>
            </a:pPr>
            <a:r>
              <a:rPr lang="en-US" sz="1600" dirty="0" smtClean="0"/>
              <a:t>Future UNOCs dedicated events and technical workshops</a:t>
            </a:r>
            <a:endParaRPr lang="en-US" sz="16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DE0723-08D8-F915-13C3-0E2BF89F07B3}"/>
              </a:ext>
            </a:extLst>
          </p:cNvPr>
          <p:cNvGrpSpPr/>
          <p:nvPr/>
        </p:nvGrpSpPr>
        <p:grpSpPr>
          <a:xfrm>
            <a:off x="2019862" y="1826477"/>
            <a:ext cx="510559" cy="405550"/>
            <a:chOff x="4851400" y="3629025"/>
            <a:chExt cx="447675" cy="355600"/>
          </a:xfrm>
          <a:noFill/>
        </p:grpSpPr>
        <p:sp>
          <p:nvSpPr>
            <p:cNvPr id="7" name="Freeform 147">
              <a:extLst>
                <a:ext uri="{FF2B5EF4-FFF2-40B4-BE49-F238E27FC236}">
                  <a16:creationId xmlns:a16="http://schemas.microsoft.com/office/drawing/2014/main" id="{F6DAA529-AEC5-CDE6-FCB0-B23BA80BD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2363" y="3730625"/>
              <a:ext cx="122237" cy="61913"/>
            </a:xfrm>
            <a:custGeom>
              <a:avLst/>
              <a:gdLst>
                <a:gd name="T0" fmla="*/ 0 w 340"/>
                <a:gd name="T1" fmla="*/ 169 h 170"/>
                <a:gd name="T2" fmla="*/ 0 w 340"/>
                <a:gd name="T3" fmla="*/ 84 h 170"/>
                <a:gd name="T4" fmla="*/ 170 w 340"/>
                <a:gd name="T5" fmla="*/ 0 h 170"/>
                <a:gd name="T6" fmla="*/ 170 w 340"/>
                <a:gd name="T7" fmla="*/ 0 h 170"/>
                <a:gd name="T8" fmla="*/ 339 w 340"/>
                <a:gd name="T9" fmla="*/ 84 h 170"/>
                <a:gd name="T10" fmla="*/ 339 w 340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70">
                  <a:moveTo>
                    <a:pt x="0" y="169"/>
                  </a:moveTo>
                  <a:lnTo>
                    <a:pt x="0" y="84"/>
                  </a:lnTo>
                  <a:cubicBezTo>
                    <a:pt x="0" y="52"/>
                    <a:pt x="94" y="0"/>
                    <a:pt x="170" y="0"/>
                  </a:cubicBezTo>
                  <a:lnTo>
                    <a:pt x="170" y="0"/>
                  </a:lnTo>
                  <a:cubicBezTo>
                    <a:pt x="246" y="0"/>
                    <a:pt x="339" y="52"/>
                    <a:pt x="339" y="84"/>
                  </a:cubicBezTo>
                  <a:lnTo>
                    <a:pt x="339" y="169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48">
              <a:extLst>
                <a:ext uri="{FF2B5EF4-FFF2-40B4-BE49-F238E27FC236}">
                  <a16:creationId xmlns:a16="http://schemas.microsoft.com/office/drawing/2014/main" id="{0AE02A2F-C0A0-57C8-9B36-CC13AE850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3629025"/>
              <a:ext cx="80963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49">
              <a:extLst>
                <a:ext uri="{FF2B5EF4-FFF2-40B4-BE49-F238E27FC236}">
                  <a16:creationId xmlns:a16="http://schemas.microsoft.com/office/drawing/2014/main" id="{B2D2E8D7-DE94-0F94-73ED-F1EEBCA3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288" y="3730625"/>
              <a:ext cx="122237" cy="61913"/>
            </a:xfrm>
            <a:custGeom>
              <a:avLst/>
              <a:gdLst>
                <a:gd name="T0" fmla="*/ 0 w 340"/>
                <a:gd name="T1" fmla="*/ 169 h 170"/>
                <a:gd name="T2" fmla="*/ 0 w 340"/>
                <a:gd name="T3" fmla="*/ 84 h 170"/>
                <a:gd name="T4" fmla="*/ 169 w 340"/>
                <a:gd name="T5" fmla="*/ 0 h 170"/>
                <a:gd name="T6" fmla="*/ 169 w 340"/>
                <a:gd name="T7" fmla="*/ 0 h 170"/>
                <a:gd name="T8" fmla="*/ 339 w 340"/>
                <a:gd name="T9" fmla="*/ 84 h 170"/>
                <a:gd name="T10" fmla="*/ 339 w 340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70">
                  <a:moveTo>
                    <a:pt x="0" y="169"/>
                  </a:moveTo>
                  <a:lnTo>
                    <a:pt x="0" y="84"/>
                  </a:lnTo>
                  <a:cubicBezTo>
                    <a:pt x="0" y="52"/>
                    <a:pt x="93" y="0"/>
                    <a:pt x="169" y="0"/>
                  </a:cubicBezTo>
                  <a:lnTo>
                    <a:pt x="169" y="0"/>
                  </a:lnTo>
                  <a:cubicBezTo>
                    <a:pt x="245" y="0"/>
                    <a:pt x="339" y="52"/>
                    <a:pt x="339" y="84"/>
                  </a:cubicBezTo>
                  <a:lnTo>
                    <a:pt x="339" y="169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50">
              <a:extLst>
                <a:ext uri="{FF2B5EF4-FFF2-40B4-BE49-F238E27FC236}">
                  <a16:creationId xmlns:a16="http://schemas.microsoft.com/office/drawing/2014/main" id="{AA8AF05D-C66E-5F12-C3D9-F5E9959BD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3629025"/>
              <a:ext cx="80963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51">
              <a:extLst>
                <a:ext uri="{FF2B5EF4-FFF2-40B4-BE49-F238E27FC236}">
                  <a16:creationId xmlns:a16="http://schemas.microsoft.com/office/drawing/2014/main" id="{F922DE65-43E3-949A-E176-CFE31E8F2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325" y="3913188"/>
              <a:ext cx="122238" cy="71437"/>
            </a:xfrm>
            <a:custGeom>
              <a:avLst/>
              <a:gdLst>
                <a:gd name="T0" fmla="*/ 28 w 340"/>
                <a:gd name="T1" fmla="*/ 197 h 198"/>
                <a:gd name="T2" fmla="*/ 0 w 340"/>
                <a:gd name="T3" fmla="*/ 169 h 198"/>
                <a:gd name="T4" fmla="*/ 0 w 340"/>
                <a:gd name="T5" fmla="*/ 84 h 198"/>
                <a:gd name="T6" fmla="*/ 170 w 340"/>
                <a:gd name="T7" fmla="*/ 0 h 198"/>
                <a:gd name="T8" fmla="*/ 169 w 340"/>
                <a:gd name="T9" fmla="*/ 0 h 198"/>
                <a:gd name="T10" fmla="*/ 339 w 340"/>
                <a:gd name="T11" fmla="*/ 84 h 198"/>
                <a:gd name="T12" fmla="*/ 339 w 340"/>
                <a:gd name="T13" fmla="*/ 169 h 198"/>
                <a:gd name="T14" fmla="*/ 311 w 340"/>
                <a:gd name="T15" fmla="*/ 197 h 198"/>
                <a:gd name="T16" fmla="*/ 28 w 340"/>
                <a:gd name="T17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" h="198">
                  <a:moveTo>
                    <a:pt x="28" y="197"/>
                  </a:moveTo>
                  <a:cubicBezTo>
                    <a:pt x="13" y="197"/>
                    <a:pt x="0" y="185"/>
                    <a:pt x="0" y="169"/>
                  </a:cubicBezTo>
                  <a:lnTo>
                    <a:pt x="0" y="84"/>
                  </a:lnTo>
                  <a:cubicBezTo>
                    <a:pt x="0" y="52"/>
                    <a:pt x="93" y="0"/>
                    <a:pt x="170" y="0"/>
                  </a:cubicBezTo>
                  <a:lnTo>
                    <a:pt x="169" y="0"/>
                  </a:lnTo>
                  <a:cubicBezTo>
                    <a:pt x="246" y="0"/>
                    <a:pt x="339" y="52"/>
                    <a:pt x="339" y="84"/>
                  </a:cubicBezTo>
                  <a:lnTo>
                    <a:pt x="339" y="169"/>
                  </a:lnTo>
                  <a:cubicBezTo>
                    <a:pt x="339" y="185"/>
                    <a:pt x="326" y="197"/>
                    <a:pt x="311" y="197"/>
                  </a:cubicBezTo>
                  <a:lnTo>
                    <a:pt x="28" y="197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52">
              <a:extLst>
                <a:ext uri="{FF2B5EF4-FFF2-40B4-BE49-F238E27FC236}">
                  <a16:creationId xmlns:a16="http://schemas.microsoft.com/office/drawing/2014/main" id="{B5E9BE2F-AF95-A4A2-72CA-CF30FB4CB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3811588"/>
              <a:ext cx="80962" cy="101600"/>
            </a:xfrm>
            <a:custGeom>
              <a:avLst/>
              <a:gdLst>
                <a:gd name="T0" fmla="*/ 113 w 226"/>
                <a:gd name="T1" fmla="*/ 282 h 283"/>
                <a:gd name="T2" fmla="*/ 225 w 226"/>
                <a:gd name="T3" fmla="*/ 161 h 283"/>
                <a:gd name="T4" fmla="*/ 225 w 226"/>
                <a:gd name="T5" fmla="*/ 121 h 283"/>
                <a:gd name="T6" fmla="*/ 113 w 226"/>
                <a:gd name="T7" fmla="*/ 0 h 283"/>
                <a:gd name="T8" fmla="*/ 0 w 226"/>
                <a:gd name="T9" fmla="*/ 121 h 283"/>
                <a:gd name="T10" fmla="*/ 0 w 226"/>
                <a:gd name="T11" fmla="*/ 161 h 283"/>
                <a:gd name="T12" fmla="*/ 113 w 226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283">
                  <a:moveTo>
                    <a:pt x="113" y="282"/>
                  </a:moveTo>
                  <a:cubicBezTo>
                    <a:pt x="180" y="282"/>
                    <a:pt x="225" y="228"/>
                    <a:pt x="225" y="161"/>
                  </a:cubicBezTo>
                  <a:lnTo>
                    <a:pt x="225" y="121"/>
                  </a:lnTo>
                  <a:cubicBezTo>
                    <a:pt x="225" y="54"/>
                    <a:pt x="181" y="0"/>
                    <a:pt x="113" y="0"/>
                  </a:cubicBezTo>
                  <a:cubicBezTo>
                    <a:pt x="46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53">
              <a:extLst>
                <a:ext uri="{FF2B5EF4-FFF2-40B4-BE49-F238E27FC236}">
                  <a16:creationId xmlns:a16="http://schemas.microsoft.com/office/drawing/2014/main" id="{82777F4F-3776-808E-645C-0DFBE8504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838" y="3913188"/>
              <a:ext cx="122237" cy="71437"/>
            </a:xfrm>
            <a:custGeom>
              <a:avLst/>
              <a:gdLst>
                <a:gd name="T0" fmla="*/ 28 w 339"/>
                <a:gd name="T1" fmla="*/ 197 h 198"/>
                <a:gd name="T2" fmla="*/ 0 w 339"/>
                <a:gd name="T3" fmla="*/ 169 h 198"/>
                <a:gd name="T4" fmla="*/ 0 w 339"/>
                <a:gd name="T5" fmla="*/ 84 h 198"/>
                <a:gd name="T6" fmla="*/ 169 w 339"/>
                <a:gd name="T7" fmla="*/ 0 h 198"/>
                <a:gd name="T8" fmla="*/ 169 w 339"/>
                <a:gd name="T9" fmla="*/ 0 h 198"/>
                <a:gd name="T10" fmla="*/ 338 w 339"/>
                <a:gd name="T11" fmla="*/ 84 h 198"/>
                <a:gd name="T12" fmla="*/ 338 w 339"/>
                <a:gd name="T13" fmla="*/ 169 h 198"/>
                <a:gd name="T14" fmla="*/ 310 w 339"/>
                <a:gd name="T15" fmla="*/ 197 h 198"/>
                <a:gd name="T16" fmla="*/ 28 w 339"/>
                <a:gd name="T17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98">
                  <a:moveTo>
                    <a:pt x="28" y="197"/>
                  </a:moveTo>
                  <a:cubicBezTo>
                    <a:pt x="12" y="197"/>
                    <a:pt x="0" y="185"/>
                    <a:pt x="0" y="169"/>
                  </a:cubicBezTo>
                  <a:lnTo>
                    <a:pt x="0" y="84"/>
                  </a:lnTo>
                  <a:cubicBezTo>
                    <a:pt x="0" y="52"/>
                    <a:pt x="93" y="0"/>
                    <a:pt x="169" y="0"/>
                  </a:cubicBezTo>
                  <a:lnTo>
                    <a:pt x="169" y="0"/>
                  </a:lnTo>
                  <a:cubicBezTo>
                    <a:pt x="245" y="0"/>
                    <a:pt x="338" y="52"/>
                    <a:pt x="338" y="84"/>
                  </a:cubicBezTo>
                  <a:lnTo>
                    <a:pt x="338" y="169"/>
                  </a:lnTo>
                  <a:cubicBezTo>
                    <a:pt x="338" y="185"/>
                    <a:pt x="326" y="197"/>
                    <a:pt x="310" y="197"/>
                  </a:cubicBezTo>
                  <a:lnTo>
                    <a:pt x="28" y="197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54">
              <a:extLst>
                <a:ext uri="{FF2B5EF4-FFF2-40B4-BE49-F238E27FC236}">
                  <a16:creationId xmlns:a16="http://schemas.microsoft.com/office/drawing/2014/main" id="{7E2AA03A-4212-8FB4-356C-7890756D9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88" y="3811588"/>
              <a:ext cx="80962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55">
              <a:extLst>
                <a:ext uri="{FF2B5EF4-FFF2-40B4-BE49-F238E27FC236}">
                  <a16:creationId xmlns:a16="http://schemas.microsoft.com/office/drawing/2014/main" id="{0CA669E6-6328-0A61-737A-C98AF8942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1400" y="3913188"/>
              <a:ext cx="122238" cy="71437"/>
            </a:xfrm>
            <a:custGeom>
              <a:avLst/>
              <a:gdLst>
                <a:gd name="T0" fmla="*/ 28 w 339"/>
                <a:gd name="T1" fmla="*/ 197 h 198"/>
                <a:gd name="T2" fmla="*/ 0 w 339"/>
                <a:gd name="T3" fmla="*/ 169 h 198"/>
                <a:gd name="T4" fmla="*/ 0 w 339"/>
                <a:gd name="T5" fmla="*/ 84 h 198"/>
                <a:gd name="T6" fmla="*/ 169 w 339"/>
                <a:gd name="T7" fmla="*/ 0 h 198"/>
                <a:gd name="T8" fmla="*/ 169 w 339"/>
                <a:gd name="T9" fmla="*/ 0 h 198"/>
                <a:gd name="T10" fmla="*/ 338 w 339"/>
                <a:gd name="T11" fmla="*/ 84 h 198"/>
                <a:gd name="T12" fmla="*/ 338 w 339"/>
                <a:gd name="T13" fmla="*/ 169 h 198"/>
                <a:gd name="T14" fmla="*/ 310 w 339"/>
                <a:gd name="T15" fmla="*/ 197 h 198"/>
                <a:gd name="T16" fmla="*/ 28 w 339"/>
                <a:gd name="T17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98">
                  <a:moveTo>
                    <a:pt x="28" y="197"/>
                  </a:moveTo>
                  <a:cubicBezTo>
                    <a:pt x="12" y="197"/>
                    <a:pt x="0" y="185"/>
                    <a:pt x="0" y="169"/>
                  </a:cubicBezTo>
                  <a:lnTo>
                    <a:pt x="0" y="84"/>
                  </a:lnTo>
                  <a:cubicBezTo>
                    <a:pt x="0" y="52"/>
                    <a:pt x="93" y="0"/>
                    <a:pt x="169" y="0"/>
                  </a:cubicBezTo>
                  <a:lnTo>
                    <a:pt x="169" y="0"/>
                  </a:lnTo>
                  <a:cubicBezTo>
                    <a:pt x="245" y="0"/>
                    <a:pt x="338" y="52"/>
                    <a:pt x="338" y="84"/>
                  </a:cubicBezTo>
                  <a:lnTo>
                    <a:pt x="338" y="169"/>
                  </a:lnTo>
                  <a:cubicBezTo>
                    <a:pt x="338" y="185"/>
                    <a:pt x="326" y="197"/>
                    <a:pt x="310" y="197"/>
                  </a:cubicBezTo>
                  <a:lnTo>
                    <a:pt x="28" y="197"/>
                  </a:ln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56">
              <a:extLst>
                <a:ext uri="{FF2B5EF4-FFF2-40B4-BE49-F238E27FC236}">
                  <a16:creationId xmlns:a16="http://schemas.microsoft.com/office/drawing/2014/main" id="{BAD77BD9-44F6-F9E1-81D1-2C8F4EBFE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450" y="3811588"/>
              <a:ext cx="80963" cy="101600"/>
            </a:xfrm>
            <a:custGeom>
              <a:avLst/>
              <a:gdLst>
                <a:gd name="T0" fmla="*/ 113 w 227"/>
                <a:gd name="T1" fmla="*/ 282 h 283"/>
                <a:gd name="T2" fmla="*/ 226 w 227"/>
                <a:gd name="T3" fmla="*/ 161 h 283"/>
                <a:gd name="T4" fmla="*/ 226 w 227"/>
                <a:gd name="T5" fmla="*/ 121 h 283"/>
                <a:gd name="T6" fmla="*/ 113 w 227"/>
                <a:gd name="T7" fmla="*/ 0 h 283"/>
                <a:gd name="T8" fmla="*/ 0 w 227"/>
                <a:gd name="T9" fmla="*/ 121 h 283"/>
                <a:gd name="T10" fmla="*/ 0 w 227"/>
                <a:gd name="T11" fmla="*/ 161 h 283"/>
                <a:gd name="T12" fmla="*/ 113 w 227"/>
                <a:gd name="T13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83">
                  <a:moveTo>
                    <a:pt x="113" y="282"/>
                  </a:moveTo>
                  <a:cubicBezTo>
                    <a:pt x="181" y="282"/>
                    <a:pt x="226" y="228"/>
                    <a:pt x="226" y="161"/>
                  </a:cubicBezTo>
                  <a:lnTo>
                    <a:pt x="226" y="121"/>
                  </a:lnTo>
                  <a:cubicBezTo>
                    <a:pt x="226" y="54"/>
                    <a:pt x="181" y="0"/>
                    <a:pt x="113" y="0"/>
                  </a:cubicBezTo>
                  <a:cubicBezTo>
                    <a:pt x="45" y="0"/>
                    <a:pt x="0" y="54"/>
                    <a:pt x="0" y="121"/>
                  </a:cubicBezTo>
                  <a:lnTo>
                    <a:pt x="0" y="161"/>
                  </a:lnTo>
                  <a:cubicBezTo>
                    <a:pt x="0" y="228"/>
                    <a:pt x="45" y="282"/>
                    <a:pt x="113" y="282"/>
                  </a:cubicBezTo>
                </a:path>
              </a:pathLst>
            </a:custGeom>
            <a:grpFill/>
            <a:ln w="1905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34886" y="1675309"/>
            <a:ext cx="1590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Founding</a:t>
            </a:r>
            <a:r>
              <a:rPr lang="fr-FR" sz="2000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</a:p>
          <a:p>
            <a:pPr algn="ctr"/>
            <a:r>
              <a:rPr lang="fr-FR" sz="2000" dirty="0" err="1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Members</a:t>
            </a:r>
            <a:endParaRPr lang="fr-FR" sz="2000" dirty="0" smtClean="0"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NES Poster" panose="00000500000000000000" pitchFamily="50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46278" y="4720658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Steering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Committee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</a:t>
            </a: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Members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NES Poster" panose="00000500000000000000" pitchFamily="50" charset="0"/>
              </a:rPr>
              <a:t> up to date</a:t>
            </a:r>
          </a:p>
        </p:txBody>
      </p:sp>
      <p:pic>
        <p:nvPicPr>
          <p:cNvPr id="1028" name="Picture 4" descr="FAO: animal health and production strategy 2020-2025 – Maym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82" y="2868273"/>
            <a:ext cx="1105388" cy="5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04EEFA4-3231-A115-8F75-42A2B3D3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63" y="2557355"/>
            <a:ext cx="965684" cy="523239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/>
        </p:nvGrpSpPr>
        <p:grpSpPr>
          <a:xfrm>
            <a:off x="547488" y="2560916"/>
            <a:ext cx="631046" cy="549163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030" name="Picture 6" descr="Bureau des affaires spatiales des Nations unies — Wikipé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4" y="2596774"/>
            <a:ext cx="491772" cy="5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rgovernmental Oceanographic Commission | Intergovernmental  Oceanographic Commi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2" y="3364762"/>
            <a:ext cx="532422" cy="5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163" y="3110079"/>
            <a:ext cx="965684" cy="217279"/>
          </a:xfrm>
          <a:prstGeom prst="rect">
            <a:avLst/>
          </a:prstGeom>
        </p:spPr>
      </p:pic>
      <p:pic>
        <p:nvPicPr>
          <p:cNvPr id="1036" name="Picture 12" descr="Norwegian Space Cent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01" y="3361488"/>
            <a:ext cx="1057070" cy="40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27" b="30417"/>
          <a:stretch/>
        </p:blipFill>
        <p:spPr>
          <a:xfrm>
            <a:off x="2670447" y="4085106"/>
            <a:ext cx="1547438" cy="5502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44" y="3921663"/>
            <a:ext cx="1086634" cy="209645"/>
          </a:xfrm>
          <a:prstGeom prst="rect">
            <a:avLst/>
          </a:prstGeom>
        </p:spPr>
      </p:pic>
      <p:pic>
        <p:nvPicPr>
          <p:cNvPr id="44" name="Picture 16" descr="Fichier:Logo ESA.png — Wikipé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86" y="3530097"/>
            <a:ext cx="1088619" cy="4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52A99DD-54FB-4849-B29C-98B3737EF3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8501" y="2513736"/>
            <a:ext cx="1282444" cy="1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9" b="16439"/>
          <a:stretch>
            <a:fillRect/>
          </a:stretch>
        </p:blipFill>
        <p:spPr/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-7938" y="1339288"/>
            <a:ext cx="12199938" cy="1559416"/>
          </a:xfrm>
          <a:solidFill>
            <a:srgbClr val="FFFFFF">
              <a:alpha val="40000"/>
            </a:srgbClr>
          </a:solidFill>
        </p:spPr>
        <p:txBody>
          <a:bodyPr anchor="ctr"/>
          <a:lstStyle/>
          <a:p>
            <a:r>
              <a:rPr lang="fr-FR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Join</a:t>
            </a:r>
            <a:r>
              <a:rPr lang="fr-FR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fr-FR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space4ocean alliance </a:t>
            </a:r>
            <a:br>
              <a:rPr lang="fr-FR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now</a:t>
            </a:r>
            <a:r>
              <a:rPr lang="fr-FR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!</a:t>
            </a:r>
            <a:endParaRPr lang="fr-FR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831D3F4-4C2C-6539-B100-06E42159EA09}"/>
              </a:ext>
            </a:extLst>
          </p:cNvPr>
          <p:cNvGrpSpPr/>
          <p:nvPr/>
        </p:nvGrpSpPr>
        <p:grpSpPr>
          <a:xfrm>
            <a:off x="5585004" y="172304"/>
            <a:ext cx="1014054" cy="1031242"/>
            <a:chOff x="3211513" y="3563938"/>
            <a:chExt cx="468312" cy="476250"/>
          </a:xfrm>
          <a:noFill/>
        </p:grpSpPr>
        <p:sp>
          <p:nvSpPr>
            <p:cNvPr id="8" name="Freeform 124">
              <a:extLst>
                <a:ext uri="{FF2B5EF4-FFF2-40B4-BE49-F238E27FC236}">
                  <a16:creationId xmlns:a16="http://schemas.microsoft.com/office/drawing/2014/main" id="{4E7D5820-AE5A-05A3-8641-8A1C31B26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975" y="3759200"/>
              <a:ext cx="80963" cy="115888"/>
            </a:xfrm>
            <a:custGeom>
              <a:avLst/>
              <a:gdLst>
                <a:gd name="T0" fmla="*/ 222 w 223"/>
                <a:gd name="T1" fmla="*/ 319 h 320"/>
                <a:gd name="T2" fmla="*/ 22 w 223"/>
                <a:gd name="T3" fmla="*/ 119 h 320"/>
                <a:gd name="T4" fmla="*/ 24 w 223"/>
                <a:gd name="T5" fmla="*/ 38 h 320"/>
                <a:gd name="T6" fmla="*/ 62 w 223"/>
                <a:gd name="T7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320">
                  <a:moveTo>
                    <a:pt x="222" y="319"/>
                  </a:moveTo>
                  <a:lnTo>
                    <a:pt x="22" y="119"/>
                  </a:lnTo>
                  <a:cubicBezTo>
                    <a:pt x="0" y="97"/>
                    <a:pt x="2" y="60"/>
                    <a:pt x="24" y="38"/>
                  </a:cubicBezTo>
                  <a:lnTo>
                    <a:pt x="62" y="0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25">
              <a:extLst>
                <a:ext uri="{FF2B5EF4-FFF2-40B4-BE49-F238E27FC236}">
                  <a16:creationId xmlns:a16="http://schemas.microsoft.com/office/drawing/2014/main" id="{A6E9BDE6-065E-B4A4-6406-2877D1D39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3714750"/>
              <a:ext cx="130175" cy="130175"/>
            </a:xfrm>
            <a:custGeom>
              <a:avLst/>
              <a:gdLst>
                <a:gd name="T0" fmla="*/ 361 w 362"/>
                <a:gd name="T1" fmla="*/ 282 h 363"/>
                <a:gd name="T2" fmla="*/ 102 w 362"/>
                <a:gd name="T3" fmla="*/ 23 h 363"/>
                <a:gd name="T4" fmla="*/ 23 w 362"/>
                <a:gd name="T5" fmla="*/ 22 h 363"/>
                <a:gd name="T6" fmla="*/ 22 w 362"/>
                <a:gd name="T7" fmla="*/ 22 h 363"/>
                <a:gd name="T8" fmla="*/ 22 w 362"/>
                <a:gd name="T9" fmla="*/ 103 h 363"/>
                <a:gd name="T10" fmla="*/ 281 w 362"/>
                <a:gd name="T11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2" h="363">
                  <a:moveTo>
                    <a:pt x="361" y="282"/>
                  </a:moveTo>
                  <a:lnTo>
                    <a:pt x="102" y="23"/>
                  </a:lnTo>
                  <a:cubicBezTo>
                    <a:pt x="80" y="1"/>
                    <a:pt x="45" y="0"/>
                    <a:pt x="23" y="22"/>
                  </a:cubicBezTo>
                  <a:lnTo>
                    <a:pt x="22" y="22"/>
                  </a:lnTo>
                  <a:cubicBezTo>
                    <a:pt x="0" y="44"/>
                    <a:pt x="0" y="81"/>
                    <a:pt x="22" y="103"/>
                  </a:cubicBezTo>
                  <a:lnTo>
                    <a:pt x="281" y="362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26">
              <a:extLst>
                <a:ext uri="{FF2B5EF4-FFF2-40B4-BE49-F238E27FC236}">
                  <a16:creationId xmlns:a16="http://schemas.microsoft.com/office/drawing/2014/main" id="{16E1D5A6-86C1-6B08-A7BA-377B08E70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975" y="3816350"/>
              <a:ext cx="173038" cy="179388"/>
            </a:xfrm>
            <a:custGeom>
              <a:avLst/>
              <a:gdLst>
                <a:gd name="T0" fmla="*/ 481 w 482"/>
                <a:gd name="T1" fmla="*/ 499 h 500"/>
                <a:gd name="T2" fmla="*/ 421 w 482"/>
                <a:gd name="T3" fmla="*/ 439 h 500"/>
                <a:gd name="T4" fmla="*/ 261 w 482"/>
                <a:gd name="T5" fmla="*/ 359 h 500"/>
                <a:gd name="T6" fmla="*/ 22 w 482"/>
                <a:gd name="T7" fmla="*/ 120 h 500"/>
                <a:gd name="T8" fmla="*/ 24 w 482"/>
                <a:gd name="T9" fmla="*/ 39 h 500"/>
                <a:gd name="T10" fmla="*/ 62 w 482"/>
                <a:gd name="T1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500">
                  <a:moveTo>
                    <a:pt x="481" y="499"/>
                  </a:moveTo>
                  <a:lnTo>
                    <a:pt x="421" y="439"/>
                  </a:lnTo>
                  <a:cubicBezTo>
                    <a:pt x="386" y="404"/>
                    <a:pt x="307" y="405"/>
                    <a:pt x="261" y="359"/>
                  </a:cubicBezTo>
                  <a:lnTo>
                    <a:pt x="22" y="120"/>
                  </a:lnTo>
                  <a:cubicBezTo>
                    <a:pt x="0" y="98"/>
                    <a:pt x="2" y="61"/>
                    <a:pt x="24" y="39"/>
                  </a:cubicBezTo>
                  <a:lnTo>
                    <a:pt x="62" y="0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27">
              <a:extLst>
                <a:ext uri="{FF2B5EF4-FFF2-40B4-BE49-F238E27FC236}">
                  <a16:creationId xmlns:a16="http://schemas.microsoft.com/office/drawing/2014/main" id="{7CB76244-7EB5-FE2B-461A-7B3842270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775" y="3706813"/>
              <a:ext cx="122238" cy="87312"/>
            </a:xfrm>
            <a:custGeom>
              <a:avLst/>
              <a:gdLst>
                <a:gd name="T0" fmla="*/ 339 w 340"/>
                <a:gd name="T1" fmla="*/ 243 h 244"/>
                <a:gd name="T2" fmla="*/ 119 w 340"/>
                <a:gd name="T3" fmla="*/ 24 h 244"/>
                <a:gd name="T4" fmla="*/ 41 w 340"/>
                <a:gd name="T5" fmla="*/ 22 h 244"/>
                <a:gd name="T6" fmla="*/ 0 w 340"/>
                <a:gd name="T7" fmla="*/ 6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244">
                  <a:moveTo>
                    <a:pt x="339" y="243"/>
                  </a:moveTo>
                  <a:cubicBezTo>
                    <a:pt x="327" y="232"/>
                    <a:pt x="119" y="24"/>
                    <a:pt x="119" y="24"/>
                  </a:cubicBezTo>
                  <a:cubicBezTo>
                    <a:pt x="97" y="2"/>
                    <a:pt x="63" y="0"/>
                    <a:pt x="41" y="22"/>
                  </a:cubicBezTo>
                  <a:lnTo>
                    <a:pt x="0" y="64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28">
              <a:extLst>
                <a:ext uri="{FF2B5EF4-FFF2-40B4-BE49-F238E27FC236}">
                  <a16:creationId xmlns:a16="http://schemas.microsoft.com/office/drawing/2014/main" id="{B1B87E40-3527-469B-7345-36EB76577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500" y="3733800"/>
              <a:ext cx="144463" cy="155575"/>
            </a:xfrm>
            <a:custGeom>
              <a:avLst/>
              <a:gdLst>
                <a:gd name="T0" fmla="*/ 399 w 400"/>
                <a:gd name="T1" fmla="*/ 429 h 430"/>
                <a:gd name="T2" fmla="*/ 339 w 400"/>
                <a:gd name="T3" fmla="*/ 369 h 430"/>
                <a:gd name="T4" fmla="*/ 286 w 400"/>
                <a:gd name="T5" fmla="*/ 253 h 430"/>
                <a:gd name="T6" fmla="*/ 220 w 400"/>
                <a:gd name="T7" fmla="*/ 129 h 430"/>
                <a:gd name="T8" fmla="*/ 120 w 400"/>
                <a:gd name="T9" fmla="*/ 30 h 430"/>
                <a:gd name="T10" fmla="*/ 40 w 400"/>
                <a:gd name="T11" fmla="*/ 30 h 430"/>
                <a:gd name="T12" fmla="*/ 0 w 400"/>
                <a:gd name="T13" fmla="*/ 7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430">
                  <a:moveTo>
                    <a:pt x="399" y="429"/>
                  </a:moveTo>
                  <a:lnTo>
                    <a:pt x="339" y="369"/>
                  </a:lnTo>
                  <a:cubicBezTo>
                    <a:pt x="305" y="335"/>
                    <a:pt x="295" y="297"/>
                    <a:pt x="286" y="253"/>
                  </a:cubicBezTo>
                  <a:cubicBezTo>
                    <a:pt x="275" y="189"/>
                    <a:pt x="245" y="154"/>
                    <a:pt x="220" y="129"/>
                  </a:cubicBezTo>
                  <a:cubicBezTo>
                    <a:pt x="195" y="104"/>
                    <a:pt x="168" y="78"/>
                    <a:pt x="120" y="30"/>
                  </a:cubicBezTo>
                  <a:cubicBezTo>
                    <a:pt x="90" y="0"/>
                    <a:pt x="60" y="10"/>
                    <a:pt x="40" y="30"/>
                  </a:cubicBezTo>
                  <a:lnTo>
                    <a:pt x="0" y="70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9">
              <a:extLst>
                <a:ext uri="{FF2B5EF4-FFF2-40B4-BE49-F238E27FC236}">
                  <a16:creationId xmlns:a16="http://schemas.microsoft.com/office/drawing/2014/main" id="{36F17432-9B39-1D5D-C883-3CBB192CC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3881438"/>
              <a:ext cx="158750" cy="158750"/>
            </a:xfrm>
            <a:custGeom>
              <a:avLst/>
              <a:gdLst>
                <a:gd name="T0" fmla="*/ 100 w 440"/>
                <a:gd name="T1" fmla="*/ 439 h 440"/>
                <a:gd name="T2" fmla="*/ 0 w 440"/>
                <a:gd name="T3" fmla="*/ 339 h 440"/>
                <a:gd name="T4" fmla="*/ 339 w 440"/>
                <a:gd name="T5" fmla="*/ 0 h 440"/>
                <a:gd name="T6" fmla="*/ 439 w 440"/>
                <a:gd name="T7" fmla="*/ 10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100" y="439"/>
                  </a:moveTo>
                  <a:lnTo>
                    <a:pt x="0" y="339"/>
                  </a:lnTo>
                  <a:lnTo>
                    <a:pt x="339" y="0"/>
                  </a:lnTo>
                  <a:lnTo>
                    <a:pt x="439" y="100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0">
              <a:extLst>
                <a:ext uri="{FF2B5EF4-FFF2-40B4-BE49-F238E27FC236}">
                  <a16:creationId xmlns:a16="http://schemas.microsoft.com/office/drawing/2014/main" id="{712F04D4-71CD-B3B7-417F-F5864868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963" y="3722688"/>
              <a:ext cx="79375" cy="107950"/>
            </a:xfrm>
            <a:custGeom>
              <a:avLst/>
              <a:gdLst>
                <a:gd name="T0" fmla="*/ 0 w 220"/>
                <a:gd name="T1" fmla="*/ 0 h 300"/>
                <a:gd name="T2" fmla="*/ 60 w 220"/>
                <a:gd name="T3" fmla="*/ 60 h 300"/>
                <a:gd name="T4" fmla="*/ 139 w 220"/>
                <a:gd name="T5" fmla="*/ 219 h 300"/>
                <a:gd name="T6" fmla="*/ 219 w 220"/>
                <a:gd name="T7" fmla="*/ 29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300">
                  <a:moveTo>
                    <a:pt x="0" y="0"/>
                  </a:moveTo>
                  <a:lnTo>
                    <a:pt x="60" y="60"/>
                  </a:lnTo>
                  <a:cubicBezTo>
                    <a:pt x="95" y="95"/>
                    <a:pt x="94" y="174"/>
                    <a:pt x="139" y="219"/>
                  </a:cubicBezTo>
                  <a:lnTo>
                    <a:pt x="219" y="299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31">
              <a:extLst>
                <a:ext uri="{FF2B5EF4-FFF2-40B4-BE49-F238E27FC236}">
                  <a16:creationId xmlns:a16="http://schemas.microsoft.com/office/drawing/2014/main" id="{629F6291-F901-0B87-0C23-85C7B85ED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913" y="3614738"/>
              <a:ext cx="144462" cy="101600"/>
            </a:xfrm>
            <a:custGeom>
              <a:avLst/>
              <a:gdLst>
                <a:gd name="T0" fmla="*/ 0 w 400"/>
                <a:gd name="T1" fmla="*/ 0 h 281"/>
                <a:gd name="T2" fmla="*/ 60 w 400"/>
                <a:gd name="T3" fmla="*/ 60 h 281"/>
                <a:gd name="T4" fmla="*/ 176 w 400"/>
                <a:gd name="T5" fmla="*/ 113 h 281"/>
                <a:gd name="T6" fmla="*/ 299 w 400"/>
                <a:gd name="T7" fmla="*/ 180 h 281"/>
                <a:gd name="T8" fmla="*/ 399 w 400"/>
                <a:gd name="T9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281">
                  <a:moveTo>
                    <a:pt x="0" y="0"/>
                  </a:moveTo>
                  <a:lnTo>
                    <a:pt x="60" y="60"/>
                  </a:lnTo>
                  <a:cubicBezTo>
                    <a:pt x="94" y="94"/>
                    <a:pt x="132" y="105"/>
                    <a:pt x="176" y="113"/>
                  </a:cubicBezTo>
                  <a:cubicBezTo>
                    <a:pt x="240" y="125"/>
                    <a:pt x="274" y="155"/>
                    <a:pt x="299" y="180"/>
                  </a:cubicBezTo>
                  <a:cubicBezTo>
                    <a:pt x="324" y="205"/>
                    <a:pt x="351" y="232"/>
                    <a:pt x="399" y="280"/>
                  </a:cubicBez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32">
              <a:extLst>
                <a:ext uri="{FF2B5EF4-FFF2-40B4-BE49-F238E27FC236}">
                  <a16:creationId xmlns:a16="http://schemas.microsoft.com/office/drawing/2014/main" id="{5F5D73E4-67DC-9DA6-4FA6-8208BE0B3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513" y="3571875"/>
              <a:ext cx="158750" cy="158750"/>
            </a:xfrm>
            <a:custGeom>
              <a:avLst/>
              <a:gdLst>
                <a:gd name="T0" fmla="*/ 0 w 440"/>
                <a:gd name="T1" fmla="*/ 339 h 440"/>
                <a:gd name="T2" fmla="*/ 100 w 440"/>
                <a:gd name="T3" fmla="*/ 439 h 440"/>
                <a:gd name="T4" fmla="*/ 439 w 440"/>
                <a:gd name="T5" fmla="*/ 100 h 440"/>
                <a:gd name="T6" fmla="*/ 339 w 440"/>
                <a:gd name="T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0" y="339"/>
                  </a:moveTo>
                  <a:lnTo>
                    <a:pt x="100" y="439"/>
                  </a:lnTo>
                  <a:lnTo>
                    <a:pt x="439" y="100"/>
                  </a:lnTo>
                  <a:lnTo>
                    <a:pt x="339" y="0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33">
              <a:extLst>
                <a:ext uri="{FF2B5EF4-FFF2-40B4-BE49-F238E27FC236}">
                  <a16:creationId xmlns:a16="http://schemas.microsoft.com/office/drawing/2014/main" id="{62E5137E-3A7A-074B-F650-0486C95E7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913" y="3949700"/>
              <a:ext cx="61912" cy="39688"/>
            </a:xfrm>
            <a:custGeom>
              <a:avLst/>
              <a:gdLst>
                <a:gd name="T0" fmla="*/ 0 w 172"/>
                <a:gd name="T1" fmla="*/ 109 h 110"/>
                <a:gd name="T2" fmla="*/ 60 w 172"/>
                <a:gd name="T3" fmla="*/ 49 h 110"/>
                <a:gd name="T4" fmla="*/ 171 w 172"/>
                <a:gd name="T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10">
                  <a:moveTo>
                    <a:pt x="0" y="109"/>
                  </a:moveTo>
                  <a:lnTo>
                    <a:pt x="60" y="49"/>
                  </a:lnTo>
                  <a:cubicBezTo>
                    <a:pt x="84" y="25"/>
                    <a:pt x="130" y="18"/>
                    <a:pt x="171" y="0"/>
                  </a:cubicBez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34">
              <a:extLst>
                <a:ext uri="{FF2B5EF4-FFF2-40B4-BE49-F238E27FC236}">
                  <a16:creationId xmlns:a16="http://schemas.microsoft.com/office/drawing/2014/main" id="{A8B6C414-EDCF-9AC8-1230-A51D3A707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963" y="3821113"/>
              <a:ext cx="39687" cy="60325"/>
            </a:xfrm>
            <a:custGeom>
              <a:avLst/>
              <a:gdLst>
                <a:gd name="T0" fmla="*/ 0 w 112"/>
                <a:gd name="T1" fmla="*/ 168 h 169"/>
                <a:gd name="T2" fmla="*/ 60 w 112"/>
                <a:gd name="T3" fmla="*/ 108 h 169"/>
                <a:gd name="T4" fmla="*/ 111 w 112"/>
                <a:gd name="T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2" h="169">
                  <a:moveTo>
                    <a:pt x="0" y="168"/>
                  </a:moveTo>
                  <a:lnTo>
                    <a:pt x="60" y="108"/>
                  </a:lnTo>
                  <a:cubicBezTo>
                    <a:pt x="91" y="76"/>
                    <a:pt x="103" y="41"/>
                    <a:pt x="111" y="0"/>
                  </a:cubicBez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35">
              <a:extLst>
                <a:ext uri="{FF2B5EF4-FFF2-40B4-BE49-F238E27FC236}">
                  <a16:creationId xmlns:a16="http://schemas.microsoft.com/office/drawing/2014/main" id="{9D92D729-5F46-3502-BF0B-E8351716E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513" y="3873500"/>
              <a:ext cx="158750" cy="158750"/>
            </a:xfrm>
            <a:custGeom>
              <a:avLst/>
              <a:gdLst>
                <a:gd name="T0" fmla="*/ 339 w 440"/>
                <a:gd name="T1" fmla="*/ 439 h 440"/>
                <a:gd name="T2" fmla="*/ 439 w 440"/>
                <a:gd name="T3" fmla="*/ 339 h 440"/>
                <a:gd name="T4" fmla="*/ 100 w 440"/>
                <a:gd name="T5" fmla="*/ 0 h 440"/>
                <a:gd name="T6" fmla="*/ 0 w 440"/>
                <a:gd name="T7" fmla="*/ 10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339" y="439"/>
                  </a:moveTo>
                  <a:lnTo>
                    <a:pt x="439" y="339"/>
                  </a:lnTo>
                  <a:lnTo>
                    <a:pt x="100" y="0"/>
                  </a:lnTo>
                  <a:lnTo>
                    <a:pt x="0" y="100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36">
              <a:extLst>
                <a:ext uri="{FF2B5EF4-FFF2-40B4-BE49-F238E27FC236}">
                  <a16:creationId xmlns:a16="http://schemas.microsoft.com/office/drawing/2014/main" id="{E39E3094-E273-3763-D239-72FB29B30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7275" y="3716338"/>
              <a:ext cx="39688" cy="61912"/>
            </a:xfrm>
            <a:custGeom>
              <a:avLst/>
              <a:gdLst>
                <a:gd name="T0" fmla="*/ 108 w 109"/>
                <a:gd name="T1" fmla="*/ 0 h 172"/>
                <a:gd name="T2" fmla="*/ 48 w 109"/>
                <a:gd name="T3" fmla="*/ 60 h 172"/>
                <a:gd name="T4" fmla="*/ 0 w 109"/>
                <a:gd name="T5" fmla="*/ 17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72">
                  <a:moveTo>
                    <a:pt x="108" y="0"/>
                  </a:moveTo>
                  <a:lnTo>
                    <a:pt x="48" y="60"/>
                  </a:lnTo>
                  <a:cubicBezTo>
                    <a:pt x="24" y="84"/>
                    <a:pt x="17" y="130"/>
                    <a:pt x="0" y="171"/>
                  </a:cubicBez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37">
              <a:extLst>
                <a:ext uri="{FF2B5EF4-FFF2-40B4-BE49-F238E27FC236}">
                  <a16:creationId xmlns:a16="http://schemas.microsoft.com/office/drawing/2014/main" id="{9FB679D8-3D33-B10E-296C-A39784DF5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7100" y="3608388"/>
              <a:ext cx="60325" cy="39687"/>
            </a:xfrm>
            <a:custGeom>
              <a:avLst/>
              <a:gdLst>
                <a:gd name="T0" fmla="*/ 168 w 169"/>
                <a:gd name="T1" fmla="*/ 0 h 112"/>
                <a:gd name="T2" fmla="*/ 108 w 169"/>
                <a:gd name="T3" fmla="*/ 59 h 112"/>
                <a:gd name="T4" fmla="*/ 0 w 169"/>
                <a:gd name="T5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9" h="112">
                  <a:moveTo>
                    <a:pt x="168" y="0"/>
                  </a:moveTo>
                  <a:lnTo>
                    <a:pt x="108" y="59"/>
                  </a:lnTo>
                  <a:cubicBezTo>
                    <a:pt x="76" y="91"/>
                    <a:pt x="41" y="103"/>
                    <a:pt x="0" y="111"/>
                  </a:cubicBez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38">
              <a:extLst>
                <a:ext uri="{FF2B5EF4-FFF2-40B4-BE49-F238E27FC236}">
                  <a16:creationId xmlns:a16="http://schemas.microsoft.com/office/drawing/2014/main" id="{D268B0E9-4C3F-16FA-50A1-D9D1795DC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3563938"/>
              <a:ext cx="158750" cy="158750"/>
            </a:xfrm>
            <a:custGeom>
              <a:avLst/>
              <a:gdLst>
                <a:gd name="T0" fmla="*/ 439 w 440"/>
                <a:gd name="T1" fmla="*/ 339 h 440"/>
                <a:gd name="T2" fmla="*/ 339 w 440"/>
                <a:gd name="T3" fmla="*/ 439 h 440"/>
                <a:gd name="T4" fmla="*/ 0 w 440"/>
                <a:gd name="T5" fmla="*/ 100 h 440"/>
                <a:gd name="T6" fmla="*/ 100 w 440"/>
                <a:gd name="T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439" y="339"/>
                  </a:moveTo>
                  <a:lnTo>
                    <a:pt x="339" y="439"/>
                  </a:lnTo>
                  <a:lnTo>
                    <a:pt x="0" y="100"/>
                  </a:lnTo>
                  <a:lnTo>
                    <a:pt x="100" y="0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er 316">
            <a:extLst>
              <a:ext uri="{FF2B5EF4-FFF2-40B4-BE49-F238E27FC236}">
                <a16:creationId xmlns:a16="http://schemas.microsoft.com/office/drawing/2014/main" id="{94AB765F-88F4-C2F7-1750-AAF930537E73}"/>
              </a:ext>
            </a:extLst>
          </p:cNvPr>
          <p:cNvGrpSpPr/>
          <p:nvPr/>
        </p:nvGrpSpPr>
        <p:grpSpPr>
          <a:xfrm>
            <a:off x="10017551" y="4237992"/>
            <a:ext cx="662220" cy="708993"/>
            <a:chOff x="6255471" y="3345174"/>
            <a:chExt cx="427038" cy="4572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Freeform 123">
              <a:extLst>
                <a:ext uri="{FF2B5EF4-FFF2-40B4-BE49-F238E27FC236}">
                  <a16:creationId xmlns:a16="http://schemas.microsoft.com/office/drawing/2014/main" id="{F7C444BB-0F86-957A-16CF-F7505DB51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071" y="3456299"/>
              <a:ext cx="223838" cy="223837"/>
            </a:xfrm>
            <a:custGeom>
              <a:avLst/>
              <a:gdLst>
                <a:gd name="T0" fmla="*/ 619 w 620"/>
                <a:gd name="T1" fmla="*/ 310 h 621"/>
                <a:gd name="T2" fmla="*/ 578 w 620"/>
                <a:gd name="T3" fmla="*/ 465 h 621"/>
                <a:gd name="T4" fmla="*/ 464 w 620"/>
                <a:gd name="T5" fmla="*/ 579 h 621"/>
                <a:gd name="T6" fmla="*/ 310 w 620"/>
                <a:gd name="T7" fmla="*/ 620 h 621"/>
                <a:gd name="T8" fmla="*/ 155 w 620"/>
                <a:gd name="T9" fmla="*/ 579 h 621"/>
                <a:gd name="T10" fmla="*/ 41 w 620"/>
                <a:gd name="T11" fmla="*/ 465 h 621"/>
                <a:gd name="T12" fmla="*/ 0 w 620"/>
                <a:gd name="T13" fmla="*/ 310 h 621"/>
                <a:gd name="T14" fmla="*/ 41 w 620"/>
                <a:gd name="T15" fmla="*/ 155 h 621"/>
                <a:gd name="T16" fmla="*/ 155 w 620"/>
                <a:gd name="T17" fmla="*/ 41 h 621"/>
                <a:gd name="T18" fmla="*/ 310 w 620"/>
                <a:gd name="T19" fmla="*/ 0 h 621"/>
                <a:gd name="T20" fmla="*/ 464 w 620"/>
                <a:gd name="T21" fmla="*/ 41 h 621"/>
                <a:gd name="T22" fmla="*/ 578 w 620"/>
                <a:gd name="T23" fmla="*/ 155 h 621"/>
                <a:gd name="T24" fmla="*/ 619 w 620"/>
                <a:gd name="T25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621">
                  <a:moveTo>
                    <a:pt x="619" y="310"/>
                  </a:moveTo>
                  <a:cubicBezTo>
                    <a:pt x="619" y="367"/>
                    <a:pt x="607" y="416"/>
                    <a:pt x="578" y="465"/>
                  </a:cubicBezTo>
                  <a:cubicBezTo>
                    <a:pt x="550" y="515"/>
                    <a:pt x="514" y="551"/>
                    <a:pt x="464" y="579"/>
                  </a:cubicBezTo>
                  <a:cubicBezTo>
                    <a:pt x="415" y="608"/>
                    <a:pt x="366" y="620"/>
                    <a:pt x="310" y="620"/>
                  </a:cubicBezTo>
                  <a:cubicBezTo>
                    <a:pt x="253" y="620"/>
                    <a:pt x="204" y="608"/>
                    <a:pt x="155" y="579"/>
                  </a:cubicBezTo>
                  <a:cubicBezTo>
                    <a:pt x="105" y="551"/>
                    <a:pt x="69" y="515"/>
                    <a:pt x="41" y="465"/>
                  </a:cubicBezTo>
                  <a:cubicBezTo>
                    <a:pt x="12" y="416"/>
                    <a:pt x="0" y="367"/>
                    <a:pt x="0" y="310"/>
                  </a:cubicBezTo>
                  <a:cubicBezTo>
                    <a:pt x="0" y="253"/>
                    <a:pt x="12" y="205"/>
                    <a:pt x="41" y="155"/>
                  </a:cubicBezTo>
                  <a:cubicBezTo>
                    <a:pt x="69" y="106"/>
                    <a:pt x="105" y="70"/>
                    <a:pt x="155" y="41"/>
                  </a:cubicBezTo>
                  <a:cubicBezTo>
                    <a:pt x="204" y="13"/>
                    <a:pt x="253" y="0"/>
                    <a:pt x="310" y="0"/>
                  </a:cubicBezTo>
                  <a:cubicBezTo>
                    <a:pt x="366" y="0"/>
                    <a:pt x="415" y="13"/>
                    <a:pt x="464" y="41"/>
                  </a:cubicBezTo>
                  <a:cubicBezTo>
                    <a:pt x="514" y="70"/>
                    <a:pt x="550" y="106"/>
                    <a:pt x="578" y="155"/>
                  </a:cubicBezTo>
                  <a:cubicBezTo>
                    <a:pt x="607" y="205"/>
                    <a:pt x="619" y="253"/>
                    <a:pt x="619" y="310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124">
              <a:extLst>
                <a:ext uri="{FF2B5EF4-FFF2-40B4-BE49-F238E27FC236}">
                  <a16:creationId xmlns:a16="http://schemas.microsoft.com/office/drawing/2014/main" id="{6A9A2905-F872-2571-22ED-5EB36B20F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034" y="3345174"/>
              <a:ext cx="61912" cy="61912"/>
            </a:xfrm>
            <a:custGeom>
              <a:avLst/>
              <a:gdLst>
                <a:gd name="T0" fmla="*/ 169 w 170"/>
                <a:gd name="T1" fmla="*/ 85 h 170"/>
                <a:gd name="T2" fmla="*/ 157 w 170"/>
                <a:gd name="T3" fmla="*/ 127 h 170"/>
                <a:gd name="T4" fmla="*/ 126 w 170"/>
                <a:gd name="T5" fmla="*/ 158 h 170"/>
                <a:gd name="T6" fmla="*/ 85 w 170"/>
                <a:gd name="T7" fmla="*/ 169 h 170"/>
                <a:gd name="T8" fmla="*/ 43 w 170"/>
                <a:gd name="T9" fmla="*/ 158 h 170"/>
                <a:gd name="T10" fmla="*/ 12 w 170"/>
                <a:gd name="T11" fmla="*/ 127 h 170"/>
                <a:gd name="T12" fmla="*/ 0 w 170"/>
                <a:gd name="T13" fmla="*/ 85 h 170"/>
                <a:gd name="T14" fmla="*/ 12 w 170"/>
                <a:gd name="T15" fmla="*/ 42 h 170"/>
                <a:gd name="T16" fmla="*/ 43 w 170"/>
                <a:gd name="T17" fmla="*/ 11 h 170"/>
                <a:gd name="T18" fmla="*/ 85 w 170"/>
                <a:gd name="T19" fmla="*/ 0 h 170"/>
                <a:gd name="T20" fmla="*/ 126 w 170"/>
                <a:gd name="T21" fmla="*/ 11 h 170"/>
                <a:gd name="T22" fmla="*/ 157 w 170"/>
                <a:gd name="T23" fmla="*/ 42 h 170"/>
                <a:gd name="T24" fmla="*/ 169 w 170"/>
                <a:gd name="T25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70">
                  <a:moveTo>
                    <a:pt x="169" y="85"/>
                  </a:moveTo>
                  <a:cubicBezTo>
                    <a:pt x="169" y="100"/>
                    <a:pt x="165" y="114"/>
                    <a:pt x="157" y="127"/>
                  </a:cubicBezTo>
                  <a:cubicBezTo>
                    <a:pt x="150" y="141"/>
                    <a:pt x="140" y="150"/>
                    <a:pt x="126" y="158"/>
                  </a:cubicBezTo>
                  <a:cubicBezTo>
                    <a:pt x="113" y="166"/>
                    <a:pt x="100" y="169"/>
                    <a:pt x="85" y="169"/>
                  </a:cubicBezTo>
                  <a:cubicBezTo>
                    <a:pt x="69" y="169"/>
                    <a:pt x="56" y="166"/>
                    <a:pt x="43" y="158"/>
                  </a:cubicBezTo>
                  <a:cubicBezTo>
                    <a:pt x="29" y="150"/>
                    <a:pt x="19" y="141"/>
                    <a:pt x="12" y="127"/>
                  </a:cubicBezTo>
                  <a:cubicBezTo>
                    <a:pt x="4" y="114"/>
                    <a:pt x="0" y="101"/>
                    <a:pt x="0" y="85"/>
                  </a:cubicBezTo>
                  <a:cubicBezTo>
                    <a:pt x="0" y="70"/>
                    <a:pt x="4" y="56"/>
                    <a:pt x="12" y="42"/>
                  </a:cubicBezTo>
                  <a:cubicBezTo>
                    <a:pt x="19" y="29"/>
                    <a:pt x="29" y="19"/>
                    <a:pt x="43" y="11"/>
                  </a:cubicBezTo>
                  <a:cubicBezTo>
                    <a:pt x="56" y="4"/>
                    <a:pt x="69" y="0"/>
                    <a:pt x="85" y="0"/>
                  </a:cubicBezTo>
                  <a:cubicBezTo>
                    <a:pt x="100" y="0"/>
                    <a:pt x="113" y="4"/>
                    <a:pt x="126" y="11"/>
                  </a:cubicBezTo>
                  <a:cubicBezTo>
                    <a:pt x="140" y="19"/>
                    <a:pt x="150" y="29"/>
                    <a:pt x="157" y="42"/>
                  </a:cubicBezTo>
                  <a:cubicBezTo>
                    <a:pt x="165" y="56"/>
                    <a:pt x="169" y="69"/>
                    <a:pt x="169" y="85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25">
              <a:extLst>
                <a:ext uri="{FF2B5EF4-FFF2-40B4-BE49-F238E27FC236}">
                  <a16:creationId xmlns:a16="http://schemas.microsoft.com/office/drawing/2014/main" id="{6D7D2623-75A4-C293-D06A-898D4AB5D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034" y="3740461"/>
              <a:ext cx="61912" cy="61913"/>
            </a:xfrm>
            <a:custGeom>
              <a:avLst/>
              <a:gdLst>
                <a:gd name="T0" fmla="*/ 169 w 170"/>
                <a:gd name="T1" fmla="*/ 84 h 170"/>
                <a:gd name="T2" fmla="*/ 157 w 170"/>
                <a:gd name="T3" fmla="*/ 127 h 170"/>
                <a:gd name="T4" fmla="*/ 126 w 170"/>
                <a:gd name="T5" fmla="*/ 158 h 170"/>
                <a:gd name="T6" fmla="*/ 85 w 170"/>
                <a:gd name="T7" fmla="*/ 169 h 170"/>
                <a:gd name="T8" fmla="*/ 43 w 170"/>
                <a:gd name="T9" fmla="*/ 158 h 170"/>
                <a:gd name="T10" fmla="*/ 12 w 170"/>
                <a:gd name="T11" fmla="*/ 127 h 170"/>
                <a:gd name="T12" fmla="*/ 0 w 170"/>
                <a:gd name="T13" fmla="*/ 84 h 170"/>
                <a:gd name="T14" fmla="*/ 12 w 170"/>
                <a:gd name="T15" fmla="*/ 42 h 170"/>
                <a:gd name="T16" fmla="*/ 43 w 170"/>
                <a:gd name="T17" fmla="*/ 11 h 170"/>
                <a:gd name="T18" fmla="*/ 85 w 170"/>
                <a:gd name="T19" fmla="*/ 0 h 170"/>
                <a:gd name="T20" fmla="*/ 126 w 170"/>
                <a:gd name="T21" fmla="*/ 11 h 170"/>
                <a:gd name="T22" fmla="*/ 157 w 170"/>
                <a:gd name="T23" fmla="*/ 42 h 170"/>
                <a:gd name="T24" fmla="*/ 169 w 170"/>
                <a:gd name="T25" fmla="*/ 8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70">
                  <a:moveTo>
                    <a:pt x="169" y="84"/>
                  </a:moveTo>
                  <a:cubicBezTo>
                    <a:pt x="169" y="100"/>
                    <a:pt x="165" y="114"/>
                    <a:pt x="157" y="127"/>
                  </a:cubicBezTo>
                  <a:cubicBezTo>
                    <a:pt x="150" y="141"/>
                    <a:pt x="140" y="150"/>
                    <a:pt x="126" y="158"/>
                  </a:cubicBezTo>
                  <a:cubicBezTo>
                    <a:pt x="113" y="166"/>
                    <a:pt x="100" y="169"/>
                    <a:pt x="85" y="169"/>
                  </a:cubicBezTo>
                  <a:cubicBezTo>
                    <a:pt x="69" y="169"/>
                    <a:pt x="56" y="166"/>
                    <a:pt x="43" y="158"/>
                  </a:cubicBezTo>
                  <a:cubicBezTo>
                    <a:pt x="29" y="150"/>
                    <a:pt x="19" y="141"/>
                    <a:pt x="12" y="127"/>
                  </a:cubicBezTo>
                  <a:cubicBezTo>
                    <a:pt x="4" y="114"/>
                    <a:pt x="0" y="100"/>
                    <a:pt x="0" y="84"/>
                  </a:cubicBezTo>
                  <a:cubicBezTo>
                    <a:pt x="0" y="69"/>
                    <a:pt x="4" y="56"/>
                    <a:pt x="12" y="42"/>
                  </a:cubicBezTo>
                  <a:cubicBezTo>
                    <a:pt x="19" y="29"/>
                    <a:pt x="29" y="19"/>
                    <a:pt x="43" y="11"/>
                  </a:cubicBezTo>
                  <a:cubicBezTo>
                    <a:pt x="56" y="3"/>
                    <a:pt x="69" y="0"/>
                    <a:pt x="85" y="0"/>
                  </a:cubicBezTo>
                  <a:cubicBezTo>
                    <a:pt x="100" y="0"/>
                    <a:pt x="113" y="3"/>
                    <a:pt x="126" y="11"/>
                  </a:cubicBezTo>
                  <a:cubicBezTo>
                    <a:pt x="140" y="19"/>
                    <a:pt x="150" y="29"/>
                    <a:pt x="157" y="42"/>
                  </a:cubicBezTo>
                  <a:cubicBezTo>
                    <a:pt x="165" y="56"/>
                    <a:pt x="169" y="69"/>
                    <a:pt x="169" y="84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126">
              <a:extLst>
                <a:ext uri="{FF2B5EF4-FFF2-40B4-BE49-F238E27FC236}">
                  <a16:creationId xmlns:a16="http://schemas.microsoft.com/office/drawing/2014/main" id="{72CBD401-FF52-4CFB-5F8F-3270AF1D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0434" y="3395974"/>
              <a:ext cx="61912" cy="61912"/>
            </a:xfrm>
            <a:custGeom>
              <a:avLst/>
              <a:gdLst>
                <a:gd name="T0" fmla="*/ 169 w 170"/>
                <a:gd name="T1" fmla="*/ 85 h 171"/>
                <a:gd name="T2" fmla="*/ 158 w 170"/>
                <a:gd name="T3" fmla="*/ 127 h 171"/>
                <a:gd name="T4" fmla="*/ 127 w 170"/>
                <a:gd name="T5" fmla="*/ 158 h 171"/>
                <a:gd name="T6" fmla="*/ 84 w 170"/>
                <a:gd name="T7" fmla="*/ 170 h 171"/>
                <a:gd name="T8" fmla="*/ 42 w 170"/>
                <a:gd name="T9" fmla="*/ 158 h 171"/>
                <a:gd name="T10" fmla="*/ 11 w 170"/>
                <a:gd name="T11" fmla="*/ 127 h 171"/>
                <a:gd name="T12" fmla="*/ 0 w 170"/>
                <a:gd name="T13" fmla="*/ 85 h 171"/>
                <a:gd name="T14" fmla="*/ 11 w 170"/>
                <a:gd name="T15" fmla="*/ 43 h 171"/>
                <a:gd name="T16" fmla="*/ 42 w 170"/>
                <a:gd name="T17" fmla="*/ 12 h 171"/>
                <a:gd name="T18" fmla="*/ 84 w 170"/>
                <a:gd name="T19" fmla="*/ 0 h 171"/>
                <a:gd name="T20" fmla="*/ 127 w 170"/>
                <a:gd name="T21" fmla="*/ 12 h 171"/>
                <a:gd name="T22" fmla="*/ 158 w 170"/>
                <a:gd name="T23" fmla="*/ 43 h 171"/>
                <a:gd name="T24" fmla="*/ 169 w 170"/>
                <a:gd name="T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71">
                  <a:moveTo>
                    <a:pt x="169" y="85"/>
                  </a:moveTo>
                  <a:cubicBezTo>
                    <a:pt x="169" y="100"/>
                    <a:pt x="166" y="114"/>
                    <a:pt x="158" y="127"/>
                  </a:cubicBezTo>
                  <a:cubicBezTo>
                    <a:pt x="151" y="141"/>
                    <a:pt x="141" y="150"/>
                    <a:pt x="127" y="158"/>
                  </a:cubicBezTo>
                  <a:cubicBezTo>
                    <a:pt x="114" y="166"/>
                    <a:pt x="100" y="170"/>
                    <a:pt x="84" y="170"/>
                  </a:cubicBezTo>
                  <a:cubicBezTo>
                    <a:pt x="69" y="170"/>
                    <a:pt x="56" y="166"/>
                    <a:pt x="42" y="158"/>
                  </a:cubicBezTo>
                  <a:cubicBezTo>
                    <a:pt x="29" y="150"/>
                    <a:pt x="19" y="141"/>
                    <a:pt x="11" y="127"/>
                  </a:cubicBezTo>
                  <a:cubicBezTo>
                    <a:pt x="3" y="114"/>
                    <a:pt x="0" y="101"/>
                    <a:pt x="0" y="85"/>
                  </a:cubicBezTo>
                  <a:cubicBezTo>
                    <a:pt x="0" y="70"/>
                    <a:pt x="3" y="57"/>
                    <a:pt x="11" y="43"/>
                  </a:cubicBezTo>
                  <a:cubicBezTo>
                    <a:pt x="19" y="30"/>
                    <a:pt x="29" y="20"/>
                    <a:pt x="42" y="12"/>
                  </a:cubicBezTo>
                  <a:cubicBezTo>
                    <a:pt x="56" y="5"/>
                    <a:pt x="69" y="0"/>
                    <a:pt x="84" y="0"/>
                  </a:cubicBezTo>
                  <a:cubicBezTo>
                    <a:pt x="100" y="0"/>
                    <a:pt x="114" y="5"/>
                    <a:pt x="127" y="12"/>
                  </a:cubicBezTo>
                  <a:cubicBezTo>
                    <a:pt x="141" y="20"/>
                    <a:pt x="151" y="30"/>
                    <a:pt x="158" y="43"/>
                  </a:cubicBezTo>
                  <a:cubicBezTo>
                    <a:pt x="166" y="57"/>
                    <a:pt x="169" y="69"/>
                    <a:pt x="169" y="85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127">
              <a:extLst>
                <a:ext uri="{FF2B5EF4-FFF2-40B4-BE49-F238E27FC236}">
                  <a16:creationId xmlns:a16="http://schemas.microsoft.com/office/drawing/2014/main" id="{99BFD8DC-CA37-0F97-ABC3-45B6CAE95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0596" y="3537261"/>
              <a:ext cx="61913" cy="61913"/>
            </a:xfrm>
            <a:custGeom>
              <a:avLst/>
              <a:gdLst>
                <a:gd name="T0" fmla="*/ 170 w 171"/>
                <a:gd name="T1" fmla="*/ 85 h 171"/>
                <a:gd name="T2" fmla="*/ 158 w 171"/>
                <a:gd name="T3" fmla="*/ 127 h 171"/>
                <a:gd name="T4" fmla="*/ 127 w 171"/>
                <a:gd name="T5" fmla="*/ 158 h 171"/>
                <a:gd name="T6" fmla="*/ 85 w 171"/>
                <a:gd name="T7" fmla="*/ 170 h 171"/>
                <a:gd name="T8" fmla="*/ 43 w 171"/>
                <a:gd name="T9" fmla="*/ 158 h 171"/>
                <a:gd name="T10" fmla="*/ 12 w 171"/>
                <a:gd name="T11" fmla="*/ 127 h 171"/>
                <a:gd name="T12" fmla="*/ 0 w 171"/>
                <a:gd name="T13" fmla="*/ 85 h 171"/>
                <a:gd name="T14" fmla="*/ 12 w 171"/>
                <a:gd name="T15" fmla="*/ 43 h 171"/>
                <a:gd name="T16" fmla="*/ 43 w 171"/>
                <a:gd name="T17" fmla="*/ 12 h 171"/>
                <a:gd name="T18" fmla="*/ 85 w 171"/>
                <a:gd name="T19" fmla="*/ 0 h 171"/>
                <a:gd name="T20" fmla="*/ 127 w 171"/>
                <a:gd name="T21" fmla="*/ 12 h 171"/>
                <a:gd name="T22" fmla="*/ 158 w 171"/>
                <a:gd name="T23" fmla="*/ 43 h 171"/>
                <a:gd name="T24" fmla="*/ 170 w 171"/>
                <a:gd name="T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171">
                  <a:moveTo>
                    <a:pt x="170" y="85"/>
                  </a:moveTo>
                  <a:cubicBezTo>
                    <a:pt x="170" y="101"/>
                    <a:pt x="166" y="114"/>
                    <a:pt x="158" y="127"/>
                  </a:cubicBezTo>
                  <a:cubicBezTo>
                    <a:pt x="150" y="141"/>
                    <a:pt x="141" y="151"/>
                    <a:pt x="127" y="158"/>
                  </a:cubicBezTo>
                  <a:cubicBezTo>
                    <a:pt x="114" y="166"/>
                    <a:pt x="101" y="170"/>
                    <a:pt x="85" y="170"/>
                  </a:cubicBezTo>
                  <a:cubicBezTo>
                    <a:pt x="69" y="170"/>
                    <a:pt x="57" y="166"/>
                    <a:pt x="43" y="158"/>
                  </a:cubicBezTo>
                  <a:cubicBezTo>
                    <a:pt x="30" y="151"/>
                    <a:pt x="20" y="141"/>
                    <a:pt x="12" y="127"/>
                  </a:cubicBezTo>
                  <a:cubicBezTo>
                    <a:pt x="5" y="114"/>
                    <a:pt x="0" y="101"/>
                    <a:pt x="0" y="85"/>
                  </a:cubicBezTo>
                  <a:cubicBezTo>
                    <a:pt x="0" y="69"/>
                    <a:pt x="5" y="57"/>
                    <a:pt x="12" y="43"/>
                  </a:cubicBezTo>
                  <a:cubicBezTo>
                    <a:pt x="20" y="30"/>
                    <a:pt x="30" y="20"/>
                    <a:pt x="43" y="12"/>
                  </a:cubicBezTo>
                  <a:cubicBezTo>
                    <a:pt x="57" y="5"/>
                    <a:pt x="69" y="0"/>
                    <a:pt x="85" y="0"/>
                  </a:cubicBezTo>
                  <a:cubicBezTo>
                    <a:pt x="101" y="0"/>
                    <a:pt x="114" y="5"/>
                    <a:pt x="127" y="12"/>
                  </a:cubicBezTo>
                  <a:cubicBezTo>
                    <a:pt x="141" y="20"/>
                    <a:pt x="150" y="30"/>
                    <a:pt x="158" y="43"/>
                  </a:cubicBezTo>
                  <a:cubicBezTo>
                    <a:pt x="166" y="57"/>
                    <a:pt x="170" y="69"/>
                    <a:pt x="170" y="85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128">
              <a:extLst>
                <a:ext uri="{FF2B5EF4-FFF2-40B4-BE49-F238E27FC236}">
                  <a16:creationId xmlns:a16="http://schemas.microsoft.com/office/drawing/2014/main" id="{F470331F-2242-8D9C-3D08-9AF2230DB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0434" y="3680136"/>
              <a:ext cx="61912" cy="61913"/>
            </a:xfrm>
            <a:custGeom>
              <a:avLst/>
              <a:gdLst>
                <a:gd name="T0" fmla="*/ 169 w 170"/>
                <a:gd name="T1" fmla="*/ 85 h 171"/>
                <a:gd name="T2" fmla="*/ 158 w 170"/>
                <a:gd name="T3" fmla="*/ 127 h 171"/>
                <a:gd name="T4" fmla="*/ 127 w 170"/>
                <a:gd name="T5" fmla="*/ 158 h 171"/>
                <a:gd name="T6" fmla="*/ 84 w 170"/>
                <a:gd name="T7" fmla="*/ 170 h 171"/>
                <a:gd name="T8" fmla="*/ 42 w 170"/>
                <a:gd name="T9" fmla="*/ 158 h 171"/>
                <a:gd name="T10" fmla="*/ 11 w 170"/>
                <a:gd name="T11" fmla="*/ 127 h 171"/>
                <a:gd name="T12" fmla="*/ 0 w 170"/>
                <a:gd name="T13" fmla="*/ 85 h 171"/>
                <a:gd name="T14" fmla="*/ 11 w 170"/>
                <a:gd name="T15" fmla="*/ 43 h 171"/>
                <a:gd name="T16" fmla="*/ 42 w 170"/>
                <a:gd name="T17" fmla="*/ 12 h 171"/>
                <a:gd name="T18" fmla="*/ 84 w 170"/>
                <a:gd name="T19" fmla="*/ 0 h 171"/>
                <a:gd name="T20" fmla="*/ 127 w 170"/>
                <a:gd name="T21" fmla="*/ 12 h 171"/>
                <a:gd name="T22" fmla="*/ 158 w 170"/>
                <a:gd name="T23" fmla="*/ 43 h 171"/>
                <a:gd name="T24" fmla="*/ 169 w 170"/>
                <a:gd name="T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71">
                  <a:moveTo>
                    <a:pt x="169" y="85"/>
                  </a:moveTo>
                  <a:cubicBezTo>
                    <a:pt x="169" y="101"/>
                    <a:pt x="166" y="114"/>
                    <a:pt x="158" y="127"/>
                  </a:cubicBezTo>
                  <a:cubicBezTo>
                    <a:pt x="151" y="141"/>
                    <a:pt x="141" y="151"/>
                    <a:pt x="127" y="158"/>
                  </a:cubicBezTo>
                  <a:cubicBezTo>
                    <a:pt x="114" y="166"/>
                    <a:pt x="100" y="170"/>
                    <a:pt x="84" y="170"/>
                  </a:cubicBezTo>
                  <a:cubicBezTo>
                    <a:pt x="69" y="170"/>
                    <a:pt x="56" y="166"/>
                    <a:pt x="42" y="158"/>
                  </a:cubicBezTo>
                  <a:cubicBezTo>
                    <a:pt x="29" y="151"/>
                    <a:pt x="19" y="141"/>
                    <a:pt x="11" y="127"/>
                  </a:cubicBezTo>
                  <a:cubicBezTo>
                    <a:pt x="3" y="114"/>
                    <a:pt x="0" y="101"/>
                    <a:pt x="0" y="85"/>
                  </a:cubicBezTo>
                  <a:cubicBezTo>
                    <a:pt x="0" y="69"/>
                    <a:pt x="3" y="57"/>
                    <a:pt x="11" y="43"/>
                  </a:cubicBezTo>
                  <a:cubicBezTo>
                    <a:pt x="19" y="30"/>
                    <a:pt x="29" y="20"/>
                    <a:pt x="42" y="12"/>
                  </a:cubicBezTo>
                  <a:cubicBezTo>
                    <a:pt x="56" y="4"/>
                    <a:pt x="69" y="0"/>
                    <a:pt x="84" y="0"/>
                  </a:cubicBezTo>
                  <a:cubicBezTo>
                    <a:pt x="100" y="0"/>
                    <a:pt x="114" y="4"/>
                    <a:pt x="127" y="12"/>
                  </a:cubicBezTo>
                  <a:cubicBezTo>
                    <a:pt x="141" y="20"/>
                    <a:pt x="151" y="30"/>
                    <a:pt x="158" y="43"/>
                  </a:cubicBezTo>
                  <a:cubicBezTo>
                    <a:pt x="166" y="57"/>
                    <a:pt x="169" y="69"/>
                    <a:pt x="169" y="85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129">
              <a:extLst>
                <a:ext uri="{FF2B5EF4-FFF2-40B4-BE49-F238E27FC236}">
                  <a16:creationId xmlns:a16="http://schemas.microsoft.com/office/drawing/2014/main" id="{545E9254-5B70-36F1-CAC3-093B3573B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8196" y="3405499"/>
              <a:ext cx="1588" cy="50800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130">
              <a:extLst>
                <a:ext uri="{FF2B5EF4-FFF2-40B4-BE49-F238E27FC236}">
                  <a16:creationId xmlns:a16="http://schemas.microsoft.com/office/drawing/2014/main" id="{0878F66E-34C3-171E-EAB4-D18C4A8DC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8196" y="3680136"/>
              <a:ext cx="1588" cy="61913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131">
              <a:extLst>
                <a:ext uri="{FF2B5EF4-FFF2-40B4-BE49-F238E27FC236}">
                  <a16:creationId xmlns:a16="http://schemas.microsoft.com/office/drawing/2014/main" id="{70EBB802-D0BC-EBED-3FBA-2E1A71464F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7571" y="3446774"/>
              <a:ext cx="53975" cy="50800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132">
              <a:extLst>
                <a:ext uri="{FF2B5EF4-FFF2-40B4-BE49-F238E27FC236}">
                  <a16:creationId xmlns:a16="http://schemas.microsoft.com/office/drawing/2014/main" id="{0F1F28D8-33B7-C58E-B1B1-B1B7372D9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47571" y="3637274"/>
              <a:ext cx="53975" cy="53975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133">
              <a:extLst>
                <a:ext uri="{FF2B5EF4-FFF2-40B4-BE49-F238E27FC236}">
                  <a16:creationId xmlns:a16="http://schemas.microsoft.com/office/drawing/2014/main" id="{948F9F86-C668-EA37-ABAA-F248E34DDA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9321" y="3567424"/>
              <a:ext cx="41275" cy="1587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134">
              <a:extLst>
                <a:ext uri="{FF2B5EF4-FFF2-40B4-BE49-F238E27FC236}">
                  <a16:creationId xmlns:a16="http://schemas.microsoft.com/office/drawing/2014/main" id="{8D11721E-7143-CD8C-5D1E-FA1B0E144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5634" y="3395974"/>
              <a:ext cx="61912" cy="61912"/>
            </a:xfrm>
            <a:custGeom>
              <a:avLst/>
              <a:gdLst>
                <a:gd name="T0" fmla="*/ 169 w 170"/>
                <a:gd name="T1" fmla="*/ 85 h 171"/>
                <a:gd name="T2" fmla="*/ 158 w 170"/>
                <a:gd name="T3" fmla="*/ 127 h 171"/>
                <a:gd name="T4" fmla="*/ 127 w 170"/>
                <a:gd name="T5" fmla="*/ 158 h 171"/>
                <a:gd name="T6" fmla="*/ 85 w 170"/>
                <a:gd name="T7" fmla="*/ 170 h 171"/>
                <a:gd name="T8" fmla="*/ 42 w 170"/>
                <a:gd name="T9" fmla="*/ 158 h 171"/>
                <a:gd name="T10" fmla="*/ 11 w 170"/>
                <a:gd name="T11" fmla="*/ 127 h 171"/>
                <a:gd name="T12" fmla="*/ 0 w 170"/>
                <a:gd name="T13" fmla="*/ 85 h 171"/>
                <a:gd name="T14" fmla="*/ 11 w 170"/>
                <a:gd name="T15" fmla="*/ 43 h 171"/>
                <a:gd name="T16" fmla="*/ 42 w 170"/>
                <a:gd name="T17" fmla="*/ 12 h 171"/>
                <a:gd name="T18" fmla="*/ 85 w 170"/>
                <a:gd name="T19" fmla="*/ 0 h 171"/>
                <a:gd name="T20" fmla="*/ 127 w 170"/>
                <a:gd name="T21" fmla="*/ 12 h 171"/>
                <a:gd name="T22" fmla="*/ 158 w 170"/>
                <a:gd name="T23" fmla="*/ 43 h 171"/>
                <a:gd name="T24" fmla="*/ 169 w 170"/>
                <a:gd name="T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71">
                  <a:moveTo>
                    <a:pt x="169" y="85"/>
                  </a:moveTo>
                  <a:cubicBezTo>
                    <a:pt x="169" y="100"/>
                    <a:pt x="166" y="114"/>
                    <a:pt x="158" y="127"/>
                  </a:cubicBezTo>
                  <a:cubicBezTo>
                    <a:pt x="150" y="141"/>
                    <a:pt x="140" y="150"/>
                    <a:pt x="127" y="158"/>
                  </a:cubicBezTo>
                  <a:cubicBezTo>
                    <a:pt x="113" y="166"/>
                    <a:pt x="100" y="170"/>
                    <a:pt x="85" y="170"/>
                  </a:cubicBezTo>
                  <a:cubicBezTo>
                    <a:pt x="69" y="170"/>
                    <a:pt x="55" y="166"/>
                    <a:pt x="42" y="158"/>
                  </a:cubicBezTo>
                  <a:cubicBezTo>
                    <a:pt x="28" y="150"/>
                    <a:pt x="18" y="141"/>
                    <a:pt x="11" y="127"/>
                  </a:cubicBezTo>
                  <a:cubicBezTo>
                    <a:pt x="3" y="114"/>
                    <a:pt x="0" y="101"/>
                    <a:pt x="0" y="85"/>
                  </a:cubicBezTo>
                  <a:cubicBezTo>
                    <a:pt x="0" y="70"/>
                    <a:pt x="3" y="57"/>
                    <a:pt x="11" y="43"/>
                  </a:cubicBezTo>
                  <a:cubicBezTo>
                    <a:pt x="18" y="30"/>
                    <a:pt x="28" y="20"/>
                    <a:pt x="42" y="12"/>
                  </a:cubicBezTo>
                  <a:cubicBezTo>
                    <a:pt x="55" y="5"/>
                    <a:pt x="69" y="0"/>
                    <a:pt x="85" y="0"/>
                  </a:cubicBezTo>
                  <a:cubicBezTo>
                    <a:pt x="100" y="0"/>
                    <a:pt x="113" y="5"/>
                    <a:pt x="127" y="12"/>
                  </a:cubicBezTo>
                  <a:cubicBezTo>
                    <a:pt x="140" y="20"/>
                    <a:pt x="150" y="30"/>
                    <a:pt x="158" y="43"/>
                  </a:cubicBezTo>
                  <a:cubicBezTo>
                    <a:pt x="166" y="57"/>
                    <a:pt x="169" y="69"/>
                    <a:pt x="169" y="85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135">
              <a:extLst>
                <a:ext uri="{FF2B5EF4-FFF2-40B4-BE49-F238E27FC236}">
                  <a16:creationId xmlns:a16="http://schemas.microsoft.com/office/drawing/2014/main" id="{3C6EEF05-0E41-FC8B-A078-CC9F33AFF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5471" y="3537261"/>
              <a:ext cx="61913" cy="61913"/>
            </a:xfrm>
            <a:custGeom>
              <a:avLst/>
              <a:gdLst>
                <a:gd name="T0" fmla="*/ 170 w 171"/>
                <a:gd name="T1" fmla="*/ 85 h 171"/>
                <a:gd name="T2" fmla="*/ 158 w 171"/>
                <a:gd name="T3" fmla="*/ 127 h 171"/>
                <a:gd name="T4" fmla="*/ 127 w 171"/>
                <a:gd name="T5" fmla="*/ 158 h 171"/>
                <a:gd name="T6" fmla="*/ 85 w 171"/>
                <a:gd name="T7" fmla="*/ 170 h 171"/>
                <a:gd name="T8" fmla="*/ 43 w 171"/>
                <a:gd name="T9" fmla="*/ 158 h 171"/>
                <a:gd name="T10" fmla="*/ 12 w 171"/>
                <a:gd name="T11" fmla="*/ 127 h 171"/>
                <a:gd name="T12" fmla="*/ 0 w 171"/>
                <a:gd name="T13" fmla="*/ 85 h 171"/>
                <a:gd name="T14" fmla="*/ 12 w 171"/>
                <a:gd name="T15" fmla="*/ 43 h 171"/>
                <a:gd name="T16" fmla="*/ 43 w 171"/>
                <a:gd name="T17" fmla="*/ 12 h 171"/>
                <a:gd name="T18" fmla="*/ 85 w 171"/>
                <a:gd name="T19" fmla="*/ 0 h 171"/>
                <a:gd name="T20" fmla="*/ 127 w 171"/>
                <a:gd name="T21" fmla="*/ 12 h 171"/>
                <a:gd name="T22" fmla="*/ 158 w 171"/>
                <a:gd name="T23" fmla="*/ 43 h 171"/>
                <a:gd name="T24" fmla="*/ 170 w 171"/>
                <a:gd name="T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171">
                  <a:moveTo>
                    <a:pt x="170" y="85"/>
                  </a:moveTo>
                  <a:cubicBezTo>
                    <a:pt x="170" y="101"/>
                    <a:pt x="165" y="114"/>
                    <a:pt x="158" y="127"/>
                  </a:cubicBezTo>
                  <a:cubicBezTo>
                    <a:pt x="150" y="141"/>
                    <a:pt x="140" y="151"/>
                    <a:pt x="127" y="158"/>
                  </a:cubicBezTo>
                  <a:cubicBezTo>
                    <a:pt x="113" y="166"/>
                    <a:pt x="101" y="170"/>
                    <a:pt x="85" y="170"/>
                  </a:cubicBezTo>
                  <a:cubicBezTo>
                    <a:pt x="69" y="170"/>
                    <a:pt x="56" y="166"/>
                    <a:pt x="43" y="158"/>
                  </a:cubicBezTo>
                  <a:cubicBezTo>
                    <a:pt x="29" y="151"/>
                    <a:pt x="20" y="141"/>
                    <a:pt x="12" y="127"/>
                  </a:cubicBezTo>
                  <a:cubicBezTo>
                    <a:pt x="4" y="114"/>
                    <a:pt x="0" y="101"/>
                    <a:pt x="0" y="85"/>
                  </a:cubicBezTo>
                  <a:cubicBezTo>
                    <a:pt x="0" y="69"/>
                    <a:pt x="4" y="57"/>
                    <a:pt x="12" y="43"/>
                  </a:cubicBezTo>
                  <a:cubicBezTo>
                    <a:pt x="20" y="30"/>
                    <a:pt x="29" y="20"/>
                    <a:pt x="43" y="12"/>
                  </a:cubicBezTo>
                  <a:cubicBezTo>
                    <a:pt x="56" y="5"/>
                    <a:pt x="69" y="0"/>
                    <a:pt x="85" y="0"/>
                  </a:cubicBezTo>
                  <a:cubicBezTo>
                    <a:pt x="101" y="0"/>
                    <a:pt x="113" y="5"/>
                    <a:pt x="127" y="12"/>
                  </a:cubicBezTo>
                  <a:cubicBezTo>
                    <a:pt x="140" y="20"/>
                    <a:pt x="150" y="30"/>
                    <a:pt x="158" y="43"/>
                  </a:cubicBezTo>
                  <a:cubicBezTo>
                    <a:pt x="165" y="57"/>
                    <a:pt x="170" y="69"/>
                    <a:pt x="170" y="85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136">
              <a:extLst>
                <a:ext uri="{FF2B5EF4-FFF2-40B4-BE49-F238E27FC236}">
                  <a16:creationId xmlns:a16="http://schemas.microsoft.com/office/drawing/2014/main" id="{17EEE422-1C30-D889-D444-167C0081E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5634" y="3680136"/>
              <a:ext cx="61912" cy="61913"/>
            </a:xfrm>
            <a:custGeom>
              <a:avLst/>
              <a:gdLst>
                <a:gd name="T0" fmla="*/ 169 w 170"/>
                <a:gd name="T1" fmla="*/ 85 h 171"/>
                <a:gd name="T2" fmla="*/ 158 w 170"/>
                <a:gd name="T3" fmla="*/ 127 h 171"/>
                <a:gd name="T4" fmla="*/ 127 w 170"/>
                <a:gd name="T5" fmla="*/ 158 h 171"/>
                <a:gd name="T6" fmla="*/ 85 w 170"/>
                <a:gd name="T7" fmla="*/ 170 h 171"/>
                <a:gd name="T8" fmla="*/ 42 w 170"/>
                <a:gd name="T9" fmla="*/ 158 h 171"/>
                <a:gd name="T10" fmla="*/ 11 w 170"/>
                <a:gd name="T11" fmla="*/ 127 h 171"/>
                <a:gd name="T12" fmla="*/ 0 w 170"/>
                <a:gd name="T13" fmla="*/ 85 h 171"/>
                <a:gd name="T14" fmla="*/ 11 w 170"/>
                <a:gd name="T15" fmla="*/ 43 h 171"/>
                <a:gd name="T16" fmla="*/ 42 w 170"/>
                <a:gd name="T17" fmla="*/ 12 h 171"/>
                <a:gd name="T18" fmla="*/ 85 w 170"/>
                <a:gd name="T19" fmla="*/ 0 h 171"/>
                <a:gd name="T20" fmla="*/ 127 w 170"/>
                <a:gd name="T21" fmla="*/ 12 h 171"/>
                <a:gd name="T22" fmla="*/ 158 w 170"/>
                <a:gd name="T23" fmla="*/ 43 h 171"/>
                <a:gd name="T24" fmla="*/ 169 w 170"/>
                <a:gd name="T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71">
                  <a:moveTo>
                    <a:pt x="169" y="85"/>
                  </a:moveTo>
                  <a:cubicBezTo>
                    <a:pt x="169" y="101"/>
                    <a:pt x="166" y="114"/>
                    <a:pt x="158" y="127"/>
                  </a:cubicBezTo>
                  <a:cubicBezTo>
                    <a:pt x="150" y="141"/>
                    <a:pt x="140" y="151"/>
                    <a:pt x="127" y="158"/>
                  </a:cubicBezTo>
                  <a:cubicBezTo>
                    <a:pt x="113" y="166"/>
                    <a:pt x="100" y="170"/>
                    <a:pt x="85" y="170"/>
                  </a:cubicBezTo>
                  <a:cubicBezTo>
                    <a:pt x="69" y="170"/>
                    <a:pt x="55" y="166"/>
                    <a:pt x="42" y="158"/>
                  </a:cubicBezTo>
                  <a:cubicBezTo>
                    <a:pt x="28" y="151"/>
                    <a:pt x="18" y="141"/>
                    <a:pt x="11" y="127"/>
                  </a:cubicBezTo>
                  <a:cubicBezTo>
                    <a:pt x="3" y="114"/>
                    <a:pt x="0" y="101"/>
                    <a:pt x="0" y="85"/>
                  </a:cubicBezTo>
                  <a:cubicBezTo>
                    <a:pt x="0" y="69"/>
                    <a:pt x="3" y="57"/>
                    <a:pt x="11" y="43"/>
                  </a:cubicBezTo>
                  <a:cubicBezTo>
                    <a:pt x="18" y="30"/>
                    <a:pt x="28" y="20"/>
                    <a:pt x="42" y="12"/>
                  </a:cubicBezTo>
                  <a:cubicBezTo>
                    <a:pt x="55" y="4"/>
                    <a:pt x="69" y="0"/>
                    <a:pt x="85" y="0"/>
                  </a:cubicBezTo>
                  <a:cubicBezTo>
                    <a:pt x="100" y="0"/>
                    <a:pt x="113" y="4"/>
                    <a:pt x="127" y="12"/>
                  </a:cubicBezTo>
                  <a:cubicBezTo>
                    <a:pt x="140" y="20"/>
                    <a:pt x="150" y="30"/>
                    <a:pt x="158" y="43"/>
                  </a:cubicBezTo>
                  <a:cubicBezTo>
                    <a:pt x="166" y="57"/>
                    <a:pt x="169" y="69"/>
                    <a:pt x="169" y="85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137">
              <a:extLst>
                <a:ext uri="{FF2B5EF4-FFF2-40B4-BE49-F238E27FC236}">
                  <a16:creationId xmlns:a16="http://schemas.microsoft.com/office/drawing/2014/main" id="{2B36BF55-6BA3-148D-2D2B-3BF2394AE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6434" y="3446774"/>
              <a:ext cx="50800" cy="50800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138">
              <a:extLst>
                <a:ext uri="{FF2B5EF4-FFF2-40B4-BE49-F238E27FC236}">
                  <a16:creationId xmlns:a16="http://schemas.microsoft.com/office/drawing/2014/main" id="{BC4D78C5-4A50-1215-8EB7-1E688F0C78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6434" y="3637274"/>
              <a:ext cx="50800" cy="53975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139">
              <a:extLst>
                <a:ext uri="{FF2B5EF4-FFF2-40B4-BE49-F238E27FC236}">
                  <a16:creationId xmlns:a16="http://schemas.microsoft.com/office/drawing/2014/main" id="{54D87959-376E-D107-2746-7E57E5C0C8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14209" y="3567424"/>
              <a:ext cx="44450" cy="1587"/>
            </a:xfrm>
            <a:prstGeom prst="line">
              <a:avLst/>
            </a:pr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140">
              <a:extLst>
                <a:ext uri="{FF2B5EF4-FFF2-40B4-BE49-F238E27FC236}">
                  <a16:creationId xmlns:a16="http://schemas.microsoft.com/office/drawing/2014/main" id="{E31F0E90-DFF5-89D6-FB5C-D9BADD016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871" y="3588061"/>
              <a:ext cx="122238" cy="71438"/>
            </a:xfrm>
            <a:custGeom>
              <a:avLst/>
              <a:gdLst>
                <a:gd name="T0" fmla="*/ 337 w 338"/>
                <a:gd name="T1" fmla="*/ 198 h 199"/>
                <a:gd name="T2" fmla="*/ 337 w 338"/>
                <a:gd name="T3" fmla="*/ 102 h 199"/>
                <a:gd name="T4" fmla="*/ 169 w 338"/>
                <a:gd name="T5" fmla="*/ 0 h 199"/>
                <a:gd name="T6" fmla="*/ 0 w 338"/>
                <a:gd name="T7" fmla="*/ 102 h 199"/>
                <a:gd name="T8" fmla="*/ 0 w 338"/>
                <a:gd name="T9" fmla="*/ 1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199">
                  <a:moveTo>
                    <a:pt x="337" y="198"/>
                  </a:moveTo>
                  <a:lnTo>
                    <a:pt x="337" y="102"/>
                  </a:lnTo>
                  <a:cubicBezTo>
                    <a:pt x="337" y="63"/>
                    <a:pt x="244" y="0"/>
                    <a:pt x="169" y="0"/>
                  </a:cubicBezTo>
                  <a:cubicBezTo>
                    <a:pt x="93" y="0"/>
                    <a:pt x="0" y="60"/>
                    <a:pt x="0" y="102"/>
                  </a:cubicBezTo>
                  <a:lnTo>
                    <a:pt x="0" y="198"/>
                  </a:ln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141">
              <a:extLst>
                <a:ext uri="{FF2B5EF4-FFF2-40B4-BE49-F238E27FC236}">
                  <a16:creationId xmlns:a16="http://schemas.microsoft.com/office/drawing/2014/main" id="{4575AA99-9698-6E73-7A6D-154453541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09" y="3495986"/>
              <a:ext cx="80962" cy="92075"/>
            </a:xfrm>
            <a:custGeom>
              <a:avLst/>
              <a:gdLst>
                <a:gd name="T0" fmla="*/ 113 w 226"/>
                <a:gd name="T1" fmla="*/ 0 h 255"/>
                <a:gd name="T2" fmla="*/ 0 w 226"/>
                <a:gd name="T3" fmla="*/ 102 h 255"/>
                <a:gd name="T4" fmla="*/ 0 w 226"/>
                <a:gd name="T5" fmla="*/ 153 h 255"/>
                <a:gd name="T6" fmla="*/ 113 w 226"/>
                <a:gd name="T7" fmla="*/ 254 h 255"/>
                <a:gd name="T8" fmla="*/ 225 w 226"/>
                <a:gd name="T9" fmla="*/ 153 h 255"/>
                <a:gd name="T10" fmla="*/ 225 w 226"/>
                <a:gd name="T11" fmla="*/ 102 h 255"/>
                <a:gd name="T12" fmla="*/ 113 w 226"/>
                <a:gd name="T1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255">
                  <a:moveTo>
                    <a:pt x="113" y="0"/>
                  </a:moveTo>
                  <a:cubicBezTo>
                    <a:pt x="54" y="0"/>
                    <a:pt x="0" y="46"/>
                    <a:pt x="0" y="102"/>
                  </a:cubicBezTo>
                  <a:lnTo>
                    <a:pt x="0" y="153"/>
                  </a:lnTo>
                  <a:cubicBezTo>
                    <a:pt x="0" y="209"/>
                    <a:pt x="54" y="254"/>
                    <a:pt x="113" y="254"/>
                  </a:cubicBezTo>
                  <a:cubicBezTo>
                    <a:pt x="171" y="254"/>
                    <a:pt x="225" y="209"/>
                    <a:pt x="225" y="153"/>
                  </a:cubicBezTo>
                  <a:lnTo>
                    <a:pt x="225" y="102"/>
                  </a:lnTo>
                  <a:cubicBezTo>
                    <a:pt x="225" y="46"/>
                    <a:pt x="171" y="0"/>
                    <a:pt x="113" y="0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9903831" y="5067391"/>
            <a:ext cx="2252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NES Condensed" panose="00000500000000000000" pitchFamily="50" charset="0"/>
              </a:rPr>
              <a:t>Selma Cherchali</a:t>
            </a:r>
          </a:p>
          <a:p>
            <a:r>
              <a:rPr lang="fr-FR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NES Condensed Light" panose="00000400000000000000" pitchFamily="50" charset="0"/>
              </a:rPr>
              <a:t>selma.cherchali@cnes.fr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34521" y="3051635"/>
            <a:ext cx="10407830" cy="1261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NES Poster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Declaration of interest sent by CNES CEO on April 4</a:t>
            </a:r>
            <a:r>
              <a:rPr lang="en-US" sz="2400" baseline="30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NES Poster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NES Poster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en-US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NES Poster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RSVP requested by the end of April</a:t>
            </a:r>
          </a:p>
          <a:p>
            <a:endParaRPr lang="en-US" sz="2800" dirty="0" smtClean="0">
              <a:solidFill>
                <a:srgbClr val="FFFF66"/>
              </a:solidFill>
              <a:latin typeface="CNES Poster" panose="00000500000000000000" pitchFamily="50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47" name="Grouper 4">
            <a:extLst>
              <a:ext uri="{FF2B5EF4-FFF2-40B4-BE49-F238E27FC236}">
                <a16:creationId xmlns:a16="http://schemas.microsoft.com/office/drawing/2014/main" id="{3A212630-214C-E7D8-08C1-5EF27FB26875}"/>
              </a:ext>
            </a:extLst>
          </p:cNvPr>
          <p:cNvGrpSpPr/>
          <p:nvPr/>
        </p:nvGrpSpPr>
        <p:grpSpPr>
          <a:xfrm>
            <a:off x="301380" y="3354214"/>
            <a:ext cx="543148" cy="487022"/>
            <a:chOff x="2888786" y="840485"/>
            <a:chExt cx="476250" cy="427037"/>
          </a:xfrm>
        </p:grpSpPr>
        <p:sp>
          <p:nvSpPr>
            <p:cNvPr id="48" name="Line 26">
              <a:extLst>
                <a:ext uri="{FF2B5EF4-FFF2-40B4-BE49-F238E27FC236}">
                  <a16:creationId xmlns:a16="http://schemas.microsoft.com/office/drawing/2014/main" id="{0FAC37AE-CBB8-61DB-72FA-8DF5C2AFF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7999" y="981772"/>
              <a:ext cx="152400" cy="1588"/>
            </a:xfrm>
            <a:prstGeom prst="line">
              <a:avLst/>
            </a:pr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27">
              <a:extLst>
                <a:ext uri="{FF2B5EF4-FFF2-40B4-BE49-F238E27FC236}">
                  <a16:creationId xmlns:a16="http://schemas.microsoft.com/office/drawing/2014/main" id="{03433041-F96B-991F-9BAF-53F793C19F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8786" y="1064322"/>
              <a:ext cx="173038" cy="1588"/>
            </a:xfrm>
            <a:prstGeom prst="line">
              <a:avLst/>
            </a:pr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28">
              <a:extLst>
                <a:ext uri="{FF2B5EF4-FFF2-40B4-BE49-F238E27FC236}">
                  <a16:creationId xmlns:a16="http://schemas.microsoft.com/office/drawing/2014/main" id="{1DFE2ED6-0C30-1BC1-6465-D7D9A91FF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8949" y="1145285"/>
              <a:ext cx="152400" cy="1587"/>
            </a:xfrm>
            <a:prstGeom prst="line">
              <a:avLst/>
            </a:pr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09248D9E-FA06-E63A-D762-B181979E4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3724" y="1175447"/>
              <a:ext cx="47625" cy="53975"/>
            </a:xfrm>
            <a:custGeom>
              <a:avLst/>
              <a:gdLst>
                <a:gd name="T0" fmla="*/ 0 w 131"/>
                <a:gd name="T1" fmla="*/ 0 h 151"/>
                <a:gd name="T2" fmla="*/ 130 w 131"/>
                <a:gd name="T3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51">
                  <a:moveTo>
                    <a:pt x="0" y="0"/>
                  </a:moveTo>
                  <a:cubicBezTo>
                    <a:pt x="34" y="57"/>
                    <a:pt x="77" y="108"/>
                    <a:pt x="130" y="150"/>
                  </a:cubicBez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D1100FA2-91F7-D49F-2C17-6FFCB088B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9911" y="1094485"/>
              <a:ext cx="11113" cy="50800"/>
            </a:xfrm>
            <a:custGeom>
              <a:avLst/>
              <a:gdLst>
                <a:gd name="T0" fmla="*/ 0 w 29"/>
                <a:gd name="T1" fmla="*/ 0 h 139"/>
                <a:gd name="T2" fmla="*/ 28 w 29"/>
                <a:gd name="T3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139">
                  <a:moveTo>
                    <a:pt x="0" y="0"/>
                  </a:moveTo>
                  <a:cubicBezTo>
                    <a:pt x="3" y="48"/>
                    <a:pt x="11" y="96"/>
                    <a:pt x="28" y="138"/>
                  </a:cubicBez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9C68FBC5-197D-86FE-1870-FDF22B5A0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499" y="1013522"/>
              <a:ext cx="12700" cy="50800"/>
            </a:xfrm>
            <a:custGeom>
              <a:avLst/>
              <a:gdLst>
                <a:gd name="T0" fmla="*/ 36 w 37"/>
                <a:gd name="T1" fmla="*/ 0 h 142"/>
                <a:gd name="T2" fmla="*/ 0 w 37"/>
                <a:gd name="T3" fmla="*/ 14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" h="142">
                  <a:moveTo>
                    <a:pt x="36" y="0"/>
                  </a:moveTo>
                  <a:cubicBezTo>
                    <a:pt x="16" y="45"/>
                    <a:pt x="5" y="90"/>
                    <a:pt x="0" y="141"/>
                  </a:cubicBez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2BA75FDA-A00A-9B6E-FA07-28931623E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2786" y="1083372"/>
              <a:ext cx="182563" cy="142875"/>
            </a:xfrm>
            <a:custGeom>
              <a:avLst/>
              <a:gdLst>
                <a:gd name="T0" fmla="*/ 508 w 509"/>
                <a:gd name="T1" fmla="*/ 0 h 397"/>
                <a:gd name="T2" fmla="*/ 113 w 509"/>
                <a:gd name="T3" fmla="*/ 396 h 397"/>
                <a:gd name="T4" fmla="*/ 0 w 509"/>
                <a:gd name="T5" fmla="*/ 39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9" h="397">
                  <a:moveTo>
                    <a:pt x="508" y="0"/>
                  </a:moveTo>
                  <a:cubicBezTo>
                    <a:pt x="508" y="218"/>
                    <a:pt x="330" y="396"/>
                    <a:pt x="113" y="396"/>
                  </a:cubicBezTo>
                  <a:lnTo>
                    <a:pt x="0" y="396"/>
                  </a:ln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F5A4166E-F322-1761-CB5C-1AB84626E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836" y="942085"/>
              <a:ext cx="101600" cy="25400"/>
            </a:xfrm>
            <a:custGeom>
              <a:avLst/>
              <a:gdLst>
                <a:gd name="T0" fmla="*/ 282 w 283"/>
                <a:gd name="T1" fmla="*/ 71 h 72"/>
                <a:gd name="T2" fmla="*/ 57 w 283"/>
                <a:gd name="T3" fmla="*/ 0 h 72"/>
                <a:gd name="T4" fmla="*/ 0 w 283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3" h="72">
                  <a:moveTo>
                    <a:pt x="282" y="71"/>
                  </a:moveTo>
                  <a:cubicBezTo>
                    <a:pt x="217" y="26"/>
                    <a:pt x="141" y="0"/>
                    <a:pt x="57" y="0"/>
                  </a:cubicBez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1DD64F56-2953-FF8E-F97C-20A7E03DB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436" y="900810"/>
              <a:ext cx="355600" cy="366712"/>
            </a:xfrm>
            <a:custGeom>
              <a:avLst/>
              <a:gdLst>
                <a:gd name="T0" fmla="*/ 59 w 989"/>
                <a:gd name="T1" fmla="*/ 221 h 1017"/>
                <a:gd name="T2" fmla="*/ 480 w 989"/>
                <a:gd name="T3" fmla="*/ 0 h 1017"/>
                <a:gd name="T4" fmla="*/ 988 w 989"/>
                <a:gd name="T5" fmla="*/ 508 h 1017"/>
                <a:gd name="T6" fmla="*/ 480 w 989"/>
                <a:gd name="T7" fmla="*/ 1016 h 1017"/>
                <a:gd name="T8" fmla="*/ 0 w 989"/>
                <a:gd name="T9" fmla="*/ 101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017">
                  <a:moveTo>
                    <a:pt x="59" y="221"/>
                  </a:moveTo>
                  <a:cubicBezTo>
                    <a:pt x="149" y="88"/>
                    <a:pt x="305" y="0"/>
                    <a:pt x="480" y="0"/>
                  </a:cubicBezTo>
                  <a:cubicBezTo>
                    <a:pt x="759" y="0"/>
                    <a:pt x="988" y="228"/>
                    <a:pt x="988" y="508"/>
                  </a:cubicBezTo>
                  <a:cubicBezTo>
                    <a:pt x="988" y="787"/>
                    <a:pt x="759" y="1016"/>
                    <a:pt x="480" y="1016"/>
                  </a:cubicBezTo>
                  <a:lnTo>
                    <a:pt x="0" y="1016"/>
                  </a:ln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74584574-2B8D-D569-BCB4-D8BC7BD73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674" y="981772"/>
              <a:ext cx="163512" cy="112713"/>
            </a:xfrm>
            <a:custGeom>
              <a:avLst/>
              <a:gdLst>
                <a:gd name="T0" fmla="*/ 451 w 452"/>
                <a:gd name="T1" fmla="*/ 0 h 312"/>
                <a:gd name="T2" fmla="*/ 141 w 452"/>
                <a:gd name="T3" fmla="*/ 311 h 312"/>
                <a:gd name="T4" fmla="*/ 0 w 452"/>
                <a:gd name="T5" fmla="*/ 17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2" h="312">
                  <a:moveTo>
                    <a:pt x="451" y="0"/>
                  </a:moveTo>
                  <a:lnTo>
                    <a:pt x="141" y="311"/>
                  </a:lnTo>
                  <a:lnTo>
                    <a:pt x="0" y="170"/>
                  </a:ln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2EF87B7B-AE0B-33DE-07B8-8F6085C90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311" y="840485"/>
              <a:ext cx="61913" cy="61912"/>
            </a:xfrm>
            <a:custGeom>
              <a:avLst/>
              <a:gdLst>
                <a:gd name="T0" fmla="*/ 169 w 170"/>
                <a:gd name="T1" fmla="*/ 85 h 170"/>
                <a:gd name="T2" fmla="*/ 158 w 170"/>
                <a:gd name="T3" fmla="*/ 127 h 170"/>
                <a:gd name="T4" fmla="*/ 127 w 170"/>
                <a:gd name="T5" fmla="*/ 158 h 170"/>
                <a:gd name="T6" fmla="*/ 85 w 170"/>
                <a:gd name="T7" fmla="*/ 169 h 170"/>
                <a:gd name="T8" fmla="*/ 42 w 170"/>
                <a:gd name="T9" fmla="*/ 158 h 170"/>
                <a:gd name="T10" fmla="*/ 11 w 170"/>
                <a:gd name="T11" fmla="*/ 127 h 170"/>
                <a:gd name="T12" fmla="*/ 0 w 170"/>
                <a:gd name="T13" fmla="*/ 85 h 170"/>
                <a:gd name="T14" fmla="*/ 11 w 170"/>
                <a:gd name="T15" fmla="*/ 42 h 170"/>
                <a:gd name="T16" fmla="*/ 42 w 170"/>
                <a:gd name="T17" fmla="*/ 11 h 170"/>
                <a:gd name="T18" fmla="*/ 85 w 170"/>
                <a:gd name="T19" fmla="*/ 0 h 170"/>
                <a:gd name="T20" fmla="*/ 127 w 170"/>
                <a:gd name="T21" fmla="*/ 11 h 170"/>
                <a:gd name="T22" fmla="*/ 158 w 170"/>
                <a:gd name="T23" fmla="*/ 42 h 170"/>
                <a:gd name="T24" fmla="*/ 169 w 170"/>
                <a:gd name="T25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70">
                  <a:moveTo>
                    <a:pt x="169" y="85"/>
                  </a:moveTo>
                  <a:cubicBezTo>
                    <a:pt x="169" y="100"/>
                    <a:pt x="166" y="113"/>
                    <a:pt x="158" y="127"/>
                  </a:cubicBezTo>
                  <a:cubicBezTo>
                    <a:pt x="150" y="140"/>
                    <a:pt x="141" y="150"/>
                    <a:pt x="127" y="158"/>
                  </a:cubicBezTo>
                  <a:cubicBezTo>
                    <a:pt x="114" y="166"/>
                    <a:pt x="101" y="169"/>
                    <a:pt x="85" y="169"/>
                  </a:cubicBezTo>
                  <a:cubicBezTo>
                    <a:pt x="70" y="169"/>
                    <a:pt x="56" y="166"/>
                    <a:pt x="42" y="158"/>
                  </a:cubicBezTo>
                  <a:cubicBezTo>
                    <a:pt x="29" y="150"/>
                    <a:pt x="19" y="140"/>
                    <a:pt x="11" y="127"/>
                  </a:cubicBezTo>
                  <a:cubicBezTo>
                    <a:pt x="4" y="113"/>
                    <a:pt x="0" y="100"/>
                    <a:pt x="0" y="85"/>
                  </a:cubicBezTo>
                  <a:cubicBezTo>
                    <a:pt x="0" y="69"/>
                    <a:pt x="4" y="55"/>
                    <a:pt x="11" y="42"/>
                  </a:cubicBezTo>
                  <a:cubicBezTo>
                    <a:pt x="19" y="28"/>
                    <a:pt x="29" y="18"/>
                    <a:pt x="42" y="11"/>
                  </a:cubicBezTo>
                  <a:cubicBezTo>
                    <a:pt x="56" y="3"/>
                    <a:pt x="69" y="0"/>
                    <a:pt x="85" y="0"/>
                  </a:cubicBezTo>
                  <a:cubicBezTo>
                    <a:pt x="100" y="0"/>
                    <a:pt x="114" y="3"/>
                    <a:pt x="127" y="11"/>
                  </a:cubicBezTo>
                  <a:cubicBezTo>
                    <a:pt x="141" y="18"/>
                    <a:pt x="150" y="28"/>
                    <a:pt x="158" y="42"/>
                  </a:cubicBezTo>
                  <a:cubicBezTo>
                    <a:pt x="166" y="55"/>
                    <a:pt x="169" y="69"/>
                    <a:pt x="169" y="85"/>
                  </a:cubicBezTo>
                </a:path>
              </a:pathLst>
            </a:custGeom>
            <a:noFill/>
            <a:ln w="28575" cap="rnd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" name="Rectangle à coins arrondis 1"/>
          <p:cNvSpPr/>
          <p:nvPr/>
        </p:nvSpPr>
        <p:spPr>
          <a:xfrm>
            <a:off x="1041000" y="3845537"/>
            <a:ext cx="8126543" cy="2145268"/>
          </a:xfrm>
          <a:prstGeom prst="roundRect">
            <a:avLst/>
          </a:prstGeom>
          <a:solidFill>
            <a:srgbClr val="13547A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Please </a:t>
            </a:r>
            <a:r>
              <a:rPr lang="en-US" sz="2000" dirty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send us:</a:t>
            </a:r>
          </a:p>
          <a:p>
            <a:pPr marL="752475" lvl="1" indent="-4572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Confirmation </a:t>
            </a:r>
            <a:r>
              <a:rPr lang="en-US" sz="2000" b="1" dirty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 Interest and intention to sign the Declaration</a:t>
            </a:r>
          </a:p>
          <a:p>
            <a:pPr marL="752475" lvl="1" indent="-4572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Intention to participate in the June </a:t>
            </a:r>
            <a:r>
              <a:rPr lang="en-US" sz="2000" b="1" dirty="0" smtClean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events (UNOC3)</a:t>
            </a:r>
            <a:r>
              <a:rPr lang="en-US" sz="2000" dirty="0" smtClean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with a list of expected participants </a:t>
            </a:r>
            <a:br>
              <a:rPr lang="en-US" sz="2000" dirty="0">
                <a:solidFill>
                  <a:schemeClr val="bg1"/>
                </a:solidFill>
                <a:latin typeface="CNES Condensed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2000" dirty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Expected level of representation: </a:t>
            </a:r>
          </a:p>
          <a:p>
            <a:pPr marL="1209675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June </a:t>
            </a:r>
            <a:r>
              <a:rPr lang="en-US" sz="2000" dirty="0" smtClean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9: </a:t>
            </a:r>
            <a:r>
              <a:rPr lang="en-US" sz="2000" dirty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at least heads of agencies, organizations, institutes with authority to </a:t>
            </a:r>
            <a:r>
              <a:rPr lang="en-US" sz="2000" dirty="0" smtClean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sign</a:t>
            </a:r>
            <a:endParaRPr lang="en-US" sz="2000" dirty="0">
              <a:solidFill>
                <a:schemeClr val="bg1"/>
              </a:solidFill>
              <a:latin typeface="CNES Condensed Light" panose="00000400000000000000" pitchFamily="50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209675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June </a:t>
            </a:r>
            <a:r>
              <a:rPr lang="en-US" sz="2000" dirty="0" smtClean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10 or 11: </a:t>
            </a:r>
            <a:r>
              <a:rPr lang="en-US" sz="2000" dirty="0">
                <a:solidFill>
                  <a:schemeClr val="bg1"/>
                </a:solidFill>
                <a:latin typeface="CNES Condensed Light" panose="000004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higher level desired</a:t>
            </a:r>
          </a:p>
        </p:txBody>
      </p:sp>
    </p:spTree>
    <p:extLst>
      <p:ext uri="{BB962C8B-B14F-4D97-AF65-F5344CB8AC3E}">
        <p14:creationId xmlns:p14="http://schemas.microsoft.com/office/powerpoint/2010/main" val="41192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4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01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42"/>
          </p:nvPr>
        </p:nvSpPr>
        <p:spPr>
          <a:xfrm>
            <a:off x="616069" y="4844451"/>
            <a:ext cx="2261724" cy="1182336"/>
          </a:xfrm>
        </p:spPr>
        <p:txBody>
          <a:bodyPr anchor="ctr">
            <a:normAutofit/>
          </a:bodyPr>
          <a:lstStyle/>
          <a:p>
            <a:pPr algn="ctr"/>
            <a:r>
              <a:rPr lang="fr-FR" sz="2000" dirty="0" smtClean="0">
                <a:latin typeface="CNES Condensed" panose="00000500000000000000" pitchFamily="50" charset="0"/>
              </a:rPr>
              <a:t>Road to UNOC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4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02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4"/>
          </p:nvPr>
        </p:nvSpPr>
        <p:spPr>
          <a:xfrm>
            <a:off x="3443675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Rationale</a:t>
            </a:r>
            <a:r>
              <a:rPr lang="fr-FR" sz="2000" dirty="0" smtClean="0">
                <a:latin typeface="CNES Condensed" panose="00000500000000000000" pitchFamily="50" charset="0"/>
              </a:rPr>
              <a:t> and objectives of the Space4Ocean Alliance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45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03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46"/>
          </p:nvPr>
        </p:nvSpPr>
        <p:spPr>
          <a:xfrm>
            <a:off x="6273577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Proposed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>
                <a:latin typeface="CNES Condensed" panose="00000500000000000000" pitchFamily="50" charset="0"/>
              </a:rPr>
              <a:t>Governance</a:t>
            </a:r>
            <a:r>
              <a:rPr lang="fr-FR" sz="2000" dirty="0">
                <a:latin typeface="CNES Condensed" panose="00000500000000000000" pitchFamily="50" charset="0"/>
              </a:rPr>
              <a:t> 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47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04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48"/>
          </p:nvPr>
        </p:nvSpPr>
        <p:spPr>
          <a:xfrm>
            <a:off x="9101183" y="4844451"/>
            <a:ext cx="2261724" cy="1191224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Looking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latin typeface="CNES Condensed" panose="00000500000000000000" pitchFamily="50" charset="0"/>
              </a:rPr>
              <a:t>forward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  <a:t>The space4OCean ALLIANCE</a:t>
            </a:r>
            <a:b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</a:br>
            <a:r>
              <a:rPr lang="fr-FR" sz="3200" dirty="0" err="1" smtClean="0">
                <a:ln w="15875">
                  <a:gradFill flip="none" rotWithShape="1">
                    <a:gsLst>
                      <a:gs pos="0">
                        <a:srgbClr val="A3E7F5"/>
                      </a:gs>
                      <a:gs pos="100000">
                        <a:srgbClr val="192E4F"/>
                      </a:gs>
                    </a:gsLst>
                    <a:lin ang="16200000" scaled="1"/>
                    <a:tileRect/>
                  </a:gradFill>
                </a:ln>
                <a:noFill/>
                <a:ea typeface="+mn-ea"/>
                <a:cs typeface="+mn-cs"/>
              </a:rPr>
              <a:t>outline</a:t>
            </a:r>
            <a:endParaRPr lang="fr-FR" sz="3200" dirty="0">
              <a:ln w="15875">
                <a:gradFill flip="none" rotWithShape="1">
                  <a:gsLst>
                    <a:gs pos="0">
                      <a:srgbClr val="A3E7F5"/>
                    </a:gs>
                    <a:gs pos="100000">
                      <a:srgbClr val="192E4F"/>
                    </a:gs>
                  </a:gsLst>
                  <a:lin ang="16200000" scaled="1"/>
                  <a:tileRect/>
                </a:gradFill>
              </a:ln>
              <a:noFill/>
              <a:ea typeface="+mn-ea"/>
              <a:cs typeface="+mn-cs"/>
            </a:endParaRP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>
            <a:off x="0" y="4874462"/>
            <a:ext cx="12200547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516592"/>
                </a:gs>
                <a:gs pos="100000">
                  <a:srgbClr val="A3E7F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10102713" y="4573417"/>
            <a:ext cx="259348" cy="366032"/>
            <a:chOff x="2657662" y="5527193"/>
            <a:chExt cx="259348" cy="366032"/>
          </a:xfrm>
        </p:grpSpPr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5A38D6FC-18D2-3C09-6216-39A1EBFC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662" y="5527193"/>
              <a:ext cx="259348" cy="366032"/>
            </a:xfrm>
            <a:custGeom>
              <a:avLst/>
              <a:gdLst>
                <a:gd name="T0" fmla="*/ 313 w 622"/>
                <a:gd name="T1" fmla="*/ 0 h 879"/>
                <a:gd name="T2" fmla="*/ 621 w 622"/>
                <a:gd name="T3" fmla="*/ 308 h 879"/>
                <a:gd name="T4" fmla="*/ 567 w 622"/>
                <a:gd name="T5" fmla="*/ 499 h 879"/>
                <a:gd name="T6" fmla="*/ 310 w 622"/>
                <a:gd name="T7" fmla="*/ 878 h 879"/>
                <a:gd name="T8" fmla="*/ 53 w 622"/>
                <a:gd name="T9" fmla="*/ 499 h 879"/>
                <a:gd name="T10" fmla="*/ 0 w 622"/>
                <a:gd name="T11" fmla="*/ 308 h 879"/>
                <a:gd name="T12" fmla="*/ 313 w 622"/>
                <a:gd name="T13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879">
                  <a:moveTo>
                    <a:pt x="313" y="0"/>
                  </a:moveTo>
                  <a:cubicBezTo>
                    <a:pt x="482" y="0"/>
                    <a:pt x="621" y="138"/>
                    <a:pt x="621" y="308"/>
                  </a:cubicBezTo>
                  <a:cubicBezTo>
                    <a:pt x="621" y="381"/>
                    <a:pt x="609" y="431"/>
                    <a:pt x="567" y="499"/>
                  </a:cubicBezTo>
                  <a:cubicBezTo>
                    <a:pt x="525" y="566"/>
                    <a:pt x="310" y="878"/>
                    <a:pt x="310" y="878"/>
                  </a:cubicBezTo>
                  <a:cubicBezTo>
                    <a:pt x="310" y="878"/>
                    <a:pt x="96" y="566"/>
                    <a:pt x="53" y="499"/>
                  </a:cubicBezTo>
                  <a:cubicBezTo>
                    <a:pt x="11" y="431"/>
                    <a:pt x="0" y="381"/>
                    <a:pt x="0" y="308"/>
                  </a:cubicBezTo>
                  <a:cubicBezTo>
                    <a:pt x="6" y="138"/>
                    <a:pt x="144" y="0"/>
                    <a:pt x="313" y="0"/>
                  </a:cubicBezTo>
                </a:path>
              </a:pathLst>
            </a:custGeom>
            <a:solidFill>
              <a:schemeClr val="bg1"/>
            </a:solidFill>
            <a:ln w="19050" cap="flat">
              <a:solidFill>
                <a:srgbClr val="4ED0E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46">
              <a:extLst>
                <a:ext uri="{FF2B5EF4-FFF2-40B4-BE49-F238E27FC236}">
                  <a16:creationId xmlns:a16="http://schemas.microsoft.com/office/drawing/2014/main" id="{F7E82DA7-43EA-926D-6649-C6F6E1DCA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432" y="5611803"/>
              <a:ext cx="93807" cy="93808"/>
            </a:xfrm>
            <a:custGeom>
              <a:avLst/>
              <a:gdLst>
                <a:gd name="T0" fmla="*/ 113 w 227"/>
                <a:gd name="T1" fmla="*/ 0 h 227"/>
                <a:gd name="T2" fmla="*/ 113 w 227"/>
                <a:gd name="T3" fmla="*/ 0 h 227"/>
                <a:gd name="T4" fmla="*/ 113 w 227"/>
                <a:gd name="T5" fmla="*/ 0 h 227"/>
                <a:gd name="T6" fmla="*/ 226 w 227"/>
                <a:gd name="T7" fmla="*/ 113 h 227"/>
                <a:gd name="T8" fmla="*/ 113 w 227"/>
                <a:gd name="T9" fmla="*/ 226 h 227"/>
                <a:gd name="T10" fmla="*/ 113 w 227"/>
                <a:gd name="T11" fmla="*/ 226 h 227"/>
                <a:gd name="T12" fmla="*/ 113 w 227"/>
                <a:gd name="T13" fmla="*/ 226 h 227"/>
                <a:gd name="T14" fmla="*/ 0 w 227"/>
                <a:gd name="T15" fmla="*/ 113 h 227"/>
                <a:gd name="T16" fmla="*/ 113 w 227"/>
                <a:gd name="T1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27">
                  <a:moveTo>
                    <a:pt x="113" y="0"/>
                  </a:moveTo>
                  <a:lnTo>
                    <a:pt x="113" y="0"/>
                  </a:lnTo>
                  <a:lnTo>
                    <a:pt x="113" y="0"/>
                  </a:lnTo>
                  <a:cubicBezTo>
                    <a:pt x="175" y="0"/>
                    <a:pt x="226" y="48"/>
                    <a:pt x="226" y="113"/>
                  </a:cubicBezTo>
                  <a:cubicBezTo>
                    <a:pt x="226" y="178"/>
                    <a:pt x="175" y="226"/>
                    <a:pt x="113" y="226"/>
                  </a:cubicBezTo>
                  <a:lnTo>
                    <a:pt x="113" y="226"/>
                  </a:lnTo>
                  <a:lnTo>
                    <a:pt x="113" y="226"/>
                  </a:lnTo>
                  <a:cubicBezTo>
                    <a:pt x="51" y="226"/>
                    <a:pt x="0" y="178"/>
                    <a:pt x="0" y="113"/>
                  </a:cubicBezTo>
                  <a:cubicBezTo>
                    <a:pt x="0" y="48"/>
                    <a:pt x="51" y="0"/>
                    <a:pt x="113" y="0"/>
                  </a:cubicBezTo>
                </a:path>
              </a:pathLst>
            </a:custGeom>
            <a:solidFill>
              <a:srgbClr val="4ED0E7"/>
            </a:solidFill>
            <a:ln w="19050" cap="flat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" name="Espace réservé pour une image  4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16760"/>
          <a:stretch>
            <a:fillRect/>
          </a:stretch>
        </p:blipFill>
        <p:spPr>
          <a:xfrm>
            <a:off x="618980" y="2074741"/>
            <a:ext cx="2261109" cy="1700389"/>
          </a:xfrm>
        </p:spPr>
      </p:pic>
      <p:pic>
        <p:nvPicPr>
          <p:cNvPr id="31" name="Espace réservé pour une image  18"/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r="140"/>
          <a:stretch>
            <a:fillRect/>
          </a:stretch>
        </p:blipFill>
        <p:spPr>
          <a:xfrm>
            <a:off x="3446586" y="2074741"/>
            <a:ext cx="2261109" cy="1700389"/>
          </a:xfrm>
        </p:spPr>
      </p:pic>
      <p:pic>
        <p:nvPicPr>
          <p:cNvPr id="32" name="Espace réservé pour une image  20"/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5649"/>
          <a:stretch>
            <a:fillRect/>
          </a:stretch>
        </p:blipFill>
        <p:spPr>
          <a:xfrm>
            <a:off x="6274192" y="2074741"/>
            <a:ext cx="2261109" cy="1700389"/>
          </a:xfrm>
        </p:spPr>
      </p:pic>
      <p:pic>
        <p:nvPicPr>
          <p:cNvPr id="34" name="Espace réservé pour une image  36"/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421"/>
          <a:stretch>
            <a:fillRect/>
          </a:stretch>
        </p:blipFill>
        <p:spPr>
          <a:xfrm>
            <a:off x="9101798" y="2074741"/>
            <a:ext cx="2261109" cy="1700389"/>
          </a:xfrm>
        </p:spPr>
      </p:pic>
    </p:spTree>
    <p:extLst>
      <p:ext uri="{BB962C8B-B14F-4D97-AF65-F5344CB8AC3E}">
        <p14:creationId xmlns:p14="http://schemas.microsoft.com/office/powerpoint/2010/main" val="36334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0.0007 L -2.70833E-6 1.48148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</a:t>
            </a:r>
            <a:r>
              <a:rPr lang="fr-FR" dirty="0" err="1" smtClean="0"/>
              <a:t>Towards</a:t>
            </a:r>
            <a:r>
              <a:rPr lang="fr-FR" dirty="0" smtClean="0"/>
              <a:t> SDG 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2406316" y="1446213"/>
            <a:ext cx="9355472" cy="4429125"/>
          </a:xfrm>
          <a:solidFill>
            <a:srgbClr val="FFFFFF">
              <a:alpha val="40000"/>
            </a:srgbClr>
          </a:solidFill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 smtClean="0"/>
              <a:t>To </a:t>
            </a:r>
            <a:r>
              <a:rPr lang="fr-FR" dirty="0" err="1" smtClean="0"/>
              <a:t>reduce</a:t>
            </a:r>
            <a:r>
              <a:rPr lang="fr-FR" dirty="0" smtClean="0"/>
              <a:t> marine pollution, </a:t>
            </a:r>
            <a:r>
              <a:rPr lang="fr-FR" dirty="0" err="1" smtClean="0"/>
              <a:t>ocean</a:t>
            </a:r>
            <a:r>
              <a:rPr lang="fr-FR" dirty="0" smtClean="0"/>
              <a:t> acidification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 smtClean="0"/>
              <a:t>To conserve marine &amp; </a:t>
            </a:r>
            <a:r>
              <a:rPr lang="fr-FR" dirty="0" err="1" smtClean="0"/>
              <a:t>coastal</a:t>
            </a:r>
            <a:r>
              <a:rPr lang="fr-FR" dirty="0" smtClean="0"/>
              <a:t> areas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 smtClean="0"/>
              <a:t>To </a:t>
            </a:r>
            <a:r>
              <a:rPr lang="fr-FR" dirty="0" err="1" smtClean="0"/>
              <a:t>increase</a:t>
            </a:r>
            <a:r>
              <a:rPr lang="fr-FR" dirty="0" smtClean="0"/>
              <a:t>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knowledge</a:t>
            </a:r>
            <a:r>
              <a:rPr lang="fr-FR" dirty="0" smtClean="0"/>
              <a:t>, marine </a:t>
            </a:r>
            <a:r>
              <a:rPr lang="fr-FR" dirty="0" err="1" smtClean="0"/>
              <a:t>research</a:t>
            </a:r>
            <a:r>
              <a:rPr lang="fr-FR" dirty="0" smtClean="0"/>
              <a:t> and </a:t>
            </a:r>
            <a:r>
              <a:rPr lang="fr-FR" dirty="0" err="1" smtClean="0"/>
              <a:t>technology</a:t>
            </a:r>
            <a:r>
              <a:rPr lang="fr-FR" dirty="0" smtClean="0"/>
              <a:t> for </a:t>
            </a:r>
            <a:r>
              <a:rPr lang="fr-FR" dirty="0" err="1" smtClean="0"/>
              <a:t>ocean</a:t>
            </a:r>
            <a:r>
              <a:rPr lang="fr-FR" dirty="0" smtClean="0"/>
              <a:t> </a:t>
            </a:r>
            <a:r>
              <a:rPr lang="fr-FR" dirty="0" err="1" smtClean="0"/>
              <a:t>health</a:t>
            </a:r>
            <a:endParaRPr lang="fr-FR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 smtClean="0"/>
              <a:t>To </a:t>
            </a:r>
            <a:r>
              <a:rPr lang="fr-FR" dirty="0" err="1" smtClean="0"/>
              <a:t>promote</a:t>
            </a:r>
            <a:r>
              <a:rPr lang="fr-FR" dirty="0" smtClean="0"/>
              <a:t> </a:t>
            </a:r>
            <a:r>
              <a:rPr lang="fr-FR" dirty="0" err="1" smtClean="0"/>
              <a:t>sustainable</a:t>
            </a:r>
            <a:r>
              <a:rPr lang="fr-FR" dirty="0" smtClean="0"/>
              <a:t> </a:t>
            </a:r>
            <a:r>
              <a:rPr lang="fr-FR" dirty="0" err="1" smtClean="0"/>
              <a:t>fisheries</a:t>
            </a:r>
            <a:endParaRPr lang="fr-FR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 smtClean="0"/>
              <a:t>To </a:t>
            </a:r>
            <a:r>
              <a:rPr lang="fr-FR" dirty="0" err="1" smtClean="0"/>
              <a:t>reinforce</a:t>
            </a:r>
            <a:r>
              <a:rPr lang="fr-FR" dirty="0" smtClean="0"/>
              <a:t> international </a:t>
            </a:r>
            <a:r>
              <a:rPr lang="fr-FR" dirty="0" err="1" smtClean="0"/>
              <a:t>sea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endParaRPr lang="fr-FR" dirty="0"/>
          </a:p>
        </p:txBody>
      </p:sp>
      <p:pic>
        <p:nvPicPr>
          <p:cNvPr id="7" name="Image 6" descr="UN Sustainable Development Goals - International Federation of Robo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7" y="2167731"/>
            <a:ext cx="1770523" cy="1770523"/>
          </a:xfrm>
          <a:custGeom>
            <a:avLst/>
            <a:gdLst>
              <a:gd name="connsiteX0" fmla="*/ 241305 w 1447801"/>
              <a:gd name="connsiteY0" fmla="*/ 0 h 1447801"/>
              <a:gd name="connsiteX1" fmla="*/ 1206496 w 1447801"/>
              <a:gd name="connsiteY1" fmla="*/ 0 h 1447801"/>
              <a:gd name="connsiteX2" fmla="*/ 1447801 w 1447801"/>
              <a:gd name="connsiteY2" fmla="*/ 241305 h 1447801"/>
              <a:gd name="connsiteX3" fmla="*/ 1447801 w 1447801"/>
              <a:gd name="connsiteY3" fmla="*/ 1206496 h 1447801"/>
              <a:gd name="connsiteX4" fmla="*/ 1206496 w 1447801"/>
              <a:gd name="connsiteY4" fmla="*/ 1447801 h 1447801"/>
              <a:gd name="connsiteX5" fmla="*/ 241305 w 1447801"/>
              <a:gd name="connsiteY5" fmla="*/ 1447801 h 1447801"/>
              <a:gd name="connsiteX6" fmla="*/ 0 w 1447801"/>
              <a:gd name="connsiteY6" fmla="*/ 1206496 h 1447801"/>
              <a:gd name="connsiteX7" fmla="*/ 0 w 1447801"/>
              <a:gd name="connsiteY7" fmla="*/ 241305 h 1447801"/>
              <a:gd name="connsiteX8" fmla="*/ 241305 w 1447801"/>
              <a:gd name="connsiteY8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801" h="1447801">
                <a:moveTo>
                  <a:pt x="241305" y="0"/>
                </a:moveTo>
                <a:lnTo>
                  <a:pt x="1206496" y="0"/>
                </a:lnTo>
                <a:cubicBezTo>
                  <a:pt x="1339765" y="0"/>
                  <a:pt x="1447801" y="108036"/>
                  <a:pt x="1447801" y="241305"/>
                </a:cubicBezTo>
                <a:lnTo>
                  <a:pt x="1447801" y="1206496"/>
                </a:lnTo>
                <a:cubicBezTo>
                  <a:pt x="1447801" y="1339765"/>
                  <a:pt x="1339765" y="1447801"/>
                  <a:pt x="1206496" y="1447801"/>
                </a:cubicBezTo>
                <a:lnTo>
                  <a:pt x="241305" y="1447801"/>
                </a:lnTo>
                <a:cubicBezTo>
                  <a:pt x="108036" y="1447801"/>
                  <a:pt x="0" y="1339765"/>
                  <a:pt x="0" y="1206496"/>
                </a:cubicBezTo>
                <a:lnTo>
                  <a:pt x="0" y="241305"/>
                </a:lnTo>
                <a:cubicBezTo>
                  <a:pt x="0" y="108036"/>
                  <a:pt x="108036" y="0"/>
                  <a:pt x="2413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3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2-year perspective </a:t>
            </a:r>
            <a:r>
              <a:rPr lang="fr-FR" sz="2400" dirty="0" smtClean="0"/>
              <a:t>(2025-2027)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361949" y="1384300"/>
            <a:ext cx="8810625" cy="595239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29527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585788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893763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Structure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enlarge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Alliance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Identify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user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needs</a:t>
            </a: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Provide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state of the art of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existing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services and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Define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health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indicators</a:t>
            </a: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Identify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observation gaps, if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any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, and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establish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 roadmap to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fill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those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Identify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missing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services, if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any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, and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implement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5 new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Promote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Earth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Observation for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science and applications at international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level</a:t>
            </a: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Provide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dedicated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training on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Define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 « 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capacity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building package » and move on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with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 first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implementation</a:t>
            </a: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Organize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coordinate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space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contribution at UNOC-4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4093911" y="1384300"/>
            <a:ext cx="306639" cy="450571"/>
            <a:chOff x="3841750" y="3452813"/>
            <a:chExt cx="311150" cy="457200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4443830" y="1378777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Number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of new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members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2809944" y="1873585"/>
            <a:ext cx="306639" cy="450571"/>
            <a:chOff x="3841750" y="3452813"/>
            <a:chExt cx="311150" cy="457200"/>
          </a:xfrm>
        </p:grpSpPr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159863" y="1868062"/>
            <a:ext cx="2965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Publish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a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Users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Requirements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Document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3743992" y="2741777"/>
            <a:ext cx="306639" cy="450571"/>
            <a:chOff x="3841750" y="3452813"/>
            <a:chExt cx="311150" cy="457200"/>
          </a:xfrm>
        </p:grpSpPr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4093911" y="2736254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TBD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7725442" y="3234468"/>
            <a:ext cx="306639" cy="450571"/>
            <a:chOff x="3841750" y="3452813"/>
            <a:chExt cx="311150" cy="457200"/>
          </a:xfrm>
        </p:grpSpPr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8075361" y="322894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TBD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8382391" y="4159005"/>
            <a:ext cx="306639" cy="450571"/>
            <a:chOff x="3841750" y="3452813"/>
            <a:chExt cx="311150" cy="457200"/>
          </a:xfrm>
        </p:grpSpPr>
        <p:sp>
          <p:nvSpPr>
            <p:cNvPr id="34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8732310" y="4153482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TBD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4962916" y="4593528"/>
            <a:ext cx="306639" cy="450571"/>
            <a:chOff x="3841750" y="3452813"/>
            <a:chExt cx="311150" cy="457200"/>
          </a:xfrm>
        </p:grpSpPr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5312835" y="45880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TBD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6329106" y="5519888"/>
            <a:ext cx="306639" cy="450571"/>
            <a:chOff x="3841750" y="3452813"/>
            <a:chExt cx="311150" cy="457200"/>
          </a:xfrm>
        </p:grpSpPr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0" name="ZoneTexte 49"/>
          <p:cNvSpPr txBox="1"/>
          <p:nvPr/>
        </p:nvSpPr>
        <p:spPr>
          <a:xfrm>
            <a:off x="6679025" y="5514365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TBD in the UNOC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declaration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61949" y="773995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Success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criteria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5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</a:t>
            </a:r>
            <a:r>
              <a:rPr lang="fr-FR" dirty="0" smtClean="0"/>
              <a:t>-year perspective </a:t>
            </a:r>
            <a:r>
              <a:rPr lang="fr-FR" sz="2400" dirty="0" smtClean="0"/>
              <a:t>(2030+)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361949" y="1384300"/>
            <a:ext cx="8810625" cy="41098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29527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585788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893763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Further</a:t>
            </a: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enlarge</a:t>
            </a: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the Alliance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Update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Users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Needs</a:t>
            </a: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Implement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health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indicators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inform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community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about the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results</a:t>
            </a: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Start </a:t>
            </a: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implementing</a:t>
            </a: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the roadmap of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projects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Assess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the impact 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of the Alliance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Organize</a:t>
            </a:r>
            <a:r>
              <a:rPr lang="fr-FR" sz="24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4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coordinate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</a:t>
            </a:r>
            <a:r>
              <a:rPr lang="fr-FR" sz="24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space</a:t>
            </a:r>
            <a:r>
              <a:rPr lang="fr-FR" sz="24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contribution at UNOC-5, UNOC-6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1949" y="773995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Success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criteria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3570036" y="1368704"/>
            <a:ext cx="306639" cy="450571"/>
            <a:chOff x="3841750" y="3452813"/>
            <a:chExt cx="311150" cy="457200"/>
          </a:xfrm>
        </p:grpSpPr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919955" y="1363181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Number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of new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members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2788986" y="1853395"/>
            <a:ext cx="306639" cy="450571"/>
            <a:chOff x="3841750" y="3452813"/>
            <a:chExt cx="311150" cy="457200"/>
          </a:xfrm>
        </p:grpSpPr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138905" y="1847872"/>
            <a:ext cx="3501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Update the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Users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Requirements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Document (URD)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8418261" y="2310595"/>
            <a:ext cx="306639" cy="450571"/>
            <a:chOff x="3841750" y="3452813"/>
            <a:chExt cx="311150" cy="457200"/>
          </a:xfrm>
        </p:grpSpPr>
        <p:sp>
          <p:nvSpPr>
            <p:cNvPr id="21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8768180" y="2305072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Publication of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indicators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6122736" y="2763737"/>
            <a:ext cx="306639" cy="450571"/>
            <a:chOff x="3841750" y="3452813"/>
            <a:chExt cx="311150" cy="457200"/>
          </a:xfrm>
        </p:grpSpPr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6472655" y="2758214"/>
            <a:ext cx="557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TBD in the roadmap,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e.g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. 25 new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projects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/services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provided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to the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community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3989136" y="3231425"/>
            <a:ext cx="306639" cy="450571"/>
            <a:chOff x="3841750" y="3452813"/>
            <a:chExt cx="311150" cy="457200"/>
          </a:xfrm>
        </p:grpSpPr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4339055" y="3225902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Number</a:t>
            </a:r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 of new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members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884CBC9F-717A-4231-C342-DF416F47C93F}"/>
              </a:ext>
            </a:extLst>
          </p:cNvPr>
          <p:cNvGrpSpPr/>
          <p:nvPr/>
        </p:nvGrpSpPr>
        <p:grpSpPr>
          <a:xfrm>
            <a:off x="7201234" y="3667729"/>
            <a:ext cx="306639" cy="450571"/>
            <a:chOff x="3841750" y="3452813"/>
            <a:chExt cx="311150" cy="457200"/>
          </a:xfrm>
        </p:grpSpPr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240C1A69-04EA-CA6E-ABE8-074935DE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0" y="3452813"/>
              <a:ext cx="285750" cy="284162"/>
            </a:xfrm>
            <a:custGeom>
              <a:avLst/>
              <a:gdLst>
                <a:gd name="T0" fmla="*/ 791 w 792"/>
                <a:gd name="T1" fmla="*/ 395 h 791"/>
                <a:gd name="T2" fmla="*/ 738 w 792"/>
                <a:gd name="T3" fmla="*/ 592 h 791"/>
                <a:gd name="T4" fmla="*/ 593 w 792"/>
                <a:gd name="T5" fmla="*/ 737 h 791"/>
                <a:gd name="T6" fmla="*/ 395 w 792"/>
                <a:gd name="T7" fmla="*/ 790 h 791"/>
                <a:gd name="T8" fmla="*/ 198 w 792"/>
                <a:gd name="T9" fmla="*/ 737 h 791"/>
                <a:gd name="T10" fmla="*/ 53 w 792"/>
                <a:gd name="T11" fmla="*/ 592 h 791"/>
                <a:gd name="T12" fmla="*/ 0 w 792"/>
                <a:gd name="T13" fmla="*/ 395 h 791"/>
                <a:gd name="T14" fmla="*/ 53 w 792"/>
                <a:gd name="T15" fmla="*/ 197 h 791"/>
                <a:gd name="T16" fmla="*/ 198 w 792"/>
                <a:gd name="T17" fmla="*/ 53 h 791"/>
                <a:gd name="T18" fmla="*/ 395 w 792"/>
                <a:gd name="T19" fmla="*/ 0 h 791"/>
                <a:gd name="T20" fmla="*/ 593 w 792"/>
                <a:gd name="T21" fmla="*/ 53 h 791"/>
                <a:gd name="T22" fmla="*/ 738 w 792"/>
                <a:gd name="T23" fmla="*/ 197 h 791"/>
                <a:gd name="T24" fmla="*/ 791 w 792"/>
                <a:gd name="T25" fmla="*/ 39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2" h="791">
                  <a:moveTo>
                    <a:pt x="791" y="395"/>
                  </a:moveTo>
                  <a:cubicBezTo>
                    <a:pt x="791" y="467"/>
                    <a:pt x="774" y="529"/>
                    <a:pt x="738" y="592"/>
                  </a:cubicBezTo>
                  <a:cubicBezTo>
                    <a:pt x="701" y="655"/>
                    <a:pt x="656" y="700"/>
                    <a:pt x="593" y="737"/>
                  </a:cubicBezTo>
                  <a:cubicBezTo>
                    <a:pt x="530" y="773"/>
                    <a:pt x="467" y="790"/>
                    <a:pt x="395" y="790"/>
                  </a:cubicBezTo>
                  <a:cubicBezTo>
                    <a:pt x="322" y="790"/>
                    <a:pt x="261" y="773"/>
                    <a:pt x="198" y="737"/>
                  </a:cubicBezTo>
                  <a:cubicBezTo>
                    <a:pt x="135" y="700"/>
                    <a:pt x="89" y="655"/>
                    <a:pt x="53" y="592"/>
                  </a:cubicBezTo>
                  <a:cubicBezTo>
                    <a:pt x="16" y="529"/>
                    <a:pt x="0" y="467"/>
                    <a:pt x="0" y="395"/>
                  </a:cubicBezTo>
                  <a:cubicBezTo>
                    <a:pt x="0" y="322"/>
                    <a:pt x="16" y="260"/>
                    <a:pt x="53" y="197"/>
                  </a:cubicBezTo>
                  <a:cubicBezTo>
                    <a:pt x="89" y="134"/>
                    <a:pt x="135" y="89"/>
                    <a:pt x="198" y="53"/>
                  </a:cubicBezTo>
                  <a:cubicBezTo>
                    <a:pt x="261" y="16"/>
                    <a:pt x="323" y="0"/>
                    <a:pt x="395" y="0"/>
                  </a:cubicBezTo>
                  <a:cubicBezTo>
                    <a:pt x="468" y="0"/>
                    <a:pt x="530" y="16"/>
                    <a:pt x="593" y="53"/>
                  </a:cubicBezTo>
                  <a:cubicBezTo>
                    <a:pt x="656" y="89"/>
                    <a:pt x="701" y="134"/>
                    <a:pt x="738" y="197"/>
                  </a:cubicBezTo>
                  <a:cubicBezTo>
                    <a:pt x="774" y="260"/>
                    <a:pt x="791" y="322"/>
                    <a:pt x="791" y="395"/>
                  </a:cubicBez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947F4272-7C67-35E5-A704-1CC0579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3543300"/>
              <a:ext cx="112713" cy="92075"/>
            </a:xfrm>
            <a:custGeom>
              <a:avLst/>
              <a:gdLst>
                <a:gd name="T0" fmla="*/ 0 w 312"/>
                <a:gd name="T1" fmla="*/ 141 h 255"/>
                <a:gd name="T2" fmla="*/ 113 w 312"/>
                <a:gd name="T3" fmla="*/ 254 h 255"/>
                <a:gd name="T4" fmla="*/ 311 w 312"/>
                <a:gd name="T5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" h="255">
                  <a:moveTo>
                    <a:pt x="0" y="141"/>
                  </a:moveTo>
                  <a:lnTo>
                    <a:pt x="113" y="254"/>
                  </a:lnTo>
                  <a:lnTo>
                    <a:pt x="311" y="0"/>
                  </a:lnTo>
                </a:path>
              </a:pathLst>
            </a:custGeom>
            <a:noFill/>
            <a:ln w="19050" cap="flat">
              <a:solidFill>
                <a:srgbClr val="74D1E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id="{518AA04A-D22F-780B-FC43-39BBEDF3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750" y="3751263"/>
              <a:ext cx="141288" cy="158750"/>
            </a:xfrm>
            <a:custGeom>
              <a:avLst/>
              <a:gdLst>
                <a:gd name="T0" fmla="*/ 393 w 394"/>
                <a:gd name="T1" fmla="*/ 174 h 441"/>
                <a:gd name="T2" fmla="*/ 235 w 394"/>
                <a:gd name="T3" fmla="*/ 440 h 441"/>
                <a:gd name="T4" fmla="*/ 178 w 394"/>
                <a:gd name="T5" fmla="*/ 322 h 441"/>
                <a:gd name="T6" fmla="*/ 0 w 394"/>
                <a:gd name="T7" fmla="*/ 376 h 441"/>
                <a:gd name="T8" fmla="*/ 202 w 394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441">
                  <a:moveTo>
                    <a:pt x="393" y="174"/>
                  </a:moveTo>
                  <a:cubicBezTo>
                    <a:pt x="374" y="239"/>
                    <a:pt x="310" y="376"/>
                    <a:pt x="235" y="440"/>
                  </a:cubicBezTo>
                  <a:cubicBezTo>
                    <a:pt x="219" y="391"/>
                    <a:pt x="197" y="347"/>
                    <a:pt x="178" y="322"/>
                  </a:cubicBezTo>
                  <a:cubicBezTo>
                    <a:pt x="126" y="350"/>
                    <a:pt x="79" y="371"/>
                    <a:pt x="0" y="376"/>
                  </a:cubicBezTo>
                  <a:cubicBezTo>
                    <a:pt x="171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51">
              <a:extLst>
                <a:ext uri="{FF2B5EF4-FFF2-40B4-BE49-F238E27FC236}">
                  <a16:creationId xmlns:a16="http://schemas.microsoft.com/office/drawing/2014/main" id="{D54F3182-EC13-E83E-F91F-59FC2E0E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51263"/>
              <a:ext cx="146050" cy="158750"/>
            </a:xfrm>
            <a:custGeom>
              <a:avLst/>
              <a:gdLst>
                <a:gd name="T0" fmla="*/ 0 w 405"/>
                <a:gd name="T1" fmla="*/ 73 h 441"/>
                <a:gd name="T2" fmla="*/ 169 w 405"/>
                <a:gd name="T3" fmla="*/ 440 h 441"/>
                <a:gd name="T4" fmla="*/ 226 w 405"/>
                <a:gd name="T5" fmla="*/ 322 h 441"/>
                <a:gd name="T6" fmla="*/ 404 w 405"/>
                <a:gd name="T7" fmla="*/ 376 h 441"/>
                <a:gd name="T8" fmla="*/ 202 w 405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441">
                  <a:moveTo>
                    <a:pt x="0" y="73"/>
                  </a:moveTo>
                  <a:cubicBezTo>
                    <a:pt x="0" y="73"/>
                    <a:pt x="53" y="330"/>
                    <a:pt x="169" y="440"/>
                  </a:cubicBezTo>
                  <a:cubicBezTo>
                    <a:pt x="185" y="391"/>
                    <a:pt x="207" y="347"/>
                    <a:pt x="226" y="322"/>
                  </a:cubicBezTo>
                  <a:cubicBezTo>
                    <a:pt x="278" y="350"/>
                    <a:pt x="325" y="371"/>
                    <a:pt x="404" y="376"/>
                  </a:cubicBezTo>
                  <a:cubicBezTo>
                    <a:pt x="232" y="169"/>
                    <a:pt x="202" y="0"/>
                    <a:pt x="202" y="0"/>
                  </a:cubicBezTo>
                </a:path>
              </a:pathLst>
            </a:custGeom>
            <a:noFill/>
            <a:ln w="19050" cap="rnd">
              <a:solidFill>
                <a:srgbClr val="74D1E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7551153" y="3662206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74D1E4"/>
                </a:solidFill>
                <a:latin typeface="CNES Condensed" panose="00000500000000000000" pitchFamily="50" charset="0"/>
              </a:rPr>
              <a:t>TBD in the UNOC </a:t>
            </a:r>
            <a:r>
              <a:rPr lang="fr-FR" sz="2000" i="1" dirty="0" err="1" smtClean="0">
                <a:solidFill>
                  <a:srgbClr val="74D1E4"/>
                </a:solidFill>
                <a:latin typeface="CNES Condensed" panose="00000500000000000000" pitchFamily="50" charset="0"/>
              </a:rPr>
              <a:t>declaration</a:t>
            </a:r>
            <a:endParaRPr lang="fr-FR" sz="2000" i="1" dirty="0" smtClean="0">
              <a:solidFill>
                <a:srgbClr val="74D1E4"/>
              </a:solidFill>
              <a:latin typeface="CNES Condense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4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01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42"/>
          </p:nvPr>
        </p:nvSpPr>
        <p:spPr>
          <a:xfrm>
            <a:off x="616069" y="4844451"/>
            <a:ext cx="2261724" cy="1182336"/>
          </a:xfrm>
        </p:spPr>
        <p:txBody>
          <a:bodyPr anchor="ctr">
            <a:normAutofit/>
          </a:bodyPr>
          <a:lstStyle/>
          <a:p>
            <a:pPr algn="ctr"/>
            <a:r>
              <a:rPr lang="fr-FR" sz="2000" dirty="0" smtClean="0">
                <a:latin typeface="CNES Condensed" panose="00000500000000000000" pitchFamily="50" charset="0"/>
              </a:rPr>
              <a:t>Road to UNOC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4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02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4"/>
          </p:nvPr>
        </p:nvSpPr>
        <p:spPr>
          <a:xfrm>
            <a:off x="3443675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Rationale</a:t>
            </a:r>
            <a:r>
              <a:rPr lang="fr-FR" sz="2000" dirty="0" smtClean="0">
                <a:latin typeface="CNES Condensed" panose="00000500000000000000" pitchFamily="50" charset="0"/>
              </a:rPr>
              <a:t> and objectives of the Space4Ocean Alliance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45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03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46"/>
          </p:nvPr>
        </p:nvSpPr>
        <p:spPr>
          <a:xfrm>
            <a:off x="6273577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Proposed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>
                <a:latin typeface="CNES Condensed" panose="00000500000000000000" pitchFamily="50" charset="0"/>
              </a:rPr>
              <a:t>Governance</a:t>
            </a:r>
            <a:r>
              <a:rPr lang="fr-FR" sz="2000" dirty="0">
                <a:latin typeface="CNES Condensed" panose="00000500000000000000" pitchFamily="50" charset="0"/>
              </a:rPr>
              <a:t> 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47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04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48"/>
          </p:nvPr>
        </p:nvSpPr>
        <p:spPr>
          <a:xfrm>
            <a:off x="9101183" y="4844451"/>
            <a:ext cx="2261724" cy="1191224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Looking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latin typeface="CNES Condensed" panose="00000500000000000000" pitchFamily="50" charset="0"/>
              </a:rPr>
              <a:t>forward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  <a:t>The space4OCean ALLIANCE</a:t>
            </a:r>
            <a:b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</a:br>
            <a:r>
              <a:rPr lang="fr-FR" sz="3200" dirty="0" err="1" smtClean="0">
                <a:ln w="15875">
                  <a:gradFill flip="none" rotWithShape="1">
                    <a:gsLst>
                      <a:gs pos="0">
                        <a:srgbClr val="A3E7F5"/>
                      </a:gs>
                      <a:gs pos="100000">
                        <a:srgbClr val="192E4F"/>
                      </a:gs>
                    </a:gsLst>
                    <a:lin ang="16200000" scaled="1"/>
                    <a:tileRect/>
                  </a:gradFill>
                </a:ln>
                <a:noFill/>
                <a:ea typeface="+mn-ea"/>
                <a:cs typeface="+mn-cs"/>
              </a:rPr>
              <a:t>outline</a:t>
            </a:r>
            <a:endParaRPr lang="fr-FR" sz="3200" dirty="0">
              <a:ln w="15875">
                <a:gradFill flip="none" rotWithShape="1">
                  <a:gsLst>
                    <a:gs pos="0">
                      <a:srgbClr val="A3E7F5"/>
                    </a:gs>
                    <a:gs pos="100000">
                      <a:srgbClr val="192E4F"/>
                    </a:gs>
                  </a:gsLst>
                  <a:lin ang="16200000" scaled="1"/>
                  <a:tileRect/>
                </a:gradFill>
              </a:ln>
              <a:noFill/>
              <a:ea typeface="+mn-ea"/>
              <a:cs typeface="+mn-cs"/>
            </a:endParaRP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>
            <a:off x="0" y="4874462"/>
            <a:ext cx="12200547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516592"/>
                </a:gs>
                <a:gs pos="100000">
                  <a:srgbClr val="A3E7F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/>
        </p:nvGrpSpPr>
        <p:grpSpPr>
          <a:xfrm>
            <a:off x="1616109" y="4569607"/>
            <a:ext cx="259348" cy="366032"/>
            <a:chOff x="2657662" y="5527193"/>
            <a:chExt cx="259348" cy="366032"/>
          </a:xfrm>
        </p:grpSpPr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5A38D6FC-18D2-3C09-6216-39A1EBFC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662" y="5527193"/>
              <a:ext cx="259348" cy="366032"/>
            </a:xfrm>
            <a:custGeom>
              <a:avLst/>
              <a:gdLst>
                <a:gd name="T0" fmla="*/ 313 w 622"/>
                <a:gd name="T1" fmla="*/ 0 h 879"/>
                <a:gd name="T2" fmla="*/ 621 w 622"/>
                <a:gd name="T3" fmla="*/ 308 h 879"/>
                <a:gd name="T4" fmla="*/ 567 w 622"/>
                <a:gd name="T5" fmla="*/ 499 h 879"/>
                <a:gd name="T6" fmla="*/ 310 w 622"/>
                <a:gd name="T7" fmla="*/ 878 h 879"/>
                <a:gd name="T8" fmla="*/ 53 w 622"/>
                <a:gd name="T9" fmla="*/ 499 h 879"/>
                <a:gd name="T10" fmla="*/ 0 w 622"/>
                <a:gd name="T11" fmla="*/ 308 h 879"/>
                <a:gd name="T12" fmla="*/ 313 w 622"/>
                <a:gd name="T13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879">
                  <a:moveTo>
                    <a:pt x="313" y="0"/>
                  </a:moveTo>
                  <a:cubicBezTo>
                    <a:pt x="482" y="0"/>
                    <a:pt x="621" y="138"/>
                    <a:pt x="621" y="308"/>
                  </a:cubicBezTo>
                  <a:cubicBezTo>
                    <a:pt x="621" y="381"/>
                    <a:pt x="609" y="431"/>
                    <a:pt x="567" y="499"/>
                  </a:cubicBezTo>
                  <a:cubicBezTo>
                    <a:pt x="525" y="566"/>
                    <a:pt x="310" y="878"/>
                    <a:pt x="310" y="878"/>
                  </a:cubicBezTo>
                  <a:cubicBezTo>
                    <a:pt x="310" y="878"/>
                    <a:pt x="96" y="566"/>
                    <a:pt x="53" y="499"/>
                  </a:cubicBezTo>
                  <a:cubicBezTo>
                    <a:pt x="11" y="431"/>
                    <a:pt x="0" y="381"/>
                    <a:pt x="0" y="308"/>
                  </a:cubicBezTo>
                  <a:cubicBezTo>
                    <a:pt x="6" y="138"/>
                    <a:pt x="144" y="0"/>
                    <a:pt x="313" y="0"/>
                  </a:cubicBezTo>
                </a:path>
              </a:pathLst>
            </a:custGeom>
            <a:solidFill>
              <a:schemeClr val="bg1"/>
            </a:solidFill>
            <a:ln w="19050" cap="flat">
              <a:solidFill>
                <a:srgbClr val="4ED0E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F7E82DA7-43EA-926D-6649-C6F6E1DCA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432" y="5611803"/>
              <a:ext cx="93807" cy="93808"/>
            </a:xfrm>
            <a:custGeom>
              <a:avLst/>
              <a:gdLst>
                <a:gd name="T0" fmla="*/ 113 w 227"/>
                <a:gd name="T1" fmla="*/ 0 h 227"/>
                <a:gd name="T2" fmla="*/ 113 w 227"/>
                <a:gd name="T3" fmla="*/ 0 h 227"/>
                <a:gd name="T4" fmla="*/ 113 w 227"/>
                <a:gd name="T5" fmla="*/ 0 h 227"/>
                <a:gd name="T6" fmla="*/ 226 w 227"/>
                <a:gd name="T7" fmla="*/ 113 h 227"/>
                <a:gd name="T8" fmla="*/ 113 w 227"/>
                <a:gd name="T9" fmla="*/ 226 h 227"/>
                <a:gd name="T10" fmla="*/ 113 w 227"/>
                <a:gd name="T11" fmla="*/ 226 h 227"/>
                <a:gd name="T12" fmla="*/ 113 w 227"/>
                <a:gd name="T13" fmla="*/ 226 h 227"/>
                <a:gd name="T14" fmla="*/ 0 w 227"/>
                <a:gd name="T15" fmla="*/ 113 h 227"/>
                <a:gd name="T16" fmla="*/ 113 w 227"/>
                <a:gd name="T1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27">
                  <a:moveTo>
                    <a:pt x="113" y="0"/>
                  </a:moveTo>
                  <a:lnTo>
                    <a:pt x="113" y="0"/>
                  </a:lnTo>
                  <a:lnTo>
                    <a:pt x="113" y="0"/>
                  </a:lnTo>
                  <a:cubicBezTo>
                    <a:pt x="175" y="0"/>
                    <a:pt x="226" y="48"/>
                    <a:pt x="226" y="113"/>
                  </a:cubicBezTo>
                  <a:cubicBezTo>
                    <a:pt x="226" y="178"/>
                    <a:pt x="175" y="226"/>
                    <a:pt x="113" y="226"/>
                  </a:cubicBezTo>
                  <a:lnTo>
                    <a:pt x="113" y="226"/>
                  </a:lnTo>
                  <a:lnTo>
                    <a:pt x="113" y="226"/>
                  </a:lnTo>
                  <a:cubicBezTo>
                    <a:pt x="51" y="226"/>
                    <a:pt x="0" y="178"/>
                    <a:pt x="0" y="113"/>
                  </a:cubicBezTo>
                  <a:cubicBezTo>
                    <a:pt x="0" y="48"/>
                    <a:pt x="51" y="0"/>
                    <a:pt x="113" y="0"/>
                  </a:cubicBezTo>
                </a:path>
              </a:pathLst>
            </a:custGeom>
            <a:solidFill>
              <a:srgbClr val="4ED0E7"/>
            </a:solidFill>
            <a:ln w="19050" cap="flat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Espace réservé pour une image  4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16760"/>
          <a:stretch>
            <a:fillRect/>
          </a:stretch>
        </p:blipFill>
        <p:spPr/>
      </p:pic>
      <p:pic>
        <p:nvPicPr>
          <p:cNvPr id="19" name="Espace réservé pour une image  18"/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r="140"/>
          <a:stretch>
            <a:fillRect/>
          </a:stretch>
        </p:blipFill>
        <p:spPr/>
      </p:pic>
      <p:pic>
        <p:nvPicPr>
          <p:cNvPr id="21" name="Espace réservé pour une image  20"/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5649"/>
          <a:stretch>
            <a:fillRect/>
          </a:stretch>
        </p:blipFill>
        <p:spPr/>
      </p:pic>
      <p:pic>
        <p:nvPicPr>
          <p:cNvPr id="37" name="Espace réservé pour une image  36"/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57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5591084" y="103505"/>
            <a:ext cx="3584787" cy="6215696"/>
            <a:chOff x="4979352" y="525967"/>
            <a:chExt cx="3275630" cy="56796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Trapèze 19"/>
            <p:cNvSpPr/>
            <p:nvPr/>
          </p:nvSpPr>
          <p:spPr>
            <a:xfrm rot="16200000" flipH="1">
              <a:off x="3777344" y="1727975"/>
              <a:ext cx="5679646" cy="3275630"/>
            </a:xfrm>
            <a:prstGeom prst="trapezoid">
              <a:avLst/>
            </a:prstGeom>
            <a:solidFill>
              <a:srgbClr val="1C3359"/>
            </a:solidFill>
            <a:ln w="38100"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3"/>
            <a:srcRect t="15863" r="29748"/>
            <a:stretch/>
          </p:blipFill>
          <p:spPr>
            <a:xfrm>
              <a:off x="4979352" y="3962399"/>
              <a:ext cx="3275630" cy="2243213"/>
            </a:xfrm>
            <a:custGeom>
              <a:avLst/>
              <a:gdLst>
                <a:gd name="connsiteX0" fmla="*/ 0 w 3275630"/>
                <a:gd name="connsiteY0" fmla="*/ 0 h 2666164"/>
                <a:gd name="connsiteX1" fmla="*/ 3275630 w 3275630"/>
                <a:gd name="connsiteY1" fmla="*/ 0 h 2666164"/>
                <a:gd name="connsiteX2" fmla="*/ 3275630 w 3275630"/>
                <a:gd name="connsiteY2" fmla="*/ 2666164 h 2666164"/>
                <a:gd name="connsiteX3" fmla="*/ 0 w 3275630"/>
                <a:gd name="connsiteY3" fmla="*/ 1847257 h 266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5630" h="2666164">
                  <a:moveTo>
                    <a:pt x="0" y="0"/>
                  </a:moveTo>
                  <a:lnTo>
                    <a:pt x="3275630" y="0"/>
                  </a:lnTo>
                  <a:lnTo>
                    <a:pt x="3275630" y="2666164"/>
                  </a:lnTo>
                  <a:lnTo>
                    <a:pt x="0" y="1847257"/>
                  </a:lnTo>
                  <a:close/>
                </a:path>
              </a:pathLst>
            </a:custGeom>
            <a:ln/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ROAD TO UNOC-3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pic>
        <p:nvPicPr>
          <p:cNvPr id="1028" name="Picture 4" descr="United Nations Decade of Ocean Science for Sustainable Development  (2021-2030) | UNES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55" y="4279987"/>
            <a:ext cx="2363241" cy="16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46075" y="1139757"/>
            <a:ext cx="471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The 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United Nations </a:t>
            </a:r>
            <a:r>
              <a:rPr lang="en-US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Ocean Conference </a:t>
            </a:r>
            <a:r>
              <a:rPr lang="en-US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(UNOC) series </a:t>
            </a:r>
            <a:br>
              <a:rPr lang="en-US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</a:br>
            <a:r>
              <a:rPr lang="en-US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is </a:t>
            </a:r>
            <a:r>
              <a:rPr lang="en-US" sz="2000" dirty="0">
                <a:solidFill>
                  <a:srgbClr val="1C3359"/>
                </a:solidFill>
                <a:latin typeface="CNES Condensed" panose="00000500000000000000" pitchFamily="50" charset="0"/>
              </a:rPr>
              <a:t>dedicated to </a:t>
            </a:r>
            <a:r>
              <a:rPr lang="en-US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support </a:t>
            </a:r>
            <a:r>
              <a:rPr lang="en-US" sz="2000" dirty="0">
                <a:solidFill>
                  <a:srgbClr val="1C3359"/>
                </a:solidFill>
                <a:latin typeface="CNES Condensed" panose="00000500000000000000" pitchFamily="50" charset="0"/>
              </a:rPr>
              <a:t>the </a:t>
            </a:r>
            <a:r>
              <a:rPr lang="en-US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implementation </a:t>
            </a:r>
            <a:r>
              <a:rPr lang="en-US" sz="2000" dirty="0">
                <a:solidFill>
                  <a:srgbClr val="1C3359"/>
                </a:solidFill>
                <a:latin typeface="CNES Condensed" panose="00000500000000000000" pitchFamily="50" charset="0"/>
              </a:rPr>
              <a:t>of </a:t>
            </a:r>
            <a:r>
              <a:rPr lang="en-US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SDG 14</a:t>
            </a:r>
            <a:endParaRPr lang="fr-FR" sz="2000" dirty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sp>
        <p:nvSpPr>
          <p:cNvPr id="14" name="Trapèze 13"/>
          <p:cNvSpPr/>
          <p:nvPr/>
        </p:nvSpPr>
        <p:spPr>
          <a:xfrm rot="16200000" flipH="1">
            <a:off x="224543" y="2716250"/>
            <a:ext cx="2047877" cy="1181075"/>
          </a:xfrm>
          <a:prstGeom prst="trapezoid">
            <a:avLst/>
          </a:prstGeom>
          <a:solidFill>
            <a:srgbClr val="75D2E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apèze 18"/>
          <p:cNvSpPr/>
          <p:nvPr/>
        </p:nvSpPr>
        <p:spPr>
          <a:xfrm rot="16200000" flipH="1">
            <a:off x="2239820" y="2531663"/>
            <a:ext cx="2687991" cy="1550249"/>
          </a:xfrm>
          <a:prstGeom prst="trapezoid">
            <a:avLst/>
          </a:prstGeom>
          <a:solidFill>
            <a:srgbClr val="3F729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0" name="Picture 6" descr="UNOC 2025 - OceanCitiz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01" y="2224751"/>
            <a:ext cx="3219951" cy="13157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454437" y="2947916"/>
            <a:ext cx="1361634" cy="677198"/>
            <a:chOff x="469677" y="2907939"/>
            <a:chExt cx="1361634" cy="677198"/>
          </a:xfrm>
        </p:grpSpPr>
        <p:sp>
          <p:nvSpPr>
            <p:cNvPr id="15" name="ZoneTexte 14"/>
            <p:cNvSpPr txBox="1"/>
            <p:nvPr/>
          </p:nvSpPr>
          <p:spPr>
            <a:xfrm>
              <a:off x="469677" y="2907939"/>
              <a:ext cx="1361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 typeface="Arial" panose="020B0604020202020204" pitchFamily="34" charset="0"/>
                <a:buChar char="•"/>
                <a:defRPr sz="2000">
                  <a:latin typeface="CNES Condensed" panose="00000500000000000000" pitchFamily="50" charset="0"/>
                </a:defRPr>
              </a:lvl1pPr>
            </a:lstStyle>
            <a:p>
              <a:pPr marL="0" indent="0" algn="r">
                <a:buNone/>
              </a:pPr>
              <a:r>
                <a:rPr lang="fr-FR" dirty="0">
                  <a:solidFill>
                    <a:schemeClr val="bg1"/>
                  </a:solidFill>
                  <a:latin typeface="CNES Poster" panose="00000500000000000000" pitchFamily="50" charset="0"/>
                </a:rPr>
                <a:t>2017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21474" y="3215805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 smtClean="0">
                  <a:solidFill>
                    <a:schemeClr val="bg1"/>
                  </a:solidFill>
                  <a:latin typeface="CNES Condensed Extra Light" panose="00000300000000000000" pitchFamily="50" charset="0"/>
                </a:rPr>
                <a:t>New York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2902998" y="2923516"/>
            <a:ext cx="1361634" cy="766543"/>
            <a:chOff x="2902998" y="2949457"/>
            <a:chExt cx="1361634" cy="766543"/>
          </a:xfrm>
        </p:grpSpPr>
        <p:sp>
          <p:nvSpPr>
            <p:cNvPr id="22" name="ZoneTexte 21"/>
            <p:cNvSpPr txBox="1"/>
            <p:nvPr/>
          </p:nvSpPr>
          <p:spPr>
            <a:xfrm>
              <a:off x="2902998" y="2949457"/>
              <a:ext cx="13616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 typeface="Arial" panose="020B0604020202020204" pitchFamily="34" charset="0"/>
                <a:buChar char="•"/>
                <a:defRPr sz="2000">
                  <a:latin typeface="CNES Condensed" panose="00000500000000000000" pitchFamily="50" charset="0"/>
                </a:defRPr>
              </a:lvl1pPr>
            </a:lstStyle>
            <a:p>
              <a:pPr marL="0" indent="0" algn="r">
                <a:buNone/>
              </a:pPr>
              <a:r>
                <a:rPr lang="fr-FR" sz="28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2022</a:t>
              </a:r>
              <a:endParaRPr lang="fr-FR" sz="2800" dirty="0">
                <a:solidFill>
                  <a:schemeClr val="bg1"/>
                </a:solidFill>
                <a:latin typeface="CNES Poster" panose="00000500000000000000" pitchFamily="50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607080" y="3315890"/>
              <a:ext cx="6575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2000" dirty="0" err="1" smtClean="0">
                  <a:solidFill>
                    <a:schemeClr val="bg1"/>
                  </a:solidFill>
                  <a:latin typeface="CNES Condensed Extra Light" panose="00000300000000000000" pitchFamily="50" charset="0"/>
                </a:rPr>
                <a:t>Lisbon</a:t>
              </a:r>
              <a:endParaRPr lang="fr-FR" sz="2000" dirty="0" smtClean="0">
                <a:solidFill>
                  <a:schemeClr val="bg1"/>
                </a:solidFill>
                <a:latin typeface="CNES Condensed Extra Light" panose="00000300000000000000" pitchFamily="50" charset="0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32066" y="886698"/>
            <a:ext cx="1809309" cy="995513"/>
            <a:chOff x="6364689" y="972099"/>
            <a:chExt cx="1809309" cy="995513"/>
          </a:xfrm>
        </p:grpSpPr>
        <p:sp>
          <p:nvSpPr>
            <p:cNvPr id="23" name="ZoneTexte 22"/>
            <p:cNvSpPr txBox="1"/>
            <p:nvPr/>
          </p:nvSpPr>
          <p:spPr>
            <a:xfrm>
              <a:off x="6364689" y="972099"/>
              <a:ext cx="18093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 typeface="Arial" panose="020B0604020202020204" pitchFamily="34" charset="0"/>
                <a:buChar char="•"/>
                <a:defRPr sz="2000">
                  <a:latin typeface="CNES Condensed" panose="00000500000000000000" pitchFamily="50" charset="0"/>
                </a:defRPr>
              </a:lvl1pPr>
            </a:lstStyle>
            <a:p>
              <a:pPr marL="0" indent="0" algn="r">
                <a:buNone/>
              </a:pPr>
              <a:r>
                <a:rPr lang="fr-FR" sz="40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2025</a:t>
              </a:r>
              <a:endParaRPr lang="fr-FR" sz="4000" dirty="0">
                <a:solidFill>
                  <a:schemeClr val="bg1"/>
                </a:solidFill>
                <a:latin typeface="CNES Poster" panose="00000500000000000000" pitchFamily="50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391138" y="1444392"/>
              <a:ext cx="17828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2800" dirty="0" err="1" smtClean="0">
                  <a:solidFill>
                    <a:schemeClr val="bg1"/>
                  </a:solidFill>
                  <a:latin typeface="CNES Condensed Extra Light" panose="00000300000000000000" pitchFamily="50" charset="0"/>
                </a:rPr>
                <a:t>June</a:t>
              </a:r>
              <a:r>
                <a:rPr lang="fr-FR" sz="2800" dirty="0" smtClean="0">
                  <a:solidFill>
                    <a:schemeClr val="bg1"/>
                  </a:solidFill>
                  <a:latin typeface="CNES Condensed Extra Light" panose="00000300000000000000" pitchFamily="50" charset="0"/>
                </a:rPr>
                <a:t> 9-13, Nice</a:t>
              </a: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9419739" y="1063164"/>
            <a:ext cx="1596349" cy="1386736"/>
            <a:chOff x="662940" y="2335281"/>
            <a:chExt cx="1744980" cy="1515851"/>
          </a:xfrm>
        </p:grpSpPr>
        <p:sp>
          <p:nvSpPr>
            <p:cNvPr id="60" name="Rectangle avec coin rogné 59"/>
            <p:cNvSpPr/>
            <p:nvPr/>
          </p:nvSpPr>
          <p:spPr>
            <a:xfrm flipH="1">
              <a:off x="662940" y="2335281"/>
              <a:ext cx="1744980" cy="1515851"/>
            </a:xfrm>
            <a:prstGeom prst="snip1Rect">
              <a:avLst/>
            </a:prstGeom>
            <a:noFill/>
            <a:ln w="57150">
              <a:gradFill flip="none" rotWithShape="1">
                <a:gsLst>
                  <a:gs pos="0">
                    <a:srgbClr val="75D2E5"/>
                  </a:gs>
                  <a:gs pos="100000">
                    <a:srgbClr val="1C3359"/>
                  </a:gs>
                </a:gsLst>
                <a:path path="circle">
                  <a:fillToRect t="100000" r="100000"/>
                </a:path>
                <a:tileRect l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914400" y="2403218"/>
              <a:ext cx="1493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gradFill flip="none" rotWithShape="1">
                    <a:gsLst>
                      <a:gs pos="0">
                        <a:srgbClr val="75D2E5"/>
                      </a:gs>
                      <a:gs pos="100000">
                        <a:srgbClr val="1C3359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CNES Poster" panose="00000500000000000000" pitchFamily="50" charset="0"/>
                </a:rPr>
                <a:t>June</a:t>
              </a:r>
              <a:r>
                <a:rPr lang="fr-FR" dirty="0" smtClean="0">
                  <a:gradFill flip="none" rotWithShape="1">
                    <a:gsLst>
                      <a:gs pos="0">
                        <a:srgbClr val="75D2E5"/>
                      </a:gs>
                      <a:gs pos="100000">
                        <a:srgbClr val="1C3359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CNES Poster" panose="00000500000000000000" pitchFamily="50" charset="0"/>
                </a:rPr>
                <a:t> 3-6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729229" y="2782546"/>
              <a:ext cx="16236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One </a:t>
              </a:r>
              <a:r>
                <a:rPr lang="fr-FR" dirty="0" err="1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Ocean</a:t>
              </a: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 </a:t>
              </a:r>
              <a:b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</a:b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Science </a:t>
              </a:r>
              <a:r>
                <a:rPr lang="fr-FR" dirty="0" err="1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Congress</a:t>
              </a: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 (OOSC)</a:t>
              </a:r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9419739" y="2721828"/>
            <a:ext cx="1596349" cy="1386736"/>
            <a:chOff x="3032760" y="2335281"/>
            <a:chExt cx="1744980" cy="1515851"/>
          </a:xfrm>
        </p:grpSpPr>
        <p:sp>
          <p:nvSpPr>
            <p:cNvPr id="64" name="Rectangle avec coin rogné 63"/>
            <p:cNvSpPr/>
            <p:nvPr/>
          </p:nvSpPr>
          <p:spPr>
            <a:xfrm flipH="1">
              <a:off x="3032760" y="2335281"/>
              <a:ext cx="1744980" cy="1515851"/>
            </a:xfrm>
            <a:prstGeom prst="snip1Rect">
              <a:avLst/>
            </a:prstGeom>
            <a:noFill/>
            <a:ln w="57150">
              <a:gradFill flip="none" rotWithShape="1">
                <a:gsLst>
                  <a:gs pos="0">
                    <a:srgbClr val="75D2E5"/>
                  </a:gs>
                  <a:gs pos="100000">
                    <a:srgbClr val="1C3359"/>
                  </a:gs>
                </a:gsLst>
                <a:path path="circle">
                  <a:fillToRect t="100000" r="100000"/>
                </a:path>
                <a:tileRect l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3284220" y="2403218"/>
              <a:ext cx="1493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gradFill flip="none" rotWithShape="1">
                    <a:gsLst>
                      <a:gs pos="0">
                        <a:srgbClr val="75D2E5"/>
                      </a:gs>
                      <a:gs pos="100000">
                        <a:srgbClr val="1C3359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CNES Poster" panose="00000500000000000000" pitchFamily="50" charset="0"/>
                </a:rPr>
                <a:t>June</a:t>
              </a:r>
              <a:r>
                <a:rPr lang="fr-FR" dirty="0" smtClean="0">
                  <a:gradFill flip="none" rotWithShape="1">
                    <a:gsLst>
                      <a:gs pos="0">
                        <a:srgbClr val="75D2E5"/>
                      </a:gs>
                      <a:gs pos="100000">
                        <a:srgbClr val="1C3359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CNES Poster" panose="00000500000000000000" pitchFamily="50" charset="0"/>
                </a:rPr>
                <a:t> 7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3093432" y="2782546"/>
              <a:ext cx="16236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Blue </a:t>
              </a:r>
              <a:r>
                <a:rPr lang="fr-FR" dirty="0" err="1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Economy</a:t>
              </a: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 </a:t>
              </a:r>
              <a:b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</a:b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and Finance Forum</a:t>
              </a:r>
              <a:b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</a:b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(BEFF)</a:t>
              </a: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9419739" y="4380492"/>
            <a:ext cx="1596349" cy="1386736"/>
            <a:chOff x="5494020" y="2335281"/>
            <a:chExt cx="1744980" cy="1515851"/>
          </a:xfrm>
        </p:grpSpPr>
        <p:sp>
          <p:nvSpPr>
            <p:cNvPr id="68" name="Rectangle avec coin rogné 67"/>
            <p:cNvSpPr/>
            <p:nvPr/>
          </p:nvSpPr>
          <p:spPr>
            <a:xfrm flipH="1">
              <a:off x="5494020" y="2335281"/>
              <a:ext cx="1744980" cy="1515851"/>
            </a:xfrm>
            <a:prstGeom prst="snip1Rect">
              <a:avLst/>
            </a:prstGeom>
            <a:noFill/>
            <a:ln w="57150">
              <a:gradFill flip="none" rotWithShape="1">
                <a:gsLst>
                  <a:gs pos="0">
                    <a:srgbClr val="75D2E5"/>
                  </a:gs>
                  <a:gs pos="100000">
                    <a:srgbClr val="1C3359"/>
                  </a:gs>
                </a:gsLst>
                <a:path path="circle">
                  <a:fillToRect t="100000" r="100000"/>
                </a:path>
                <a:tileRect l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5745480" y="2403218"/>
              <a:ext cx="1493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gradFill flip="none" rotWithShape="1">
                    <a:gsLst>
                      <a:gs pos="0">
                        <a:srgbClr val="75D2E5"/>
                      </a:gs>
                      <a:gs pos="100000">
                        <a:srgbClr val="1C3359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CNES Poster" panose="00000500000000000000" pitchFamily="50" charset="0"/>
                </a:rPr>
                <a:t>June</a:t>
              </a:r>
              <a:r>
                <a:rPr lang="fr-FR" dirty="0" smtClean="0">
                  <a:gradFill flip="none" rotWithShape="1">
                    <a:gsLst>
                      <a:gs pos="0">
                        <a:srgbClr val="75D2E5"/>
                      </a:gs>
                      <a:gs pos="100000">
                        <a:srgbClr val="1C3359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CNES Poster" panose="00000500000000000000" pitchFamily="50" charset="0"/>
                </a:rPr>
                <a:t> 7-8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5554692" y="2782546"/>
              <a:ext cx="16236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Summit</a:t>
              </a: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 on </a:t>
              </a:r>
              <a:r>
                <a:rPr lang="fr-FR" dirty="0" err="1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Ocean</a:t>
              </a:r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 Rise and </a:t>
              </a:r>
              <a:r>
                <a:rPr lang="fr-FR" dirty="0" err="1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Resilience</a:t>
              </a:r>
              <a:endParaRPr lang="fr-FR" dirty="0" smtClean="0">
                <a:solidFill>
                  <a:srgbClr val="1C3359"/>
                </a:solidFill>
                <a:latin typeface="CNES Condensed" panose="00000500000000000000" pitchFamily="50" charset="0"/>
              </a:endParaRPr>
            </a:p>
            <a:p>
              <a:pPr algn="ctr"/>
              <a:r>
                <a:rPr lang="fr-FR" dirty="0" smtClean="0">
                  <a:solidFill>
                    <a:srgbClr val="1C3359"/>
                  </a:solidFill>
                  <a:latin typeface="CNES Condensed" panose="00000500000000000000" pitchFamily="50" charset="0"/>
                </a:rPr>
                <a:t>(ORR)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8458200" y="253384"/>
            <a:ext cx="3275630" cy="5679646"/>
            <a:chOff x="4979352" y="525967"/>
            <a:chExt cx="3275630" cy="56796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Trapèze 19"/>
            <p:cNvSpPr/>
            <p:nvPr/>
          </p:nvSpPr>
          <p:spPr>
            <a:xfrm rot="16200000" flipH="1">
              <a:off x="3777344" y="1727975"/>
              <a:ext cx="5679646" cy="3275630"/>
            </a:xfrm>
            <a:prstGeom prst="trapezoid">
              <a:avLst/>
            </a:prstGeom>
            <a:solidFill>
              <a:srgbClr val="1C3359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/>
            <a:srcRect t="15863" r="29748"/>
            <a:stretch/>
          </p:blipFill>
          <p:spPr>
            <a:xfrm>
              <a:off x="4979352" y="3962399"/>
              <a:ext cx="3275630" cy="2243213"/>
            </a:xfrm>
            <a:custGeom>
              <a:avLst/>
              <a:gdLst>
                <a:gd name="connsiteX0" fmla="*/ 0 w 3275630"/>
                <a:gd name="connsiteY0" fmla="*/ 0 h 2666164"/>
                <a:gd name="connsiteX1" fmla="*/ 3275630 w 3275630"/>
                <a:gd name="connsiteY1" fmla="*/ 0 h 2666164"/>
                <a:gd name="connsiteX2" fmla="*/ 3275630 w 3275630"/>
                <a:gd name="connsiteY2" fmla="*/ 2666164 h 2666164"/>
                <a:gd name="connsiteX3" fmla="*/ 0 w 3275630"/>
                <a:gd name="connsiteY3" fmla="*/ 1847257 h 266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5630" h="2666164">
                  <a:moveTo>
                    <a:pt x="0" y="0"/>
                  </a:moveTo>
                  <a:lnTo>
                    <a:pt x="3275630" y="0"/>
                  </a:lnTo>
                  <a:lnTo>
                    <a:pt x="3275630" y="2666164"/>
                  </a:lnTo>
                  <a:lnTo>
                    <a:pt x="0" y="1847257"/>
                  </a:lnTo>
                  <a:close/>
                </a:path>
              </a:pathLst>
            </a:custGeom>
            <a:ln/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UNOC-3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highlights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pic>
        <p:nvPicPr>
          <p:cNvPr id="1030" name="Picture 6" descr="UNOC 2025 - OceanCitiz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36" y="1724522"/>
            <a:ext cx="3004859" cy="12278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e 30"/>
          <p:cNvGrpSpPr/>
          <p:nvPr/>
        </p:nvGrpSpPr>
        <p:grpSpPr>
          <a:xfrm>
            <a:off x="9843537" y="699516"/>
            <a:ext cx="1809309" cy="933958"/>
            <a:chOff x="6364689" y="972099"/>
            <a:chExt cx="1809309" cy="933958"/>
          </a:xfrm>
        </p:grpSpPr>
        <p:sp>
          <p:nvSpPr>
            <p:cNvPr id="23" name="ZoneTexte 22"/>
            <p:cNvSpPr txBox="1"/>
            <p:nvPr/>
          </p:nvSpPr>
          <p:spPr>
            <a:xfrm>
              <a:off x="6364689" y="972099"/>
              <a:ext cx="1809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 typeface="Arial" panose="020B0604020202020204" pitchFamily="34" charset="0"/>
                <a:buChar char="•"/>
                <a:defRPr sz="2000">
                  <a:latin typeface="CNES Condensed" panose="00000500000000000000" pitchFamily="50" charset="0"/>
                </a:defRPr>
              </a:lvl1pPr>
            </a:lstStyle>
            <a:p>
              <a:pPr marL="0" indent="0" algn="r">
                <a:buNone/>
              </a:pPr>
              <a:r>
                <a:rPr lang="fr-FR" sz="3600" dirty="0" smtClean="0">
                  <a:solidFill>
                    <a:schemeClr val="bg1"/>
                  </a:solidFill>
                  <a:latin typeface="CNES Poster" panose="00000500000000000000" pitchFamily="50" charset="0"/>
                </a:rPr>
                <a:t>2025</a:t>
              </a:r>
              <a:endParaRPr lang="fr-FR" sz="3600" dirty="0">
                <a:solidFill>
                  <a:schemeClr val="bg1"/>
                </a:solidFill>
                <a:latin typeface="CNES Poster" panose="00000500000000000000" pitchFamily="50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615558" y="1444392"/>
              <a:ext cx="15584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2400" dirty="0" err="1" smtClean="0">
                  <a:solidFill>
                    <a:schemeClr val="bg1"/>
                  </a:solidFill>
                  <a:latin typeface="CNES Condensed Extra Light" panose="00000300000000000000" pitchFamily="50" charset="0"/>
                </a:rPr>
                <a:t>June</a:t>
              </a:r>
              <a:r>
                <a:rPr lang="fr-FR" sz="2400" dirty="0" smtClean="0">
                  <a:solidFill>
                    <a:schemeClr val="bg1"/>
                  </a:solidFill>
                  <a:latin typeface="CNES Condensed Extra Light" panose="00000300000000000000" pitchFamily="50" charset="0"/>
                </a:rPr>
                <a:t> 9-13, Nice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65124" y="1271656"/>
            <a:ext cx="2350167" cy="1665865"/>
            <a:chOff x="662940" y="2335281"/>
            <a:chExt cx="1744980" cy="1665865"/>
          </a:xfrm>
        </p:grpSpPr>
        <p:sp>
          <p:nvSpPr>
            <p:cNvPr id="5" name="Rectangle avec coin rogné 4"/>
            <p:cNvSpPr/>
            <p:nvPr/>
          </p:nvSpPr>
          <p:spPr>
            <a:xfrm flipH="1">
              <a:off x="662940" y="2335281"/>
              <a:ext cx="1744980" cy="1515851"/>
            </a:xfrm>
            <a:prstGeom prst="snip1Rect">
              <a:avLst/>
            </a:prstGeom>
            <a:noFill/>
            <a:ln w="57150">
              <a:gradFill flip="none" rotWithShape="1">
                <a:gsLst>
                  <a:gs pos="0">
                    <a:srgbClr val="75D2E5"/>
                  </a:gs>
                  <a:gs pos="100000">
                    <a:srgbClr val="1C3359"/>
                  </a:gs>
                </a:gsLst>
                <a:path path="circle">
                  <a:fillToRect l="100000" b="100000"/>
                </a:path>
                <a:tileRect t="-100000" r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914400" y="2403218"/>
              <a:ext cx="1493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2000" dirty="0" smtClean="0">
                <a:gradFill flip="none" rotWithShape="1">
                  <a:gsLst>
                    <a:gs pos="0">
                      <a:srgbClr val="75D2E5"/>
                    </a:gs>
                    <a:gs pos="100000">
                      <a:srgbClr val="1C3359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CNES Poster" panose="00000500000000000000" pitchFamily="50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23612" y="2493041"/>
              <a:ext cx="162363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1C3359"/>
                  </a:solidFill>
                  <a:latin typeface="CNES Condensed" panose="00000500000000000000" pitchFamily="50" charset="0"/>
                </a:rPr>
                <a:t>Elaborate</a:t>
              </a:r>
              <a:r>
                <a:rPr lang="fr-FR" sz="1600" b="1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 an action plan to </a:t>
              </a:r>
              <a:r>
                <a:rPr lang="fr-FR" sz="1600" b="1" dirty="0" err="1">
                  <a:solidFill>
                    <a:srgbClr val="1C3359"/>
                  </a:solidFill>
                  <a:latin typeface="CNES Condensed" panose="00000500000000000000" pitchFamily="50" charset="0"/>
                </a:rPr>
                <a:t>address</a:t>
              </a:r>
              <a:r>
                <a:rPr lang="fr-FR" sz="1600" b="1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 </a:t>
              </a:r>
              <a:r>
                <a:rPr lang="fr-FR" sz="1600" b="1" dirty="0" err="1">
                  <a:solidFill>
                    <a:srgbClr val="1C3359"/>
                  </a:solidFill>
                  <a:latin typeface="CNES Condensed" panose="00000500000000000000" pitchFamily="50" charset="0"/>
                </a:rPr>
                <a:t>Ocean’s</a:t>
              </a:r>
              <a:r>
                <a:rPr lang="fr-FR" sz="1600" b="1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 </a:t>
              </a:r>
              <a:r>
                <a:rPr lang="fr-FR" sz="1600" b="1" dirty="0" err="1">
                  <a:solidFill>
                    <a:srgbClr val="1C3359"/>
                  </a:solidFill>
                  <a:latin typeface="CNES Condensed" panose="00000500000000000000" pitchFamily="50" charset="0"/>
                </a:rPr>
                <a:t>critical</a:t>
              </a:r>
              <a:r>
                <a:rPr lang="fr-FR" sz="1600" b="1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 condition </a:t>
              </a:r>
              <a:r>
                <a:rPr lang="fr-FR" sz="1600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/>
              </a:r>
              <a:br>
                <a:rPr lang="fr-FR" sz="1600" dirty="0">
                  <a:solidFill>
                    <a:srgbClr val="1C3359"/>
                  </a:solidFill>
                  <a:latin typeface="CNES Condensed" panose="00000500000000000000" pitchFamily="50" charset="0"/>
                </a:rPr>
              </a:br>
              <a:r>
                <a:rPr lang="fr-FR" sz="1600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(</a:t>
              </a:r>
              <a:r>
                <a:rPr lang="fr-FR" sz="1600" dirty="0" err="1">
                  <a:solidFill>
                    <a:srgbClr val="1C3359"/>
                  </a:solidFill>
                  <a:latin typeface="CNES Condensed" panose="00000500000000000000" pitchFamily="50" charset="0"/>
                </a:rPr>
                <a:t>e.g</a:t>
              </a:r>
              <a:r>
                <a:rPr lang="fr-FR" sz="1600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. </a:t>
              </a:r>
              <a:r>
                <a:rPr lang="fr-FR" sz="1600" dirty="0" err="1">
                  <a:solidFill>
                    <a:srgbClr val="1C3359"/>
                  </a:solidFill>
                  <a:latin typeface="CNES Condensed" panose="00000500000000000000" pitchFamily="50" charset="0"/>
                </a:rPr>
                <a:t>pollution,ecosystems</a:t>
              </a:r>
              <a:r>
                <a:rPr lang="fr-FR" sz="1600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, acidification, </a:t>
              </a:r>
              <a:r>
                <a:rPr lang="fr-FR" sz="1600" dirty="0" err="1">
                  <a:solidFill>
                    <a:srgbClr val="1C3359"/>
                  </a:solidFill>
                  <a:latin typeface="CNES Condensed" panose="00000500000000000000" pitchFamily="50" charset="0"/>
                </a:rPr>
                <a:t>overfishing</a:t>
              </a:r>
              <a:r>
                <a:rPr lang="fr-FR" sz="1600" dirty="0">
                  <a:solidFill>
                    <a:srgbClr val="1C3359"/>
                  </a:solidFill>
                  <a:latin typeface="CNES Condensed" panose="00000500000000000000" pitchFamily="50" charset="0"/>
                </a:rPr>
                <a:t>, etc.)</a:t>
              </a:r>
            </a:p>
            <a:p>
              <a:pPr algn="ctr"/>
              <a:endParaRPr lang="fr-FR" sz="1200" dirty="0" smtClean="0">
                <a:solidFill>
                  <a:srgbClr val="1C3359"/>
                </a:solidFill>
                <a:latin typeface="CNES Condensed" panose="00000500000000000000" pitchFamily="50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850673" y="1271656"/>
            <a:ext cx="2363690" cy="1515851"/>
            <a:chOff x="2922278" y="2335281"/>
            <a:chExt cx="1855462" cy="1515851"/>
          </a:xfrm>
        </p:grpSpPr>
        <p:sp>
          <p:nvSpPr>
            <p:cNvPr id="34" name="Rectangle avec coin rogné 33"/>
            <p:cNvSpPr/>
            <p:nvPr/>
          </p:nvSpPr>
          <p:spPr>
            <a:xfrm flipH="1">
              <a:off x="2922278" y="2335281"/>
              <a:ext cx="1855462" cy="1515851"/>
            </a:xfrm>
            <a:prstGeom prst="snip1Rect">
              <a:avLst/>
            </a:prstGeom>
            <a:noFill/>
            <a:ln w="57150">
              <a:gradFill flip="none" rotWithShape="1">
                <a:gsLst>
                  <a:gs pos="0">
                    <a:srgbClr val="75D2E5"/>
                  </a:gs>
                  <a:gs pos="100000">
                    <a:srgbClr val="1C3359"/>
                  </a:gs>
                </a:gsLst>
                <a:path path="circle">
                  <a:fillToRect l="100000" b="100000"/>
                </a:path>
                <a:tileRect t="-100000" r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093432" y="2782546"/>
              <a:ext cx="16236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endParaRPr>
            </a:p>
          </p:txBody>
        </p:sp>
      </p:grpSp>
      <p:sp>
        <p:nvSpPr>
          <p:cNvPr id="36" name="Rectangle avec coin rogné 35"/>
          <p:cNvSpPr/>
          <p:nvPr/>
        </p:nvSpPr>
        <p:spPr>
          <a:xfrm flipH="1">
            <a:off x="5349745" y="1295865"/>
            <a:ext cx="2337535" cy="1515851"/>
          </a:xfrm>
          <a:prstGeom prst="snip1Rect">
            <a:avLst/>
          </a:prstGeom>
          <a:noFill/>
          <a:ln w="57150">
            <a:gradFill flip="none" rotWithShape="1">
              <a:gsLst>
                <a:gs pos="0">
                  <a:srgbClr val="75D2E5"/>
                </a:gs>
                <a:gs pos="100000">
                  <a:srgbClr val="1C3359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90949" y="4301813"/>
            <a:ext cx="71507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1C3359"/>
                </a:solidFill>
                <a:latin typeface="CNES Condensed" panose="00000500000000000000" pitchFamily="50" charset="0"/>
              </a:rPr>
              <a:t>UNOC 3 events are </a:t>
            </a:r>
            <a:r>
              <a:rPr lang="en-US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unique opportunities </a:t>
            </a:r>
            <a:r>
              <a:rPr lang="en-US" sz="2000" dirty="0">
                <a:solidFill>
                  <a:srgbClr val="1C3359"/>
                </a:solidFill>
                <a:latin typeface="CNES Condensed" panose="00000500000000000000" pitchFamily="50" charset="0"/>
              </a:rPr>
              <a:t>to gather marine and maritime stakeholders to act in a collective manner towards an improved Ocean and Coasts knowledge and </a:t>
            </a:r>
            <a:r>
              <a:rPr lang="en-US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management</a:t>
            </a:r>
          </a:p>
          <a:p>
            <a:pPr algn="just"/>
            <a:endParaRPr lang="en-US" sz="20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algn="just"/>
            <a:r>
              <a:rPr lang="en-US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The </a:t>
            </a:r>
            <a:r>
              <a:rPr lang="en-US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Space Sector </a:t>
            </a:r>
            <a:r>
              <a:rPr lang="en-US" sz="2000" dirty="0">
                <a:solidFill>
                  <a:srgbClr val="1C3359"/>
                </a:solidFill>
                <a:latin typeface="CNES Condensed" panose="00000500000000000000" pitchFamily="50" charset="0"/>
              </a:rPr>
              <a:t>is one of those important stakeholders and contributes heavily and continuously to this global and common </a:t>
            </a:r>
            <a:r>
              <a:rPr lang="en-US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effort</a:t>
            </a:r>
            <a:endParaRPr lang="en-US" sz="2000" dirty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2245" y="1474433"/>
            <a:ext cx="2084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Acknowledge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Mercator </a:t>
            </a:r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16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International as an </a:t>
            </a:r>
            <a:r>
              <a:rPr lang="fr-FR" sz="16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Intergovernmental</a:t>
            </a:r>
            <a:r>
              <a:rPr lang="fr-FR" sz="16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Organisation</a:t>
            </a:r>
            <a:endParaRPr lang="fr-FR" sz="1600" b="1" dirty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0267" y="1445801"/>
            <a:ext cx="23225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Define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produce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scalable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Health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indicators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</a:p>
          <a:p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Neptune </a:t>
            </a:r>
            <a:r>
              <a:rPr lang="fr-FR" sz="16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16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Exploration initiative</a:t>
            </a:r>
          </a:p>
          <a:p>
            <a:r>
              <a:rPr lang="fr-FR" sz="16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…</a:t>
            </a:r>
            <a:endParaRPr lang="fr-FR" sz="1600" b="1" dirty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  <p:sp>
        <p:nvSpPr>
          <p:cNvPr id="24" name="Rectangle avec coin rogné 23"/>
          <p:cNvSpPr/>
          <p:nvPr/>
        </p:nvSpPr>
        <p:spPr>
          <a:xfrm flipH="1">
            <a:off x="2846305" y="2915290"/>
            <a:ext cx="2337535" cy="900921"/>
          </a:xfrm>
          <a:prstGeom prst="snip1Rect">
            <a:avLst/>
          </a:prstGeom>
          <a:noFill/>
          <a:ln w="57150">
            <a:gradFill flip="none" rotWithShape="1">
              <a:gsLst>
                <a:gs pos="0">
                  <a:srgbClr val="75D2E5"/>
                </a:gs>
                <a:gs pos="100000">
                  <a:srgbClr val="1C3359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2931404" y="3010896"/>
            <a:ext cx="2322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Launch</a:t>
            </a:r>
            <a:r>
              <a:rPr lang="fr-FR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Space4Ocean Alliance</a:t>
            </a:r>
          </a:p>
          <a:p>
            <a:endParaRPr lang="fr-FR" b="1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4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01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42"/>
          </p:nvPr>
        </p:nvSpPr>
        <p:spPr>
          <a:xfrm>
            <a:off x="616069" y="4844451"/>
            <a:ext cx="2261724" cy="1182336"/>
          </a:xfrm>
        </p:spPr>
        <p:txBody>
          <a:bodyPr anchor="ctr">
            <a:normAutofit/>
          </a:bodyPr>
          <a:lstStyle/>
          <a:p>
            <a:pPr algn="ctr"/>
            <a:r>
              <a:rPr lang="fr-FR" sz="2000" dirty="0" smtClean="0">
                <a:latin typeface="CNES Condensed" panose="00000500000000000000" pitchFamily="50" charset="0"/>
              </a:rPr>
              <a:t>Road to UNOC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4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02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44"/>
          </p:nvPr>
        </p:nvSpPr>
        <p:spPr>
          <a:xfrm>
            <a:off x="3443675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Rationale</a:t>
            </a:r>
            <a:r>
              <a:rPr lang="fr-FR" sz="2000" dirty="0" smtClean="0">
                <a:latin typeface="CNES Condensed" panose="00000500000000000000" pitchFamily="50" charset="0"/>
              </a:rPr>
              <a:t> and objectives of the Space4Ocean Alliance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45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03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46"/>
          </p:nvPr>
        </p:nvSpPr>
        <p:spPr>
          <a:xfrm>
            <a:off x="6273577" y="4844451"/>
            <a:ext cx="2261724" cy="1182336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Proposed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latin typeface="CNES Condensed" panose="00000500000000000000" pitchFamily="50" charset="0"/>
              </a:rPr>
              <a:t>Governance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47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sz="4000" dirty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lin ang="10800000" scaled="1"/>
                  <a:tileRect/>
                </a:gradFill>
                <a:latin typeface="CNES Poster" pitchFamily="2" charset="77"/>
              </a:rPr>
              <a:t>04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48"/>
          </p:nvPr>
        </p:nvSpPr>
        <p:spPr>
          <a:xfrm>
            <a:off x="9101183" y="4844451"/>
            <a:ext cx="2261724" cy="1191224"/>
          </a:xfrm>
        </p:spPr>
        <p:txBody>
          <a:bodyPr anchor="ctr"/>
          <a:lstStyle/>
          <a:p>
            <a:pPr algn="ctr"/>
            <a:r>
              <a:rPr lang="fr-FR" sz="2000" dirty="0" err="1" smtClean="0">
                <a:latin typeface="CNES Condensed" panose="00000500000000000000" pitchFamily="50" charset="0"/>
              </a:rPr>
              <a:t>Looking</a:t>
            </a:r>
            <a:r>
              <a:rPr lang="fr-FR" sz="2000" dirty="0" smtClean="0"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latin typeface="CNES Condensed" panose="00000500000000000000" pitchFamily="50" charset="0"/>
              </a:rPr>
              <a:t>forward</a:t>
            </a:r>
            <a:endParaRPr lang="fr-FR" sz="2000" dirty="0">
              <a:latin typeface="CNES Condensed" panose="00000500000000000000" pitchFamily="50" charset="0"/>
            </a:endParaRP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  <a:t>The space4OCean ALLIANCE</a:t>
            </a:r>
            <a:br>
              <a:rPr lang="fr-FR" sz="3200" dirty="0" smtClean="0">
                <a:ln w="15875">
                  <a:noFill/>
                </a:ln>
                <a:gradFill flip="none" rotWithShape="1">
                  <a:gsLst>
                    <a:gs pos="0">
                      <a:srgbClr val="1C3359">
                        <a:lumMod val="100000"/>
                      </a:srgbClr>
                    </a:gs>
                    <a:gs pos="100000">
                      <a:srgbClr val="75D2E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a typeface="+mn-ea"/>
                <a:cs typeface="+mn-cs"/>
              </a:rPr>
            </a:br>
            <a:r>
              <a:rPr lang="fr-FR" sz="3200" dirty="0" err="1" smtClean="0">
                <a:ln w="15875">
                  <a:gradFill flip="none" rotWithShape="1">
                    <a:gsLst>
                      <a:gs pos="0">
                        <a:srgbClr val="A3E7F5"/>
                      </a:gs>
                      <a:gs pos="100000">
                        <a:srgbClr val="192E4F"/>
                      </a:gs>
                    </a:gsLst>
                    <a:lin ang="16200000" scaled="1"/>
                    <a:tileRect/>
                  </a:gradFill>
                </a:ln>
                <a:noFill/>
                <a:ea typeface="+mn-ea"/>
                <a:cs typeface="+mn-cs"/>
              </a:rPr>
              <a:t>outline</a:t>
            </a:r>
            <a:endParaRPr lang="fr-FR" sz="3200" dirty="0">
              <a:ln w="15875">
                <a:gradFill flip="none" rotWithShape="1">
                  <a:gsLst>
                    <a:gs pos="0">
                      <a:srgbClr val="A3E7F5"/>
                    </a:gs>
                    <a:gs pos="100000">
                      <a:srgbClr val="192E4F"/>
                    </a:gs>
                  </a:gsLst>
                  <a:lin ang="16200000" scaled="1"/>
                  <a:tileRect/>
                </a:gradFill>
              </a:ln>
              <a:noFill/>
              <a:ea typeface="+mn-ea"/>
              <a:cs typeface="+mn-cs"/>
            </a:endParaRP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>
            <a:off x="0" y="4874462"/>
            <a:ext cx="12200547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516592"/>
                </a:gs>
                <a:gs pos="100000">
                  <a:srgbClr val="A3E7F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4444863" y="4573417"/>
            <a:ext cx="259348" cy="366032"/>
            <a:chOff x="2657662" y="5527193"/>
            <a:chExt cx="259348" cy="366032"/>
          </a:xfrm>
        </p:grpSpPr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5A38D6FC-18D2-3C09-6216-39A1EBFC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662" y="5527193"/>
              <a:ext cx="259348" cy="366032"/>
            </a:xfrm>
            <a:custGeom>
              <a:avLst/>
              <a:gdLst>
                <a:gd name="T0" fmla="*/ 313 w 622"/>
                <a:gd name="T1" fmla="*/ 0 h 879"/>
                <a:gd name="T2" fmla="*/ 621 w 622"/>
                <a:gd name="T3" fmla="*/ 308 h 879"/>
                <a:gd name="T4" fmla="*/ 567 w 622"/>
                <a:gd name="T5" fmla="*/ 499 h 879"/>
                <a:gd name="T6" fmla="*/ 310 w 622"/>
                <a:gd name="T7" fmla="*/ 878 h 879"/>
                <a:gd name="T8" fmla="*/ 53 w 622"/>
                <a:gd name="T9" fmla="*/ 499 h 879"/>
                <a:gd name="T10" fmla="*/ 0 w 622"/>
                <a:gd name="T11" fmla="*/ 308 h 879"/>
                <a:gd name="T12" fmla="*/ 313 w 622"/>
                <a:gd name="T13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879">
                  <a:moveTo>
                    <a:pt x="313" y="0"/>
                  </a:moveTo>
                  <a:cubicBezTo>
                    <a:pt x="482" y="0"/>
                    <a:pt x="621" y="138"/>
                    <a:pt x="621" y="308"/>
                  </a:cubicBezTo>
                  <a:cubicBezTo>
                    <a:pt x="621" y="381"/>
                    <a:pt x="609" y="431"/>
                    <a:pt x="567" y="499"/>
                  </a:cubicBezTo>
                  <a:cubicBezTo>
                    <a:pt x="525" y="566"/>
                    <a:pt x="310" y="878"/>
                    <a:pt x="310" y="878"/>
                  </a:cubicBezTo>
                  <a:cubicBezTo>
                    <a:pt x="310" y="878"/>
                    <a:pt x="96" y="566"/>
                    <a:pt x="53" y="499"/>
                  </a:cubicBezTo>
                  <a:cubicBezTo>
                    <a:pt x="11" y="431"/>
                    <a:pt x="0" y="381"/>
                    <a:pt x="0" y="308"/>
                  </a:cubicBezTo>
                  <a:cubicBezTo>
                    <a:pt x="6" y="138"/>
                    <a:pt x="144" y="0"/>
                    <a:pt x="313" y="0"/>
                  </a:cubicBezTo>
                </a:path>
              </a:pathLst>
            </a:custGeom>
            <a:solidFill>
              <a:schemeClr val="bg1"/>
            </a:solidFill>
            <a:ln w="19050" cap="flat">
              <a:solidFill>
                <a:srgbClr val="4ED0E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46">
              <a:extLst>
                <a:ext uri="{FF2B5EF4-FFF2-40B4-BE49-F238E27FC236}">
                  <a16:creationId xmlns:a16="http://schemas.microsoft.com/office/drawing/2014/main" id="{F7E82DA7-43EA-926D-6649-C6F6E1DCA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432" y="5611803"/>
              <a:ext cx="93807" cy="93808"/>
            </a:xfrm>
            <a:custGeom>
              <a:avLst/>
              <a:gdLst>
                <a:gd name="T0" fmla="*/ 113 w 227"/>
                <a:gd name="T1" fmla="*/ 0 h 227"/>
                <a:gd name="T2" fmla="*/ 113 w 227"/>
                <a:gd name="T3" fmla="*/ 0 h 227"/>
                <a:gd name="T4" fmla="*/ 113 w 227"/>
                <a:gd name="T5" fmla="*/ 0 h 227"/>
                <a:gd name="T6" fmla="*/ 226 w 227"/>
                <a:gd name="T7" fmla="*/ 113 h 227"/>
                <a:gd name="T8" fmla="*/ 113 w 227"/>
                <a:gd name="T9" fmla="*/ 226 h 227"/>
                <a:gd name="T10" fmla="*/ 113 w 227"/>
                <a:gd name="T11" fmla="*/ 226 h 227"/>
                <a:gd name="T12" fmla="*/ 113 w 227"/>
                <a:gd name="T13" fmla="*/ 226 h 227"/>
                <a:gd name="T14" fmla="*/ 0 w 227"/>
                <a:gd name="T15" fmla="*/ 113 h 227"/>
                <a:gd name="T16" fmla="*/ 113 w 227"/>
                <a:gd name="T1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27">
                  <a:moveTo>
                    <a:pt x="113" y="0"/>
                  </a:moveTo>
                  <a:lnTo>
                    <a:pt x="113" y="0"/>
                  </a:lnTo>
                  <a:lnTo>
                    <a:pt x="113" y="0"/>
                  </a:lnTo>
                  <a:cubicBezTo>
                    <a:pt x="175" y="0"/>
                    <a:pt x="226" y="48"/>
                    <a:pt x="226" y="113"/>
                  </a:cubicBezTo>
                  <a:cubicBezTo>
                    <a:pt x="226" y="178"/>
                    <a:pt x="175" y="226"/>
                    <a:pt x="113" y="226"/>
                  </a:cubicBezTo>
                  <a:lnTo>
                    <a:pt x="113" y="226"/>
                  </a:lnTo>
                  <a:lnTo>
                    <a:pt x="113" y="226"/>
                  </a:lnTo>
                  <a:cubicBezTo>
                    <a:pt x="51" y="226"/>
                    <a:pt x="0" y="178"/>
                    <a:pt x="0" y="113"/>
                  </a:cubicBezTo>
                  <a:cubicBezTo>
                    <a:pt x="0" y="48"/>
                    <a:pt x="51" y="0"/>
                    <a:pt x="113" y="0"/>
                  </a:cubicBezTo>
                </a:path>
              </a:pathLst>
            </a:custGeom>
            <a:solidFill>
              <a:srgbClr val="4ED0E7"/>
            </a:solidFill>
            <a:ln w="19050" cap="flat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" name="Espace réservé pour une image  4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16760"/>
          <a:stretch>
            <a:fillRect/>
          </a:stretch>
        </p:blipFill>
        <p:spPr>
          <a:xfrm>
            <a:off x="618980" y="2074741"/>
            <a:ext cx="2261109" cy="1700389"/>
          </a:xfrm>
        </p:spPr>
      </p:pic>
      <p:pic>
        <p:nvPicPr>
          <p:cNvPr id="31" name="Espace réservé pour une image  18"/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r="140"/>
          <a:stretch>
            <a:fillRect/>
          </a:stretch>
        </p:blipFill>
        <p:spPr>
          <a:xfrm>
            <a:off x="3446586" y="2074741"/>
            <a:ext cx="2261109" cy="1700389"/>
          </a:xfrm>
        </p:spPr>
      </p:pic>
      <p:pic>
        <p:nvPicPr>
          <p:cNvPr id="32" name="Espace réservé pour une image  20"/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5649"/>
          <a:stretch>
            <a:fillRect/>
          </a:stretch>
        </p:blipFill>
        <p:spPr>
          <a:xfrm>
            <a:off x="6274192" y="2074741"/>
            <a:ext cx="2261109" cy="1700389"/>
          </a:xfrm>
        </p:spPr>
      </p:pic>
      <p:pic>
        <p:nvPicPr>
          <p:cNvPr id="34" name="Espace réservé pour une image  36"/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421"/>
          <a:stretch>
            <a:fillRect/>
          </a:stretch>
        </p:blipFill>
        <p:spPr>
          <a:xfrm>
            <a:off x="9101798" y="2074741"/>
            <a:ext cx="2261109" cy="1700389"/>
          </a:xfrm>
        </p:spPr>
      </p:pic>
    </p:spTree>
    <p:extLst>
      <p:ext uri="{BB962C8B-B14F-4D97-AF65-F5344CB8AC3E}">
        <p14:creationId xmlns:p14="http://schemas.microsoft.com/office/powerpoint/2010/main" val="5644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99 -0.0007 L -2.08333E-7 1.48148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900" dirty="0" err="1" smtClean="0"/>
              <a:t>Rationale</a:t>
            </a:r>
            <a:r>
              <a:rPr lang="fr-FR" sz="2900" dirty="0" smtClean="0"/>
              <a:t> </a:t>
            </a:r>
            <a:br>
              <a:rPr lang="fr-FR" sz="2900" dirty="0" smtClean="0"/>
            </a:br>
            <a:r>
              <a:rPr lang="fr-FR" sz="2900" dirty="0" smtClean="0"/>
              <a:t>for the SPACE4OCEAN ALLIANCE</a:t>
            </a:r>
            <a:br>
              <a:rPr lang="fr-FR" sz="2900" dirty="0" smtClean="0"/>
            </a:br>
            <a:r>
              <a:rPr lang="fr-FR" sz="2900" dirty="0" err="1">
                <a:ln w="15875">
                  <a:gradFill flip="none" rotWithShape="1">
                    <a:gsLst>
                      <a:gs pos="0">
                        <a:srgbClr val="A3E7F5"/>
                      </a:gs>
                      <a:gs pos="100000">
                        <a:srgbClr val="192E4F"/>
                      </a:gs>
                    </a:gsLst>
                    <a:lin ang="16200000" scaled="1"/>
                    <a:tileRect/>
                  </a:gradFill>
                </a:ln>
                <a:noFill/>
              </a:rPr>
              <a:t>why</a:t>
            </a:r>
            <a:r>
              <a:rPr lang="fr-FR" sz="2900" dirty="0">
                <a:ln w="15875">
                  <a:gradFill flip="none" rotWithShape="1">
                    <a:gsLst>
                      <a:gs pos="0">
                        <a:srgbClr val="A3E7F5"/>
                      </a:gs>
                      <a:gs pos="100000">
                        <a:srgbClr val="192E4F"/>
                      </a:gs>
                    </a:gsLst>
                    <a:lin ang="16200000" scaled="1"/>
                    <a:tileRect/>
                  </a:gradFill>
                </a:ln>
                <a:noFill/>
              </a:rPr>
              <a:t>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686593" y="1914759"/>
            <a:ext cx="6363703" cy="2970044"/>
          </a:xfr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Our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are at high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risk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. It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requires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decisive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,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rapid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unified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efforts 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to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remedy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to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their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critical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condition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Monitoring the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challenging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: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Oceanography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Earth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Observation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from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space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are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invaluable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assets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in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addressing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coastal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There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significant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lack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of coordination 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and communication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between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the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space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sector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, marine and maritime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stakeholders</a:t>
            </a:r>
            <a:endParaRPr lang="fr-FR" sz="2000" dirty="0" smtClean="0">
              <a:solidFill>
                <a:srgbClr val="1C3359"/>
              </a:solidFill>
              <a:latin typeface="CNES Condensed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Several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gaps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remain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in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addressing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ocean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challenges:</a:t>
            </a:r>
            <a:r>
              <a:rPr lang="fr-FR" sz="2000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data usage, applications to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meet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users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needs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,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assesment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indicators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,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space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missions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providing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all </a:t>
            </a:r>
            <a:r>
              <a:rPr lang="fr-FR" sz="2000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necessary</a:t>
            </a:r>
            <a:r>
              <a:rPr lang="fr-FR" sz="2000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data…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737132" y="5110038"/>
            <a:ext cx="6809387" cy="852611"/>
          </a:xfrm>
          <a:prstGeom prst="roundRect">
            <a:avLst/>
          </a:prstGeom>
          <a:solidFill>
            <a:srgbClr val="A3E7F5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The Space4Ocean Alliance 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objective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is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to </a:t>
            </a:r>
            <a:r>
              <a:rPr lang="fr-FR" sz="2000" b="1" dirty="0" err="1" smtClean="0">
                <a:solidFill>
                  <a:srgbClr val="1C3359"/>
                </a:solidFill>
                <a:latin typeface="CNES Condensed" panose="00000500000000000000" pitchFamily="50" charset="0"/>
              </a:rPr>
              <a:t>coordinate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and </a:t>
            </a:r>
            <a:r>
              <a:rPr lang="fr-FR" sz="20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create</a:t>
            </a:r>
            <a:r>
              <a:rPr lang="fr-FR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more synergies, 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/>
            </a:r>
            <a:b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</a:br>
            <a:r>
              <a:rPr lang="fr-FR" sz="2000" b="1" smtClean="0">
                <a:solidFill>
                  <a:srgbClr val="1C3359"/>
                </a:solidFill>
                <a:latin typeface="CNES Condensed" panose="00000500000000000000" pitchFamily="50" charset="0"/>
              </a:rPr>
              <a:t>avoiding</a:t>
            </a:r>
            <a:r>
              <a:rPr lang="fr-FR" sz="2000" b="1" dirty="0" smtClean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overlaps</a:t>
            </a:r>
            <a:r>
              <a:rPr lang="fr-FR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and </a:t>
            </a:r>
            <a:r>
              <a:rPr lang="fr-FR" sz="20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leveraging</a:t>
            </a:r>
            <a:r>
              <a:rPr lang="fr-FR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</a:t>
            </a:r>
            <a:r>
              <a:rPr lang="fr-FR" sz="2000" b="1" dirty="0" err="1">
                <a:solidFill>
                  <a:srgbClr val="1C3359"/>
                </a:solidFill>
                <a:latin typeface="CNES Condensed" panose="00000500000000000000" pitchFamily="50" charset="0"/>
              </a:rPr>
              <a:t>operational</a:t>
            </a:r>
            <a:r>
              <a:rPr lang="fr-FR" sz="2000" b="1" dirty="0">
                <a:solidFill>
                  <a:srgbClr val="1C3359"/>
                </a:solidFill>
                <a:latin typeface="CNES Condensed" panose="00000500000000000000" pitchFamily="50" charset="0"/>
              </a:rPr>
              <a:t> solutions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7" t="633" r="8610" b="1346"/>
          <a:stretch>
            <a:fillRect/>
          </a:stretch>
        </p:blipFill>
        <p:spPr>
          <a:xfrm>
            <a:off x="8057022" y="1914759"/>
            <a:ext cx="3754064" cy="3754064"/>
          </a:xfrm>
          <a:custGeom>
            <a:avLst/>
            <a:gdLst>
              <a:gd name="connsiteX0" fmla="*/ 0 w 3238502"/>
              <a:gd name="connsiteY0" fmla="*/ 0 h 3238502"/>
              <a:gd name="connsiteX1" fmla="*/ 1619251 w 3238502"/>
              <a:gd name="connsiteY1" fmla="*/ 0 h 3238502"/>
              <a:gd name="connsiteX2" fmla="*/ 3238502 w 3238502"/>
              <a:gd name="connsiteY2" fmla="*/ 1619251 h 3238502"/>
              <a:gd name="connsiteX3" fmla="*/ 1619251 w 3238502"/>
              <a:gd name="connsiteY3" fmla="*/ 3238502 h 3238502"/>
              <a:gd name="connsiteX4" fmla="*/ 1619251 w 3238502"/>
              <a:gd name="connsiteY4" fmla="*/ 3238501 h 3238502"/>
              <a:gd name="connsiteX5" fmla="*/ 0 w 3238502"/>
              <a:gd name="connsiteY5" fmla="*/ 1619250 h 323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8502" h="3238502">
                <a:moveTo>
                  <a:pt x="0" y="0"/>
                </a:moveTo>
                <a:lnTo>
                  <a:pt x="1619251" y="0"/>
                </a:lnTo>
                <a:cubicBezTo>
                  <a:pt x="2513539" y="0"/>
                  <a:pt x="3238502" y="724963"/>
                  <a:pt x="3238502" y="1619251"/>
                </a:cubicBezTo>
                <a:cubicBezTo>
                  <a:pt x="3238502" y="2513539"/>
                  <a:pt x="2513539" y="3238502"/>
                  <a:pt x="1619251" y="3238502"/>
                </a:cubicBezTo>
                <a:lnTo>
                  <a:pt x="1619251" y="3238501"/>
                </a:lnTo>
                <a:cubicBezTo>
                  <a:pt x="724963" y="3238501"/>
                  <a:pt x="0" y="2513538"/>
                  <a:pt x="0" y="161925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32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ALLIANCE MILESTONES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The Space4Ocean Alliance - CEOS SIT-40 - April 2025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32E875-1ACD-04B8-5763-A01CB9D2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21615" b="4659"/>
          <a:stretch/>
        </p:blipFill>
        <p:spPr bwMode="auto">
          <a:xfrm rot="279048">
            <a:off x="526370" y="2006037"/>
            <a:ext cx="4733402" cy="23896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ZoneTexte 6"/>
          <p:cNvSpPr txBox="1"/>
          <p:nvPr/>
        </p:nvSpPr>
        <p:spPr>
          <a:xfrm>
            <a:off x="414946" y="1293153"/>
            <a:ext cx="2824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NES Poster" panose="00000500000000000000" pitchFamily="50" charset="0"/>
              </a:rPr>
              <a:t>Kick-off meeting </a:t>
            </a:r>
          </a:p>
          <a:p>
            <a:r>
              <a:rPr lang="fr-FR" sz="2000" b="1" dirty="0" smtClean="0">
                <a:latin typeface="CNES Condensed" panose="00000500000000000000" pitchFamily="50" charset="0"/>
              </a:rPr>
              <a:t>Paris </a:t>
            </a:r>
            <a:r>
              <a:rPr lang="fr-FR" sz="2000" dirty="0" smtClean="0">
                <a:latin typeface="CNES Condensed" panose="00000500000000000000" pitchFamily="50" charset="0"/>
              </a:rPr>
              <a:t>- </a:t>
            </a:r>
            <a:r>
              <a:rPr lang="fr-FR" sz="2000" dirty="0" err="1" smtClean="0">
                <a:latin typeface="CNES Condensed" panose="00000500000000000000" pitchFamily="50" charset="0"/>
              </a:rPr>
              <a:t>Dec</a:t>
            </a:r>
            <a:r>
              <a:rPr lang="fr-FR" sz="2000" dirty="0" smtClean="0">
                <a:latin typeface="CNES Condensed" panose="00000500000000000000" pitchFamily="50" charset="0"/>
              </a:rPr>
              <a:t> 18, 2024 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856572" y="4511946"/>
            <a:ext cx="1918008" cy="1069216"/>
            <a:chOff x="176533" y="4035497"/>
            <a:chExt cx="1918008" cy="1069216"/>
          </a:xfrm>
        </p:grpSpPr>
        <p:sp>
          <p:nvSpPr>
            <p:cNvPr id="9" name="ZoneTexte 8"/>
            <p:cNvSpPr txBox="1"/>
            <p:nvPr/>
          </p:nvSpPr>
          <p:spPr>
            <a:xfrm>
              <a:off x="176533" y="4035497"/>
              <a:ext cx="19180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 smtClean="0">
                  <a:solidFill>
                    <a:srgbClr val="905C38"/>
                  </a:solidFill>
                  <a:latin typeface="CNES Poster" panose="00000500000000000000" pitchFamily="50" charset="0"/>
                </a:rPr>
                <a:t>100+</a:t>
              </a:r>
              <a:endParaRPr lang="fr-FR" sz="4400" dirty="0">
                <a:solidFill>
                  <a:srgbClr val="905C38"/>
                </a:solidFill>
                <a:latin typeface="CNES Poster" panose="00000500000000000000" pitchFamily="50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76533" y="4643048"/>
              <a:ext cx="1497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905C38"/>
                  </a:solidFill>
                  <a:latin typeface="CNES Condensed Light" panose="00000400000000000000" pitchFamily="50" charset="0"/>
                </a:rPr>
                <a:t>Participants</a:t>
              </a:r>
              <a:endParaRPr lang="fr-FR" sz="2400" dirty="0">
                <a:solidFill>
                  <a:srgbClr val="905C38"/>
                </a:solidFill>
                <a:latin typeface="CNES Condensed Light" panose="00000400000000000000" pitchFamily="50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922902" y="4629051"/>
            <a:ext cx="1918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Space</a:t>
            </a:r>
            <a:r>
              <a:rPr lang="fr-FR" dirty="0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 </a:t>
            </a:r>
            <a:r>
              <a:rPr lang="fr-FR" dirty="0" err="1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agencies</a:t>
            </a:r>
            <a:r>
              <a:rPr lang="fr-FR" dirty="0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, </a:t>
            </a:r>
            <a:br>
              <a:rPr lang="fr-FR" dirty="0" smtClean="0">
                <a:solidFill>
                  <a:srgbClr val="905C38"/>
                </a:solidFill>
                <a:latin typeface="CNES Condensed Light" panose="00000400000000000000" pitchFamily="50" charset="0"/>
              </a:rPr>
            </a:br>
            <a:r>
              <a:rPr lang="fr-FR" dirty="0" err="1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embassies</a:t>
            </a:r>
            <a:r>
              <a:rPr lang="fr-FR" dirty="0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, </a:t>
            </a:r>
            <a:br>
              <a:rPr lang="fr-FR" dirty="0" smtClean="0">
                <a:solidFill>
                  <a:srgbClr val="905C38"/>
                </a:solidFill>
                <a:latin typeface="CNES Condensed Light" panose="00000400000000000000" pitchFamily="50" charset="0"/>
              </a:rPr>
            </a:br>
            <a:r>
              <a:rPr lang="fr-FR" dirty="0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international </a:t>
            </a:r>
            <a:r>
              <a:rPr lang="fr-FR" dirty="0" err="1" smtClean="0">
                <a:solidFill>
                  <a:srgbClr val="905C38"/>
                </a:solidFill>
                <a:latin typeface="CNES Condensed Light" panose="00000400000000000000" pitchFamily="50" charset="0"/>
              </a:rPr>
              <a:t>organizations</a:t>
            </a:r>
            <a:endParaRPr lang="fr-FR" dirty="0">
              <a:solidFill>
                <a:srgbClr val="905C38"/>
              </a:solidFill>
              <a:latin typeface="CNES Condensed Light" panose="000004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39156" y="1181402"/>
            <a:ext cx="4637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b="1" dirty="0" smtClean="0">
                <a:solidFill>
                  <a:srgbClr val="E8BE26"/>
                </a:solidFill>
                <a:latin typeface="CNES Poster" panose="00000500000000000000" pitchFamily="50" charset="0"/>
              </a:rPr>
              <a:t>Space4Ocean Alliance Event</a:t>
            </a:r>
          </a:p>
          <a:p>
            <a:pPr algn="r"/>
            <a:r>
              <a:rPr lang="fr-FR" sz="2000" b="1" dirty="0" smtClean="0">
                <a:solidFill>
                  <a:srgbClr val="818874"/>
                </a:solidFill>
                <a:latin typeface="CNES Condensed" panose="00000500000000000000" pitchFamily="50" charset="0"/>
              </a:rPr>
              <a:t>Monaco </a:t>
            </a:r>
            <a:r>
              <a:rPr lang="fr-FR" sz="2000" dirty="0" smtClean="0">
                <a:solidFill>
                  <a:srgbClr val="818874"/>
                </a:solidFill>
                <a:latin typeface="CNES Condensed" panose="00000500000000000000" pitchFamily="50" charset="0"/>
              </a:rPr>
              <a:t>– March 25, 2025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4489">
            <a:off x="6785021" y="1947006"/>
            <a:ext cx="4095558" cy="29432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5" name="Groupe 14"/>
          <p:cNvGrpSpPr/>
          <p:nvPr/>
        </p:nvGrpSpPr>
        <p:grpSpPr>
          <a:xfrm>
            <a:off x="6371748" y="4855261"/>
            <a:ext cx="1012313" cy="1069216"/>
            <a:chOff x="176533" y="4035497"/>
            <a:chExt cx="1497294" cy="1069216"/>
          </a:xfrm>
        </p:grpSpPr>
        <p:sp>
          <p:nvSpPr>
            <p:cNvPr id="16" name="ZoneTexte 15"/>
            <p:cNvSpPr txBox="1"/>
            <p:nvPr/>
          </p:nvSpPr>
          <p:spPr>
            <a:xfrm>
              <a:off x="176533" y="4035497"/>
              <a:ext cx="1497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 smtClean="0">
                  <a:solidFill>
                    <a:srgbClr val="E8BE26"/>
                  </a:solidFill>
                  <a:latin typeface="CNES Poster" panose="00000500000000000000" pitchFamily="50" charset="0"/>
                </a:rPr>
                <a:t>15</a:t>
              </a:r>
              <a:endParaRPr lang="fr-FR" sz="4400" dirty="0">
                <a:solidFill>
                  <a:srgbClr val="E8BE26"/>
                </a:solidFill>
                <a:latin typeface="CNES Poster" panose="00000500000000000000" pitchFamily="50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76533" y="4643048"/>
              <a:ext cx="1497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E8BE26"/>
                  </a:solidFill>
                  <a:latin typeface="CNES Condensed Light" panose="00000400000000000000" pitchFamily="50" charset="0"/>
                </a:rPr>
                <a:t>Countries</a:t>
              </a:r>
              <a:endParaRPr lang="fr-FR" sz="2400" dirty="0">
                <a:solidFill>
                  <a:srgbClr val="E8BE26"/>
                </a:solidFill>
                <a:latin typeface="CNES Condensed Light" panose="00000400000000000000" pitchFamily="50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7873796" y="4995920"/>
            <a:ext cx="1918008" cy="1069216"/>
            <a:chOff x="176533" y="4035497"/>
            <a:chExt cx="1918008" cy="1069216"/>
          </a:xfrm>
        </p:grpSpPr>
        <p:sp>
          <p:nvSpPr>
            <p:cNvPr id="19" name="ZoneTexte 18"/>
            <p:cNvSpPr txBox="1"/>
            <p:nvPr/>
          </p:nvSpPr>
          <p:spPr>
            <a:xfrm>
              <a:off x="176533" y="4035497"/>
              <a:ext cx="19180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 smtClean="0">
                  <a:solidFill>
                    <a:srgbClr val="E8BE26"/>
                  </a:solidFill>
                  <a:latin typeface="CNES Poster" panose="00000500000000000000" pitchFamily="50" charset="0"/>
                </a:rPr>
                <a:t>100+</a:t>
              </a:r>
              <a:endParaRPr lang="fr-FR" sz="4400" dirty="0">
                <a:solidFill>
                  <a:srgbClr val="E8BE26"/>
                </a:solidFill>
                <a:latin typeface="CNES Poster" panose="00000500000000000000" pitchFamily="50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533" y="4643048"/>
              <a:ext cx="1497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E8BE26"/>
                  </a:solidFill>
                  <a:latin typeface="CNES Condensed Light" panose="00000400000000000000" pitchFamily="50" charset="0"/>
                </a:rPr>
                <a:t>Participants</a:t>
              </a:r>
              <a:endParaRPr lang="fr-FR" sz="2400" dirty="0">
                <a:solidFill>
                  <a:srgbClr val="E8BE26"/>
                </a:solidFill>
                <a:latin typeface="CNES Condensed Light" panose="00000400000000000000" pitchFamily="50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831D3F4-4C2C-6539-B100-06E42159EA09}"/>
              </a:ext>
            </a:extLst>
          </p:cNvPr>
          <p:cNvGrpSpPr/>
          <p:nvPr/>
        </p:nvGrpSpPr>
        <p:grpSpPr>
          <a:xfrm>
            <a:off x="6844505" y="364930"/>
            <a:ext cx="534095" cy="543148"/>
            <a:chOff x="3211513" y="3563938"/>
            <a:chExt cx="468312" cy="476250"/>
          </a:xfrm>
          <a:noFill/>
        </p:grpSpPr>
        <p:sp>
          <p:nvSpPr>
            <p:cNvPr id="22" name="Freeform 124">
              <a:extLst>
                <a:ext uri="{FF2B5EF4-FFF2-40B4-BE49-F238E27FC236}">
                  <a16:creationId xmlns:a16="http://schemas.microsoft.com/office/drawing/2014/main" id="{4E7D5820-AE5A-05A3-8641-8A1C31B26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975" y="3759200"/>
              <a:ext cx="80963" cy="115888"/>
            </a:xfrm>
            <a:custGeom>
              <a:avLst/>
              <a:gdLst>
                <a:gd name="T0" fmla="*/ 222 w 223"/>
                <a:gd name="T1" fmla="*/ 319 h 320"/>
                <a:gd name="T2" fmla="*/ 22 w 223"/>
                <a:gd name="T3" fmla="*/ 119 h 320"/>
                <a:gd name="T4" fmla="*/ 24 w 223"/>
                <a:gd name="T5" fmla="*/ 38 h 320"/>
                <a:gd name="T6" fmla="*/ 62 w 223"/>
                <a:gd name="T7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320">
                  <a:moveTo>
                    <a:pt x="222" y="319"/>
                  </a:moveTo>
                  <a:lnTo>
                    <a:pt x="22" y="119"/>
                  </a:lnTo>
                  <a:cubicBezTo>
                    <a:pt x="0" y="97"/>
                    <a:pt x="2" y="60"/>
                    <a:pt x="24" y="38"/>
                  </a:cubicBezTo>
                  <a:lnTo>
                    <a:pt x="62" y="0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25">
              <a:extLst>
                <a:ext uri="{FF2B5EF4-FFF2-40B4-BE49-F238E27FC236}">
                  <a16:creationId xmlns:a16="http://schemas.microsoft.com/office/drawing/2014/main" id="{A6E9BDE6-065E-B4A4-6406-2877D1D39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25" y="3714750"/>
              <a:ext cx="130175" cy="130175"/>
            </a:xfrm>
            <a:custGeom>
              <a:avLst/>
              <a:gdLst>
                <a:gd name="T0" fmla="*/ 361 w 362"/>
                <a:gd name="T1" fmla="*/ 282 h 363"/>
                <a:gd name="T2" fmla="*/ 102 w 362"/>
                <a:gd name="T3" fmla="*/ 23 h 363"/>
                <a:gd name="T4" fmla="*/ 23 w 362"/>
                <a:gd name="T5" fmla="*/ 22 h 363"/>
                <a:gd name="T6" fmla="*/ 22 w 362"/>
                <a:gd name="T7" fmla="*/ 22 h 363"/>
                <a:gd name="T8" fmla="*/ 22 w 362"/>
                <a:gd name="T9" fmla="*/ 103 h 363"/>
                <a:gd name="T10" fmla="*/ 281 w 362"/>
                <a:gd name="T11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2" h="363">
                  <a:moveTo>
                    <a:pt x="361" y="282"/>
                  </a:moveTo>
                  <a:lnTo>
                    <a:pt x="102" y="23"/>
                  </a:lnTo>
                  <a:cubicBezTo>
                    <a:pt x="80" y="1"/>
                    <a:pt x="45" y="0"/>
                    <a:pt x="23" y="22"/>
                  </a:cubicBezTo>
                  <a:lnTo>
                    <a:pt x="22" y="22"/>
                  </a:lnTo>
                  <a:cubicBezTo>
                    <a:pt x="0" y="44"/>
                    <a:pt x="0" y="81"/>
                    <a:pt x="22" y="103"/>
                  </a:cubicBezTo>
                  <a:lnTo>
                    <a:pt x="281" y="362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26">
              <a:extLst>
                <a:ext uri="{FF2B5EF4-FFF2-40B4-BE49-F238E27FC236}">
                  <a16:creationId xmlns:a16="http://schemas.microsoft.com/office/drawing/2014/main" id="{16E1D5A6-86C1-6B08-A7BA-377B08E70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975" y="3816350"/>
              <a:ext cx="173038" cy="179388"/>
            </a:xfrm>
            <a:custGeom>
              <a:avLst/>
              <a:gdLst>
                <a:gd name="T0" fmla="*/ 481 w 482"/>
                <a:gd name="T1" fmla="*/ 499 h 500"/>
                <a:gd name="T2" fmla="*/ 421 w 482"/>
                <a:gd name="T3" fmla="*/ 439 h 500"/>
                <a:gd name="T4" fmla="*/ 261 w 482"/>
                <a:gd name="T5" fmla="*/ 359 h 500"/>
                <a:gd name="T6" fmla="*/ 22 w 482"/>
                <a:gd name="T7" fmla="*/ 120 h 500"/>
                <a:gd name="T8" fmla="*/ 24 w 482"/>
                <a:gd name="T9" fmla="*/ 39 h 500"/>
                <a:gd name="T10" fmla="*/ 62 w 482"/>
                <a:gd name="T1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500">
                  <a:moveTo>
                    <a:pt x="481" y="499"/>
                  </a:moveTo>
                  <a:lnTo>
                    <a:pt x="421" y="439"/>
                  </a:lnTo>
                  <a:cubicBezTo>
                    <a:pt x="386" y="404"/>
                    <a:pt x="307" y="405"/>
                    <a:pt x="261" y="359"/>
                  </a:cubicBezTo>
                  <a:lnTo>
                    <a:pt x="22" y="120"/>
                  </a:lnTo>
                  <a:cubicBezTo>
                    <a:pt x="0" y="98"/>
                    <a:pt x="2" y="61"/>
                    <a:pt x="24" y="39"/>
                  </a:cubicBezTo>
                  <a:lnTo>
                    <a:pt x="62" y="0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127">
              <a:extLst>
                <a:ext uri="{FF2B5EF4-FFF2-40B4-BE49-F238E27FC236}">
                  <a16:creationId xmlns:a16="http://schemas.microsoft.com/office/drawing/2014/main" id="{7CB76244-7EB5-FE2B-461A-7B3842270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775" y="3706813"/>
              <a:ext cx="122238" cy="87312"/>
            </a:xfrm>
            <a:custGeom>
              <a:avLst/>
              <a:gdLst>
                <a:gd name="T0" fmla="*/ 339 w 340"/>
                <a:gd name="T1" fmla="*/ 243 h 244"/>
                <a:gd name="T2" fmla="*/ 119 w 340"/>
                <a:gd name="T3" fmla="*/ 24 h 244"/>
                <a:gd name="T4" fmla="*/ 41 w 340"/>
                <a:gd name="T5" fmla="*/ 22 h 244"/>
                <a:gd name="T6" fmla="*/ 0 w 340"/>
                <a:gd name="T7" fmla="*/ 6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244">
                  <a:moveTo>
                    <a:pt x="339" y="243"/>
                  </a:moveTo>
                  <a:cubicBezTo>
                    <a:pt x="327" y="232"/>
                    <a:pt x="119" y="24"/>
                    <a:pt x="119" y="24"/>
                  </a:cubicBezTo>
                  <a:cubicBezTo>
                    <a:pt x="97" y="2"/>
                    <a:pt x="63" y="0"/>
                    <a:pt x="41" y="22"/>
                  </a:cubicBezTo>
                  <a:lnTo>
                    <a:pt x="0" y="64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28">
              <a:extLst>
                <a:ext uri="{FF2B5EF4-FFF2-40B4-BE49-F238E27FC236}">
                  <a16:creationId xmlns:a16="http://schemas.microsoft.com/office/drawing/2014/main" id="{B1B87E40-3527-469B-7345-36EB76577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500" y="3733800"/>
              <a:ext cx="144463" cy="155575"/>
            </a:xfrm>
            <a:custGeom>
              <a:avLst/>
              <a:gdLst>
                <a:gd name="T0" fmla="*/ 399 w 400"/>
                <a:gd name="T1" fmla="*/ 429 h 430"/>
                <a:gd name="T2" fmla="*/ 339 w 400"/>
                <a:gd name="T3" fmla="*/ 369 h 430"/>
                <a:gd name="T4" fmla="*/ 286 w 400"/>
                <a:gd name="T5" fmla="*/ 253 h 430"/>
                <a:gd name="T6" fmla="*/ 220 w 400"/>
                <a:gd name="T7" fmla="*/ 129 h 430"/>
                <a:gd name="T8" fmla="*/ 120 w 400"/>
                <a:gd name="T9" fmla="*/ 30 h 430"/>
                <a:gd name="T10" fmla="*/ 40 w 400"/>
                <a:gd name="T11" fmla="*/ 30 h 430"/>
                <a:gd name="T12" fmla="*/ 0 w 400"/>
                <a:gd name="T13" fmla="*/ 7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430">
                  <a:moveTo>
                    <a:pt x="399" y="429"/>
                  </a:moveTo>
                  <a:lnTo>
                    <a:pt x="339" y="369"/>
                  </a:lnTo>
                  <a:cubicBezTo>
                    <a:pt x="305" y="335"/>
                    <a:pt x="295" y="297"/>
                    <a:pt x="286" y="253"/>
                  </a:cubicBezTo>
                  <a:cubicBezTo>
                    <a:pt x="275" y="189"/>
                    <a:pt x="245" y="154"/>
                    <a:pt x="220" y="129"/>
                  </a:cubicBezTo>
                  <a:cubicBezTo>
                    <a:pt x="195" y="104"/>
                    <a:pt x="168" y="78"/>
                    <a:pt x="120" y="30"/>
                  </a:cubicBezTo>
                  <a:cubicBezTo>
                    <a:pt x="90" y="0"/>
                    <a:pt x="60" y="10"/>
                    <a:pt x="40" y="30"/>
                  </a:cubicBezTo>
                  <a:lnTo>
                    <a:pt x="0" y="70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129">
              <a:extLst>
                <a:ext uri="{FF2B5EF4-FFF2-40B4-BE49-F238E27FC236}">
                  <a16:creationId xmlns:a16="http://schemas.microsoft.com/office/drawing/2014/main" id="{36F17432-9B39-1D5D-C883-3CBB192CC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3881438"/>
              <a:ext cx="158750" cy="158750"/>
            </a:xfrm>
            <a:custGeom>
              <a:avLst/>
              <a:gdLst>
                <a:gd name="T0" fmla="*/ 100 w 440"/>
                <a:gd name="T1" fmla="*/ 439 h 440"/>
                <a:gd name="T2" fmla="*/ 0 w 440"/>
                <a:gd name="T3" fmla="*/ 339 h 440"/>
                <a:gd name="T4" fmla="*/ 339 w 440"/>
                <a:gd name="T5" fmla="*/ 0 h 440"/>
                <a:gd name="T6" fmla="*/ 439 w 440"/>
                <a:gd name="T7" fmla="*/ 10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100" y="439"/>
                  </a:moveTo>
                  <a:lnTo>
                    <a:pt x="0" y="339"/>
                  </a:lnTo>
                  <a:lnTo>
                    <a:pt x="339" y="0"/>
                  </a:lnTo>
                  <a:lnTo>
                    <a:pt x="439" y="100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30">
              <a:extLst>
                <a:ext uri="{FF2B5EF4-FFF2-40B4-BE49-F238E27FC236}">
                  <a16:creationId xmlns:a16="http://schemas.microsoft.com/office/drawing/2014/main" id="{712F04D4-71CD-B3B7-417F-F5864868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963" y="3722688"/>
              <a:ext cx="79375" cy="107950"/>
            </a:xfrm>
            <a:custGeom>
              <a:avLst/>
              <a:gdLst>
                <a:gd name="T0" fmla="*/ 0 w 220"/>
                <a:gd name="T1" fmla="*/ 0 h 300"/>
                <a:gd name="T2" fmla="*/ 60 w 220"/>
                <a:gd name="T3" fmla="*/ 60 h 300"/>
                <a:gd name="T4" fmla="*/ 139 w 220"/>
                <a:gd name="T5" fmla="*/ 219 h 300"/>
                <a:gd name="T6" fmla="*/ 219 w 220"/>
                <a:gd name="T7" fmla="*/ 29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300">
                  <a:moveTo>
                    <a:pt x="0" y="0"/>
                  </a:moveTo>
                  <a:lnTo>
                    <a:pt x="60" y="60"/>
                  </a:lnTo>
                  <a:cubicBezTo>
                    <a:pt x="95" y="95"/>
                    <a:pt x="94" y="174"/>
                    <a:pt x="139" y="219"/>
                  </a:cubicBezTo>
                  <a:lnTo>
                    <a:pt x="219" y="299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131">
              <a:extLst>
                <a:ext uri="{FF2B5EF4-FFF2-40B4-BE49-F238E27FC236}">
                  <a16:creationId xmlns:a16="http://schemas.microsoft.com/office/drawing/2014/main" id="{629F6291-F901-0B87-0C23-85C7B85ED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913" y="3614738"/>
              <a:ext cx="144462" cy="101600"/>
            </a:xfrm>
            <a:custGeom>
              <a:avLst/>
              <a:gdLst>
                <a:gd name="T0" fmla="*/ 0 w 400"/>
                <a:gd name="T1" fmla="*/ 0 h 281"/>
                <a:gd name="T2" fmla="*/ 60 w 400"/>
                <a:gd name="T3" fmla="*/ 60 h 281"/>
                <a:gd name="T4" fmla="*/ 176 w 400"/>
                <a:gd name="T5" fmla="*/ 113 h 281"/>
                <a:gd name="T6" fmla="*/ 299 w 400"/>
                <a:gd name="T7" fmla="*/ 180 h 281"/>
                <a:gd name="T8" fmla="*/ 399 w 400"/>
                <a:gd name="T9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281">
                  <a:moveTo>
                    <a:pt x="0" y="0"/>
                  </a:moveTo>
                  <a:lnTo>
                    <a:pt x="60" y="60"/>
                  </a:lnTo>
                  <a:cubicBezTo>
                    <a:pt x="94" y="94"/>
                    <a:pt x="132" y="105"/>
                    <a:pt x="176" y="113"/>
                  </a:cubicBezTo>
                  <a:cubicBezTo>
                    <a:pt x="240" y="125"/>
                    <a:pt x="274" y="155"/>
                    <a:pt x="299" y="180"/>
                  </a:cubicBezTo>
                  <a:cubicBezTo>
                    <a:pt x="324" y="205"/>
                    <a:pt x="351" y="232"/>
                    <a:pt x="399" y="280"/>
                  </a:cubicBez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132">
              <a:extLst>
                <a:ext uri="{FF2B5EF4-FFF2-40B4-BE49-F238E27FC236}">
                  <a16:creationId xmlns:a16="http://schemas.microsoft.com/office/drawing/2014/main" id="{5F5D73E4-67DC-9DA6-4FA6-8208BE0B3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513" y="3571875"/>
              <a:ext cx="158750" cy="158750"/>
            </a:xfrm>
            <a:custGeom>
              <a:avLst/>
              <a:gdLst>
                <a:gd name="T0" fmla="*/ 0 w 440"/>
                <a:gd name="T1" fmla="*/ 339 h 440"/>
                <a:gd name="T2" fmla="*/ 100 w 440"/>
                <a:gd name="T3" fmla="*/ 439 h 440"/>
                <a:gd name="T4" fmla="*/ 439 w 440"/>
                <a:gd name="T5" fmla="*/ 100 h 440"/>
                <a:gd name="T6" fmla="*/ 339 w 440"/>
                <a:gd name="T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0" y="339"/>
                  </a:moveTo>
                  <a:lnTo>
                    <a:pt x="100" y="439"/>
                  </a:lnTo>
                  <a:lnTo>
                    <a:pt x="439" y="100"/>
                  </a:lnTo>
                  <a:lnTo>
                    <a:pt x="339" y="0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133">
              <a:extLst>
                <a:ext uri="{FF2B5EF4-FFF2-40B4-BE49-F238E27FC236}">
                  <a16:creationId xmlns:a16="http://schemas.microsoft.com/office/drawing/2014/main" id="{62E5137E-3A7A-074B-F650-0486C95E7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913" y="3949700"/>
              <a:ext cx="61912" cy="39688"/>
            </a:xfrm>
            <a:custGeom>
              <a:avLst/>
              <a:gdLst>
                <a:gd name="T0" fmla="*/ 0 w 172"/>
                <a:gd name="T1" fmla="*/ 109 h 110"/>
                <a:gd name="T2" fmla="*/ 60 w 172"/>
                <a:gd name="T3" fmla="*/ 49 h 110"/>
                <a:gd name="T4" fmla="*/ 171 w 172"/>
                <a:gd name="T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10">
                  <a:moveTo>
                    <a:pt x="0" y="109"/>
                  </a:moveTo>
                  <a:lnTo>
                    <a:pt x="60" y="49"/>
                  </a:lnTo>
                  <a:cubicBezTo>
                    <a:pt x="84" y="25"/>
                    <a:pt x="130" y="18"/>
                    <a:pt x="171" y="0"/>
                  </a:cubicBez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134">
              <a:extLst>
                <a:ext uri="{FF2B5EF4-FFF2-40B4-BE49-F238E27FC236}">
                  <a16:creationId xmlns:a16="http://schemas.microsoft.com/office/drawing/2014/main" id="{A8B6C414-EDCF-9AC8-1230-A51D3A707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963" y="3821113"/>
              <a:ext cx="39687" cy="60325"/>
            </a:xfrm>
            <a:custGeom>
              <a:avLst/>
              <a:gdLst>
                <a:gd name="T0" fmla="*/ 0 w 112"/>
                <a:gd name="T1" fmla="*/ 168 h 169"/>
                <a:gd name="T2" fmla="*/ 60 w 112"/>
                <a:gd name="T3" fmla="*/ 108 h 169"/>
                <a:gd name="T4" fmla="*/ 111 w 112"/>
                <a:gd name="T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2" h="169">
                  <a:moveTo>
                    <a:pt x="0" y="168"/>
                  </a:moveTo>
                  <a:lnTo>
                    <a:pt x="60" y="108"/>
                  </a:lnTo>
                  <a:cubicBezTo>
                    <a:pt x="91" y="76"/>
                    <a:pt x="103" y="41"/>
                    <a:pt x="111" y="0"/>
                  </a:cubicBez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35">
              <a:extLst>
                <a:ext uri="{FF2B5EF4-FFF2-40B4-BE49-F238E27FC236}">
                  <a16:creationId xmlns:a16="http://schemas.microsoft.com/office/drawing/2014/main" id="{9D92D729-5F46-3502-BF0B-E8351716E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513" y="3873500"/>
              <a:ext cx="158750" cy="158750"/>
            </a:xfrm>
            <a:custGeom>
              <a:avLst/>
              <a:gdLst>
                <a:gd name="T0" fmla="*/ 339 w 440"/>
                <a:gd name="T1" fmla="*/ 439 h 440"/>
                <a:gd name="T2" fmla="*/ 439 w 440"/>
                <a:gd name="T3" fmla="*/ 339 h 440"/>
                <a:gd name="T4" fmla="*/ 100 w 440"/>
                <a:gd name="T5" fmla="*/ 0 h 440"/>
                <a:gd name="T6" fmla="*/ 0 w 440"/>
                <a:gd name="T7" fmla="*/ 10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339" y="439"/>
                  </a:moveTo>
                  <a:lnTo>
                    <a:pt x="439" y="339"/>
                  </a:lnTo>
                  <a:lnTo>
                    <a:pt x="100" y="0"/>
                  </a:lnTo>
                  <a:lnTo>
                    <a:pt x="0" y="100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136">
              <a:extLst>
                <a:ext uri="{FF2B5EF4-FFF2-40B4-BE49-F238E27FC236}">
                  <a16:creationId xmlns:a16="http://schemas.microsoft.com/office/drawing/2014/main" id="{E39E3094-E273-3763-D239-72FB29B30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7275" y="3716338"/>
              <a:ext cx="39688" cy="61912"/>
            </a:xfrm>
            <a:custGeom>
              <a:avLst/>
              <a:gdLst>
                <a:gd name="T0" fmla="*/ 108 w 109"/>
                <a:gd name="T1" fmla="*/ 0 h 172"/>
                <a:gd name="T2" fmla="*/ 48 w 109"/>
                <a:gd name="T3" fmla="*/ 60 h 172"/>
                <a:gd name="T4" fmla="*/ 0 w 109"/>
                <a:gd name="T5" fmla="*/ 17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72">
                  <a:moveTo>
                    <a:pt x="108" y="0"/>
                  </a:moveTo>
                  <a:lnTo>
                    <a:pt x="48" y="60"/>
                  </a:lnTo>
                  <a:cubicBezTo>
                    <a:pt x="24" y="84"/>
                    <a:pt x="17" y="130"/>
                    <a:pt x="0" y="171"/>
                  </a:cubicBez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137">
              <a:extLst>
                <a:ext uri="{FF2B5EF4-FFF2-40B4-BE49-F238E27FC236}">
                  <a16:creationId xmlns:a16="http://schemas.microsoft.com/office/drawing/2014/main" id="{9FB679D8-3D33-B10E-296C-A39784DF5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7100" y="3608388"/>
              <a:ext cx="60325" cy="39687"/>
            </a:xfrm>
            <a:custGeom>
              <a:avLst/>
              <a:gdLst>
                <a:gd name="T0" fmla="*/ 168 w 169"/>
                <a:gd name="T1" fmla="*/ 0 h 112"/>
                <a:gd name="T2" fmla="*/ 108 w 169"/>
                <a:gd name="T3" fmla="*/ 59 h 112"/>
                <a:gd name="T4" fmla="*/ 0 w 169"/>
                <a:gd name="T5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9" h="112">
                  <a:moveTo>
                    <a:pt x="168" y="0"/>
                  </a:moveTo>
                  <a:lnTo>
                    <a:pt x="108" y="59"/>
                  </a:lnTo>
                  <a:cubicBezTo>
                    <a:pt x="76" y="91"/>
                    <a:pt x="41" y="103"/>
                    <a:pt x="0" y="111"/>
                  </a:cubicBez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138">
              <a:extLst>
                <a:ext uri="{FF2B5EF4-FFF2-40B4-BE49-F238E27FC236}">
                  <a16:creationId xmlns:a16="http://schemas.microsoft.com/office/drawing/2014/main" id="{D268B0E9-4C3F-16FA-50A1-D9D1795DC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3563938"/>
              <a:ext cx="158750" cy="158750"/>
            </a:xfrm>
            <a:custGeom>
              <a:avLst/>
              <a:gdLst>
                <a:gd name="T0" fmla="*/ 439 w 440"/>
                <a:gd name="T1" fmla="*/ 339 h 440"/>
                <a:gd name="T2" fmla="*/ 339 w 440"/>
                <a:gd name="T3" fmla="*/ 439 h 440"/>
                <a:gd name="T4" fmla="*/ 0 w 440"/>
                <a:gd name="T5" fmla="*/ 100 h 440"/>
                <a:gd name="T6" fmla="*/ 100 w 440"/>
                <a:gd name="T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440">
                  <a:moveTo>
                    <a:pt x="439" y="339"/>
                  </a:moveTo>
                  <a:lnTo>
                    <a:pt x="339" y="439"/>
                  </a:lnTo>
                  <a:lnTo>
                    <a:pt x="0" y="100"/>
                  </a:lnTo>
                  <a:lnTo>
                    <a:pt x="100" y="0"/>
                  </a:lnTo>
                </a:path>
              </a:pathLst>
            </a:custGeom>
            <a:grpFill/>
            <a:ln w="12700" cap="flat">
              <a:solidFill>
                <a:srgbClr val="1C335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" name="Grouper 13">
            <a:extLst>
              <a:ext uri="{FF2B5EF4-FFF2-40B4-BE49-F238E27FC236}">
                <a16:creationId xmlns:a16="http://schemas.microsoft.com/office/drawing/2014/main" id="{C675B3E4-5CE4-C65A-66F6-E6393C1700A0}"/>
              </a:ext>
            </a:extLst>
          </p:cNvPr>
          <p:cNvGrpSpPr/>
          <p:nvPr/>
        </p:nvGrpSpPr>
        <p:grpSpPr>
          <a:xfrm>
            <a:off x="11124340" y="4450815"/>
            <a:ext cx="620945" cy="680195"/>
            <a:chOff x="5392738" y="3246438"/>
            <a:chExt cx="415925" cy="455612"/>
          </a:xfrm>
          <a:noFill/>
        </p:grpSpPr>
        <p:sp>
          <p:nvSpPr>
            <p:cNvPr id="38" name="Freeform 88">
              <a:extLst>
                <a:ext uri="{FF2B5EF4-FFF2-40B4-BE49-F238E27FC236}">
                  <a16:creationId xmlns:a16="http://schemas.microsoft.com/office/drawing/2014/main" id="{B1961CDC-A319-DD19-8A90-5D456E8BD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5" y="3457575"/>
              <a:ext cx="166688" cy="168275"/>
            </a:xfrm>
            <a:custGeom>
              <a:avLst/>
              <a:gdLst>
                <a:gd name="T0" fmla="*/ 273 w 463"/>
                <a:gd name="T1" fmla="*/ 26 h 467"/>
                <a:gd name="T2" fmla="*/ 273 w 463"/>
                <a:gd name="T3" fmla="*/ 26 h 467"/>
                <a:gd name="T4" fmla="*/ 326 w 463"/>
                <a:gd name="T5" fmla="*/ 45 h 467"/>
                <a:gd name="T6" fmla="*/ 326 w 463"/>
                <a:gd name="T7" fmla="*/ 45 h 467"/>
                <a:gd name="T8" fmla="*/ 397 w 463"/>
                <a:gd name="T9" fmla="*/ 105 h 467"/>
                <a:gd name="T10" fmla="*/ 397 w 463"/>
                <a:gd name="T11" fmla="*/ 105 h 467"/>
                <a:gd name="T12" fmla="*/ 425 w 463"/>
                <a:gd name="T13" fmla="*/ 155 h 467"/>
                <a:gd name="T14" fmla="*/ 425 w 463"/>
                <a:gd name="T15" fmla="*/ 155 h 467"/>
                <a:gd name="T16" fmla="*/ 442 w 463"/>
                <a:gd name="T17" fmla="*/ 246 h 467"/>
                <a:gd name="T18" fmla="*/ 442 w 463"/>
                <a:gd name="T19" fmla="*/ 246 h 467"/>
                <a:gd name="T20" fmla="*/ 433 w 463"/>
                <a:gd name="T21" fmla="*/ 302 h 467"/>
                <a:gd name="T22" fmla="*/ 433 w 463"/>
                <a:gd name="T23" fmla="*/ 302 h 467"/>
                <a:gd name="T24" fmla="*/ 388 w 463"/>
                <a:gd name="T25" fmla="*/ 381 h 467"/>
                <a:gd name="T26" fmla="*/ 388 w 463"/>
                <a:gd name="T27" fmla="*/ 381 h 467"/>
                <a:gd name="T28" fmla="*/ 346 w 463"/>
                <a:gd name="T29" fmla="*/ 418 h 467"/>
                <a:gd name="T30" fmla="*/ 346 w 463"/>
                <a:gd name="T31" fmla="*/ 418 h 467"/>
                <a:gd name="T32" fmla="*/ 261 w 463"/>
                <a:gd name="T33" fmla="*/ 449 h 467"/>
                <a:gd name="T34" fmla="*/ 261 w 463"/>
                <a:gd name="T35" fmla="*/ 449 h 467"/>
                <a:gd name="T36" fmla="*/ 205 w 463"/>
                <a:gd name="T37" fmla="*/ 449 h 467"/>
                <a:gd name="T38" fmla="*/ 205 w 463"/>
                <a:gd name="T39" fmla="*/ 449 h 467"/>
                <a:gd name="T40" fmla="*/ 121 w 463"/>
                <a:gd name="T41" fmla="*/ 418 h 467"/>
                <a:gd name="T42" fmla="*/ 121 w 463"/>
                <a:gd name="T43" fmla="*/ 418 h 467"/>
                <a:gd name="T44" fmla="*/ 79 w 463"/>
                <a:gd name="T45" fmla="*/ 381 h 467"/>
                <a:gd name="T46" fmla="*/ 79 w 463"/>
                <a:gd name="T47" fmla="*/ 381 h 467"/>
                <a:gd name="T48" fmla="*/ 34 w 463"/>
                <a:gd name="T49" fmla="*/ 302 h 467"/>
                <a:gd name="T50" fmla="*/ 34 w 463"/>
                <a:gd name="T51" fmla="*/ 302 h 467"/>
                <a:gd name="T52" fmla="*/ 22 w 463"/>
                <a:gd name="T53" fmla="*/ 246 h 467"/>
                <a:gd name="T54" fmla="*/ 22 w 463"/>
                <a:gd name="T55" fmla="*/ 246 h 467"/>
                <a:gd name="T56" fmla="*/ 39 w 463"/>
                <a:gd name="T57" fmla="*/ 155 h 467"/>
                <a:gd name="T58" fmla="*/ 39 w 463"/>
                <a:gd name="T59" fmla="*/ 155 h 467"/>
                <a:gd name="T60" fmla="*/ 68 w 463"/>
                <a:gd name="T61" fmla="*/ 105 h 467"/>
                <a:gd name="T62" fmla="*/ 68 w 463"/>
                <a:gd name="T63" fmla="*/ 105 h 467"/>
                <a:gd name="T64" fmla="*/ 138 w 463"/>
                <a:gd name="T65" fmla="*/ 45 h 467"/>
                <a:gd name="T66" fmla="*/ 138 w 463"/>
                <a:gd name="T67" fmla="*/ 45 h 467"/>
                <a:gd name="T68" fmla="*/ 191 w 463"/>
                <a:gd name="T69" fmla="*/ 26 h 467"/>
                <a:gd name="T70" fmla="*/ 191 w 463"/>
                <a:gd name="T71" fmla="*/ 26 h 467"/>
                <a:gd name="T72" fmla="*/ 273 w 463"/>
                <a:gd name="T73" fmla="*/ 2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3" h="467">
                  <a:moveTo>
                    <a:pt x="273" y="26"/>
                  </a:moveTo>
                  <a:lnTo>
                    <a:pt x="273" y="26"/>
                  </a:lnTo>
                  <a:cubicBezTo>
                    <a:pt x="287" y="40"/>
                    <a:pt x="306" y="48"/>
                    <a:pt x="326" y="45"/>
                  </a:cubicBezTo>
                  <a:lnTo>
                    <a:pt x="326" y="45"/>
                  </a:lnTo>
                  <a:cubicBezTo>
                    <a:pt x="363" y="40"/>
                    <a:pt x="394" y="68"/>
                    <a:pt x="397" y="105"/>
                  </a:cubicBezTo>
                  <a:lnTo>
                    <a:pt x="397" y="105"/>
                  </a:lnTo>
                  <a:cubicBezTo>
                    <a:pt x="397" y="124"/>
                    <a:pt x="408" y="144"/>
                    <a:pt x="425" y="155"/>
                  </a:cubicBezTo>
                  <a:lnTo>
                    <a:pt x="425" y="155"/>
                  </a:lnTo>
                  <a:cubicBezTo>
                    <a:pt x="456" y="175"/>
                    <a:pt x="462" y="218"/>
                    <a:pt x="442" y="246"/>
                  </a:cubicBezTo>
                  <a:lnTo>
                    <a:pt x="442" y="246"/>
                  </a:lnTo>
                  <a:cubicBezTo>
                    <a:pt x="431" y="263"/>
                    <a:pt x="425" y="282"/>
                    <a:pt x="433" y="302"/>
                  </a:cubicBezTo>
                  <a:lnTo>
                    <a:pt x="433" y="302"/>
                  </a:lnTo>
                  <a:cubicBezTo>
                    <a:pt x="445" y="336"/>
                    <a:pt x="422" y="373"/>
                    <a:pt x="388" y="381"/>
                  </a:cubicBezTo>
                  <a:lnTo>
                    <a:pt x="388" y="381"/>
                  </a:lnTo>
                  <a:cubicBezTo>
                    <a:pt x="369" y="387"/>
                    <a:pt x="352" y="398"/>
                    <a:pt x="346" y="418"/>
                  </a:cubicBezTo>
                  <a:lnTo>
                    <a:pt x="346" y="418"/>
                  </a:lnTo>
                  <a:cubicBezTo>
                    <a:pt x="332" y="452"/>
                    <a:pt x="292" y="466"/>
                    <a:pt x="261" y="449"/>
                  </a:cubicBezTo>
                  <a:lnTo>
                    <a:pt x="261" y="449"/>
                  </a:lnTo>
                  <a:cubicBezTo>
                    <a:pt x="244" y="440"/>
                    <a:pt x="222" y="440"/>
                    <a:pt x="205" y="449"/>
                  </a:cubicBezTo>
                  <a:lnTo>
                    <a:pt x="205" y="449"/>
                  </a:lnTo>
                  <a:cubicBezTo>
                    <a:pt x="174" y="466"/>
                    <a:pt x="135" y="452"/>
                    <a:pt x="121" y="418"/>
                  </a:cubicBezTo>
                  <a:lnTo>
                    <a:pt x="121" y="418"/>
                  </a:lnTo>
                  <a:cubicBezTo>
                    <a:pt x="113" y="398"/>
                    <a:pt x="96" y="384"/>
                    <a:pt x="79" y="381"/>
                  </a:cubicBezTo>
                  <a:lnTo>
                    <a:pt x="79" y="381"/>
                  </a:lnTo>
                  <a:cubicBezTo>
                    <a:pt x="42" y="373"/>
                    <a:pt x="22" y="336"/>
                    <a:pt x="34" y="302"/>
                  </a:cubicBezTo>
                  <a:lnTo>
                    <a:pt x="34" y="302"/>
                  </a:lnTo>
                  <a:cubicBezTo>
                    <a:pt x="39" y="282"/>
                    <a:pt x="37" y="263"/>
                    <a:pt x="22" y="246"/>
                  </a:cubicBezTo>
                  <a:lnTo>
                    <a:pt x="22" y="246"/>
                  </a:lnTo>
                  <a:cubicBezTo>
                    <a:pt x="0" y="218"/>
                    <a:pt x="8" y="175"/>
                    <a:pt x="39" y="155"/>
                  </a:cubicBezTo>
                  <a:lnTo>
                    <a:pt x="39" y="155"/>
                  </a:lnTo>
                  <a:cubicBezTo>
                    <a:pt x="56" y="144"/>
                    <a:pt x="68" y="127"/>
                    <a:pt x="68" y="105"/>
                  </a:cubicBezTo>
                  <a:lnTo>
                    <a:pt x="68" y="105"/>
                  </a:lnTo>
                  <a:cubicBezTo>
                    <a:pt x="70" y="68"/>
                    <a:pt x="101" y="40"/>
                    <a:pt x="138" y="45"/>
                  </a:cubicBezTo>
                  <a:lnTo>
                    <a:pt x="138" y="45"/>
                  </a:lnTo>
                  <a:cubicBezTo>
                    <a:pt x="158" y="48"/>
                    <a:pt x="177" y="40"/>
                    <a:pt x="191" y="26"/>
                  </a:cubicBezTo>
                  <a:lnTo>
                    <a:pt x="191" y="26"/>
                  </a:lnTo>
                  <a:cubicBezTo>
                    <a:pt x="205" y="0"/>
                    <a:pt x="247" y="0"/>
                    <a:pt x="273" y="26"/>
                  </a:cubicBezTo>
                </a:path>
              </a:pathLst>
            </a:cu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89">
              <a:extLst>
                <a:ext uri="{FF2B5EF4-FFF2-40B4-BE49-F238E27FC236}">
                  <a16:creationId xmlns:a16="http://schemas.microsoft.com/office/drawing/2014/main" id="{77FD20AD-CAEC-4E8B-B9CD-E92816CFA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413" y="3509963"/>
              <a:ext cx="60325" cy="61912"/>
            </a:xfrm>
            <a:custGeom>
              <a:avLst/>
              <a:gdLst>
                <a:gd name="T0" fmla="*/ 168 w 169"/>
                <a:gd name="T1" fmla="*/ 85 h 170"/>
                <a:gd name="T2" fmla="*/ 157 w 169"/>
                <a:gd name="T3" fmla="*/ 127 h 170"/>
                <a:gd name="T4" fmla="*/ 126 w 169"/>
                <a:gd name="T5" fmla="*/ 158 h 170"/>
                <a:gd name="T6" fmla="*/ 83 w 169"/>
                <a:gd name="T7" fmla="*/ 169 h 170"/>
                <a:gd name="T8" fmla="*/ 41 w 169"/>
                <a:gd name="T9" fmla="*/ 158 h 170"/>
                <a:gd name="T10" fmla="*/ 11 w 169"/>
                <a:gd name="T11" fmla="*/ 127 h 170"/>
                <a:gd name="T12" fmla="*/ 0 w 169"/>
                <a:gd name="T13" fmla="*/ 85 h 170"/>
                <a:gd name="T14" fmla="*/ 11 w 169"/>
                <a:gd name="T15" fmla="*/ 42 h 170"/>
                <a:gd name="T16" fmla="*/ 41 w 169"/>
                <a:gd name="T17" fmla="*/ 11 h 170"/>
                <a:gd name="T18" fmla="*/ 83 w 169"/>
                <a:gd name="T19" fmla="*/ 0 h 170"/>
                <a:gd name="T20" fmla="*/ 126 w 169"/>
                <a:gd name="T21" fmla="*/ 11 h 170"/>
                <a:gd name="T22" fmla="*/ 157 w 169"/>
                <a:gd name="T23" fmla="*/ 42 h 170"/>
                <a:gd name="T24" fmla="*/ 168 w 169"/>
                <a:gd name="T25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70">
                  <a:moveTo>
                    <a:pt x="168" y="85"/>
                  </a:moveTo>
                  <a:cubicBezTo>
                    <a:pt x="168" y="100"/>
                    <a:pt x="165" y="114"/>
                    <a:pt x="157" y="127"/>
                  </a:cubicBezTo>
                  <a:cubicBezTo>
                    <a:pt x="149" y="141"/>
                    <a:pt x="140" y="150"/>
                    <a:pt x="126" y="158"/>
                  </a:cubicBezTo>
                  <a:cubicBezTo>
                    <a:pt x="113" y="166"/>
                    <a:pt x="99" y="169"/>
                    <a:pt x="83" y="169"/>
                  </a:cubicBezTo>
                  <a:cubicBezTo>
                    <a:pt x="68" y="169"/>
                    <a:pt x="55" y="166"/>
                    <a:pt x="41" y="158"/>
                  </a:cubicBezTo>
                  <a:cubicBezTo>
                    <a:pt x="28" y="150"/>
                    <a:pt x="19" y="141"/>
                    <a:pt x="11" y="127"/>
                  </a:cubicBezTo>
                  <a:cubicBezTo>
                    <a:pt x="3" y="114"/>
                    <a:pt x="0" y="101"/>
                    <a:pt x="0" y="85"/>
                  </a:cubicBezTo>
                  <a:cubicBezTo>
                    <a:pt x="0" y="70"/>
                    <a:pt x="3" y="56"/>
                    <a:pt x="11" y="42"/>
                  </a:cubicBezTo>
                  <a:cubicBezTo>
                    <a:pt x="19" y="29"/>
                    <a:pt x="28" y="19"/>
                    <a:pt x="41" y="11"/>
                  </a:cubicBezTo>
                  <a:cubicBezTo>
                    <a:pt x="55" y="4"/>
                    <a:pt x="68" y="0"/>
                    <a:pt x="83" y="0"/>
                  </a:cubicBezTo>
                  <a:cubicBezTo>
                    <a:pt x="99" y="0"/>
                    <a:pt x="113" y="4"/>
                    <a:pt x="126" y="11"/>
                  </a:cubicBezTo>
                  <a:cubicBezTo>
                    <a:pt x="140" y="19"/>
                    <a:pt x="149" y="29"/>
                    <a:pt x="157" y="42"/>
                  </a:cubicBezTo>
                  <a:cubicBezTo>
                    <a:pt x="165" y="56"/>
                    <a:pt x="168" y="69"/>
                    <a:pt x="168" y="85"/>
                  </a:cubicBezTo>
                </a:path>
              </a:pathLst>
            </a:cu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90">
              <a:extLst>
                <a:ext uri="{FF2B5EF4-FFF2-40B4-BE49-F238E27FC236}">
                  <a16:creationId xmlns:a16="http://schemas.microsoft.com/office/drawing/2014/main" id="{C3ABC83C-CC2A-9052-89CA-9FCD885DC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413" y="3621088"/>
              <a:ext cx="60325" cy="80962"/>
            </a:xfrm>
            <a:custGeom>
              <a:avLst/>
              <a:gdLst>
                <a:gd name="T0" fmla="*/ 168 w 169"/>
                <a:gd name="T1" fmla="*/ 0 h 227"/>
                <a:gd name="T2" fmla="*/ 168 w 169"/>
                <a:gd name="T3" fmla="*/ 226 h 227"/>
                <a:gd name="T4" fmla="*/ 83 w 169"/>
                <a:gd name="T5" fmla="*/ 142 h 227"/>
                <a:gd name="T6" fmla="*/ 0 w 169"/>
                <a:gd name="T7" fmla="*/ 226 h 227"/>
                <a:gd name="T8" fmla="*/ 0 w 169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27">
                  <a:moveTo>
                    <a:pt x="168" y="0"/>
                  </a:moveTo>
                  <a:lnTo>
                    <a:pt x="168" y="226"/>
                  </a:lnTo>
                  <a:lnTo>
                    <a:pt x="83" y="142"/>
                  </a:lnTo>
                  <a:lnTo>
                    <a:pt x="0" y="226"/>
                  </a:lnTo>
                  <a:lnTo>
                    <a:pt x="0" y="0"/>
                  </a:lnTo>
                </a:path>
              </a:pathLst>
            </a:cu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91">
              <a:extLst>
                <a:ext uri="{FF2B5EF4-FFF2-40B4-BE49-F238E27FC236}">
                  <a16:creationId xmlns:a16="http://schemas.microsoft.com/office/drawing/2014/main" id="{3681CC81-8C8E-FAE8-8222-32077D0A7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5613" y="3367088"/>
              <a:ext cx="161925" cy="1587"/>
            </a:xfrm>
            <a:prstGeom prst="line">
              <a:avLst/>
            </a:pr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92">
              <a:extLst>
                <a:ext uri="{FF2B5EF4-FFF2-40B4-BE49-F238E27FC236}">
                  <a16:creationId xmlns:a16="http://schemas.microsoft.com/office/drawing/2014/main" id="{0675EDBE-CA3A-CAE4-6181-5B7C0DAFA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5300" y="3408363"/>
              <a:ext cx="80963" cy="1587"/>
            </a:xfrm>
            <a:prstGeom prst="line">
              <a:avLst/>
            </a:pr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93">
              <a:extLst>
                <a:ext uri="{FF2B5EF4-FFF2-40B4-BE49-F238E27FC236}">
                  <a16:creationId xmlns:a16="http://schemas.microsoft.com/office/drawing/2014/main" id="{519C3A71-2AB9-60DC-E3D1-3568C4DD4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738" y="3611563"/>
              <a:ext cx="173037" cy="50800"/>
            </a:xfrm>
            <a:custGeom>
              <a:avLst/>
              <a:gdLst>
                <a:gd name="T0" fmla="*/ 479 w 480"/>
                <a:gd name="T1" fmla="*/ 141 h 142"/>
                <a:gd name="T2" fmla="*/ 84 w 480"/>
                <a:gd name="T3" fmla="*/ 141 h 142"/>
                <a:gd name="T4" fmla="*/ 0 w 480"/>
                <a:gd name="T5" fmla="*/ 57 h 142"/>
                <a:gd name="T6" fmla="*/ 0 w 480"/>
                <a:gd name="T7" fmla="*/ 0 h 142"/>
                <a:gd name="T8" fmla="*/ 169 w 480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142">
                  <a:moveTo>
                    <a:pt x="479" y="141"/>
                  </a:moveTo>
                  <a:lnTo>
                    <a:pt x="84" y="141"/>
                  </a:lnTo>
                  <a:cubicBezTo>
                    <a:pt x="36" y="141"/>
                    <a:pt x="0" y="105"/>
                    <a:pt x="0" y="57"/>
                  </a:cubicBez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94">
              <a:extLst>
                <a:ext uri="{FF2B5EF4-FFF2-40B4-BE49-F238E27FC236}">
                  <a16:creationId xmlns:a16="http://schemas.microsoft.com/office/drawing/2014/main" id="{D3570C9E-EA57-D7D6-947E-7753BA508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7375" y="3297238"/>
              <a:ext cx="92075" cy="366712"/>
            </a:xfrm>
            <a:custGeom>
              <a:avLst/>
              <a:gdLst>
                <a:gd name="T0" fmla="*/ 254 w 255"/>
                <a:gd name="T1" fmla="*/ 0 h 1017"/>
                <a:gd name="T2" fmla="*/ 254 w 255"/>
                <a:gd name="T3" fmla="*/ 932 h 1017"/>
                <a:gd name="T4" fmla="*/ 169 w 255"/>
                <a:gd name="T5" fmla="*/ 1016 h 1017"/>
                <a:gd name="T6" fmla="*/ 0 w 255"/>
                <a:gd name="T7" fmla="*/ 101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017">
                  <a:moveTo>
                    <a:pt x="254" y="0"/>
                  </a:moveTo>
                  <a:lnTo>
                    <a:pt x="254" y="932"/>
                  </a:lnTo>
                  <a:cubicBezTo>
                    <a:pt x="254" y="980"/>
                    <a:pt x="217" y="1016"/>
                    <a:pt x="169" y="1016"/>
                  </a:cubicBezTo>
                  <a:lnTo>
                    <a:pt x="0" y="1016"/>
                  </a:lnTo>
                </a:path>
              </a:pathLst>
            </a:cu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95">
              <a:extLst>
                <a:ext uri="{FF2B5EF4-FFF2-40B4-BE49-F238E27FC236}">
                  <a16:creationId xmlns:a16="http://schemas.microsoft.com/office/drawing/2014/main" id="{288ADB5F-8316-DFDA-DA1E-007F14283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2900" y="3246438"/>
              <a:ext cx="385763" cy="417512"/>
            </a:xfrm>
            <a:custGeom>
              <a:avLst/>
              <a:gdLst>
                <a:gd name="T0" fmla="*/ 0 w 1073"/>
                <a:gd name="T1" fmla="*/ 1157 h 1158"/>
                <a:gd name="T2" fmla="*/ 85 w 1073"/>
                <a:gd name="T3" fmla="*/ 1073 h 1158"/>
                <a:gd name="T4" fmla="*/ 85 w 1073"/>
                <a:gd name="T5" fmla="*/ 85 h 1158"/>
                <a:gd name="T6" fmla="*/ 170 w 1073"/>
                <a:gd name="T7" fmla="*/ 0 h 1158"/>
                <a:gd name="T8" fmla="*/ 254 w 1073"/>
                <a:gd name="T9" fmla="*/ 85 h 1158"/>
                <a:gd name="T10" fmla="*/ 254 w 1073"/>
                <a:gd name="T11" fmla="*/ 141 h 1158"/>
                <a:gd name="T12" fmla="*/ 1072 w 1073"/>
                <a:gd name="T13" fmla="*/ 141 h 1158"/>
                <a:gd name="T14" fmla="*/ 1072 w 1073"/>
                <a:gd name="T15" fmla="*/ 85 h 1158"/>
                <a:gd name="T16" fmla="*/ 987 w 1073"/>
                <a:gd name="T17" fmla="*/ 0 h 1158"/>
                <a:gd name="T18" fmla="*/ 170 w 1073"/>
                <a:gd name="T19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3" h="1158">
                  <a:moveTo>
                    <a:pt x="0" y="1157"/>
                  </a:moveTo>
                  <a:cubicBezTo>
                    <a:pt x="48" y="1157"/>
                    <a:pt x="85" y="1121"/>
                    <a:pt x="85" y="1073"/>
                  </a:cubicBezTo>
                  <a:lnTo>
                    <a:pt x="85" y="85"/>
                  </a:lnTo>
                  <a:cubicBezTo>
                    <a:pt x="85" y="37"/>
                    <a:pt x="122" y="0"/>
                    <a:pt x="170" y="0"/>
                  </a:cubicBezTo>
                  <a:cubicBezTo>
                    <a:pt x="218" y="0"/>
                    <a:pt x="254" y="37"/>
                    <a:pt x="254" y="85"/>
                  </a:cubicBezTo>
                  <a:lnTo>
                    <a:pt x="254" y="141"/>
                  </a:lnTo>
                  <a:lnTo>
                    <a:pt x="1072" y="141"/>
                  </a:lnTo>
                  <a:lnTo>
                    <a:pt x="1072" y="85"/>
                  </a:lnTo>
                  <a:cubicBezTo>
                    <a:pt x="1072" y="37"/>
                    <a:pt x="1035" y="0"/>
                    <a:pt x="987" y="0"/>
                  </a:cubicBezTo>
                  <a:lnTo>
                    <a:pt x="170" y="0"/>
                  </a:lnTo>
                </a:path>
              </a:pathLst>
            </a:custGeom>
            <a:grpFill/>
            <a:ln w="19050" cap="flat">
              <a:gradFill>
                <a:gsLst>
                  <a:gs pos="100000">
                    <a:srgbClr val="818874"/>
                  </a:gs>
                  <a:gs pos="0">
                    <a:srgbClr val="E8BE26"/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9692676" y="5223753"/>
            <a:ext cx="229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solidFill>
                  <a:srgbClr val="E8BE26"/>
                </a:solidFill>
                <a:latin typeface="CNES Condensed Light" panose="00000400000000000000" pitchFamily="50" charset="0"/>
              </a:rPr>
              <a:t>New </a:t>
            </a:r>
            <a:r>
              <a:rPr lang="fr-FR" sz="2000" dirty="0" err="1" smtClean="0">
                <a:solidFill>
                  <a:srgbClr val="E8BE26"/>
                </a:solidFill>
                <a:latin typeface="CNES Condensed Light" panose="00000400000000000000" pitchFamily="50" charset="0"/>
              </a:rPr>
              <a:t>signatories</a:t>
            </a:r>
            <a:r>
              <a:rPr lang="fr-FR" sz="2000" dirty="0" smtClean="0">
                <a:solidFill>
                  <a:srgbClr val="E8BE26"/>
                </a:solidFill>
                <a:latin typeface="CNES Condensed Light" panose="00000400000000000000" pitchFamily="50" charset="0"/>
              </a:rPr>
              <a:t> of the </a:t>
            </a:r>
            <a:br>
              <a:rPr lang="fr-FR" sz="2000" dirty="0" smtClean="0">
                <a:solidFill>
                  <a:srgbClr val="E8BE26"/>
                </a:solidFill>
                <a:latin typeface="CNES Condensed Light" panose="00000400000000000000" pitchFamily="50" charset="0"/>
              </a:rPr>
            </a:br>
            <a:r>
              <a:rPr lang="fr-FR" sz="2000" dirty="0" smtClean="0">
                <a:solidFill>
                  <a:srgbClr val="E8BE26"/>
                </a:solidFill>
                <a:latin typeface="CNES Condensed Light" panose="00000400000000000000" pitchFamily="50" charset="0"/>
              </a:rPr>
              <a:t>Joint </a:t>
            </a:r>
            <a:r>
              <a:rPr lang="fr-FR" sz="2000" dirty="0" err="1" smtClean="0">
                <a:solidFill>
                  <a:srgbClr val="E8BE26"/>
                </a:solidFill>
                <a:latin typeface="CNES Condensed Light" panose="00000400000000000000" pitchFamily="50" charset="0"/>
              </a:rPr>
              <a:t>Declaration</a:t>
            </a:r>
            <a:r>
              <a:rPr lang="fr-FR" sz="2000" dirty="0" smtClean="0">
                <a:solidFill>
                  <a:srgbClr val="E8BE26"/>
                </a:solidFill>
                <a:latin typeface="CNES Condensed Light" panose="00000400000000000000" pitchFamily="50" charset="0"/>
              </a:rPr>
              <a:t> of </a:t>
            </a:r>
            <a:r>
              <a:rPr lang="fr-FR" sz="2000" dirty="0" err="1" smtClean="0">
                <a:solidFill>
                  <a:srgbClr val="E8BE26"/>
                </a:solidFill>
                <a:latin typeface="CNES Condensed Light" panose="00000400000000000000" pitchFamily="50" charset="0"/>
              </a:rPr>
              <a:t>Interest</a:t>
            </a:r>
            <a:endParaRPr lang="fr-FR" sz="2000" dirty="0">
              <a:solidFill>
                <a:srgbClr val="E8BE26"/>
              </a:solidFill>
              <a:latin typeface="CNES Condensed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CLAIR / PRINT">
  <a:themeElements>
    <a:clrScheme name="CNES 2">
      <a:dk1>
        <a:srgbClr val="000000"/>
      </a:dk1>
      <a:lt1>
        <a:srgbClr val="FFFFFF"/>
      </a:lt1>
      <a:dk2>
        <a:srgbClr val="412FB3"/>
      </a:dk2>
      <a:lt2>
        <a:srgbClr val="00BCFF"/>
      </a:lt2>
      <a:accent1>
        <a:srgbClr val="412FB2"/>
      </a:accent1>
      <a:accent2>
        <a:srgbClr val="00BCFF"/>
      </a:accent2>
      <a:accent3>
        <a:srgbClr val="00B29C"/>
      </a:accent3>
      <a:accent4>
        <a:srgbClr val="B2EF78"/>
      </a:accent4>
      <a:accent5>
        <a:srgbClr val="FFB63A"/>
      </a:accent5>
      <a:accent6>
        <a:srgbClr val="ECECEC"/>
      </a:accent6>
      <a:hlink>
        <a:srgbClr val="B3B1B0"/>
      </a:hlink>
      <a:folHlink>
        <a:srgbClr val="ECED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CNES Condensed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B5991E81C2D448607F6784D5E0D47" ma:contentTypeVersion="2" ma:contentTypeDescription="Crée un document." ma:contentTypeScope="" ma:versionID="36010eb9fee2cba8beca3eae08c60f79">
  <xsd:schema xmlns:xsd="http://www.w3.org/2001/XMLSchema" xmlns:xs="http://www.w3.org/2001/XMLSchema" xmlns:p="http://schemas.microsoft.com/office/2006/metadata/properties" xmlns:ns2="f9e73e3f-0959-4305-9967-f9c4f6015912" targetNamespace="http://schemas.microsoft.com/office/2006/metadata/properties" ma:root="true" ma:fieldsID="80cc4a6e33753fb986cea9da2b67421d" ns2:_="">
    <xsd:import namespace="f9e73e3f-0959-4305-9967-f9c4f60159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73e3f-0959-4305-9967-f9c4f60159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B82116-09F2-436B-A0AB-0563BF4D3B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e73e3f-0959-4305-9967-f9c4f60159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AE0730-163A-4168-9786-08320C3826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ECBDF5-F4F4-4225-97E0-EF8AB174CE4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9e73e3f-0959-4305-9967-f9c4f6015912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20576</TotalTime>
  <Words>2033</Words>
  <Application>Microsoft Office PowerPoint</Application>
  <PresentationFormat>Grand écran</PresentationFormat>
  <Paragraphs>355</Paragraphs>
  <Slides>31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4" baseType="lpstr">
      <vt:lpstr>Arial</vt:lpstr>
      <vt:lpstr>CNES Sans ExtraLight</vt:lpstr>
      <vt:lpstr>Calibri</vt:lpstr>
      <vt:lpstr>CNES Condensed Light</vt:lpstr>
      <vt:lpstr>CNES Condensed Extra Light</vt:lpstr>
      <vt:lpstr>CNES Condensed</vt:lpstr>
      <vt:lpstr>Wingdings</vt:lpstr>
      <vt:lpstr>CNES Sans</vt:lpstr>
      <vt:lpstr>Montserrat</vt:lpstr>
      <vt:lpstr>CNES Sans Light</vt:lpstr>
      <vt:lpstr>CNES Poster</vt:lpstr>
      <vt:lpstr>MASQUE CLAIR / PRINT</vt:lpstr>
      <vt:lpstr>1_ceos</vt:lpstr>
      <vt:lpstr>Présentation PowerPoint</vt:lpstr>
      <vt:lpstr>Our oceans at high risk</vt:lpstr>
      <vt:lpstr>Actions Towards SDG 14</vt:lpstr>
      <vt:lpstr>The space4OCean ALLIANCE outline</vt:lpstr>
      <vt:lpstr>ROAD TO UNOC-3</vt:lpstr>
      <vt:lpstr>UNOC-3 some highlights</vt:lpstr>
      <vt:lpstr>The space4OCean ALLIANCE outline</vt:lpstr>
      <vt:lpstr>Rationale  for the SPACE4OCEAN ALLIANCE why?</vt:lpstr>
      <vt:lpstr>ALLIANCE MILESTONES</vt:lpstr>
      <vt:lpstr>Objectives</vt:lpstr>
      <vt:lpstr>Objectives</vt:lpstr>
      <vt:lpstr>Objectives</vt:lpstr>
      <vt:lpstr>Objectives</vt:lpstr>
      <vt:lpstr>Objectives</vt:lpstr>
      <vt:lpstr>Objectives</vt:lpstr>
      <vt:lpstr>Objectives</vt:lpstr>
      <vt:lpstr>Fundamentals of the SPACE4Ocean ALLIANCE</vt:lpstr>
      <vt:lpstr>Rationale  for the SPACE4OCEAN ALLIANCE HOW?</vt:lpstr>
      <vt:lpstr>Key issues to be adressed by the Space4Ocean Alliance</vt:lpstr>
      <vt:lpstr>Fundamentals of the  Space4ocean alliance</vt:lpstr>
      <vt:lpstr>Fundamentals of the  Space4ocean alliance</vt:lpstr>
      <vt:lpstr>Examples of services</vt:lpstr>
      <vt:lpstr>Examples of services</vt:lpstr>
      <vt:lpstr>Examples of services</vt:lpstr>
      <vt:lpstr>The space4OCean ALLIANCE outline</vt:lpstr>
      <vt:lpstr>Members of the alliance As of April 7, 2025</vt:lpstr>
      <vt:lpstr>Proposed governance</vt:lpstr>
      <vt:lpstr>Présentation PowerPoint</vt:lpstr>
      <vt:lpstr>The space4OCean ALLIANCE outline</vt:lpstr>
      <vt:lpstr>2-year perspective (2025-2027)</vt:lpstr>
      <vt:lpstr>5-year perspective (2030+)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Jean Philippe LAURENT</dc:creator>
  <cp:keywords/>
  <dc:description/>
  <cp:lastModifiedBy>Fratter Isabelle</cp:lastModifiedBy>
  <cp:revision>938</cp:revision>
  <dcterms:created xsi:type="dcterms:W3CDTF">2023-02-28T15:36:40Z</dcterms:created>
  <dcterms:modified xsi:type="dcterms:W3CDTF">2025-04-10T05:55:32Z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0x010100E87B5991E81C2D448607F6784D5E0D47</vt:lpwstr>
  </property>
  <property fmtid="{D5CDD505-2E9C-101B-9397-08002B2CF9AE}" pid="3" name="Classification">
    <vt:lpwstr/>
  </property>
</Properties>
</file>