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
      <p:font typeface="Arial Black"/>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MQOWva5Vt1gc8O5jhChkNl3FY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7.xml"/><Relationship Id="rId22" Type="http://schemas.openxmlformats.org/officeDocument/2006/relationships/font" Target="fonts/Montserrat-boldItalic.fntdata"/><Relationship Id="rId10" Type="http://schemas.openxmlformats.org/officeDocument/2006/relationships/slide" Target="slides/slide6.xml"/><Relationship Id="rId21" Type="http://schemas.openxmlformats.org/officeDocument/2006/relationships/font" Target="fonts/Montserrat-italic.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7" name="Google Shape;17;p1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8" name="Google Shape;18;p1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9" name="Google Shape;19;p1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1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1" name="Google Shape;21;p1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2" name="Google Shape;22;p1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3" name="Google Shape;23;p15"/>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4" name="Google Shape;24;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7" name="Google Shape;27;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8" name="Google Shape;28;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 name="Google Shape;3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 name="Google Shape;31;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accent1"/>
              </a:buClr>
              <a:buSzPts val="1400"/>
              <a:buFont typeface="Montserrat"/>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2" name="Google Shape;32;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Montserrat"/>
              <a:buNone/>
            </a:pPr>
            <a:r>
              <a:rPr b="1" i="0" lang="en-US" sz="1800" u="none" cap="none" strike="noStrike">
                <a:solidFill>
                  <a:schemeClr val="accent1"/>
                </a:solidFill>
                <a:latin typeface="Montserrat"/>
                <a:ea typeface="Montserrat"/>
                <a:cs typeface="Montserrat"/>
                <a:sym typeface="Montserrat"/>
              </a:rPr>
              <a:t>CEOS SIT-40, 8-10 April 2025</a:t>
            </a:r>
            <a:endParaRPr b="1" i="0" sz="1800" u="none" cap="none" strike="noStrike">
              <a:solidFill>
                <a:schemeClr val="accent1"/>
              </a:solidFill>
              <a:latin typeface="Montserrat"/>
              <a:ea typeface="Montserrat"/>
              <a:cs typeface="Montserrat"/>
              <a:sym typeface="Montserrat"/>
            </a:endParaRPr>
          </a:p>
        </p:txBody>
      </p:sp>
      <p:sp>
        <p:nvSpPr>
          <p:cNvPr id="33" name="Google Shape;33;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4" name="Google Shape;34;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7" name="Google Shape;37;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8" name="Google Shape;38;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9" name="Google Shape;39;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2" name="Google Shape;42;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accent1"/>
              </a:buClr>
              <a:buSzPts val="1400"/>
              <a:buFont typeface="Montserrat"/>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4" name="Google Shape;44;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5" name="Google Shape;45;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Montserrat"/>
              <a:buNone/>
            </a:pPr>
            <a:r>
              <a:rPr b="1" i="0" lang="en-US" sz="1800" u="none" cap="none" strike="noStrike">
                <a:solidFill>
                  <a:schemeClr val="accent1"/>
                </a:solidFill>
                <a:latin typeface="Montserrat"/>
                <a:ea typeface="Montserrat"/>
                <a:cs typeface="Montserrat"/>
                <a:sym typeface="Montserrat"/>
              </a:rPr>
              <a:t>CEOS SIT-40, 8-10 April 2025</a:t>
            </a:r>
            <a:endParaRPr b="1" i="0" sz="18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8" name="Google Shape;48;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9" name="Google Shape;49;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accent1"/>
              </a:buClr>
              <a:buSzPts val="1400"/>
              <a:buFont typeface="Montserrat"/>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3" name="Google Shape;53;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4" name="Google Shape;54;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Montserrat"/>
              <a:buNone/>
            </a:pPr>
            <a:r>
              <a:rPr b="1" i="0" lang="en-US" sz="1800" u="none" cap="none" strike="noStrike">
                <a:solidFill>
                  <a:schemeClr val="accent1"/>
                </a:solidFill>
                <a:latin typeface="Montserrat"/>
                <a:ea typeface="Montserrat"/>
                <a:cs typeface="Montserrat"/>
                <a:sym typeface="Montserrat"/>
              </a:rPr>
              <a:t>CEOS SIT-40, 8-10 April 2025</a:t>
            </a:r>
            <a:endParaRPr b="1" i="0" sz="18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7" name="Google Shape;57;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8" name="Google Shape;58;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9" name="Google Shape;59;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1" name="Google Shape;61;p1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2" name="Google Shape;62;p1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3" name="Google Shape;63;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accent1"/>
              </a:buClr>
              <a:buSzPts val="1400"/>
              <a:buFont typeface="Montserrat"/>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4" name="Google Shape;64;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5" name="Google Shape;65;p1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Montserrat"/>
              <a:buNone/>
            </a:pPr>
            <a:r>
              <a:rPr b="1" i="0" lang="en-US" sz="1800" u="none" cap="none" strike="noStrike">
                <a:solidFill>
                  <a:schemeClr val="accent1"/>
                </a:solidFill>
                <a:latin typeface="Montserrat"/>
                <a:ea typeface="Montserrat"/>
                <a:cs typeface="Montserrat"/>
                <a:sym typeface="Montserrat"/>
              </a:rPr>
              <a:t>CEOS SIT-40, 8-10 April 2025</a:t>
            </a:r>
            <a:endParaRPr b="1" i="0" sz="18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 name="Google Shape;11;p1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12" name="Google Shape;12;p1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 name="Google Shape;13;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 name="Google Shape;14;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ommunity.wmo.int/en/vision20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CEOS SIT-40</a:t>
            </a:r>
            <a:endParaRPr sz="7500">
              <a:latin typeface="Montserrat"/>
              <a:ea typeface="Montserrat"/>
              <a:cs typeface="Montserrat"/>
              <a:sym typeface="Montserrat"/>
            </a:endParaRPr>
          </a:p>
          <a:p>
            <a:pPr indent="0" lvl="0" marL="0" marR="0" rtl="0" algn="l">
              <a:lnSpc>
                <a:spcPct val="90000"/>
              </a:lnSpc>
              <a:spcBef>
                <a:spcPts val="0"/>
              </a:spcBef>
              <a:spcAft>
                <a:spcPts val="0"/>
              </a:spcAft>
              <a:buClr>
                <a:schemeClr val="lt1"/>
              </a:buClr>
              <a:buSzPts val="8000"/>
              <a:buFont typeface="Montserrat"/>
              <a:buNone/>
            </a:pPr>
            <a:r>
              <a:rPr i="1" lang="en-US" sz="2400">
                <a:solidFill>
                  <a:schemeClr val="lt1"/>
                </a:solidFill>
                <a:latin typeface="Arial"/>
                <a:ea typeface="Arial"/>
                <a:cs typeface="Arial"/>
                <a:sym typeface="Arial"/>
              </a:rPr>
              <a:t>Informing and Seeking Inputs from the Community About the Effort to Develop the:  </a:t>
            </a:r>
            <a:br>
              <a:rPr b="1" i="1" lang="en-US" sz="3200">
                <a:solidFill>
                  <a:schemeClr val="lt1"/>
                </a:solidFill>
                <a:latin typeface="Arial"/>
                <a:ea typeface="Arial"/>
                <a:cs typeface="Arial"/>
                <a:sym typeface="Arial"/>
              </a:rPr>
            </a:br>
            <a:br>
              <a:rPr b="1" i="1" lang="en-US" sz="3200">
                <a:solidFill>
                  <a:schemeClr val="lt1"/>
                </a:solidFill>
                <a:latin typeface="Arial"/>
                <a:ea typeface="Arial"/>
                <a:cs typeface="Arial"/>
                <a:sym typeface="Arial"/>
              </a:rPr>
            </a:br>
            <a:r>
              <a:rPr b="1" i="0" lang="en-US" sz="3200">
                <a:solidFill>
                  <a:schemeClr val="lt1"/>
                </a:solidFill>
                <a:latin typeface="Arial"/>
                <a:ea typeface="Arial"/>
                <a:cs typeface="Arial"/>
                <a:sym typeface="Arial"/>
              </a:rPr>
              <a:t>WMO Integrated Global Observing Systems (WIGOS) 2050 Vision</a:t>
            </a:r>
            <a:endParaRPr/>
          </a:p>
        </p:txBody>
      </p:sp>
      <p:sp>
        <p:nvSpPr>
          <p:cNvPr id="71" name="Google Shape;71;p1"/>
          <p:cNvSpPr/>
          <p:nvPr/>
        </p:nvSpPr>
        <p:spPr>
          <a:xfrm>
            <a:off x="7233998" y="4252800"/>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Osamu Ochiai , JAXA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rgbClr val="33445F"/>
                </a:solidFill>
                <a:latin typeface="Montserrat"/>
                <a:ea typeface="Montserrat"/>
                <a:cs typeface="Montserrat"/>
                <a:sym typeface="Montserrat"/>
              </a:rPr>
              <a:t>Agenda Item 8.5</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rgbClr val="33445F"/>
                </a:solidFill>
                <a:latin typeface="Montserrat"/>
                <a:ea typeface="Montserrat"/>
                <a:cs typeface="Montserrat"/>
                <a:sym typeface="Montserrat"/>
              </a:rPr>
              <a:t>SIT-40</a:t>
            </a:r>
            <a:endParaRPr b="1" i="0" sz="22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rgbClr val="33445F"/>
                </a:solidFill>
                <a:latin typeface="Montserrat"/>
                <a:ea typeface="Montserrat"/>
                <a:cs typeface="Montserrat"/>
                <a:sym typeface="Montserrat"/>
              </a:rPr>
              <a:t>Fukuoka, Japan</a:t>
            </a:r>
            <a:endParaRPr b="1" i="0" sz="22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rgbClr val="33445F"/>
                </a:solidFill>
                <a:latin typeface="Montserrat"/>
                <a:ea typeface="Montserrat"/>
                <a:cs typeface="Montserrat"/>
                <a:sym typeface="Montserrat"/>
              </a:rPr>
              <a:t>8-10 April, 2025</a:t>
            </a:r>
            <a:endParaRPr b="1" i="0" sz="2200" u="none" cap="none" strike="noStrike">
              <a:solidFill>
                <a:srgbClr val="3344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4400">
                <a:solidFill>
                  <a:schemeClr val="lt1"/>
                </a:solidFill>
                <a:latin typeface="Arial Black"/>
                <a:ea typeface="Arial Black"/>
                <a:cs typeface="Arial Black"/>
                <a:sym typeface="Arial Black"/>
              </a:rPr>
              <a:t>WIGOS Vision 2050 Team</a:t>
            </a:r>
            <a:br>
              <a:rPr b="1" lang="en-US" sz="4400">
                <a:solidFill>
                  <a:schemeClr val="lt1"/>
                </a:solidFill>
                <a:latin typeface="Arial Black"/>
                <a:ea typeface="Arial Black"/>
                <a:cs typeface="Arial Black"/>
                <a:sym typeface="Arial Black"/>
              </a:rPr>
            </a:br>
            <a:endParaRPr/>
          </a:p>
        </p:txBody>
      </p:sp>
      <p:sp>
        <p:nvSpPr>
          <p:cNvPr id="132" name="Google Shape;132;p10"/>
          <p:cNvSpPr txBox="1"/>
          <p:nvPr/>
        </p:nvSpPr>
        <p:spPr>
          <a:xfrm>
            <a:off x="0" y="1289538"/>
            <a:ext cx="6605082" cy="5140445"/>
          </a:xfrm>
          <a:prstGeom prst="rect">
            <a:avLst/>
          </a:prstGeom>
          <a:solidFill>
            <a:srgbClr val="E5C1C2"/>
          </a:solidFill>
          <a:ln>
            <a:noFill/>
          </a:ln>
        </p:spPr>
        <p:txBody>
          <a:bodyPr anchorCtr="0" anchor="t" bIns="45700" lIns="91425" spcFirstLastPara="1" rIns="91425" wrap="square" tIns="45700">
            <a:noAutofit/>
          </a:bodyPr>
          <a:lstStyle/>
          <a:p>
            <a:pPr indent="0" lvl="0" marL="857250" marR="0" rtl="0" algn="l">
              <a:lnSpc>
                <a:spcPct val="120000"/>
              </a:lnSpc>
              <a:spcBef>
                <a:spcPts val="0"/>
              </a:spcBef>
              <a:spcAft>
                <a:spcPts val="0"/>
              </a:spcAft>
              <a:buClr>
                <a:schemeClr val="dk1"/>
              </a:buClr>
              <a:buSzPts val="2000"/>
              <a:buFont typeface="Arial"/>
              <a:buNone/>
            </a:pPr>
            <a:r>
              <a:rPr b="1" i="0" lang="en-US" sz="2000" u="sng" cap="none" strike="noStrike">
                <a:solidFill>
                  <a:schemeClr val="dk1"/>
                </a:solidFill>
                <a:latin typeface="Arial"/>
                <a:ea typeface="Arial"/>
                <a:cs typeface="Arial"/>
                <a:sym typeface="Arial"/>
              </a:rPr>
              <a:t>Experts Team:</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Sid Boukabara (WMO/ET-EOSDE/RRR, NWP, NASA, US)</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Shannon Kaya (WMO/SC-ON, Canada)</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Sean Burns (CGMS, EUMETSAT, Europe)</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Mary-Jane Bopape (SAEON, GBON, South Africa)</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Jianxia Guo (GSRN, CMA, China)</a:t>
            </a:r>
            <a:endParaRPr b="0" i="0" sz="1800" u="none" cap="none" strike="noStrike">
              <a:solidFill>
                <a:schemeClr val="dk1"/>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Fiona Smith (WMO ET-SSU chair, Australia)</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Lihang Zhou (WMO ET-SSU co-chair, US)</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Elian Wolfram (Ground Based Network, Argentina)</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Mike Seablom (Office of Technology, NASA, US)</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Tony McNally from ECMWF (NWP, ESP, Europe) </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Osamu Ochiai (CEOS, JAXA, Japan) </a:t>
            </a:r>
            <a:endParaRPr b="0" i="0" sz="1400" u="none" cap="none" strike="noStrike">
              <a:solidFill>
                <a:srgbClr val="000000"/>
              </a:solidFill>
              <a:latin typeface="Arial"/>
              <a:ea typeface="Arial"/>
              <a:cs typeface="Arial"/>
              <a:sym typeface="Arial"/>
            </a:endParaRPr>
          </a:p>
          <a:p>
            <a:pPr indent="-114300" lvl="0" marL="85725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Junhong Wang (WMO SC-MINT, MesoNet, US)</a:t>
            </a:r>
            <a:endParaRPr b="0" i="0" sz="1800" u="none" cap="none" strike="noStrike">
              <a:solidFill>
                <a:schemeClr val="dk1"/>
              </a:solidFill>
              <a:latin typeface="Arial"/>
              <a:ea typeface="Arial"/>
              <a:cs typeface="Arial"/>
              <a:sym typeface="Arial"/>
            </a:endParaRPr>
          </a:p>
          <a:p>
            <a:pPr indent="-101600" lvl="1" marL="131445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01600" lvl="0" marL="9144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33" name="Google Shape;133;p10"/>
          <p:cNvSpPr txBox="1"/>
          <p:nvPr/>
        </p:nvSpPr>
        <p:spPr>
          <a:xfrm>
            <a:off x="6682902" y="1289538"/>
            <a:ext cx="5509098" cy="5140445"/>
          </a:xfrm>
          <a:prstGeom prst="rect">
            <a:avLst/>
          </a:prstGeom>
          <a:solidFill>
            <a:srgbClr val="E38E80"/>
          </a:solidFill>
          <a:ln>
            <a:noFill/>
          </a:ln>
        </p:spPr>
        <p:txBody>
          <a:bodyPr anchorCtr="0" anchor="t" bIns="45700" lIns="91425" spcFirstLastPara="1" rIns="91425" wrap="square" tIns="45700">
            <a:noAutofit/>
          </a:bodyPr>
          <a:lstStyle/>
          <a:p>
            <a:pPr indent="-228600" lvl="0" marL="914400" marR="0" rtl="0" algn="l">
              <a:lnSpc>
                <a:spcPct val="120000"/>
              </a:lnSpc>
              <a:spcBef>
                <a:spcPts val="0"/>
              </a:spcBef>
              <a:spcAft>
                <a:spcPts val="0"/>
              </a:spcAft>
              <a:buClr>
                <a:schemeClr val="dk1"/>
              </a:buClr>
              <a:buSzPts val="2000"/>
              <a:buFont typeface="Arial"/>
              <a:buChar char="•"/>
            </a:pPr>
            <a:r>
              <a:rPr b="1" i="0" lang="en-US" sz="2000" u="sng" cap="none" strike="noStrike">
                <a:solidFill>
                  <a:schemeClr val="dk1"/>
                </a:solidFill>
                <a:latin typeface="Arial"/>
                <a:ea typeface="Arial"/>
                <a:cs typeface="Arial"/>
                <a:sym typeface="Arial"/>
              </a:rPr>
              <a:t>In addition to WMO secretariat:</a:t>
            </a:r>
            <a:endParaRPr b="0" i="0" sz="1400" u="none" cap="none" strike="noStrike">
              <a:solidFill>
                <a:srgbClr val="000000"/>
              </a:solidFill>
              <a:latin typeface="Arial"/>
              <a:ea typeface="Arial"/>
              <a:cs typeface="Arial"/>
              <a:sym typeface="Arial"/>
            </a:endParaRPr>
          </a:p>
          <a:p>
            <a:pPr indent="-228600" lvl="1" marL="131445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Jitsuko Hasegawa</a:t>
            </a:r>
            <a:endParaRPr b="0" i="0" sz="1400" u="none" cap="none" strike="noStrike">
              <a:solidFill>
                <a:srgbClr val="000000"/>
              </a:solidFill>
              <a:latin typeface="Arial"/>
              <a:ea typeface="Arial"/>
              <a:cs typeface="Arial"/>
              <a:sym typeface="Arial"/>
            </a:endParaRPr>
          </a:p>
          <a:p>
            <a:pPr indent="-228600" lvl="1" marL="131445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Albert Fischer </a:t>
            </a:r>
            <a:endParaRPr b="0" i="0" sz="1400" u="none" cap="none" strike="noStrike">
              <a:solidFill>
                <a:srgbClr val="000000"/>
              </a:solidFill>
              <a:latin typeface="Arial"/>
              <a:ea typeface="Arial"/>
              <a:cs typeface="Arial"/>
              <a:sym typeface="Arial"/>
            </a:endParaRPr>
          </a:p>
          <a:p>
            <a:pPr indent="-228600" lvl="1" marL="131445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Natalia Donoho</a:t>
            </a:r>
            <a:endParaRPr b="0" i="0" sz="1400" u="none" cap="none" strike="noStrike">
              <a:solidFill>
                <a:srgbClr val="000000"/>
              </a:solidFill>
              <a:latin typeface="Arial"/>
              <a:ea typeface="Arial"/>
              <a:cs typeface="Arial"/>
              <a:sym typeface="Arial"/>
            </a:endParaRPr>
          </a:p>
          <a:p>
            <a:pPr indent="-228600" lvl="1" marL="131445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Heikki Pohjola </a:t>
            </a:r>
            <a:endParaRPr b="0" i="0" sz="1400" u="none" cap="none" strike="noStrike">
              <a:solidFill>
                <a:srgbClr val="000000"/>
              </a:solidFill>
              <a:latin typeface="Arial"/>
              <a:ea typeface="Arial"/>
              <a:cs typeface="Arial"/>
              <a:sym typeface="Arial"/>
            </a:endParaRPr>
          </a:p>
          <a:p>
            <a:pPr indent="-228600" lvl="1" marL="131445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Mikael Rattenborg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i="0" lang="en-US" sz="3200" u="none" cap="none" strike="noStrike">
                <a:solidFill>
                  <a:schemeClr val="lt1"/>
                </a:solidFill>
                <a:latin typeface="Arial"/>
                <a:ea typeface="Arial"/>
                <a:cs typeface="Arial"/>
                <a:sym typeface="Arial"/>
              </a:rPr>
              <a:t>High-Level Timeline for WIGOS Vision update</a:t>
            </a:r>
            <a:br>
              <a:rPr b="1" i="1" lang="en-US" sz="3200" u="none" cap="none" strike="noStrike">
                <a:solidFill>
                  <a:schemeClr val="lt1"/>
                </a:solidFill>
                <a:latin typeface="Arial"/>
                <a:ea typeface="Arial"/>
                <a:cs typeface="Arial"/>
                <a:sym typeface="Arial"/>
              </a:rPr>
            </a:br>
            <a:endParaRPr sz="3200">
              <a:solidFill>
                <a:schemeClr val="lt1"/>
              </a:solidFill>
            </a:endParaRPr>
          </a:p>
        </p:txBody>
      </p:sp>
      <p:grpSp>
        <p:nvGrpSpPr>
          <p:cNvPr id="139" name="Google Shape;139;p11"/>
          <p:cNvGrpSpPr/>
          <p:nvPr/>
        </p:nvGrpSpPr>
        <p:grpSpPr>
          <a:xfrm>
            <a:off x="336034" y="1868234"/>
            <a:ext cx="11072751" cy="3268753"/>
            <a:chOff x="9748" y="758977"/>
            <a:chExt cx="11072751" cy="3268753"/>
          </a:xfrm>
        </p:grpSpPr>
        <p:sp>
          <p:nvSpPr>
            <p:cNvPr id="140" name="Google Shape;140;p11"/>
            <p:cNvSpPr/>
            <p:nvPr/>
          </p:nvSpPr>
          <p:spPr>
            <a:xfrm>
              <a:off x="9748" y="758977"/>
              <a:ext cx="2783894" cy="1113557"/>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1"/>
            <p:cNvSpPr txBox="1"/>
            <p:nvPr/>
          </p:nvSpPr>
          <p:spPr>
            <a:xfrm>
              <a:off x="566527" y="758977"/>
              <a:ext cx="1670337" cy="1113557"/>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2024</a:t>
              </a:r>
              <a:endParaRPr b="1" i="0" sz="2000" u="none" cap="none" strike="noStrike">
                <a:solidFill>
                  <a:schemeClr val="lt1"/>
                </a:solidFill>
                <a:latin typeface="Arial"/>
                <a:ea typeface="Arial"/>
                <a:cs typeface="Arial"/>
                <a:sym typeface="Arial"/>
              </a:endParaRPr>
            </a:p>
          </p:txBody>
        </p:sp>
        <p:sp>
          <p:nvSpPr>
            <p:cNvPr id="142" name="Google Shape;142;p11"/>
            <p:cNvSpPr/>
            <p:nvPr/>
          </p:nvSpPr>
          <p:spPr>
            <a:xfrm>
              <a:off x="9748" y="2011730"/>
              <a:ext cx="2227115" cy="20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1"/>
            <p:cNvSpPr txBox="1"/>
            <p:nvPr/>
          </p:nvSpPr>
          <p:spPr>
            <a:xfrm>
              <a:off x="9748" y="2011730"/>
              <a:ext cx="2227115" cy="2016000"/>
            </a:xfrm>
            <a:prstGeom prst="rect">
              <a:avLst/>
            </a:prstGeom>
            <a:noFill/>
            <a:ln>
              <a:noFill/>
            </a:ln>
          </p:spPr>
          <p:txBody>
            <a:bodyPr anchorCtr="0" anchor="t" bIns="0" lIns="0" spcFirstLastPara="1" rIns="0" wrap="square" tIns="0">
              <a:noAutofit/>
            </a:bodyPr>
            <a:lstStyle/>
            <a:p>
              <a:pPr indent="-228600" lvl="1" marL="22860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Scoping by core group</a:t>
              </a:r>
              <a:endParaRPr b="0" i="0" sz="2400" u="none" cap="none" strike="noStrike">
                <a:solidFill>
                  <a:schemeClr val="dk1"/>
                </a:solidFill>
                <a:latin typeface="Arial"/>
                <a:ea typeface="Arial"/>
                <a:cs typeface="Arial"/>
                <a:sym typeface="Arial"/>
              </a:endParaRPr>
            </a:p>
          </p:txBody>
        </p:sp>
        <p:sp>
          <p:nvSpPr>
            <p:cNvPr id="144" name="Google Shape;144;p11"/>
            <p:cNvSpPr/>
            <p:nvPr/>
          </p:nvSpPr>
          <p:spPr>
            <a:xfrm>
              <a:off x="2677484" y="758977"/>
              <a:ext cx="2783894" cy="1113557"/>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1"/>
            <p:cNvSpPr txBox="1"/>
            <p:nvPr/>
          </p:nvSpPr>
          <p:spPr>
            <a:xfrm>
              <a:off x="3234263" y="758977"/>
              <a:ext cx="1670337" cy="1113557"/>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2025</a:t>
              </a:r>
              <a:endParaRPr b="1" i="0" sz="2000" u="none" cap="none" strike="noStrike">
                <a:solidFill>
                  <a:schemeClr val="lt1"/>
                </a:solidFill>
                <a:latin typeface="Arial"/>
                <a:ea typeface="Arial"/>
                <a:cs typeface="Arial"/>
                <a:sym typeface="Arial"/>
              </a:endParaRPr>
            </a:p>
          </p:txBody>
        </p:sp>
        <p:sp>
          <p:nvSpPr>
            <p:cNvPr id="146" name="Google Shape;146;p11"/>
            <p:cNvSpPr/>
            <p:nvPr/>
          </p:nvSpPr>
          <p:spPr>
            <a:xfrm>
              <a:off x="2577642" y="2011730"/>
              <a:ext cx="2426798" cy="20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1"/>
            <p:cNvSpPr txBox="1"/>
            <p:nvPr/>
          </p:nvSpPr>
          <p:spPr>
            <a:xfrm>
              <a:off x="2577642" y="2011730"/>
              <a:ext cx="2426798" cy="2016000"/>
            </a:xfrm>
            <a:prstGeom prst="rect">
              <a:avLst/>
            </a:prstGeom>
            <a:noFill/>
            <a:ln>
              <a:noFill/>
            </a:ln>
          </p:spPr>
          <p:txBody>
            <a:bodyPr anchorCtr="0" anchor="t" bIns="0" lIns="0" spcFirstLastPara="1" rIns="0" wrap="square" tIns="0">
              <a:noAutofit/>
            </a:bodyPr>
            <a:lstStyle/>
            <a:p>
              <a:pPr indent="-228600" lvl="1" marL="22860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Stakeholder WS</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Consultations with all stakeholders</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Drafting the update</a:t>
              </a:r>
              <a:endParaRPr b="0" i="0" sz="2400" u="none" cap="none" strike="noStrike">
                <a:solidFill>
                  <a:schemeClr val="dk1"/>
                </a:solidFill>
                <a:latin typeface="Arial"/>
                <a:ea typeface="Arial"/>
                <a:cs typeface="Arial"/>
                <a:sym typeface="Arial"/>
              </a:endParaRPr>
            </a:p>
          </p:txBody>
        </p:sp>
        <p:sp>
          <p:nvSpPr>
            <p:cNvPr id="148" name="Google Shape;148;p11"/>
            <p:cNvSpPr/>
            <p:nvPr/>
          </p:nvSpPr>
          <p:spPr>
            <a:xfrm>
              <a:off x="5430674" y="758977"/>
              <a:ext cx="2783894" cy="1113557"/>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1"/>
            <p:cNvSpPr txBox="1"/>
            <p:nvPr/>
          </p:nvSpPr>
          <p:spPr>
            <a:xfrm>
              <a:off x="5987453" y="758977"/>
              <a:ext cx="1670337" cy="1113557"/>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2026</a:t>
              </a:r>
              <a:endParaRPr b="1" i="0" sz="2000" u="none" cap="none" strike="noStrike">
                <a:solidFill>
                  <a:schemeClr val="lt1"/>
                </a:solidFill>
                <a:latin typeface="Arial"/>
                <a:ea typeface="Arial"/>
                <a:cs typeface="Arial"/>
                <a:sym typeface="Arial"/>
              </a:endParaRPr>
            </a:p>
          </p:txBody>
        </p:sp>
        <p:sp>
          <p:nvSpPr>
            <p:cNvPr id="150" name="Google Shape;150;p11"/>
            <p:cNvSpPr/>
            <p:nvPr/>
          </p:nvSpPr>
          <p:spPr>
            <a:xfrm>
              <a:off x="5245378" y="2011730"/>
              <a:ext cx="2597707" cy="20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1"/>
            <p:cNvSpPr txBox="1"/>
            <p:nvPr/>
          </p:nvSpPr>
          <p:spPr>
            <a:xfrm>
              <a:off x="5245378" y="2011730"/>
              <a:ext cx="2597707" cy="2016000"/>
            </a:xfrm>
            <a:prstGeom prst="rect">
              <a:avLst/>
            </a:prstGeom>
            <a:noFill/>
            <a:ln>
              <a:noFill/>
            </a:ln>
          </p:spPr>
          <p:txBody>
            <a:bodyPr anchorCtr="0" anchor="t" bIns="0" lIns="0" spcFirstLastPara="1" rIns="0" wrap="square" tIns="0">
              <a:noAutofit/>
            </a:bodyPr>
            <a:lstStyle/>
            <a:p>
              <a:pPr indent="-228600" lvl="1" marL="22860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Review, finalization, recommendation by INFCOM-4 </a:t>
              </a:r>
              <a:endParaRPr b="0" i="0" sz="2400" u="none" cap="none" strike="noStrike">
                <a:solidFill>
                  <a:schemeClr val="dk1"/>
                </a:solidFill>
                <a:latin typeface="Arial"/>
                <a:ea typeface="Arial"/>
                <a:cs typeface="Arial"/>
                <a:sym typeface="Arial"/>
              </a:endParaRPr>
            </a:p>
          </p:txBody>
        </p:sp>
        <p:sp>
          <p:nvSpPr>
            <p:cNvPr id="152" name="Google Shape;152;p11"/>
            <p:cNvSpPr/>
            <p:nvPr/>
          </p:nvSpPr>
          <p:spPr>
            <a:xfrm>
              <a:off x="8298605" y="758977"/>
              <a:ext cx="2783894" cy="1113557"/>
            </a:xfrm>
            <a:prstGeom prst="chevron">
              <a:avLst>
                <a:gd fmla="val 5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1"/>
            <p:cNvSpPr txBox="1"/>
            <p:nvPr/>
          </p:nvSpPr>
          <p:spPr>
            <a:xfrm>
              <a:off x="8855384" y="758977"/>
              <a:ext cx="1670337" cy="1113557"/>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2027</a:t>
              </a:r>
              <a:endParaRPr b="1" i="0" sz="2000" u="none" cap="none" strike="noStrike">
                <a:solidFill>
                  <a:schemeClr val="lt1"/>
                </a:solidFill>
                <a:latin typeface="Arial"/>
                <a:ea typeface="Arial"/>
                <a:cs typeface="Arial"/>
                <a:sym typeface="Arial"/>
              </a:endParaRPr>
            </a:p>
          </p:txBody>
        </p:sp>
        <p:sp>
          <p:nvSpPr>
            <p:cNvPr id="154" name="Google Shape;154;p11"/>
            <p:cNvSpPr/>
            <p:nvPr/>
          </p:nvSpPr>
          <p:spPr>
            <a:xfrm>
              <a:off x="8152684" y="1985985"/>
              <a:ext cx="2827189" cy="20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1"/>
            <p:cNvSpPr txBox="1"/>
            <p:nvPr/>
          </p:nvSpPr>
          <p:spPr>
            <a:xfrm>
              <a:off x="8152684" y="1985985"/>
              <a:ext cx="2827189" cy="2016000"/>
            </a:xfrm>
            <a:prstGeom prst="rect">
              <a:avLst/>
            </a:prstGeom>
            <a:noFill/>
            <a:ln>
              <a:noFill/>
            </a:ln>
          </p:spPr>
          <p:txBody>
            <a:bodyPr anchorCtr="0" anchor="t" bIns="0" lIns="0" spcFirstLastPara="1" rIns="0" wrap="square" tIns="0">
              <a:noAutofit/>
            </a:bodyPr>
            <a:lstStyle/>
            <a:p>
              <a:pPr indent="-228600" lvl="1" marL="22860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Approval by Cg-20</a:t>
              </a:r>
              <a:endParaRPr b="0" i="0" sz="2400" u="none" cap="none" strike="noStrike">
                <a:solidFill>
                  <a:schemeClr val="dk1"/>
                </a:solidFill>
                <a:latin typeface="Arial"/>
                <a:ea typeface="Arial"/>
                <a:cs typeface="Arial"/>
                <a:sym typeface="Arial"/>
              </a:endParaRPr>
            </a:p>
          </p:txBody>
        </p:sp>
      </p:grpSp>
      <p:sp>
        <p:nvSpPr>
          <p:cNvPr id="156" name="Google Shape;156;p11"/>
          <p:cNvSpPr txBox="1"/>
          <p:nvPr/>
        </p:nvSpPr>
        <p:spPr>
          <a:xfrm>
            <a:off x="396606" y="1138507"/>
            <a:ext cx="2625952" cy="369332"/>
          </a:xfrm>
          <a:prstGeom prst="rect">
            <a:avLst/>
          </a:prstGeom>
          <a:solidFill>
            <a:srgbClr val="F1F1F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Scoping: On-going</a:t>
            </a:r>
            <a:endParaRPr b="0" i="0" sz="1400" u="none" cap="none" strike="noStrike">
              <a:solidFill>
                <a:srgbClr val="000000"/>
              </a:solidFill>
              <a:latin typeface="Arial"/>
              <a:ea typeface="Arial"/>
              <a:cs typeface="Arial"/>
              <a:sym typeface="Arial"/>
            </a:endParaRPr>
          </a:p>
        </p:txBody>
      </p:sp>
      <p:sp>
        <p:nvSpPr>
          <p:cNvPr id="157" name="Google Shape;157;p11"/>
          <p:cNvSpPr txBox="1"/>
          <p:nvPr/>
        </p:nvSpPr>
        <p:spPr>
          <a:xfrm>
            <a:off x="3069450" y="1138507"/>
            <a:ext cx="4654044" cy="369332"/>
          </a:xfrm>
          <a:prstGeom prst="rect">
            <a:avLst/>
          </a:prstGeom>
          <a:solidFill>
            <a:srgbClr val="F1F1F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Drafting/Technical Reviewing</a:t>
            </a:r>
            <a:endParaRPr b="0" i="0" sz="1400" u="none" cap="none" strike="noStrike">
              <a:solidFill>
                <a:srgbClr val="000000"/>
              </a:solidFill>
              <a:latin typeface="Arial"/>
              <a:ea typeface="Arial"/>
              <a:cs typeface="Arial"/>
              <a:sym typeface="Arial"/>
            </a:endParaRPr>
          </a:p>
        </p:txBody>
      </p:sp>
      <p:sp>
        <p:nvSpPr>
          <p:cNvPr id="158" name="Google Shape;158;p11"/>
          <p:cNvSpPr txBox="1"/>
          <p:nvPr/>
        </p:nvSpPr>
        <p:spPr>
          <a:xfrm>
            <a:off x="7770385" y="1138507"/>
            <a:ext cx="3188695" cy="369332"/>
          </a:xfrm>
          <a:prstGeom prst="rect">
            <a:avLst/>
          </a:prstGeom>
          <a:solidFill>
            <a:srgbClr val="F1F1F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WMO Approval Process</a:t>
            </a:r>
            <a:endParaRPr b="0" i="0" sz="1400" u="none" cap="none" strike="noStrike">
              <a:solidFill>
                <a:srgbClr val="000000"/>
              </a:solidFill>
              <a:latin typeface="Arial"/>
              <a:ea typeface="Arial"/>
              <a:cs typeface="Arial"/>
              <a:sym typeface="Arial"/>
            </a:endParaRPr>
          </a:p>
        </p:txBody>
      </p:sp>
      <p:sp>
        <p:nvSpPr>
          <p:cNvPr id="159" name="Google Shape;159;p11"/>
          <p:cNvSpPr txBox="1"/>
          <p:nvPr/>
        </p:nvSpPr>
        <p:spPr>
          <a:xfrm>
            <a:off x="10133883" y="6297304"/>
            <a:ext cx="16927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1" lang="en-US" sz="1400" u="none" cap="none" strike="noStrike">
                <a:solidFill>
                  <a:srgbClr val="000000"/>
                </a:solidFill>
                <a:latin typeface="Calibri"/>
                <a:ea typeface="Calibri"/>
                <a:cs typeface="Calibri"/>
                <a:sym typeface="Calibri"/>
              </a:rPr>
              <a:t>Slide Courtesy WMO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ph idx="1" type="body"/>
          </p:nvPr>
        </p:nvSpPr>
        <p:spPr>
          <a:xfrm>
            <a:off x="0" y="954941"/>
            <a:ext cx="6323257" cy="5634118"/>
          </a:xfrm>
          <a:prstGeom prst="rect">
            <a:avLst/>
          </a:prstGeom>
          <a:noFill/>
          <a:ln>
            <a:noFill/>
          </a:ln>
        </p:spPr>
        <p:txBody>
          <a:bodyPr anchorCtr="0" anchor="t" bIns="45700" lIns="91425" spcFirstLastPara="1" rIns="91425" wrap="square" tIns="45700">
            <a:noAutofit/>
          </a:bodyPr>
          <a:lstStyle/>
          <a:p>
            <a:pPr indent="-400050" lvl="0" marL="457200" marR="0" rtl="0" algn="l">
              <a:lnSpc>
                <a:spcPct val="115000"/>
              </a:lnSpc>
              <a:spcBef>
                <a:spcPts val="1000"/>
              </a:spcBef>
              <a:spcAft>
                <a:spcPts val="0"/>
              </a:spcAft>
              <a:buClr>
                <a:schemeClr val="dk1"/>
              </a:buClr>
              <a:buSzPts val="2700"/>
              <a:buFont typeface="Montserrat"/>
              <a:buChar char="❖"/>
            </a:pPr>
            <a:r>
              <a:rPr lang="en-US" sz="1900"/>
              <a:t>What already in </a:t>
            </a:r>
            <a:r>
              <a:rPr lang="en-US" sz="1900" u="sng">
                <a:solidFill>
                  <a:schemeClr val="hlink"/>
                </a:solidFill>
                <a:hlinkClick r:id="rId3"/>
              </a:rPr>
              <a:t>the 2040 vision</a:t>
            </a:r>
            <a:r>
              <a:rPr lang="en-US" sz="1900"/>
              <a:t>?</a:t>
            </a:r>
            <a:endParaRPr sz="1700"/>
          </a:p>
          <a:p>
            <a:pPr indent="-374650" lvl="1" marL="914400" rtl="0" algn="l">
              <a:lnSpc>
                <a:spcPct val="115000"/>
              </a:lnSpc>
              <a:spcBef>
                <a:spcPts val="500"/>
              </a:spcBef>
              <a:spcAft>
                <a:spcPts val="0"/>
              </a:spcAft>
              <a:buSzPts val="2300"/>
              <a:buChar char="▪"/>
            </a:pPr>
            <a:r>
              <a:rPr lang="en-US" sz="1700"/>
              <a:t>Trends and Issues : User requirement, System Capabilities, Evolution of Satellite Programmes</a:t>
            </a:r>
            <a:endParaRPr sz="1700"/>
          </a:p>
          <a:p>
            <a:pPr indent="-374650" lvl="1" marL="914400" rtl="0" algn="l">
              <a:lnSpc>
                <a:spcPct val="115000"/>
              </a:lnSpc>
              <a:spcBef>
                <a:spcPts val="500"/>
              </a:spcBef>
              <a:spcAft>
                <a:spcPts val="0"/>
              </a:spcAft>
              <a:buSzPts val="2300"/>
              <a:buChar char="▪"/>
            </a:pPr>
            <a:r>
              <a:rPr lang="en-US" sz="1700"/>
              <a:t>Description of the space-based observing system component </a:t>
            </a:r>
            <a:endParaRPr sz="2300"/>
          </a:p>
          <a:p>
            <a:pPr indent="-349250" lvl="2" marL="1371600" rtl="0" algn="l">
              <a:lnSpc>
                <a:spcPct val="115000"/>
              </a:lnSpc>
              <a:spcBef>
                <a:spcPts val="500"/>
              </a:spcBef>
              <a:spcAft>
                <a:spcPts val="0"/>
              </a:spcAft>
              <a:buSzPts val="1900"/>
              <a:buChar char="o"/>
            </a:pPr>
            <a:r>
              <a:rPr lang="en-US" sz="1500"/>
              <a:t>Subcomponent 1: Backbone system with specified orbital configuration and measurement approaches </a:t>
            </a:r>
            <a:endParaRPr sz="1900"/>
          </a:p>
          <a:p>
            <a:pPr indent="-349250" lvl="2" marL="1371600" rtl="0" algn="l">
              <a:lnSpc>
                <a:spcPct val="115000"/>
              </a:lnSpc>
              <a:spcBef>
                <a:spcPts val="500"/>
              </a:spcBef>
              <a:spcAft>
                <a:spcPts val="0"/>
              </a:spcAft>
              <a:buSzPts val="1900"/>
              <a:buChar char="o"/>
            </a:pPr>
            <a:r>
              <a:rPr lang="en-US" sz="1500"/>
              <a:t>Subcomponent 2: Backbone system with open orbit configuration and flexibility to optimize implementation </a:t>
            </a:r>
            <a:endParaRPr sz="1900"/>
          </a:p>
          <a:p>
            <a:pPr indent="-349250" lvl="2" marL="1371600" rtl="0" algn="l">
              <a:lnSpc>
                <a:spcPct val="115000"/>
              </a:lnSpc>
              <a:spcBef>
                <a:spcPts val="500"/>
              </a:spcBef>
              <a:spcAft>
                <a:spcPts val="0"/>
              </a:spcAft>
              <a:buSzPts val="1900"/>
              <a:buChar char="o"/>
            </a:pPr>
            <a:r>
              <a:rPr lang="en-US" sz="1500"/>
              <a:t>Subcomponent 3: Operational pathfinders and technology and science demonstrators </a:t>
            </a:r>
            <a:endParaRPr sz="1900"/>
          </a:p>
          <a:p>
            <a:pPr indent="-349250" lvl="2" marL="1371600" rtl="0" algn="l">
              <a:lnSpc>
                <a:spcPct val="115000"/>
              </a:lnSpc>
              <a:spcBef>
                <a:spcPts val="500"/>
              </a:spcBef>
              <a:spcAft>
                <a:spcPts val="0"/>
              </a:spcAft>
              <a:buSzPts val="1900"/>
              <a:buChar char="o"/>
            </a:pPr>
            <a:r>
              <a:rPr lang="en-US" sz="1500"/>
              <a:t>Subcomponent 4: Additional capabilities  </a:t>
            </a:r>
            <a:endParaRPr sz="1900"/>
          </a:p>
          <a:p>
            <a:pPr indent="-374650" lvl="1" marL="914400" rtl="0" algn="l">
              <a:lnSpc>
                <a:spcPct val="115000"/>
              </a:lnSpc>
              <a:spcBef>
                <a:spcPts val="500"/>
              </a:spcBef>
              <a:spcAft>
                <a:spcPts val="0"/>
              </a:spcAft>
              <a:buSzPts val="2300"/>
              <a:buChar char="▪"/>
            </a:pPr>
            <a:r>
              <a:rPr lang="en-US" sz="1900"/>
              <a:t>Detail Table for each Subcomponent</a:t>
            </a:r>
            <a:endParaRPr sz="1900"/>
          </a:p>
        </p:txBody>
      </p:sp>
      <p:sp>
        <p:nvSpPr>
          <p:cNvPr id="165" name="Google Shape;165;p20"/>
          <p:cNvSpPr txBox="1"/>
          <p:nvPr>
            <p:ph idx="2" type="body"/>
          </p:nvPr>
        </p:nvSpPr>
        <p:spPr>
          <a:xfrm>
            <a:off x="6303981" y="1229060"/>
            <a:ext cx="5888100" cy="5284200"/>
          </a:xfrm>
          <a:prstGeom prst="rect">
            <a:avLst/>
          </a:prstGeom>
          <a:noFill/>
          <a:ln>
            <a:noFill/>
          </a:ln>
        </p:spPr>
        <p:txBody>
          <a:bodyPr anchorCtr="0" anchor="t" bIns="45700" lIns="91425" spcFirstLastPara="1" rIns="91425" wrap="square" tIns="45700">
            <a:noAutofit/>
          </a:bodyPr>
          <a:lstStyle/>
          <a:p>
            <a:pPr indent="-400050" lvl="0" marL="457200" marR="0" rtl="0" algn="l">
              <a:lnSpc>
                <a:spcPct val="115000"/>
              </a:lnSpc>
              <a:spcBef>
                <a:spcPts val="1000"/>
              </a:spcBef>
              <a:spcAft>
                <a:spcPts val="0"/>
              </a:spcAft>
              <a:buClr>
                <a:schemeClr val="dk1"/>
              </a:buClr>
              <a:buSzPts val="2700"/>
              <a:buFont typeface="Montserrat"/>
              <a:buChar char="❖"/>
            </a:pPr>
            <a:r>
              <a:rPr lang="en-US" sz="1900"/>
              <a:t>What currently expert team will expect?</a:t>
            </a:r>
            <a:endParaRPr sz="2700"/>
          </a:p>
          <a:p>
            <a:pPr indent="-374650" lvl="1" marL="914400" rtl="0" algn="l">
              <a:lnSpc>
                <a:spcPct val="115000"/>
              </a:lnSpc>
              <a:spcBef>
                <a:spcPts val="500"/>
              </a:spcBef>
              <a:spcAft>
                <a:spcPts val="0"/>
              </a:spcAft>
              <a:buSzPts val="2300"/>
              <a:buChar char="▪"/>
            </a:pPr>
            <a:r>
              <a:rPr lang="en-US" sz="1700"/>
              <a:t>No big structural change from 2040 vision</a:t>
            </a:r>
            <a:endParaRPr sz="2300"/>
          </a:p>
          <a:p>
            <a:pPr indent="-374650" lvl="1" marL="914400" rtl="0" algn="l">
              <a:lnSpc>
                <a:spcPct val="115000"/>
              </a:lnSpc>
              <a:spcBef>
                <a:spcPts val="500"/>
              </a:spcBef>
              <a:spcAft>
                <a:spcPts val="0"/>
              </a:spcAft>
              <a:buSzPts val="2300"/>
              <a:buChar char="▪"/>
            </a:pPr>
            <a:r>
              <a:rPr lang="en-US" sz="1700"/>
              <a:t>Subcomponents maybe need to elaborate</a:t>
            </a:r>
            <a:endParaRPr sz="2300"/>
          </a:p>
          <a:p>
            <a:pPr indent="-374650" lvl="1" marL="914400" rtl="0" algn="l">
              <a:lnSpc>
                <a:spcPct val="115000"/>
              </a:lnSpc>
              <a:spcBef>
                <a:spcPts val="500"/>
              </a:spcBef>
              <a:spcAft>
                <a:spcPts val="0"/>
              </a:spcAft>
              <a:buSzPts val="2300"/>
              <a:buChar char="▪"/>
            </a:pPr>
            <a:r>
              <a:rPr lang="en-US" sz="1700"/>
              <a:t>Public and Private is a big element</a:t>
            </a:r>
            <a:endParaRPr sz="2300"/>
          </a:p>
          <a:p>
            <a:pPr indent="-400050" lvl="0" marL="457200" marR="0" rtl="0" algn="l">
              <a:lnSpc>
                <a:spcPct val="115000"/>
              </a:lnSpc>
              <a:spcBef>
                <a:spcPts val="1000"/>
              </a:spcBef>
              <a:spcAft>
                <a:spcPts val="0"/>
              </a:spcAft>
              <a:buClr>
                <a:schemeClr val="dk1"/>
              </a:buClr>
              <a:buSzPts val="2700"/>
              <a:buFont typeface="Montserrat"/>
              <a:buChar char="❖"/>
            </a:pPr>
            <a:r>
              <a:rPr lang="en-US" sz="1900"/>
              <a:t>How to best coordinate with CEOS?</a:t>
            </a:r>
            <a:endParaRPr sz="2700"/>
          </a:p>
          <a:p>
            <a:pPr indent="-374650" lvl="1" marL="914400" rtl="0" algn="l">
              <a:lnSpc>
                <a:spcPct val="115000"/>
              </a:lnSpc>
              <a:spcBef>
                <a:spcPts val="500"/>
              </a:spcBef>
              <a:spcAft>
                <a:spcPts val="0"/>
              </a:spcAft>
              <a:buSzPts val="2300"/>
              <a:buChar char="▪"/>
            </a:pPr>
            <a:r>
              <a:rPr lang="en-US" sz="1700"/>
              <a:t>Reference MIM, Feedback from VC/WG, etc </a:t>
            </a:r>
            <a:endParaRPr sz="2300"/>
          </a:p>
          <a:p>
            <a:pPr indent="-374650" lvl="1" marL="914400" rtl="0" algn="l">
              <a:lnSpc>
                <a:spcPct val="115000"/>
              </a:lnSpc>
              <a:spcBef>
                <a:spcPts val="500"/>
              </a:spcBef>
              <a:spcAft>
                <a:spcPts val="0"/>
              </a:spcAft>
              <a:buSzPts val="2300"/>
              <a:buChar char="▪"/>
            </a:pPr>
            <a:r>
              <a:rPr lang="en-US" sz="1700"/>
              <a:t>SEO may help?</a:t>
            </a:r>
            <a:endParaRPr sz="2300"/>
          </a:p>
          <a:p>
            <a:pPr indent="-374650" lvl="1" marL="914400" rtl="0" algn="l">
              <a:lnSpc>
                <a:spcPct val="115000"/>
              </a:lnSpc>
              <a:spcBef>
                <a:spcPts val="500"/>
              </a:spcBef>
              <a:spcAft>
                <a:spcPts val="0"/>
              </a:spcAft>
              <a:buSzPts val="2300"/>
              <a:buChar char="▪"/>
            </a:pPr>
            <a:r>
              <a:rPr lang="en-US" sz="1700"/>
              <a:t>Draft update will be circulated to CEOS once ready around mid – late 2025</a:t>
            </a:r>
            <a:endParaRPr sz="2300"/>
          </a:p>
          <a:p>
            <a:pPr indent="-374650" lvl="1" marL="914400" rtl="0" algn="l">
              <a:lnSpc>
                <a:spcPct val="115000"/>
              </a:lnSpc>
              <a:spcBef>
                <a:spcPts val="500"/>
              </a:spcBef>
              <a:spcAft>
                <a:spcPts val="0"/>
              </a:spcAft>
              <a:buSzPts val="2300"/>
              <a:buChar char="▪"/>
            </a:pPr>
            <a:r>
              <a:rPr lang="en-US" sz="1700"/>
              <a:t>Probably SIT TW in Sept 2025 would be a good timing for detail discussion</a:t>
            </a:r>
            <a:endParaRPr sz="1700"/>
          </a:p>
        </p:txBody>
      </p:sp>
      <p:sp>
        <p:nvSpPr>
          <p:cNvPr id="166" name="Google Shape;166;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4000">
                <a:latin typeface="Arial"/>
                <a:ea typeface="Arial"/>
                <a:cs typeface="Arial"/>
                <a:sym typeface="Arial"/>
              </a:rPr>
              <a:t>WIGOS Vision Satellite Component</a:t>
            </a:r>
            <a:endParaRPr b="1" sz="4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
        <p:nvSpPr>
          <p:cNvPr id="172" name="Google Shape;172;p12"/>
          <p:cNvSpPr txBox="1"/>
          <p:nvPr/>
        </p:nvSpPr>
        <p:spPr>
          <a:xfrm>
            <a:off x="2198077" y="2127672"/>
            <a:ext cx="7795846" cy="3325554"/>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ctr">
              <a:lnSpc>
                <a:spcPct val="100000"/>
              </a:lnSpc>
              <a:spcBef>
                <a:spcPts val="0"/>
              </a:spcBef>
              <a:spcAft>
                <a:spcPts val="0"/>
              </a:spcAft>
              <a:buClr>
                <a:schemeClr val="accent1"/>
              </a:buClr>
              <a:buSzPct val="100000"/>
              <a:buFont typeface="Arial"/>
              <a:buNone/>
            </a:pPr>
            <a:r>
              <a:rPr b="1" i="0" lang="en-US" sz="4400" u="none" cap="none" strike="noStrike">
                <a:solidFill>
                  <a:schemeClr val="accent1"/>
                </a:solidFill>
                <a:latin typeface="Arial"/>
                <a:ea typeface="Arial"/>
                <a:cs typeface="Arial"/>
                <a:sym typeface="Arial"/>
              </a:rPr>
              <a:t>Your Thoughts, Ideas, Feedbacks, stemming from your own perspective, is sought, and is expected to enhance the final product. Your feedback and contribution will be appreciated by WMO and by the WIGOS 2050 Vision Drafting Team. Please reach out.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
        <p:nvSpPr>
          <p:cNvPr id="178" name="Google Shape;178;p13"/>
          <p:cNvSpPr txBox="1"/>
          <p:nvPr/>
        </p:nvSpPr>
        <p:spPr>
          <a:xfrm>
            <a:off x="1981200" y="1480907"/>
            <a:ext cx="8229600" cy="3428845"/>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Agenda</a:t>
            </a:r>
            <a:endParaRPr/>
          </a:p>
        </p:txBody>
      </p:sp>
      <p:sp>
        <p:nvSpPr>
          <p:cNvPr id="77" name="Google Shape;77;p2"/>
          <p:cNvSpPr txBox="1"/>
          <p:nvPr/>
        </p:nvSpPr>
        <p:spPr>
          <a:xfrm>
            <a:off x="688258" y="1897626"/>
            <a:ext cx="6479458" cy="400239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Goal of the WIGOS 2050 Vision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Factors Driving the global observing system of the Future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Community Engagement</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WIGOS 2050 Vision: Plans &amp; Timeline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lt1"/>
              </a:buClr>
              <a:buSzPts val="2800"/>
              <a:buFont typeface="Arial"/>
              <a:buNone/>
            </a:pPr>
            <a:r>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ph idx="1" type="body"/>
          </p:nvPr>
        </p:nvSpPr>
        <p:spPr>
          <a:xfrm>
            <a:off x="0" y="1021350"/>
            <a:ext cx="12192000" cy="5137800"/>
          </a:xfrm>
          <a:prstGeom prst="rect">
            <a:avLst/>
          </a:prstGeom>
          <a:noFill/>
          <a:ln>
            <a:noFill/>
          </a:ln>
        </p:spPr>
        <p:txBody>
          <a:bodyPr anchorCtr="0" anchor="t" bIns="45700" lIns="91425" spcFirstLastPara="1" rIns="91425" wrap="square" tIns="45700">
            <a:noAutofit/>
          </a:bodyPr>
          <a:lstStyle/>
          <a:p>
            <a:pPr indent="-400050" lvl="0" marL="457200" marR="0" rtl="0" algn="l">
              <a:lnSpc>
                <a:spcPct val="115000"/>
              </a:lnSpc>
              <a:spcBef>
                <a:spcPts val="0"/>
              </a:spcBef>
              <a:spcAft>
                <a:spcPts val="0"/>
              </a:spcAft>
              <a:buClr>
                <a:schemeClr val="dk1"/>
              </a:buClr>
              <a:buSzPts val="2700"/>
              <a:buFont typeface="Montserrat"/>
              <a:buChar char="❖"/>
            </a:pPr>
            <a:r>
              <a:rPr lang="en-US" sz="1500"/>
              <a:t>An effort has been kick started (January 2025) to update the WMO Integrated Global Observing System (WIGOS) vision for the 2050 timeframe.</a:t>
            </a:r>
            <a:endParaRPr sz="2700"/>
          </a:p>
          <a:p>
            <a:pPr indent="-400050" lvl="0" marL="457200" marR="0" rtl="0" algn="l">
              <a:lnSpc>
                <a:spcPct val="115000"/>
              </a:lnSpc>
              <a:spcBef>
                <a:spcPts val="0"/>
              </a:spcBef>
              <a:spcAft>
                <a:spcPts val="0"/>
              </a:spcAft>
              <a:buClr>
                <a:schemeClr val="dk1"/>
              </a:buClr>
              <a:buSzPts val="2700"/>
              <a:buFont typeface="Montserrat"/>
              <a:buChar char="❖"/>
            </a:pPr>
            <a:r>
              <a:rPr lang="en-US" sz="1500"/>
              <a:t>A representative (but small-enough to be agile) core team was put together by WMO to this end, with the purpose of finalizing the product in 2026.</a:t>
            </a:r>
            <a:endParaRPr sz="2700"/>
          </a:p>
          <a:p>
            <a:pPr indent="-400050" lvl="0" marL="457200" marR="0" rtl="0" algn="l">
              <a:lnSpc>
                <a:spcPct val="115000"/>
              </a:lnSpc>
              <a:spcBef>
                <a:spcPts val="0"/>
              </a:spcBef>
              <a:spcAft>
                <a:spcPts val="0"/>
              </a:spcAft>
              <a:buClr>
                <a:schemeClr val="dk1"/>
              </a:buClr>
              <a:buSzPts val="2700"/>
              <a:buFont typeface="Montserrat"/>
              <a:buChar char="❖"/>
            </a:pPr>
            <a:r>
              <a:rPr lang="en-US" sz="1500"/>
              <a:t>The scope will include space- and surface-based components and will envision a global system to measure the Earth, and address WMO-relevant applications</a:t>
            </a:r>
            <a:endParaRPr sz="2700"/>
          </a:p>
          <a:p>
            <a:pPr indent="-400050" lvl="0" marL="457200" marR="0" rtl="0" algn="l">
              <a:lnSpc>
                <a:spcPct val="115000"/>
              </a:lnSpc>
              <a:spcBef>
                <a:spcPts val="0"/>
              </a:spcBef>
              <a:spcAft>
                <a:spcPts val="0"/>
              </a:spcAft>
              <a:buClr>
                <a:schemeClr val="dk1"/>
              </a:buClr>
              <a:buSzPts val="2700"/>
              <a:buFont typeface="Montserrat"/>
              <a:buChar char="❖"/>
            </a:pPr>
            <a:r>
              <a:rPr lang="en-US" sz="1500"/>
              <a:t>Many driving factors are expected to influence this vision including technology evolution, applications/users needs, the future landscape of observing systems providers including non-traditional systems and commercial providers, etc.</a:t>
            </a:r>
            <a:endParaRPr sz="2700"/>
          </a:p>
          <a:p>
            <a:pPr indent="-400050" lvl="0" marL="457200" marR="0" rtl="0" algn="l">
              <a:lnSpc>
                <a:spcPct val="115000"/>
              </a:lnSpc>
              <a:spcBef>
                <a:spcPts val="0"/>
              </a:spcBef>
              <a:spcAft>
                <a:spcPts val="0"/>
              </a:spcAft>
              <a:buClr>
                <a:schemeClr val="dk1"/>
              </a:buClr>
              <a:buSzPts val="2700"/>
              <a:buFont typeface="Montserrat"/>
              <a:buChar char="❖"/>
            </a:pPr>
            <a:r>
              <a:rPr lang="en-US" sz="1500"/>
              <a:t>This effort is expected to provide the community with a vision that will help coalesce efforts toward a cohesive, complementary global observing system.</a:t>
            </a:r>
            <a:endParaRPr b="1" sz="1500"/>
          </a:p>
          <a:p>
            <a:pPr indent="-400050" lvl="0" marL="457200" marR="0" rtl="0" algn="l">
              <a:lnSpc>
                <a:spcPct val="115000"/>
              </a:lnSpc>
              <a:spcBef>
                <a:spcPts val="0"/>
              </a:spcBef>
              <a:spcAft>
                <a:spcPts val="0"/>
              </a:spcAft>
              <a:buClr>
                <a:schemeClr val="dk1"/>
              </a:buClr>
              <a:buSzPts val="2700"/>
              <a:buFont typeface="Montserrat"/>
              <a:buChar char="❖"/>
            </a:pPr>
            <a:r>
              <a:rPr lang="en-US" sz="1500"/>
              <a:t>The vision, should be as well-informed and technically accurate as possible, and should inspire the community to design, evolve and deploy a complementary global observing system that addresses the needs of the future, and leverages the emerging opportunities</a:t>
            </a:r>
            <a:endParaRPr sz="2700"/>
          </a:p>
          <a:p>
            <a:pPr indent="-400050" lvl="0" marL="457200" marR="0" rtl="0" algn="l">
              <a:lnSpc>
                <a:spcPct val="115000"/>
              </a:lnSpc>
              <a:spcBef>
                <a:spcPts val="0"/>
              </a:spcBef>
              <a:spcAft>
                <a:spcPts val="0"/>
              </a:spcAft>
              <a:buClr>
                <a:schemeClr val="dk1"/>
              </a:buClr>
              <a:buSzPts val="2700"/>
              <a:buFont typeface="Montserrat"/>
              <a:buChar char="❖"/>
            </a:pPr>
            <a:r>
              <a:rPr b="1" lang="en-US" sz="1500"/>
              <a:t>To this end, the purpose of this presentation is to inform the community of this effort, and to seek inputs, thoughts, ideas, and other contributions</a:t>
            </a:r>
            <a:endParaRPr sz="1500"/>
          </a:p>
          <a:p>
            <a:pPr indent="-228600" lvl="0" marL="457200" marR="0" rtl="0" algn="l">
              <a:lnSpc>
                <a:spcPct val="115000"/>
              </a:lnSpc>
              <a:spcBef>
                <a:spcPts val="0"/>
              </a:spcBef>
              <a:spcAft>
                <a:spcPts val="0"/>
              </a:spcAft>
              <a:buClr>
                <a:schemeClr val="dk1"/>
              </a:buClr>
              <a:buSzPts val="2800"/>
              <a:buFont typeface="Montserrat"/>
              <a:buNone/>
            </a:pPr>
            <a:r>
              <a:t/>
            </a:r>
            <a:endParaRPr sz="1500"/>
          </a:p>
        </p:txBody>
      </p:sp>
      <p:sp>
        <p:nvSpPr>
          <p:cNvPr id="83" name="Google Shape;83;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Bottom Line Up Front BLUF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nvSpPr>
        <p:spPr>
          <a:xfrm>
            <a:off x="0" y="2032199"/>
            <a:ext cx="12197400" cy="3878700"/>
          </a:xfrm>
          <a:prstGeom prst="rect">
            <a:avLst/>
          </a:prstGeom>
          <a:solidFill>
            <a:srgbClr val="25597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Arial"/>
              <a:buNone/>
            </a:pPr>
            <a:r>
              <a:rPr b="1" i="0" lang="en-US" sz="5400" u="none" cap="none" strike="noStrike">
                <a:solidFill>
                  <a:schemeClr val="lt1"/>
                </a:solidFill>
                <a:latin typeface="Arial"/>
                <a:ea typeface="Arial"/>
                <a:cs typeface="Arial"/>
                <a:sym typeface="Arial"/>
              </a:rPr>
              <a:t>General Goal of the Vision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“The Vision for WIGOS in 2050 presents a likely scenario of how user requirements for observational data may evolve over the next 25 years, and an ambitious, but technically and economically feasible vision for an integrated observing system that will meet them. It provides high-level targets to guide the evolution of the WIGOS in the coming decades. It anticipates a fully developed and implemented WIGOS framework that supports all activities of WMO and its Members within the general areas of weather, climate and water.”</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2800">
                <a:solidFill>
                  <a:schemeClr val="lt1"/>
                </a:solidFill>
              </a:rPr>
              <a:t>How WIGOS 2040 Vision Was Used in the Past </a:t>
            </a:r>
            <a:endParaRPr sz="2800"/>
          </a:p>
        </p:txBody>
      </p:sp>
      <p:sp>
        <p:nvSpPr>
          <p:cNvPr id="94" name="Google Shape;94;p5"/>
          <p:cNvSpPr txBox="1"/>
          <p:nvPr/>
        </p:nvSpPr>
        <p:spPr>
          <a:xfrm>
            <a:off x="1" y="1197536"/>
            <a:ext cx="12156828" cy="5232202"/>
          </a:xfrm>
          <a:prstGeom prst="rect">
            <a:avLst/>
          </a:prstGeom>
          <a:solidFill>
            <a:srgbClr val="3AA0C2"/>
          </a:solidFill>
          <a:ln>
            <a:noFill/>
          </a:ln>
        </p:spPr>
        <p:txBody>
          <a:bodyPr anchorCtr="0" anchor="t" bIns="45700" lIns="91425" spcFirstLastPara="1" rIns="91425" wrap="square" tIns="45700">
            <a:noAutofit/>
          </a:bodyPr>
          <a:lstStyle/>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Helped Connecting Users of Observations (and requirements) with Observing systems owners (space and surface)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Influenced Space agencies plans (space agencies or through CGMS). Examples: NOAA, EUMETSAT, JMA, CMA, etc</a:t>
            </a:r>
            <a:endParaRPr b="1" i="0" sz="20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Influenced surface observing systems owners in their plans when designing/deploying programs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Helped applications areas owners (especially GNWP) get gradually ready for future Global observing systems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Served as a focal topic to facilitate international, regional coordination of observing systems owners (gap analysis)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Helped trigger innovative observing systems solutions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2800"/>
              <a:buFont typeface="Montserrat"/>
              <a:buNone/>
            </a:pPr>
            <a:r>
              <a:rPr b="1" i="0" lang="en-US" sz="2000" u="none" cap="none" strike="noStrike">
                <a:solidFill>
                  <a:schemeClr val="lt1"/>
                </a:solidFill>
                <a:latin typeface="Arial"/>
                <a:ea typeface="Arial"/>
                <a:cs typeface="Arial"/>
                <a:sym typeface="Arial"/>
              </a:rPr>
              <a:t>- There was 99 publications (Google Scholar) including ‘WIGOS 2040’ with a variety of applications and obs</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200">
                <a:solidFill>
                  <a:schemeClr val="lt1"/>
                </a:solidFill>
                <a:latin typeface="Arial Black"/>
                <a:ea typeface="Arial Black"/>
                <a:cs typeface="Arial Black"/>
                <a:sym typeface="Arial Black"/>
              </a:rPr>
              <a:t>Expected Benefits of WIGOS 2050 Vision </a:t>
            </a:r>
            <a:br>
              <a:rPr b="1" lang="en-US" sz="3200">
                <a:solidFill>
                  <a:schemeClr val="lt1"/>
                </a:solidFill>
                <a:latin typeface="Arial Black"/>
                <a:ea typeface="Arial Black"/>
                <a:cs typeface="Arial Black"/>
                <a:sym typeface="Arial Black"/>
              </a:rPr>
            </a:br>
            <a:endParaRPr sz="3200"/>
          </a:p>
        </p:txBody>
      </p:sp>
      <p:sp>
        <p:nvSpPr>
          <p:cNvPr id="100" name="Google Shape;100;p6"/>
          <p:cNvSpPr txBox="1"/>
          <p:nvPr/>
        </p:nvSpPr>
        <p:spPr>
          <a:xfrm>
            <a:off x="315976" y="1120564"/>
            <a:ext cx="11785233" cy="5241325"/>
          </a:xfrm>
          <a:prstGeom prst="rect">
            <a:avLst/>
          </a:prstGeom>
          <a:solidFill>
            <a:srgbClr val="AFD8E6"/>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400"/>
              <a:buFont typeface="Arial"/>
              <a:buNone/>
            </a:pPr>
            <a:r>
              <a:rPr b="1" i="0" lang="en-US" sz="2400" u="none" cap="none" strike="noStrike">
                <a:solidFill>
                  <a:schemeClr val="accent1"/>
                </a:solidFill>
                <a:latin typeface="Arial"/>
                <a:ea typeface="Arial"/>
                <a:cs typeface="Arial"/>
                <a:sym typeface="Arial"/>
              </a:rPr>
              <a:t>- Provide inspiration, motivation to influence design, evolution of the global observing systems in a harmonious way, both space and surface components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1"/>
              </a:solidFill>
              <a:latin typeface="Arial"/>
              <a:ea typeface="Arial"/>
              <a:cs typeface="Arial"/>
              <a:sym typeface="Arial"/>
            </a:endParaRPr>
          </a:p>
          <a:p>
            <a:pPr indent="0" lvl="0" marL="0" marR="0" rtl="0" algn="l">
              <a:lnSpc>
                <a:spcPct val="90000"/>
              </a:lnSpc>
              <a:spcBef>
                <a:spcPts val="1000"/>
              </a:spcBef>
              <a:spcAft>
                <a:spcPts val="0"/>
              </a:spcAft>
              <a:buClr>
                <a:schemeClr val="accent1"/>
              </a:buClr>
              <a:buSzPts val="2400"/>
              <a:buFont typeface="Arial"/>
              <a:buNone/>
            </a:pPr>
            <a:r>
              <a:rPr b="1" i="0" lang="en-US" sz="2400" u="none" cap="none" strike="noStrike">
                <a:solidFill>
                  <a:schemeClr val="accent1"/>
                </a:solidFill>
                <a:latin typeface="Arial"/>
                <a:ea typeface="Arial"/>
                <a:cs typeface="Arial"/>
                <a:sym typeface="Arial"/>
              </a:rPr>
              <a:t>- Facilitate discussions between operators and owners of applications to work in an integrated fashion (space-surface, across Earth system domains,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1"/>
              </a:solidFill>
              <a:latin typeface="Arial"/>
              <a:ea typeface="Arial"/>
              <a:cs typeface="Arial"/>
              <a:sym typeface="Arial"/>
            </a:endParaRPr>
          </a:p>
          <a:p>
            <a:pPr indent="0" lvl="0" marL="0" marR="0" rtl="0" algn="l">
              <a:lnSpc>
                <a:spcPct val="90000"/>
              </a:lnSpc>
              <a:spcBef>
                <a:spcPts val="1000"/>
              </a:spcBef>
              <a:spcAft>
                <a:spcPts val="0"/>
              </a:spcAft>
              <a:buClr>
                <a:schemeClr val="accent1"/>
              </a:buClr>
              <a:buSzPts val="2400"/>
              <a:buFont typeface="Arial"/>
              <a:buNone/>
            </a:pPr>
            <a:r>
              <a:rPr b="1" i="0" lang="en-US" sz="2400" u="none" cap="none" strike="noStrike">
                <a:solidFill>
                  <a:schemeClr val="accent1"/>
                </a:solidFill>
                <a:latin typeface="Arial"/>
                <a:ea typeface="Arial"/>
                <a:cs typeface="Arial"/>
                <a:sym typeface="Arial"/>
              </a:rPr>
              <a:t>- Provide visibility to and trigger potential adoption of new technologies (hardware, data processing, new capabilities, cost-effective solutions, non-traditional observing systems, etc)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accent1"/>
              </a:solidFill>
              <a:latin typeface="Arial"/>
              <a:ea typeface="Arial"/>
              <a:cs typeface="Arial"/>
              <a:sym typeface="Arial"/>
            </a:endParaRPr>
          </a:p>
          <a:p>
            <a:pPr indent="0" lvl="0" marL="0" marR="0" rtl="0" algn="l">
              <a:lnSpc>
                <a:spcPct val="90000"/>
              </a:lnSpc>
              <a:spcBef>
                <a:spcPts val="1000"/>
              </a:spcBef>
              <a:spcAft>
                <a:spcPts val="0"/>
              </a:spcAft>
              <a:buClr>
                <a:schemeClr val="accent1"/>
              </a:buClr>
              <a:buSzPts val="2400"/>
              <a:buFont typeface="Arial"/>
              <a:buNone/>
            </a:pPr>
            <a:r>
              <a:rPr b="1" i="0" lang="en-US" sz="2400" u="none" cap="none" strike="noStrike">
                <a:solidFill>
                  <a:schemeClr val="accent1"/>
                </a:solidFill>
                <a:latin typeface="Arial"/>
                <a:ea typeface="Arial"/>
                <a:cs typeface="Arial"/>
                <a:sym typeface="Arial"/>
              </a:rPr>
              <a:t>- Provide high-level recommendations to the international community on how to perhaps enhance interactions, collaborations, to facilitate the vision.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i="0" lang="en-US" sz="4400" u="none" cap="none" strike="noStrike">
                <a:solidFill>
                  <a:schemeClr val="lt1"/>
                </a:solidFill>
                <a:latin typeface="Arial"/>
                <a:ea typeface="Arial"/>
                <a:cs typeface="Arial"/>
                <a:sym typeface="Arial"/>
              </a:rPr>
              <a:t>Drivers for WIGOS Vision update</a:t>
            </a:r>
            <a:endParaRPr>
              <a:solidFill>
                <a:schemeClr val="lt1"/>
              </a:solidFill>
            </a:endParaRPr>
          </a:p>
        </p:txBody>
      </p:sp>
      <p:sp>
        <p:nvSpPr>
          <p:cNvPr id="106" name="Google Shape;106;p7"/>
          <p:cNvSpPr txBox="1"/>
          <p:nvPr/>
        </p:nvSpPr>
        <p:spPr>
          <a:xfrm>
            <a:off x="269631" y="2028092"/>
            <a:ext cx="11758245" cy="4079632"/>
          </a:xfrm>
          <a:prstGeom prst="rect">
            <a:avLst/>
          </a:prstGeom>
          <a:solidFill>
            <a:srgbClr val="FFC000"/>
          </a:solid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i="0" lang="en-US" sz="3200" u="none" cap="none" strike="noStrike">
                <a:solidFill>
                  <a:schemeClr val="dk1"/>
                </a:solidFill>
                <a:latin typeface="Arial"/>
                <a:ea typeface="Arial"/>
                <a:cs typeface="Arial"/>
                <a:sym typeface="Arial"/>
              </a:rPr>
              <a:t>The major drivers should include, but not exclusively:</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ts val="2400"/>
              <a:buFont typeface="Montserrat"/>
              <a:buChar char="▪"/>
            </a:pPr>
            <a:r>
              <a:rPr b="0" i="0" lang="en-US" sz="2400" u="none" cap="none" strike="noStrike">
                <a:solidFill>
                  <a:schemeClr val="dk1"/>
                </a:solidFill>
                <a:latin typeface="Arial"/>
                <a:ea typeface="Arial"/>
                <a:cs typeface="Arial"/>
                <a:sym typeface="Arial"/>
              </a:rPr>
              <a:t>Applications Requirements evolution, </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ts val="2400"/>
              <a:buFont typeface="Montserrat"/>
              <a:buChar char="▪"/>
            </a:pPr>
            <a:r>
              <a:rPr b="0" i="0" lang="en-US" sz="2400" u="none" cap="none" strike="noStrike">
                <a:solidFill>
                  <a:schemeClr val="dk1"/>
                </a:solidFill>
                <a:latin typeface="Arial"/>
                <a:ea typeface="Arial"/>
                <a:cs typeface="Arial"/>
                <a:sym typeface="Arial"/>
              </a:rPr>
              <a:t>Technology Evolution and Innovation (H/W, Data, AI, etc)</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ts val="2400"/>
              <a:buFont typeface="Montserrat"/>
              <a:buChar char="▪"/>
            </a:pPr>
            <a:r>
              <a:rPr b="0" i="0" lang="en-US" sz="2400" u="none" cap="none" strike="noStrike">
                <a:solidFill>
                  <a:schemeClr val="dk1"/>
                </a:solidFill>
                <a:latin typeface="Arial"/>
                <a:ea typeface="Arial"/>
                <a:cs typeface="Arial"/>
                <a:sym typeface="Arial"/>
              </a:rPr>
              <a:t>Observing systems plans and capabilities (surface and Space)</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ts val="2400"/>
              <a:buFont typeface="Montserrat"/>
              <a:buChar char="▪"/>
            </a:pPr>
            <a:r>
              <a:rPr b="0" i="0" lang="en-US" sz="2400" u="none" cap="none" strike="noStrike">
                <a:solidFill>
                  <a:schemeClr val="dk1"/>
                </a:solidFill>
                <a:latin typeface="Arial"/>
                <a:ea typeface="Arial"/>
                <a:cs typeface="Arial"/>
                <a:sym typeface="Arial"/>
              </a:rPr>
              <a:t>Expected evolution of public/private sectors in this field</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ts val="2400"/>
              <a:buFont typeface="Montserrat"/>
              <a:buChar char="▪"/>
            </a:pPr>
            <a:r>
              <a:rPr b="0" i="0" lang="en-US" sz="2400" u="none" cap="none" strike="noStrike">
                <a:solidFill>
                  <a:schemeClr val="dk1"/>
                </a:solidFill>
                <a:latin typeface="Arial"/>
                <a:ea typeface="Arial"/>
                <a:cs typeface="Arial"/>
                <a:sym typeface="Arial"/>
              </a:rPr>
              <a:t>Other drivers as deemed relevant by the team</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ts val="2400"/>
              <a:buFont typeface="Montserrat"/>
              <a:buChar char="▪"/>
            </a:pPr>
            <a:r>
              <a:rPr b="0" i="0" lang="en-US" sz="2400" u="none" cap="none" strike="noStrike">
                <a:solidFill>
                  <a:schemeClr val="dk1"/>
                </a:solidFill>
                <a:latin typeface="Arial"/>
                <a:ea typeface="Arial"/>
                <a:cs typeface="Arial"/>
                <a:sym typeface="Arial"/>
              </a:rPr>
              <a:t>Evolution of the Importance of Earth Observations to societies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i="0" lang="en-US" sz="3200" u="none" cap="none" strike="noStrike">
                <a:solidFill>
                  <a:schemeClr val="lt1"/>
                </a:solidFill>
                <a:latin typeface="Arial"/>
                <a:ea typeface="Arial"/>
                <a:cs typeface="Arial"/>
                <a:sym typeface="Arial"/>
              </a:rPr>
              <a:t>Importance of a Wide Community Engagement and Participation</a:t>
            </a:r>
            <a:br>
              <a:rPr b="1" i="1" lang="en-US" sz="4400" u="none" cap="none" strike="noStrike">
                <a:solidFill>
                  <a:srgbClr val="005BAA"/>
                </a:solidFill>
                <a:latin typeface="Arial"/>
                <a:ea typeface="Arial"/>
                <a:cs typeface="Arial"/>
                <a:sym typeface="Arial"/>
              </a:rPr>
            </a:br>
            <a:endParaRPr/>
          </a:p>
        </p:txBody>
      </p:sp>
      <p:sp>
        <p:nvSpPr>
          <p:cNvPr id="112" name="Google Shape;112;p8"/>
          <p:cNvSpPr txBox="1"/>
          <p:nvPr/>
        </p:nvSpPr>
        <p:spPr>
          <a:xfrm>
            <a:off x="269630" y="2028092"/>
            <a:ext cx="11758245" cy="4079632"/>
          </a:xfrm>
          <a:prstGeom prst="rect">
            <a:avLst/>
          </a:prstGeom>
          <a:solidFill>
            <a:srgbClr val="92D050"/>
          </a:solidFill>
          <a:ln>
            <a:noFill/>
          </a:ln>
        </p:spPr>
        <p:txBody>
          <a:bodyPr anchorCtr="0" anchor="t" bIns="45700" lIns="91425" spcFirstLastPara="1" rIns="91425" wrap="square" tIns="45700">
            <a:normAutofit fontScale="92500" lnSpcReduction="20000"/>
          </a:bodyPr>
          <a:lstStyle/>
          <a:p>
            <a:pPr indent="-406400" lvl="0" marL="457200" marR="0" rtl="0" algn="l">
              <a:lnSpc>
                <a:spcPct val="115000"/>
              </a:lnSpc>
              <a:spcBef>
                <a:spcPts val="1000"/>
              </a:spcBef>
              <a:spcAft>
                <a:spcPts val="0"/>
              </a:spcAft>
              <a:buClr>
                <a:schemeClr val="dk1"/>
              </a:buClr>
              <a:buSzPct val="94594"/>
              <a:buFont typeface="Montserrat"/>
              <a:buChar char="❖"/>
            </a:pPr>
            <a:r>
              <a:rPr b="1" i="0" lang="en-US" sz="3200" u="none" cap="none" strike="noStrike">
                <a:solidFill>
                  <a:schemeClr val="dk1"/>
                </a:solidFill>
                <a:latin typeface="Arial"/>
                <a:ea typeface="Arial"/>
                <a:cs typeface="Arial"/>
                <a:sym typeface="Arial"/>
              </a:rPr>
              <a:t>Three components and purposes to the Engagement:</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ct val="108108"/>
              <a:buFont typeface="Montserrat"/>
              <a:buChar char="▪"/>
            </a:pPr>
            <a:r>
              <a:rPr b="0" i="0" lang="en-US" sz="2400" u="none" cap="none" strike="noStrike">
                <a:solidFill>
                  <a:schemeClr val="dk1"/>
                </a:solidFill>
                <a:latin typeface="Arial"/>
                <a:ea typeface="Arial"/>
                <a:cs typeface="Arial"/>
                <a:sym typeface="Arial"/>
              </a:rPr>
              <a:t>Collect technical feedbacks, gaining insight and knowledge to enrich the vision drafting (scientists, users, etc)</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ct val="108108"/>
              <a:buFont typeface="Montserrat"/>
              <a:buChar char="▪"/>
            </a:pPr>
            <a:r>
              <a:rPr b="0" i="0" lang="en-US" sz="2400" u="none" cap="none" strike="noStrike">
                <a:solidFill>
                  <a:schemeClr val="dk1"/>
                </a:solidFill>
                <a:latin typeface="Arial"/>
                <a:ea typeface="Arial"/>
                <a:cs typeface="Arial"/>
                <a:sym typeface="Arial"/>
              </a:rPr>
              <a:t>Allow technical review to gain institutional and strategic guidance during drafting</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ct val="108108"/>
              <a:buFont typeface="Montserrat"/>
              <a:buChar char="▪"/>
            </a:pPr>
            <a:r>
              <a:rPr b="0" i="0" lang="en-US" sz="2400" u="none" cap="none" strike="noStrike">
                <a:solidFill>
                  <a:schemeClr val="dk1"/>
                </a:solidFill>
                <a:latin typeface="Arial"/>
                <a:ea typeface="Arial"/>
                <a:cs typeface="Arial"/>
                <a:sym typeface="Arial"/>
              </a:rPr>
              <a:t>Conduct formal review by major stakeholders,</a:t>
            </a:r>
            <a:endParaRPr b="0" i="0" sz="1400" u="none" cap="none" strike="noStrike">
              <a:solidFill>
                <a:srgbClr val="000000"/>
              </a:solidFill>
              <a:latin typeface="Arial"/>
              <a:ea typeface="Arial"/>
              <a:cs typeface="Arial"/>
              <a:sym typeface="Arial"/>
            </a:endParaRPr>
          </a:p>
          <a:p>
            <a:pPr indent="-406400" lvl="0" marL="457200" marR="0" rtl="0" algn="l">
              <a:lnSpc>
                <a:spcPct val="115000"/>
              </a:lnSpc>
              <a:spcBef>
                <a:spcPts val="1000"/>
              </a:spcBef>
              <a:spcAft>
                <a:spcPts val="0"/>
              </a:spcAft>
              <a:buClr>
                <a:schemeClr val="dk1"/>
              </a:buClr>
              <a:buSzPct val="108108"/>
              <a:buFont typeface="Montserrat"/>
              <a:buChar char="❖"/>
            </a:pPr>
            <a:r>
              <a:rPr b="1" i="0" lang="en-US" sz="2800" u="none" cap="none" strike="noStrike">
                <a:solidFill>
                  <a:schemeClr val="dk1"/>
                </a:solidFill>
                <a:latin typeface="Arial"/>
                <a:ea typeface="Arial"/>
                <a:cs typeface="Arial"/>
                <a:sym typeface="Arial"/>
              </a:rPr>
              <a:t>This extensive engagement will maximize the chance of:</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ct val="108108"/>
              <a:buFont typeface="Montserrat"/>
              <a:buChar char="▪"/>
            </a:pPr>
            <a:r>
              <a:rPr b="0" i="0" lang="en-US" sz="2400" u="none" cap="none" strike="noStrike">
                <a:solidFill>
                  <a:schemeClr val="dk1"/>
                </a:solidFill>
                <a:latin typeface="Arial"/>
                <a:ea typeface="Arial"/>
                <a:cs typeface="Arial"/>
                <a:sym typeface="Arial"/>
              </a:rPr>
              <a:t>The vision being well structured and comprehensive</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ct val="108108"/>
              <a:buFont typeface="Montserrat"/>
              <a:buChar char="▪"/>
            </a:pPr>
            <a:r>
              <a:rPr b="0" i="0" lang="en-US" sz="2400" u="none" cap="none" strike="noStrike">
                <a:solidFill>
                  <a:schemeClr val="dk1"/>
                </a:solidFill>
                <a:latin typeface="Arial"/>
                <a:ea typeface="Arial"/>
                <a:cs typeface="Arial"/>
                <a:sym typeface="Arial"/>
              </a:rPr>
              <a:t>The vision being well received by WMO Infrastructure Commission</a:t>
            </a:r>
            <a:endParaRPr b="0" i="0" sz="1400" u="none" cap="none" strike="noStrike">
              <a:solidFill>
                <a:srgbClr val="000000"/>
              </a:solidFill>
              <a:latin typeface="Arial"/>
              <a:ea typeface="Arial"/>
              <a:cs typeface="Arial"/>
              <a:sym typeface="Arial"/>
            </a:endParaRPr>
          </a:p>
          <a:p>
            <a:pPr indent="-381000" lvl="1" marL="914400" marR="0" rtl="0" algn="l">
              <a:lnSpc>
                <a:spcPct val="115000"/>
              </a:lnSpc>
              <a:spcBef>
                <a:spcPts val="500"/>
              </a:spcBef>
              <a:spcAft>
                <a:spcPts val="0"/>
              </a:spcAft>
              <a:buClr>
                <a:schemeClr val="dk1"/>
              </a:buClr>
              <a:buSzPct val="108108"/>
              <a:buFont typeface="Montserrat"/>
              <a:buChar char="▪"/>
            </a:pPr>
            <a:r>
              <a:rPr b="0" i="0" lang="en-US" sz="2400" u="none" cap="none" strike="noStrike">
                <a:solidFill>
                  <a:schemeClr val="dk1"/>
                </a:solidFill>
                <a:latin typeface="Arial"/>
                <a:ea typeface="Arial"/>
                <a:cs typeface="Arial"/>
                <a:sym typeface="Arial"/>
              </a:rPr>
              <a:t>The vision being accepted (and being influential) when released to the community</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type="title"/>
          </p:nvPr>
        </p:nvSpPr>
        <p:spPr>
          <a:xfrm>
            <a:off x="2821020" y="175939"/>
            <a:ext cx="6741891"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latin typeface="Arial Black"/>
                <a:ea typeface="Arial Black"/>
                <a:cs typeface="Arial Black"/>
                <a:sym typeface="Arial Black"/>
              </a:rPr>
              <a:t>Community Engagement</a:t>
            </a:r>
            <a:endParaRPr sz="3600"/>
          </a:p>
        </p:txBody>
      </p:sp>
      <p:sp>
        <p:nvSpPr>
          <p:cNvPr id="118" name="Google Shape;118;p9"/>
          <p:cNvSpPr/>
          <p:nvPr/>
        </p:nvSpPr>
        <p:spPr>
          <a:xfrm>
            <a:off x="3033889" y="1001888"/>
            <a:ext cx="5813778" cy="5542845"/>
          </a:xfrm>
          <a:prstGeom prst="ellipse">
            <a:avLst/>
          </a:prstGeom>
          <a:solidFill>
            <a:srgbClr val="FFC000"/>
          </a:solidFill>
          <a:ln cap="flat" cmpd="sng" w="9525">
            <a:solidFill>
              <a:srgbClr val="2F41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19" name="Google Shape;119;p9"/>
          <p:cNvSpPr/>
          <p:nvPr/>
        </p:nvSpPr>
        <p:spPr>
          <a:xfrm>
            <a:off x="3781778" y="1693333"/>
            <a:ext cx="4318000" cy="4159956"/>
          </a:xfrm>
          <a:prstGeom prst="ellipse">
            <a:avLst/>
          </a:prstGeom>
          <a:solidFill>
            <a:srgbClr val="92D050"/>
          </a:solidFill>
          <a:ln cap="flat" cmpd="sng" w="9525">
            <a:solidFill>
              <a:srgbClr val="2F41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20" name="Google Shape;120;p9"/>
          <p:cNvSpPr/>
          <p:nvPr/>
        </p:nvSpPr>
        <p:spPr>
          <a:xfrm>
            <a:off x="4631267" y="2554111"/>
            <a:ext cx="2619022" cy="2438400"/>
          </a:xfrm>
          <a:prstGeom prst="ellipse">
            <a:avLst/>
          </a:prstGeom>
          <a:gradFill>
            <a:gsLst>
              <a:gs pos="0">
                <a:srgbClr val="2C4265"/>
              </a:gs>
              <a:gs pos="100000">
                <a:srgbClr val="B5BCCA"/>
              </a:gs>
            </a:gsLst>
            <a:lin ang="16200000" scaled="0"/>
          </a:gradFill>
          <a:ln cap="flat" cmpd="sng" w="9525">
            <a:solidFill>
              <a:srgbClr val="2F41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WMO Core Vision Drafting Team: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Members are expected to reach back to their institutions, communities to collect feedbacks, thoughts and bring it back to the vision drafting</a:t>
            </a:r>
            <a:endParaRPr b="0" i="0" sz="1400" u="none" cap="none" strike="noStrike">
              <a:solidFill>
                <a:srgbClr val="000000"/>
              </a:solidFill>
              <a:latin typeface="Arial"/>
              <a:ea typeface="Arial"/>
              <a:cs typeface="Arial"/>
              <a:sym typeface="Arial"/>
            </a:endParaRPr>
          </a:p>
        </p:txBody>
      </p:sp>
      <p:cxnSp>
        <p:nvCxnSpPr>
          <p:cNvPr id="121" name="Google Shape;121;p9"/>
          <p:cNvCxnSpPr/>
          <p:nvPr/>
        </p:nvCxnSpPr>
        <p:spPr>
          <a:xfrm flipH="1">
            <a:off x="7250322" y="1343378"/>
            <a:ext cx="2175900" cy="1563600"/>
          </a:xfrm>
          <a:prstGeom prst="bentConnector3">
            <a:avLst>
              <a:gd fmla="val 50001" name="adj1"/>
            </a:avLst>
          </a:prstGeom>
          <a:noFill/>
          <a:ln cap="flat" cmpd="sng" w="25400">
            <a:solidFill>
              <a:srgbClr val="00B050"/>
            </a:solidFill>
            <a:prstDash val="solid"/>
            <a:round/>
            <a:headEnd len="sm" w="sm" type="none"/>
            <a:tailEnd len="med" w="med" type="triangle"/>
          </a:ln>
          <a:effectLst>
            <a:outerShdw blurRad="40000" rotWithShape="0" dir="5400000" dist="20000">
              <a:srgbClr val="000000">
                <a:alpha val="37254"/>
              </a:srgbClr>
            </a:outerShdw>
          </a:effectLst>
        </p:spPr>
      </p:cxnSp>
      <p:sp>
        <p:nvSpPr>
          <p:cNvPr id="122" name="Google Shape;122;p9"/>
          <p:cNvSpPr/>
          <p:nvPr/>
        </p:nvSpPr>
        <p:spPr>
          <a:xfrm>
            <a:off x="9426222" y="1001888"/>
            <a:ext cx="2607734" cy="5282180"/>
          </a:xfrm>
          <a:prstGeom prst="rect">
            <a:avLst/>
          </a:prstGeom>
          <a:solidFill>
            <a:srgbClr val="92D050"/>
          </a:solidFill>
          <a:ln cap="flat" cmpd="sng" w="9525">
            <a:solidFill>
              <a:srgbClr val="2F41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First Circle: Technical Feedbacks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900" u="none" cap="none" strike="noStrike">
                <a:solidFill>
                  <a:schemeClr val="dk1"/>
                </a:solidFill>
                <a:latin typeface="Arial"/>
                <a:ea typeface="Arial"/>
                <a:cs typeface="Arial"/>
                <a:sym typeface="Arial"/>
              </a:rPr>
              <a:t>Engage with potential users of the vision (agencies, networks owners, etc) to better understand how this vision could help them in defining, designing, evolving and deciding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900" u="none" cap="none" strike="noStrike">
                <a:solidFill>
                  <a:schemeClr val="dk1"/>
                </a:solidFill>
                <a:latin typeface="Arial"/>
                <a:ea typeface="Arial"/>
                <a:cs typeface="Arial"/>
                <a:sym typeface="Arial"/>
              </a:rPr>
              <a:t>WMO-organized WIGOS 2050 Vision workshop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900" u="none" cap="none" strike="noStrike">
                <a:solidFill>
                  <a:schemeClr val="dk1"/>
                </a:solidFill>
                <a:latin typeface="Arial"/>
                <a:ea typeface="Arial"/>
                <a:cs typeface="Arial"/>
                <a:sym typeface="Arial"/>
              </a:rPr>
              <a:t>Technical conferences where major users of Observations are represented (ITSC for NWP, IPWG, IROWG, IWWG, AMS (possibly Town Hall, or a presentation), EMS, AGU, AOGS, ESA Living Planet,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900" u="none" cap="none" strike="noStrike">
                <a:solidFill>
                  <a:schemeClr val="dk1"/>
                </a:solidFill>
                <a:latin typeface="Arial"/>
                <a:ea typeface="Arial"/>
                <a:cs typeface="Arial"/>
                <a:sym typeface="Arial"/>
              </a:rPr>
              <a:t>CGMS and CEOS working group, strategic implementation team, and plenary sessions.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Noto Sans Symbols"/>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900" u="none" cap="none" strike="noStrike">
                <a:solidFill>
                  <a:schemeClr val="dk1"/>
                </a:solidFill>
                <a:latin typeface="Arial"/>
                <a:ea typeface="Arial"/>
                <a:cs typeface="Arial"/>
                <a:sym typeface="Arial"/>
              </a:rPr>
              <a:t>WMO High-level Consultative Meeting on Satellite Matters.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Noto Sans Symbols"/>
              <a:buChar char="▪"/>
            </a:pPr>
            <a:r>
              <a:rPr b="0" i="0" lang="en-US" sz="900" u="none" cap="none" strike="noStrike">
                <a:solidFill>
                  <a:schemeClr val="dk1"/>
                </a:solidFill>
                <a:latin typeface="Arial"/>
                <a:ea typeface="Arial"/>
                <a:cs typeface="Arial"/>
                <a:sym typeface="Arial"/>
              </a:rPr>
              <a:t>Technical Conferences where observing systems evolution is discussed (IGARSS, PIERS, ISRSE, NASA Technology Forum,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WMO Entities (GCOS – GCOS Steering Committee mid 2025 , GAW , G3W – observation workshop , GCW –  Space weather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GOOS event-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Arial"/>
              <a:ea typeface="Arial"/>
              <a:cs typeface="Arial"/>
              <a:sym typeface="Arial"/>
            </a:endParaRPr>
          </a:p>
          <a:p>
            <a:pPr indent="-57150" lvl="0" marL="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Arial"/>
                <a:ea typeface="Arial"/>
                <a:cs typeface="Arial"/>
                <a:sym typeface="Arial"/>
              </a:rPr>
              <a:t>Hydrology event-</a:t>
            </a:r>
            <a:endParaRPr b="0" i="0" sz="900" u="none" cap="none" strike="noStrike">
              <a:solidFill>
                <a:schemeClr val="dk1"/>
              </a:solidFill>
              <a:latin typeface="Arial"/>
              <a:ea typeface="Arial"/>
              <a:cs typeface="Arial"/>
              <a:sym typeface="Arial"/>
            </a:endParaRPr>
          </a:p>
        </p:txBody>
      </p:sp>
      <p:cxnSp>
        <p:nvCxnSpPr>
          <p:cNvPr id="123" name="Google Shape;123;p9"/>
          <p:cNvCxnSpPr/>
          <p:nvPr/>
        </p:nvCxnSpPr>
        <p:spPr>
          <a:xfrm>
            <a:off x="2201333" y="1693333"/>
            <a:ext cx="2740500" cy="1896600"/>
          </a:xfrm>
          <a:prstGeom prst="bentConnector3">
            <a:avLst>
              <a:gd fmla="val 49998" name="adj1"/>
            </a:avLst>
          </a:prstGeom>
          <a:noFill/>
          <a:ln cap="flat" cmpd="sng" w="25400">
            <a:solidFill>
              <a:srgbClr val="00B0F0"/>
            </a:solidFill>
            <a:prstDash val="solid"/>
            <a:round/>
            <a:headEnd len="sm" w="sm" type="none"/>
            <a:tailEnd len="med" w="med" type="triangle"/>
          </a:ln>
          <a:effectLst>
            <a:outerShdw blurRad="40000" rotWithShape="0" dir="5400000" dist="20000">
              <a:srgbClr val="000000">
                <a:alpha val="37254"/>
              </a:srgbClr>
            </a:outerShdw>
          </a:effectLst>
        </p:spPr>
      </p:cxnSp>
      <p:sp>
        <p:nvSpPr>
          <p:cNvPr id="124" name="Google Shape;124;p9"/>
          <p:cNvSpPr/>
          <p:nvPr/>
        </p:nvSpPr>
        <p:spPr>
          <a:xfrm>
            <a:off x="-1" y="0"/>
            <a:ext cx="2607733" cy="3578578"/>
          </a:xfrm>
          <a:prstGeom prst="rect">
            <a:avLst/>
          </a:prstGeom>
          <a:solidFill>
            <a:srgbClr val="ACB8CA"/>
          </a:solidFill>
          <a:ln cap="flat" cmpd="sng" w="9525">
            <a:solidFill>
              <a:srgbClr val="2F41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Inclusive and Balanced Representation: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 Space/Surface balance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 Geographic representation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 Gender balance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 Applications representation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 Institutions representations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Team members are also reps of or familiar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CGMS, CEOS, GOOS, WMO, ET-EOSDE, RRR, NWP, NASA, SC-ON, EUMETSAT, SAEON, GBON, JAXA, ET-SSU, BOM, ECMWF, Academia, private sector and non-traditional EO sector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They are also from: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US, Canada, Japan, South Africa, Argentina, Europe, Australia, China, etc</a:t>
            </a:r>
            <a:endParaRPr b="0" i="0" sz="1000" u="none" cap="none" strike="noStrike">
              <a:solidFill>
                <a:schemeClr val="dk1"/>
              </a:solidFill>
              <a:latin typeface="Arial"/>
              <a:ea typeface="Arial"/>
              <a:cs typeface="Arial"/>
              <a:sym typeface="Arial"/>
            </a:endParaRPr>
          </a:p>
        </p:txBody>
      </p:sp>
      <p:cxnSp>
        <p:nvCxnSpPr>
          <p:cNvPr id="125" name="Google Shape;125;p9"/>
          <p:cNvCxnSpPr/>
          <p:nvPr/>
        </p:nvCxnSpPr>
        <p:spPr>
          <a:xfrm flipH="1" rot="10800000">
            <a:off x="3366210" y="6062264"/>
            <a:ext cx="1534500" cy="397800"/>
          </a:xfrm>
          <a:prstGeom prst="bentConnector3">
            <a:avLst>
              <a:gd fmla="val 100028" name="adj1"/>
            </a:avLst>
          </a:prstGeom>
          <a:noFill/>
          <a:ln cap="flat" cmpd="sng" w="25400">
            <a:solidFill>
              <a:srgbClr val="9D3422"/>
            </a:solidFill>
            <a:prstDash val="solid"/>
            <a:round/>
            <a:headEnd len="sm" w="sm" type="none"/>
            <a:tailEnd len="med" w="med" type="triangle"/>
          </a:ln>
          <a:effectLst>
            <a:outerShdw blurRad="40000" rotWithShape="0" dir="5400000" dist="20000">
              <a:srgbClr val="000000">
                <a:alpha val="37254"/>
              </a:srgbClr>
            </a:outerShdw>
          </a:effectLst>
        </p:spPr>
      </p:cxnSp>
      <p:sp>
        <p:nvSpPr>
          <p:cNvPr id="126" name="Google Shape;126;p9"/>
          <p:cNvSpPr/>
          <p:nvPr/>
        </p:nvSpPr>
        <p:spPr>
          <a:xfrm>
            <a:off x="311151" y="3625526"/>
            <a:ext cx="3055059" cy="3232474"/>
          </a:xfrm>
          <a:prstGeom prst="rect">
            <a:avLst/>
          </a:prstGeom>
          <a:solidFill>
            <a:srgbClr val="FFCC66"/>
          </a:solidFill>
          <a:ln cap="flat" cmpd="sng" w="9525">
            <a:solidFill>
              <a:srgbClr val="2F41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Second Circle: Inclusive and Balanced Review</a:t>
            </a:r>
            <a:endParaRPr b="0" i="0" sz="1400" u="none" cap="none" strike="noStrike">
              <a:solidFill>
                <a:srgbClr val="000000"/>
              </a:solidFill>
              <a:latin typeface="Arial"/>
              <a:ea typeface="Arial"/>
              <a:cs typeface="Arial"/>
              <a:sym typeface="Arial"/>
            </a:endParaRPr>
          </a:p>
          <a:p>
            <a:pPr indent="0" lvl="0" marL="57150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ET-EOSDE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CGMS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CEOS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GEO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UNESCO/IOC/GOOS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GCOS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GCW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GAW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G3W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WMO Hydrological community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(WMO) Space Weather communities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WMO GBON/RBON/RRR/HLG expert teams and PoCs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UNOOSA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HMEI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Etc</a:t>
            </a:r>
            <a:endParaRPr b="0" i="0" sz="1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2021-11-18T10:14:05Z</dcterms:created>
  <dc:creator>Etienne Charpentier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0x0101004237E1DFA11F9A49A85050D7E1585839</vt:lpwstr>
  </property>
  <property fmtid="{D5CDD505-2E9C-101B-9397-08002B2CF9AE}" pid="3" name="MediaServiceImageTags">
    <vt:lpwstr/>
  </property>
</Properties>
</file>