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Montserra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KYdVJfNfYPmNk49R5XbQPmtUF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09B9D0-854F-4535-A942-8051DBACE3AD}">
  <a:tblStyle styleId="{F809B9D0-854F-4535-A942-8051DBACE3AD}"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6.xml"/><Relationship Id="rId22" Type="http://schemas.openxmlformats.org/officeDocument/2006/relationships/font" Target="fonts/Montserrat-boldItalic.fntdata"/><Relationship Id="rId10" Type="http://schemas.openxmlformats.org/officeDocument/2006/relationships/slide" Target="slides/slide5.xml"/><Relationship Id="rId21" Type="http://schemas.openxmlformats.org/officeDocument/2006/relationships/font" Target="fonts/Montserrat-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0.jp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3"/>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3"/>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3"/>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3"/>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3"/>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3"/>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3"/>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20" name="Google Shape;20;p13"/>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
        <p:nvSpPr>
          <p:cNvPr id="29" name="Google Shape;29;p1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5"/>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5"/>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2024, 18-19 September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2" name="Shape 42"/>
        <p:cNvGrpSpPr/>
        <p:nvPr/>
      </p:nvGrpSpPr>
      <p:grpSpPr>
        <a:xfrm>
          <a:off x="0" y="0"/>
          <a:ext cx="0" cy="0"/>
          <a:chOff x="0" y="0"/>
          <a:chExt cx="0" cy="0"/>
        </a:xfrm>
      </p:grpSpPr>
      <p:sp>
        <p:nvSpPr>
          <p:cNvPr id="43" name="Google Shape;43;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9" name="Google Shape;49;p1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0" name="Google Shape;50;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1" name="Google Shape;51;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2" name="Google Shape;52;p1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2024, 18-19 September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2"/>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2"/>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title"/>
          </p:nvPr>
        </p:nvSpPr>
        <p:spPr>
          <a:xfrm>
            <a:off x="206196" y="175957"/>
            <a:ext cx="9395004"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6000">
                <a:latin typeface="Arial"/>
                <a:ea typeface="Arial"/>
                <a:cs typeface="Arial"/>
                <a:sym typeface="Arial"/>
              </a:rPr>
              <a:t>Outcome</a:t>
            </a:r>
            <a:r>
              <a:rPr lang="en-US" sz="6000">
                <a:latin typeface="Arial"/>
                <a:ea typeface="Arial"/>
                <a:cs typeface="Arial"/>
                <a:sym typeface="Arial"/>
              </a:rPr>
              <a:t> Step-C&amp;D of the External Request Process of UNCCD.</a:t>
            </a:r>
            <a:endParaRPr sz="6000">
              <a:latin typeface="Arial"/>
              <a:ea typeface="Arial"/>
              <a:cs typeface="Arial"/>
              <a:sym typeface="Arial"/>
            </a:endParaRPr>
          </a:p>
        </p:txBody>
      </p:sp>
      <p:sp>
        <p:nvSpPr>
          <p:cNvPr id="58" name="Google Shape;58;p1"/>
          <p:cNvSpPr/>
          <p:nvPr/>
        </p:nvSpPr>
        <p:spPr>
          <a:xfrm>
            <a:off x="7130143" y="4702629"/>
            <a:ext cx="5061857" cy="2465718"/>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Satoshi Uenuma, SIT Chair Team</a:t>
            </a:r>
            <a:endParaRPr b="0" i="0" sz="1400" u="none" cap="none" strike="noStrike">
              <a:solidFill>
                <a:srgbClr val="000000"/>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Agenda Item 8.3</a:t>
            </a:r>
            <a:endParaRPr b="0" i="0" sz="1400" u="none" cap="none" strike="noStrike">
              <a:solidFill>
                <a:srgbClr val="000000"/>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SIT-40 Fukuoka, Japan</a:t>
            </a:r>
            <a:endParaRPr b="0" i="0" sz="1400" u="none" cap="none" strike="noStrike">
              <a:solidFill>
                <a:srgbClr val="000000"/>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8-10 April, 2025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idx="1" type="body"/>
          </p:nvPr>
        </p:nvSpPr>
        <p:spPr>
          <a:xfrm>
            <a:off x="324233" y="2976281"/>
            <a:ext cx="11495400" cy="779003"/>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2800"/>
              <a:buNone/>
            </a:pPr>
            <a:r>
              <a:rPr lang="en-US" sz="3600"/>
              <a:t>Backup</a:t>
            </a:r>
            <a:endParaRPr sz="3600"/>
          </a:p>
        </p:txBody>
      </p:sp>
      <p:sp>
        <p:nvSpPr>
          <p:cNvPr id="123" name="Google Shape;123;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idx="1" type="body"/>
          </p:nvPr>
        </p:nvSpPr>
        <p:spPr>
          <a:xfrm>
            <a:off x="175703" y="1846053"/>
            <a:ext cx="6992071" cy="4364966"/>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UNCCD is a Convention to combat desertification and mitigate the effects of drought through national action programs that incorporate long-term strategies supported by international cooperation and partnership arrangements. </a:t>
            </a:r>
            <a:endParaRPr/>
          </a:p>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UNCCD is one of the three major treaties known as the Rio Conventions— alongside climate change and biodiversity. </a:t>
            </a:r>
            <a:endParaRPr/>
          </a:p>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UNCCD COP16 (Riyadh, Saudi Arabia in December 2024) will be a landmark event for accelerating action on land and drought resilience.</a:t>
            </a:r>
            <a:endParaRPr/>
          </a:p>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Designated UN Custodian Agency for SDG indicator 15.3.1 (Land Degradation)</a:t>
            </a:r>
            <a:endParaRPr sz="1800">
              <a:latin typeface="Arial"/>
              <a:ea typeface="Arial"/>
              <a:cs typeface="Arial"/>
              <a:sym typeface="Arial"/>
            </a:endParaRPr>
          </a:p>
        </p:txBody>
      </p:sp>
      <p:sp>
        <p:nvSpPr>
          <p:cNvPr id="129" name="Google Shape;129;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About UNCCD</a:t>
            </a:r>
            <a:endParaRPr/>
          </a:p>
        </p:txBody>
      </p:sp>
      <p:pic>
        <p:nvPicPr>
          <p:cNvPr id="130" name="Google Shape;130;p3"/>
          <p:cNvPicPr preferRelativeResize="0"/>
          <p:nvPr/>
        </p:nvPicPr>
        <p:blipFill rotWithShape="1">
          <a:blip r:embed="rId3">
            <a:alphaModFix/>
          </a:blip>
          <a:srcRect b="0" l="0" r="0" t="0"/>
          <a:stretch/>
        </p:blipFill>
        <p:spPr>
          <a:xfrm>
            <a:off x="7323701" y="1686506"/>
            <a:ext cx="4692596" cy="1904743"/>
          </a:xfrm>
          <a:prstGeom prst="rect">
            <a:avLst/>
          </a:prstGeom>
          <a:noFill/>
          <a:ln>
            <a:noFill/>
          </a:ln>
        </p:spPr>
      </p:pic>
      <p:pic>
        <p:nvPicPr>
          <p:cNvPr id="131" name="Google Shape;131;p3"/>
          <p:cNvPicPr preferRelativeResize="0"/>
          <p:nvPr/>
        </p:nvPicPr>
        <p:blipFill rotWithShape="1">
          <a:blip r:embed="rId4">
            <a:alphaModFix/>
          </a:blip>
          <a:srcRect b="0" l="0" r="0" t="0"/>
          <a:stretch/>
        </p:blipFill>
        <p:spPr>
          <a:xfrm>
            <a:off x="7725797" y="4034685"/>
            <a:ext cx="3961075" cy="1904743"/>
          </a:xfrm>
          <a:prstGeom prst="rect">
            <a:avLst/>
          </a:prstGeom>
          <a:noFill/>
          <a:ln>
            <a:noFill/>
          </a:ln>
        </p:spPr>
      </p:pic>
      <p:sp>
        <p:nvSpPr>
          <p:cNvPr id="132" name="Google Shape;132;p3"/>
          <p:cNvSpPr txBox="1"/>
          <p:nvPr/>
        </p:nvSpPr>
        <p:spPr>
          <a:xfrm>
            <a:off x="175703" y="1116426"/>
            <a:ext cx="8358697" cy="663491"/>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1" i="0" lang="en-US" sz="2400" u="none" cap="none" strike="noStrike">
                <a:solidFill>
                  <a:schemeClr val="dk1"/>
                </a:solidFill>
                <a:latin typeface="Arial"/>
                <a:ea typeface="Arial"/>
                <a:cs typeface="Arial"/>
                <a:sym typeface="Arial"/>
              </a:rPr>
              <a:t>UNCCD: </a:t>
            </a:r>
            <a:r>
              <a:rPr b="0" i="0" lang="en-US" sz="2000" u="none" cap="none" strike="noStrike">
                <a:solidFill>
                  <a:schemeClr val="dk1"/>
                </a:solidFill>
                <a:latin typeface="Arial"/>
                <a:ea typeface="Arial"/>
                <a:cs typeface="Arial"/>
                <a:sym typeface="Arial"/>
              </a:rPr>
              <a:t>the United Nations Convention to Combat Desertification</a:t>
            </a:r>
            <a:endParaRPr b="0" i="0" sz="18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idx="1" type="body"/>
          </p:nvPr>
        </p:nvSpPr>
        <p:spPr>
          <a:xfrm>
            <a:off x="176048" y="1246637"/>
            <a:ext cx="11727055" cy="4627390"/>
          </a:xfrm>
          <a:prstGeom prst="rect">
            <a:avLst/>
          </a:prstGeom>
          <a:noFill/>
          <a:ln>
            <a:noFill/>
          </a:ln>
        </p:spPr>
        <p:txBody>
          <a:bodyPr anchorCtr="0" anchor="t" bIns="45700" lIns="91425" spcFirstLastPara="1" rIns="91425" wrap="square" tIns="45700">
            <a:noAutofit/>
          </a:bodyPr>
          <a:lstStyle/>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Is there sufficient clarity in the request to perform a high-level assessment and, in particular, does it contain well-formulated requests to CEOS Agencies? </a:t>
            </a:r>
            <a:endParaRPr sz="2000">
              <a:latin typeface="Arial"/>
              <a:ea typeface="Arial"/>
              <a:cs typeface="Arial"/>
              <a:sym typeface="Arial"/>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Does the request relate to the Group on Earth Observations (GEO) Work Programme or a global policy framework (e.g., UN-SDG, UNFCCC, SBSTA, GCOS, Sendai Framework)? </a:t>
            </a:r>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Is there a benefit to internal and/or external stakeholders? This value should be societal benefit but may also be monetary.</a:t>
            </a:r>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Is Earth observation data relevant to the needs of this request?</a:t>
            </a:r>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Assess the feasibility of a potential contribution from CEOS Agencies. Are the type of observations, resolution and frequency of observations compatible with the Earth observation data resources of CEOS Agencies?</a:t>
            </a:r>
            <a:endParaRPr/>
          </a:p>
        </p:txBody>
      </p:sp>
      <p:sp>
        <p:nvSpPr>
          <p:cNvPr id="138" name="Google Shape;138;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400">
                <a:latin typeface="Arial"/>
                <a:ea typeface="Arial"/>
                <a:cs typeface="Arial"/>
                <a:sym typeface="Arial"/>
              </a:rPr>
              <a:t>Assessment Criteria for Step-B</a:t>
            </a: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latin typeface="Arial"/>
                <a:ea typeface="Arial"/>
                <a:cs typeface="Arial"/>
                <a:sym typeface="Arial"/>
              </a:rPr>
              <a:t>CEOS External Request Process</a:t>
            </a:r>
            <a:endParaRPr>
              <a:latin typeface="Arial"/>
              <a:ea typeface="Arial"/>
              <a:cs typeface="Arial"/>
              <a:sym typeface="Arial"/>
            </a:endParaRPr>
          </a:p>
        </p:txBody>
      </p:sp>
      <p:sp>
        <p:nvSpPr>
          <p:cNvPr id="144" name="Google Shape;144;p24"/>
          <p:cNvSpPr txBox="1"/>
          <p:nvPr/>
        </p:nvSpPr>
        <p:spPr>
          <a:xfrm>
            <a:off x="0" y="1144436"/>
            <a:ext cx="8177842" cy="36929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4400"/>
              <a:buFont typeface="Montserrat"/>
              <a:buNone/>
            </a:pPr>
            <a:r>
              <a:rPr b="1" i="0" lang="en-US" sz="2000" u="none" cap="none" strike="noStrike">
                <a:solidFill>
                  <a:schemeClr val="dk1"/>
                </a:solidFill>
                <a:latin typeface="Arial"/>
                <a:ea typeface="Arial"/>
                <a:cs typeface="Arial"/>
                <a:sym typeface="Arial"/>
              </a:rPr>
              <a:t>The CEOS defines the following process for external requests</a:t>
            </a:r>
            <a:endParaRPr b="0" i="0" sz="2000" u="none" cap="none" strike="noStrike">
              <a:solidFill>
                <a:schemeClr val="dk1"/>
              </a:solidFill>
              <a:latin typeface="Arial"/>
              <a:ea typeface="Arial"/>
              <a:cs typeface="Arial"/>
              <a:sym typeface="Arial"/>
            </a:endParaRPr>
          </a:p>
        </p:txBody>
      </p:sp>
      <p:pic>
        <p:nvPicPr>
          <p:cNvPr id="145" name="Google Shape;145;p24"/>
          <p:cNvPicPr preferRelativeResize="0"/>
          <p:nvPr/>
        </p:nvPicPr>
        <p:blipFill rotWithShape="1">
          <a:blip r:embed="rId3">
            <a:alphaModFix/>
          </a:blip>
          <a:srcRect b="0" l="0" r="0" t="0"/>
          <a:stretch/>
        </p:blipFill>
        <p:spPr>
          <a:xfrm>
            <a:off x="7848600" y="1144434"/>
            <a:ext cx="4343400" cy="5318228"/>
          </a:xfrm>
          <a:prstGeom prst="rect">
            <a:avLst/>
          </a:prstGeom>
          <a:noFill/>
          <a:ln>
            <a:noFill/>
          </a:ln>
        </p:spPr>
      </p:pic>
      <p:sp>
        <p:nvSpPr>
          <p:cNvPr id="146" name="Google Shape;146;p24"/>
          <p:cNvSpPr txBox="1"/>
          <p:nvPr/>
        </p:nvSpPr>
        <p:spPr>
          <a:xfrm>
            <a:off x="278003" y="1575006"/>
            <a:ext cx="7262813" cy="4886180"/>
          </a:xfrm>
          <a:prstGeom prst="rect">
            <a:avLst/>
          </a:prstGeom>
          <a:noFill/>
          <a:ln>
            <a:noFill/>
          </a:ln>
        </p:spPr>
        <p:txBody>
          <a:bodyPr anchorCtr="0" anchor="t" bIns="45700" lIns="91425" spcFirstLastPara="1" rIns="91425" wrap="square" tIns="45700">
            <a:noAutofit/>
          </a:bodyPr>
          <a:lstStyle/>
          <a:p>
            <a:pPr indent="0" lvl="1" marL="119063"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Step-A: Initial Consideration of External Requests</a:t>
            </a:r>
            <a:endParaRPr/>
          </a:p>
          <a:p>
            <a:pPr indent="-342899" lvl="1" marL="461963" marR="0" rtl="0" algn="l">
              <a:lnSpc>
                <a:spcPct val="100000"/>
              </a:lnSpc>
              <a:spcBef>
                <a:spcPts val="360"/>
              </a:spcBef>
              <a:spcAft>
                <a:spcPts val="0"/>
              </a:spcAft>
              <a:buClr>
                <a:schemeClr val="dk1"/>
              </a:buClr>
              <a:buSzPts val="1080"/>
              <a:buFont typeface="Noto Sans Symbols"/>
              <a:buChar char="●"/>
            </a:pPr>
            <a:r>
              <a:rPr b="0" i="0" lang="en-US" sz="1800" u="none" cap="none" strike="noStrike">
                <a:solidFill>
                  <a:schemeClr val="dk1"/>
                </a:solidFill>
                <a:latin typeface="Arial"/>
                <a:ea typeface="Arial"/>
                <a:cs typeface="Arial"/>
                <a:sym typeface="Arial"/>
              </a:rPr>
              <a:t>Managed by CEO and supported by the CEOS and SIT Chairs. Is the request relevant and clear?</a:t>
            </a:r>
            <a:endParaRPr/>
          </a:p>
          <a:p>
            <a:pPr indent="0" lvl="1" marL="119063" marR="0" rtl="0" algn="l">
              <a:lnSpc>
                <a:spcPct val="100000"/>
              </a:lnSpc>
              <a:spcBef>
                <a:spcPts val="1200"/>
              </a:spcBef>
              <a:spcAft>
                <a:spcPts val="0"/>
              </a:spcAft>
              <a:buNone/>
            </a:pPr>
            <a:r>
              <a:rPr b="1" i="0" lang="en-US" sz="1800" u="none" cap="none" strike="noStrike">
                <a:solidFill>
                  <a:srgbClr val="000000"/>
                </a:solidFill>
                <a:latin typeface="Arial"/>
                <a:ea typeface="Arial"/>
                <a:cs typeface="Arial"/>
                <a:sym typeface="Arial"/>
              </a:rPr>
              <a:t>Step-B: High-Level Assessment</a:t>
            </a:r>
            <a:endParaRPr/>
          </a:p>
          <a:p>
            <a:pPr indent="-342899" lvl="1" marL="461963" marR="0" rtl="0" algn="l">
              <a:lnSpc>
                <a:spcPct val="100000"/>
              </a:lnSpc>
              <a:spcBef>
                <a:spcPts val="360"/>
              </a:spcBef>
              <a:spcAft>
                <a:spcPts val="0"/>
              </a:spcAft>
              <a:buClr>
                <a:schemeClr val="dk1"/>
              </a:buClr>
              <a:buSzPts val="1080"/>
              <a:buFont typeface="Noto Sans Symbols"/>
              <a:buChar char="●"/>
            </a:pPr>
            <a:r>
              <a:rPr b="0" i="0" lang="en-US" sz="1800" u="none" cap="none" strike="noStrike">
                <a:solidFill>
                  <a:srgbClr val="000000"/>
                </a:solidFill>
                <a:latin typeface="Arial"/>
                <a:ea typeface="Arial"/>
                <a:cs typeface="Arial"/>
                <a:sym typeface="Arial"/>
              </a:rPr>
              <a:t>Managed by the SIT Chair and supported by the SEO and CEO. Assess relation to GEO and external frameworks, benefits, relevance of EO data and feasibility</a:t>
            </a:r>
            <a:endParaRPr/>
          </a:p>
          <a:p>
            <a:pPr indent="0" lvl="1" marL="119063" marR="0" rtl="0" algn="l">
              <a:lnSpc>
                <a:spcPct val="100000"/>
              </a:lnSpc>
              <a:spcBef>
                <a:spcPts val="1200"/>
              </a:spcBef>
              <a:spcAft>
                <a:spcPts val="0"/>
              </a:spcAft>
              <a:buNone/>
            </a:pPr>
            <a:r>
              <a:rPr b="1" i="0" lang="en-US" sz="1800" u="none" cap="none" strike="noStrike">
                <a:solidFill>
                  <a:srgbClr val="000000"/>
                </a:solidFill>
                <a:latin typeface="Arial"/>
                <a:ea typeface="Arial"/>
                <a:cs typeface="Arial"/>
                <a:sym typeface="Arial"/>
              </a:rPr>
              <a:t>Step-C: Detailed Assessment</a:t>
            </a:r>
            <a:endParaRPr/>
          </a:p>
          <a:p>
            <a:pPr indent="-342899" lvl="1" marL="461963" marR="0" rtl="0" algn="l">
              <a:lnSpc>
                <a:spcPct val="100000"/>
              </a:lnSpc>
              <a:spcBef>
                <a:spcPts val="360"/>
              </a:spcBef>
              <a:spcAft>
                <a:spcPts val="0"/>
              </a:spcAft>
              <a:buClr>
                <a:srgbClr val="000000"/>
              </a:buClr>
              <a:buSzPts val="1080"/>
              <a:buFont typeface="Noto Sans Symbols"/>
              <a:buChar char="●"/>
            </a:pPr>
            <a:r>
              <a:rPr b="0" i="0" lang="en-US" sz="1800" u="none" cap="none" strike="noStrike">
                <a:solidFill>
                  <a:srgbClr val="000000"/>
                </a:solidFill>
                <a:latin typeface="Arial"/>
                <a:ea typeface="Arial"/>
                <a:cs typeface="Arial"/>
                <a:sym typeface="Arial"/>
              </a:rPr>
              <a:t>Managed by the SIT Chair and supported by the SEO and CEO. Also supported by CEOS Members and entities.</a:t>
            </a:r>
            <a:endParaRPr/>
          </a:p>
          <a:p>
            <a:pPr indent="-342899" lvl="1" marL="461963" marR="0" rtl="0" algn="l">
              <a:lnSpc>
                <a:spcPct val="100000"/>
              </a:lnSpc>
              <a:spcBef>
                <a:spcPts val="360"/>
              </a:spcBef>
              <a:spcAft>
                <a:spcPts val="0"/>
              </a:spcAft>
              <a:buClr>
                <a:srgbClr val="000000"/>
              </a:buClr>
              <a:buSzPts val="1080"/>
              <a:buFont typeface="Noto Sans Symbols"/>
              <a:buChar char="●"/>
            </a:pPr>
            <a:r>
              <a:rPr b="0" i="0" lang="en-US" sz="1800" u="none" cap="none" strike="noStrike">
                <a:solidFill>
                  <a:srgbClr val="000000"/>
                </a:solidFill>
                <a:latin typeface="Arial"/>
                <a:ea typeface="Arial"/>
                <a:cs typeface="Arial"/>
                <a:sym typeface="Arial"/>
              </a:rPr>
              <a:t>Assess specifics of CEOS Agency support, data needs and feasibility and priorities vs. commitments</a:t>
            </a:r>
            <a:endParaRPr/>
          </a:p>
          <a:p>
            <a:pPr indent="0" lvl="1" marL="119063" marR="0" rtl="0" algn="l">
              <a:lnSpc>
                <a:spcPct val="100000"/>
              </a:lnSpc>
              <a:spcBef>
                <a:spcPts val="1200"/>
              </a:spcBef>
              <a:spcAft>
                <a:spcPts val="0"/>
              </a:spcAft>
              <a:buNone/>
            </a:pPr>
            <a:r>
              <a:rPr b="1" i="0" lang="en-US" sz="1800" u="none" cap="none" strike="noStrike">
                <a:solidFill>
                  <a:srgbClr val="000000"/>
                </a:solidFill>
                <a:latin typeface="Arial"/>
                <a:ea typeface="Arial"/>
                <a:cs typeface="Arial"/>
                <a:sym typeface="Arial"/>
              </a:rPr>
              <a:t>Step-D: Final Recommendation</a:t>
            </a:r>
            <a:endParaRPr/>
          </a:p>
          <a:p>
            <a:pPr indent="-342899" lvl="1" marL="461963" marR="0" rtl="0" algn="l">
              <a:lnSpc>
                <a:spcPct val="100000"/>
              </a:lnSpc>
              <a:spcBef>
                <a:spcPts val="360"/>
              </a:spcBef>
              <a:spcAft>
                <a:spcPts val="0"/>
              </a:spcAft>
              <a:buClr>
                <a:srgbClr val="000000"/>
              </a:buClr>
              <a:buSzPts val="1080"/>
              <a:buFont typeface="Noto Sans Symbols"/>
              <a:buChar char="●"/>
            </a:pPr>
            <a:r>
              <a:rPr b="0" i="0" lang="en-US" sz="1800" u="none" cap="none" strike="noStrike">
                <a:solidFill>
                  <a:srgbClr val="000000"/>
                </a:solidFill>
                <a:latin typeface="Arial"/>
                <a:ea typeface="Arial"/>
                <a:cs typeface="Arial"/>
                <a:sym typeface="Arial"/>
              </a:rPr>
              <a:t>Accommodate in CEOS (work plan task or not), add a new CEOS entity (refer to New Initiatives Process Paper).</a:t>
            </a:r>
            <a:endParaRPr/>
          </a:p>
        </p:txBody>
      </p:sp>
      <p:sp>
        <p:nvSpPr>
          <p:cNvPr id="147" name="Google Shape;147;p24"/>
          <p:cNvSpPr txBox="1"/>
          <p:nvPr/>
        </p:nvSpPr>
        <p:spPr>
          <a:xfrm>
            <a:off x="6912078" y="5469619"/>
            <a:ext cx="3687097" cy="830997"/>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FF0000"/>
                </a:solidFill>
                <a:latin typeface="Arial"/>
                <a:ea typeface="Arial"/>
                <a:cs typeface="Arial"/>
                <a:sym typeface="Arial"/>
              </a:rPr>
              <a:t>the CEO will contact the external requesting entity to communicate the outcome of each Steps.</a:t>
            </a:r>
            <a:endParaRPr b="1" i="0" sz="1600" u="none" cap="none" strike="noStrik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latin typeface="Arial"/>
                <a:ea typeface="Arial"/>
                <a:cs typeface="Arial"/>
                <a:sym typeface="Arial"/>
              </a:rPr>
              <a:t>Background</a:t>
            </a:r>
            <a:endParaRPr>
              <a:latin typeface="Arial"/>
              <a:ea typeface="Arial"/>
              <a:cs typeface="Arial"/>
              <a:sym typeface="Arial"/>
            </a:endParaRPr>
          </a:p>
        </p:txBody>
      </p:sp>
      <p:pic>
        <p:nvPicPr>
          <p:cNvPr id="64" name="Google Shape;64;p2"/>
          <p:cNvPicPr preferRelativeResize="0"/>
          <p:nvPr/>
        </p:nvPicPr>
        <p:blipFill rotWithShape="1">
          <a:blip r:embed="rId3">
            <a:alphaModFix/>
          </a:blip>
          <a:srcRect b="21350" l="0" r="0" t="0"/>
          <a:stretch/>
        </p:blipFill>
        <p:spPr>
          <a:xfrm>
            <a:off x="7017745" y="1542366"/>
            <a:ext cx="5174255" cy="4693180"/>
          </a:xfrm>
          <a:prstGeom prst="rect">
            <a:avLst/>
          </a:prstGeom>
          <a:noFill/>
          <a:ln>
            <a:noFill/>
          </a:ln>
        </p:spPr>
      </p:pic>
      <p:sp>
        <p:nvSpPr>
          <p:cNvPr id="65" name="Google Shape;65;p2"/>
          <p:cNvSpPr/>
          <p:nvPr/>
        </p:nvSpPr>
        <p:spPr>
          <a:xfrm>
            <a:off x="8828840" y="3483474"/>
            <a:ext cx="2052000" cy="15120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 name="Google Shape;66;p2"/>
          <p:cNvSpPr txBox="1"/>
          <p:nvPr/>
        </p:nvSpPr>
        <p:spPr>
          <a:xfrm>
            <a:off x="10927547" y="4093783"/>
            <a:ext cx="1209368" cy="29756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4400"/>
              <a:buFont typeface="Montserrat"/>
              <a:buNone/>
            </a:pPr>
            <a:r>
              <a:rPr b="0" i="0" lang="en-US" sz="1400" u="none" cap="none" strike="noStrike">
                <a:solidFill>
                  <a:srgbClr val="FF0000"/>
                </a:solidFill>
                <a:latin typeface="Arial"/>
                <a:ea typeface="Arial"/>
                <a:cs typeface="Arial"/>
                <a:sym typeface="Arial"/>
              </a:rPr>
              <a:t>We  are here</a:t>
            </a:r>
            <a:endParaRPr b="0" i="0" sz="1400" u="none" cap="none" strike="noStrike">
              <a:solidFill>
                <a:srgbClr val="000000"/>
              </a:solidFill>
              <a:latin typeface="Arial"/>
              <a:ea typeface="Arial"/>
              <a:cs typeface="Arial"/>
              <a:sym typeface="Arial"/>
            </a:endParaRPr>
          </a:p>
        </p:txBody>
      </p:sp>
      <p:sp>
        <p:nvSpPr>
          <p:cNvPr id="67" name="Google Shape;67;p2"/>
          <p:cNvSpPr txBox="1"/>
          <p:nvPr/>
        </p:nvSpPr>
        <p:spPr>
          <a:xfrm>
            <a:off x="176050" y="1164154"/>
            <a:ext cx="6918814" cy="461660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100"/>
              <a:buFont typeface="Noto Sans Symbols"/>
              <a:buChar char="●"/>
            </a:pPr>
            <a:r>
              <a:rPr b="0" i="0" lang="en-US" sz="2200" u="none" cap="none" strike="noStrike">
                <a:solidFill>
                  <a:srgbClr val="161645"/>
                </a:solidFill>
                <a:latin typeface="Arial"/>
                <a:ea typeface="Arial"/>
                <a:cs typeface="Arial"/>
                <a:sym typeface="Arial"/>
              </a:rPr>
              <a:t>CEOS has supported UNCCD on SDG 15.3.1 through SDG CG for several years.</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200" u="none" cap="none" strike="noStrike">
                <a:solidFill>
                  <a:srgbClr val="161645"/>
                </a:solidFill>
                <a:latin typeface="Arial"/>
                <a:ea typeface="Arial"/>
                <a:cs typeface="Arial"/>
                <a:sym typeface="Arial"/>
              </a:rPr>
              <a:t>CEOS received Letter of Cooperation from UNCCD on May 2024.</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200" u="none" cap="none" strike="noStrike">
                <a:solidFill>
                  <a:srgbClr val="161645"/>
                </a:solidFill>
                <a:latin typeface="Arial"/>
                <a:ea typeface="Arial"/>
                <a:cs typeface="Arial"/>
                <a:sym typeface="Arial"/>
              </a:rPr>
              <a:t>CEOS, with the lead of the SIT Chair, SEO, CEO, started assessment of this external request in accordance with the </a:t>
            </a:r>
            <a:r>
              <a:rPr b="0" i="1" lang="en-US" sz="2200" u="none" cap="none" strike="noStrike">
                <a:solidFill>
                  <a:srgbClr val="161645"/>
                </a:solidFill>
                <a:latin typeface="Arial"/>
                <a:ea typeface="Arial"/>
                <a:cs typeface="Arial"/>
                <a:sym typeface="Arial"/>
              </a:rPr>
              <a:t>CEOS External Request Process Paper</a:t>
            </a:r>
            <a:r>
              <a:rPr b="0" i="0" lang="en-US" sz="2200" u="none" cap="none" strike="noStrike">
                <a:solidFill>
                  <a:srgbClr val="161645"/>
                </a:solidFill>
                <a:latin typeface="Arial"/>
                <a:ea typeface="Arial"/>
                <a:cs typeface="Arial"/>
                <a:sym typeface="Arial"/>
              </a:rPr>
              <a:t> and confirmed it had passed the Step B at the 2024 SIT-TW in Sydney.</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200" u="none" cap="none" strike="noStrike">
                <a:solidFill>
                  <a:schemeClr val="dk1"/>
                </a:solidFill>
                <a:latin typeface="Arial"/>
                <a:ea typeface="Arial"/>
                <a:cs typeface="Arial"/>
                <a:sym typeface="Arial"/>
              </a:rPr>
              <a:t>Considering the content of each request, SIT Chair and SEO conducted the Step-C and D assessment with SDG-CG, LSI-VC, BST, ESA and EC.</a:t>
            </a:r>
            <a:endParaRPr b="0" i="0" sz="2200" u="none" cap="none" strike="noStrike">
              <a:solidFill>
                <a:schemeClr val="dk1"/>
              </a:solidFill>
              <a:latin typeface="Arial"/>
              <a:ea typeface="Arial"/>
              <a:cs typeface="Arial"/>
              <a:sym typeface="Arial"/>
            </a:endParaRPr>
          </a:p>
        </p:txBody>
      </p:sp>
      <p:sp>
        <p:nvSpPr>
          <p:cNvPr id="68" name="Google Shape;68;p2"/>
          <p:cNvSpPr txBox="1"/>
          <p:nvPr/>
        </p:nvSpPr>
        <p:spPr>
          <a:xfrm>
            <a:off x="7813650" y="1244803"/>
            <a:ext cx="3582444" cy="29756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4400"/>
              <a:buFont typeface="Montserrat"/>
              <a:buNone/>
            </a:pPr>
            <a:r>
              <a:rPr b="0" i="0" lang="en-US" sz="1400" u="none" cap="none" strike="noStrike">
                <a:solidFill>
                  <a:schemeClr val="dk1"/>
                </a:solidFill>
                <a:latin typeface="Arial"/>
                <a:ea typeface="Arial"/>
                <a:cs typeface="Arial"/>
                <a:sym typeface="Arial"/>
              </a:rPr>
              <a:t>The Decision Tree of Assessment process</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
                                        <p:tgtEl>
                                          <p:spTgt spid="65"/>
                                        </p:tgtEl>
                                      </p:cBhvr>
                                    </p:animEffect>
                                  </p:childTnLst>
                                </p:cTn>
                              </p:par>
                              <p:par>
                                <p:cTn fill="hold" nodeType="with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5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txBox="1"/>
          <p:nvPr>
            <p:ph idx="1" type="body"/>
          </p:nvPr>
        </p:nvSpPr>
        <p:spPr>
          <a:xfrm>
            <a:off x="210800" y="962182"/>
            <a:ext cx="9542800" cy="5557887"/>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1400"/>
              <a:buFont typeface="Arial"/>
              <a:buAutoNum type="arabicPeriod"/>
            </a:pPr>
            <a:r>
              <a:rPr lang="en-US" sz="1800">
                <a:solidFill>
                  <a:srgbClr val="FF0000"/>
                </a:solidFill>
                <a:latin typeface="Arial"/>
                <a:ea typeface="Arial"/>
                <a:cs typeface="Arial"/>
                <a:sym typeface="Arial"/>
              </a:rPr>
              <a:t>Preparing for the next SDG 15.3.1 reporting process </a:t>
            </a:r>
            <a:r>
              <a:rPr lang="en-US" sz="1800">
                <a:latin typeface="Arial"/>
                <a:ea typeface="Arial"/>
                <a:cs typeface="Arial"/>
                <a:sym typeface="Arial"/>
              </a:rPr>
              <a:t>with GEO-LDN on the emerging data and analytics needs for the indicator.</a:t>
            </a:r>
            <a:endParaRPr sz="1800"/>
          </a:p>
          <a:p>
            <a:pPr indent="-406400" lvl="0" marL="457200" rtl="0" algn="l">
              <a:lnSpc>
                <a:spcPct val="100000"/>
              </a:lnSpc>
              <a:spcBef>
                <a:spcPts val="1000"/>
              </a:spcBef>
              <a:spcAft>
                <a:spcPts val="0"/>
              </a:spcAft>
              <a:buSzPts val="1400"/>
              <a:buFont typeface="Arial"/>
              <a:buAutoNum type="arabicPeriod"/>
            </a:pPr>
            <a:r>
              <a:rPr lang="en-US" sz="1800">
                <a:solidFill>
                  <a:srgbClr val="FF0000"/>
                </a:solidFill>
                <a:latin typeface="Arial"/>
                <a:ea typeface="Arial"/>
                <a:cs typeface="Arial"/>
                <a:sym typeface="Arial"/>
              </a:rPr>
              <a:t>Assessing the availability and suitability of land surface datasets </a:t>
            </a:r>
            <a:r>
              <a:rPr lang="en-US" sz="1800">
                <a:latin typeface="Arial"/>
                <a:ea typeface="Arial"/>
                <a:cs typeface="Arial"/>
                <a:sym typeface="Arial"/>
              </a:rPr>
              <a:t>for these geographies, </a:t>
            </a:r>
            <a:r>
              <a:rPr lang="en-US" sz="1800">
                <a:solidFill>
                  <a:schemeClr val="dk1"/>
                </a:solidFill>
                <a:latin typeface="Arial"/>
                <a:ea typeface="Arial"/>
                <a:cs typeface="Arial"/>
                <a:sym typeface="Arial"/>
              </a:rPr>
              <a:t>by prioritizing SIDS </a:t>
            </a:r>
            <a:r>
              <a:rPr lang="en-US" sz="1800">
                <a:latin typeface="Arial"/>
                <a:ea typeface="Arial"/>
                <a:cs typeface="Arial"/>
                <a:sym typeface="Arial"/>
              </a:rPr>
              <a:t>and hyper arid areas.</a:t>
            </a:r>
            <a:endParaRPr sz="1800"/>
          </a:p>
          <a:p>
            <a:pPr indent="-406400" lvl="0" marL="457200" rtl="0" algn="l">
              <a:lnSpc>
                <a:spcPct val="100000"/>
              </a:lnSpc>
              <a:spcBef>
                <a:spcPts val="1000"/>
              </a:spcBef>
              <a:spcAft>
                <a:spcPts val="0"/>
              </a:spcAft>
              <a:buSzPts val="1400"/>
              <a:buFont typeface="Arial"/>
              <a:buAutoNum type="arabicPeriod"/>
            </a:pPr>
            <a:r>
              <a:rPr lang="en-US" sz="1800">
                <a:solidFill>
                  <a:srgbClr val="FF0000"/>
                </a:solidFill>
                <a:latin typeface="Arial"/>
                <a:ea typeface="Arial"/>
                <a:cs typeface="Arial"/>
                <a:sym typeface="Arial"/>
              </a:rPr>
              <a:t>Providing assessment and improved guidance on</a:t>
            </a:r>
            <a:r>
              <a:rPr lang="en-US" sz="1800">
                <a:latin typeface="Arial"/>
                <a:ea typeface="Arial"/>
                <a:cs typeface="Arial"/>
                <a:sym typeface="Arial"/>
              </a:rPr>
              <a:t>:</a:t>
            </a:r>
            <a:endParaRPr sz="1800"/>
          </a:p>
          <a:p>
            <a:pPr indent="-381000" lvl="1" marL="914400" rtl="0" algn="l">
              <a:lnSpc>
                <a:spcPct val="100000"/>
              </a:lnSpc>
              <a:spcBef>
                <a:spcPts val="0"/>
              </a:spcBef>
              <a:spcAft>
                <a:spcPts val="0"/>
              </a:spcAft>
              <a:buSzPts val="1400"/>
              <a:buFont typeface="Arial"/>
              <a:buAutoNum type="alphaLcPeriod"/>
            </a:pPr>
            <a:r>
              <a:rPr lang="en-US" sz="1800">
                <a:latin typeface="Arial"/>
                <a:ea typeface="Arial"/>
                <a:cs typeface="Arial"/>
                <a:sym typeface="Arial"/>
              </a:rPr>
              <a:t>Linking estimates of land condition between coarse and fine scale datasets</a:t>
            </a:r>
            <a:endParaRPr sz="1800"/>
          </a:p>
          <a:p>
            <a:pPr indent="-381000" lvl="1" marL="914400" rtl="0" algn="l">
              <a:lnSpc>
                <a:spcPct val="100000"/>
              </a:lnSpc>
              <a:spcBef>
                <a:spcPts val="0"/>
              </a:spcBef>
              <a:spcAft>
                <a:spcPts val="0"/>
              </a:spcAft>
              <a:buSzPts val="1400"/>
              <a:buFont typeface="Arial"/>
              <a:buAutoNum type="alphaLcPeriod"/>
            </a:pPr>
            <a:r>
              <a:rPr lang="en-US" sz="1800">
                <a:latin typeface="Arial"/>
                <a:ea typeface="Arial"/>
                <a:cs typeface="Arial"/>
                <a:sym typeface="Arial"/>
              </a:rPr>
              <a:t>Cross-calibration of historical and new satellite observations</a:t>
            </a:r>
            <a:endParaRPr sz="1800"/>
          </a:p>
          <a:p>
            <a:pPr indent="-381000" lvl="1" marL="914400" rtl="0" algn="l">
              <a:lnSpc>
                <a:spcPct val="100000"/>
              </a:lnSpc>
              <a:spcBef>
                <a:spcPts val="0"/>
              </a:spcBef>
              <a:spcAft>
                <a:spcPts val="0"/>
              </a:spcAft>
              <a:buSzPts val="1400"/>
              <a:buFont typeface="Arial"/>
              <a:buAutoNum type="alphaLcPeriod"/>
            </a:pPr>
            <a:r>
              <a:rPr lang="en-US" sz="1800">
                <a:latin typeface="Arial"/>
                <a:ea typeface="Arial"/>
                <a:cs typeface="Arial"/>
                <a:sym typeface="Arial"/>
              </a:rPr>
              <a:t>New and emerging datasets provided by the UNCCD to countries for reporting.</a:t>
            </a:r>
            <a:endParaRPr sz="1800"/>
          </a:p>
          <a:p>
            <a:pPr indent="-406400" lvl="0" marL="457200" rtl="0" algn="l">
              <a:lnSpc>
                <a:spcPct val="100000"/>
              </a:lnSpc>
              <a:spcBef>
                <a:spcPts val="1000"/>
              </a:spcBef>
              <a:spcAft>
                <a:spcPts val="0"/>
              </a:spcAft>
              <a:buSzPts val="1400"/>
              <a:buFont typeface="Arial"/>
              <a:buAutoNum type="arabicPeriod"/>
            </a:pPr>
            <a:r>
              <a:rPr lang="en-US" sz="1800">
                <a:latin typeface="Arial"/>
                <a:ea typeface="Arial"/>
                <a:cs typeface="Arial"/>
                <a:sym typeface="Arial"/>
              </a:rPr>
              <a:t>Development of </a:t>
            </a:r>
            <a:r>
              <a:rPr lang="en-US" sz="1800">
                <a:solidFill>
                  <a:srgbClr val="FF0000"/>
                </a:solidFill>
                <a:latin typeface="Arial"/>
                <a:ea typeface="Arial"/>
                <a:cs typeface="Arial"/>
                <a:sym typeface="Arial"/>
              </a:rPr>
              <a:t>OGC standards for geospatial LDN </a:t>
            </a:r>
            <a:r>
              <a:rPr lang="en-US" sz="1800" u="sng">
                <a:solidFill>
                  <a:srgbClr val="FF0000"/>
                </a:solidFill>
                <a:latin typeface="Arial"/>
                <a:ea typeface="Arial"/>
                <a:cs typeface="Arial"/>
                <a:sym typeface="Arial"/>
              </a:rPr>
              <a:t>reporting indicators</a:t>
            </a:r>
            <a:r>
              <a:rPr lang="en-US" sz="1800">
                <a:latin typeface="Arial"/>
                <a:ea typeface="Arial"/>
                <a:cs typeface="Arial"/>
                <a:sym typeface="Arial"/>
              </a:rPr>
              <a:t>, building on the ARD concepts and prior work by GEO-LDN for SDG 15.3.1.</a:t>
            </a:r>
            <a:endParaRPr sz="1800"/>
          </a:p>
          <a:p>
            <a:pPr indent="-406400" lvl="0" marL="457200" rtl="0" algn="l">
              <a:lnSpc>
                <a:spcPct val="100000"/>
              </a:lnSpc>
              <a:spcBef>
                <a:spcPts val="1000"/>
              </a:spcBef>
              <a:spcAft>
                <a:spcPts val="0"/>
              </a:spcAft>
              <a:buSzPts val="1400"/>
              <a:buFont typeface="Arial"/>
              <a:buAutoNum type="arabicPeriod"/>
            </a:pPr>
            <a:r>
              <a:rPr lang="en-US" sz="1800">
                <a:latin typeface="Arial"/>
                <a:ea typeface="Arial"/>
                <a:cs typeface="Arial"/>
                <a:sym typeface="Arial"/>
              </a:rPr>
              <a:t>Playing a role in efforts </a:t>
            </a:r>
            <a:r>
              <a:rPr lang="en-US" sz="1800">
                <a:solidFill>
                  <a:srgbClr val="FF0000"/>
                </a:solidFill>
                <a:latin typeface="Arial"/>
                <a:ea typeface="Arial"/>
                <a:cs typeface="Arial"/>
                <a:sym typeface="Arial"/>
              </a:rPr>
              <a:t>to synergize national target setting </a:t>
            </a:r>
            <a:r>
              <a:rPr lang="en-US" sz="1800">
                <a:latin typeface="Arial"/>
                <a:ea typeface="Arial"/>
                <a:cs typeface="Arial"/>
                <a:sym typeface="Arial"/>
              </a:rPr>
              <a:t>between the </a:t>
            </a:r>
            <a:r>
              <a:rPr lang="en-US" sz="1800">
                <a:solidFill>
                  <a:srgbClr val="FF0000"/>
                </a:solidFill>
                <a:latin typeface="Arial"/>
                <a:ea typeface="Arial"/>
                <a:cs typeface="Arial"/>
                <a:sym typeface="Arial"/>
              </a:rPr>
              <a:t>UN CBD </a:t>
            </a:r>
            <a:r>
              <a:rPr lang="en-US" sz="1800">
                <a:latin typeface="Arial"/>
                <a:ea typeface="Arial"/>
                <a:cs typeface="Arial"/>
                <a:sym typeface="Arial"/>
              </a:rPr>
              <a:t>and the UNCCD LDN target-setting programme. </a:t>
            </a:r>
            <a:endParaRPr sz="1800"/>
          </a:p>
          <a:p>
            <a:pPr indent="-406400" lvl="0" marL="457200" rtl="0" algn="l">
              <a:lnSpc>
                <a:spcPct val="100000"/>
              </a:lnSpc>
              <a:spcBef>
                <a:spcPts val="1000"/>
              </a:spcBef>
              <a:spcAft>
                <a:spcPts val="0"/>
              </a:spcAft>
              <a:buSzPts val="1400"/>
              <a:buFont typeface="Arial"/>
              <a:buAutoNum type="arabicPeriod"/>
            </a:pPr>
            <a:r>
              <a:rPr lang="en-US" sz="1800">
                <a:latin typeface="Arial"/>
                <a:ea typeface="Arial"/>
                <a:cs typeface="Arial"/>
                <a:sym typeface="Arial"/>
              </a:rPr>
              <a:t>Providing Strategic guidance to GEO-LDN, </a:t>
            </a:r>
            <a:r>
              <a:rPr lang="en-US" sz="1800">
                <a:solidFill>
                  <a:schemeClr val="dk1"/>
                </a:solidFill>
                <a:latin typeface="Arial"/>
                <a:ea typeface="Arial"/>
                <a:cs typeface="Arial"/>
                <a:sym typeface="Arial"/>
              </a:rPr>
              <a:t>In-kind</a:t>
            </a:r>
            <a:r>
              <a:rPr lang="en-US" sz="1800">
                <a:solidFill>
                  <a:srgbClr val="FF0000"/>
                </a:solidFill>
                <a:latin typeface="Arial"/>
                <a:ea typeface="Arial"/>
                <a:cs typeface="Arial"/>
                <a:sym typeface="Arial"/>
              </a:rPr>
              <a:t> contributions to GEO-LDN capacity development activities</a:t>
            </a:r>
            <a:r>
              <a:rPr lang="en-US" sz="1800">
                <a:latin typeface="Arial"/>
                <a:ea typeface="Arial"/>
                <a:cs typeface="Arial"/>
                <a:sym typeface="Arial"/>
              </a:rPr>
              <a:t> and </a:t>
            </a:r>
            <a:r>
              <a:rPr lang="en-US" sz="1800">
                <a:solidFill>
                  <a:srgbClr val="FF0000"/>
                </a:solidFill>
                <a:latin typeface="Arial"/>
                <a:ea typeface="Arial"/>
                <a:cs typeface="Arial"/>
                <a:sym typeface="Arial"/>
              </a:rPr>
              <a:t>collaboration on joint communications and outreach</a:t>
            </a:r>
            <a:r>
              <a:rPr lang="en-US" sz="1800">
                <a:latin typeface="Arial"/>
                <a:ea typeface="Arial"/>
                <a:cs typeface="Arial"/>
                <a:sym typeface="Arial"/>
              </a:rPr>
              <a:t>.</a:t>
            </a:r>
            <a:endParaRPr sz="1800"/>
          </a:p>
          <a:p>
            <a:pPr indent="-406400" lvl="0" marL="457200" rtl="0" algn="l">
              <a:lnSpc>
                <a:spcPct val="100000"/>
              </a:lnSpc>
              <a:spcBef>
                <a:spcPts val="1000"/>
              </a:spcBef>
              <a:spcAft>
                <a:spcPts val="0"/>
              </a:spcAft>
              <a:buSzPts val="1400"/>
              <a:buFont typeface="Arial"/>
              <a:buAutoNum type="arabicPeriod"/>
            </a:pPr>
            <a:r>
              <a:rPr lang="en-US" sz="1800">
                <a:latin typeface="Arial"/>
                <a:ea typeface="Arial"/>
                <a:cs typeface="Arial"/>
                <a:sym typeface="Arial"/>
              </a:rPr>
              <a:t>Participating to the </a:t>
            </a:r>
            <a:r>
              <a:rPr lang="en-US" sz="1800">
                <a:solidFill>
                  <a:srgbClr val="FF0000"/>
                </a:solidFill>
                <a:latin typeface="Arial"/>
                <a:ea typeface="Arial"/>
                <a:cs typeface="Arial"/>
                <a:sym typeface="Arial"/>
              </a:rPr>
              <a:t>UNCCD COP16 </a:t>
            </a:r>
            <a:r>
              <a:rPr lang="en-US" sz="1800">
                <a:latin typeface="Arial"/>
                <a:ea typeface="Arial"/>
                <a:cs typeface="Arial"/>
                <a:sym typeface="Arial"/>
              </a:rPr>
              <a:t>and contribute to the delivery of Action Agenda.</a:t>
            </a:r>
            <a:endParaRPr/>
          </a:p>
          <a:p>
            <a:pPr indent="-406400" lvl="1" marL="914400" rtl="0" algn="l">
              <a:lnSpc>
                <a:spcPct val="100000"/>
              </a:lnSpc>
              <a:spcBef>
                <a:spcPts val="0"/>
              </a:spcBef>
              <a:spcAft>
                <a:spcPts val="0"/>
              </a:spcAft>
              <a:buSzPts val="1400"/>
              <a:buFont typeface="Noto Sans Symbols"/>
              <a:buChar char="⮚"/>
            </a:pPr>
            <a:r>
              <a:rPr lang="en-US" sz="1800">
                <a:solidFill>
                  <a:srgbClr val="7030A0"/>
                </a:solidFill>
                <a:latin typeface="Arial"/>
                <a:ea typeface="Arial"/>
                <a:cs typeface="Arial"/>
                <a:sym typeface="Arial"/>
              </a:rPr>
              <a:t>The request CLOSED (Neil Sims, CSIRO attended the COP16 in Dec 2024).</a:t>
            </a:r>
            <a:endParaRPr sz="1800">
              <a:solidFill>
                <a:srgbClr val="7030A0"/>
              </a:solidFill>
              <a:latin typeface="Arial"/>
              <a:ea typeface="Arial"/>
              <a:cs typeface="Arial"/>
              <a:sym typeface="Arial"/>
            </a:endParaRPr>
          </a:p>
        </p:txBody>
      </p:sp>
      <p:sp>
        <p:nvSpPr>
          <p:cNvPr id="74" name="Google Shape;74;p17"/>
          <p:cNvSpPr txBox="1"/>
          <p:nvPr>
            <p:ph type="title"/>
          </p:nvPr>
        </p:nvSpPr>
        <p:spPr>
          <a:xfrm>
            <a:off x="112548" y="183083"/>
            <a:ext cx="9247352"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b="0" i="0" lang="en-US" sz="4400" u="none" strike="noStrike">
                <a:solidFill>
                  <a:schemeClr val="lt1"/>
                </a:solidFill>
                <a:latin typeface="Calibri"/>
                <a:ea typeface="Calibri"/>
                <a:cs typeface="Calibri"/>
                <a:sym typeface="Calibri"/>
              </a:rPr>
              <a:t>7 requests from UNCCD</a:t>
            </a:r>
            <a:endParaRPr>
              <a:solidFill>
                <a:schemeClr val="lt1"/>
              </a:solidFill>
              <a:latin typeface="Calibri"/>
              <a:ea typeface="Calibri"/>
              <a:cs typeface="Calibri"/>
              <a:sym typeface="Calibri"/>
            </a:endParaRPr>
          </a:p>
        </p:txBody>
      </p:sp>
      <p:pic>
        <p:nvPicPr>
          <p:cNvPr id="75" name="Google Shape;75;p17"/>
          <p:cNvPicPr preferRelativeResize="0"/>
          <p:nvPr/>
        </p:nvPicPr>
        <p:blipFill rotWithShape="1">
          <a:blip r:embed="rId3">
            <a:alphaModFix/>
          </a:blip>
          <a:srcRect b="0" l="0" r="0" t="0"/>
          <a:stretch/>
        </p:blipFill>
        <p:spPr>
          <a:xfrm>
            <a:off x="9858853" y="1227738"/>
            <a:ext cx="2122347" cy="281226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76" name="Google Shape;76;p17"/>
          <p:cNvPicPr preferRelativeResize="0"/>
          <p:nvPr/>
        </p:nvPicPr>
        <p:blipFill rotWithShape="1">
          <a:blip r:embed="rId4">
            <a:alphaModFix/>
          </a:blip>
          <a:srcRect b="0" l="5727" r="3817" t="19973"/>
          <a:stretch/>
        </p:blipFill>
        <p:spPr>
          <a:xfrm>
            <a:off x="9619989" y="4358724"/>
            <a:ext cx="2572011" cy="1002415"/>
          </a:xfrm>
          <a:prstGeom prst="rect">
            <a:avLst/>
          </a:prstGeom>
          <a:noFill/>
          <a:ln>
            <a:noFill/>
          </a:ln>
        </p:spPr>
      </p:pic>
      <p:pic>
        <p:nvPicPr>
          <p:cNvPr descr="グラフィカル ユーザー インターフェイス, アプリケーション&#10;&#10;AI によって生成されたコンテンツは間違っている可能性があります。" id="77" name="Google Shape;77;p17"/>
          <p:cNvPicPr preferRelativeResize="0"/>
          <p:nvPr/>
        </p:nvPicPr>
        <p:blipFill rotWithShape="1">
          <a:blip r:embed="rId5">
            <a:alphaModFix/>
          </a:blip>
          <a:srcRect b="0" l="0" r="0" t="0"/>
          <a:stretch/>
        </p:blipFill>
        <p:spPr>
          <a:xfrm>
            <a:off x="9619989" y="5164575"/>
            <a:ext cx="2168350" cy="1030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Assessment Criteria for Step-C</a:t>
            </a:r>
            <a:endParaRPr sz="4000">
              <a:latin typeface="Arial"/>
              <a:ea typeface="Arial"/>
              <a:cs typeface="Arial"/>
              <a:sym typeface="Arial"/>
            </a:endParaRPr>
          </a:p>
        </p:txBody>
      </p:sp>
      <p:sp>
        <p:nvSpPr>
          <p:cNvPr id="83" name="Google Shape;83;p7"/>
          <p:cNvSpPr txBox="1"/>
          <p:nvPr/>
        </p:nvSpPr>
        <p:spPr>
          <a:xfrm>
            <a:off x="244574" y="1179482"/>
            <a:ext cx="11245811" cy="486287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Which specific Agencies and CEOS entities would be involved in addressing this?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Is the proposed activity well-aligned with existing activities of CEOS (e.g., VCs, WG, or other initiatives)? If so, identify those activities and entities.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What data/information products would CEOS generate in support of this initiative/task and when would those products be needed?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Assess the detailed feasibility and affordability of the external request and its intended outcomes. CEOS Agencies must possess the necessary personnel and fiscal resources to support a new initiative so it can fulfill its intended outcomes.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Are there additional CEOS Agency policy considerations that would encourage or discourage their involvement (e.g., overarching data policies or prevailing public/private partnerships)?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Assess CEOS current priorities and commitments. Taking into consideration existing  priorities and commitments, can CEOS Agencies and entities support the intended outcomes of this external request?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latin typeface="Arial"/>
                <a:ea typeface="Arial"/>
                <a:cs typeface="Arial"/>
                <a:sym typeface="Arial"/>
              </a:rPr>
              <a:t>Assessment Results</a:t>
            </a:r>
            <a:endParaRPr>
              <a:latin typeface="Arial"/>
              <a:ea typeface="Arial"/>
              <a:cs typeface="Arial"/>
              <a:sym typeface="Arial"/>
            </a:endParaRPr>
          </a:p>
        </p:txBody>
      </p:sp>
      <p:graphicFrame>
        <p:nvGraphicFramePr>
          <p:cNvPr id="89" name="Google Shape;89;p18"/>
          <p:cNvGraphicFramePr/>
          <p:nvPr/>
        </p:nvGraphicFramePr>
        <p:xfrm>
          <a:off x="326027" y="1105416"/>
          <a:ext cx="3000000" cy="3000000"/>
        </p:xfrm>
        <a:graphic>
          <a:graphicData uri="http://schemas.openxmlformats.org/drawingml/2006/table">
            <a:tbl>
              <a:tblPr bandRow="1" firstRow="1">
                <a:noFill/>
                <a:tableStyleId>{F809B9D0-854F-4535-A942-8051DBACE3AD}</a:tableStyleId>
              </a:tblPr>
              <a:tblGrid>
                <a:gridCol w="315300"/>
                <a:gridCol w="3465450"/>
                <a:gridCol w="1350975"/>
                <a:gridCol w="6408225"/>
              </a:tblGrid>
              <a:tr h="383100">
                <a:tc>
                  <a:txBody>
                    <a:bodyPr/>
                    <a:lstStyle/>
                    <a:p>
                      <a:pPr indent="0" lvl="0" marL="0" marR="0" rtl="0" algn="ctr">
                        <a:lnSpc>
                          <a:spcPct val="100000"/>
                        </a:lnSpc>
                        <a:spcBef>
                          <a:spcPts val="0"/>
                        </a:spcBef>
                        <a:spcAft>
                          <a:spcPts val="0"/>
                        </a:spcAft>
                        <a:buNone/>
                      </a:pPr>
                      <a:r>
                        <a:rPr lang="en-US" sz="1400" u="none" cap="none" strike="noStrike"/>
                        <a: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Request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Assessor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Result</a:t>
                      </a:r>
                      <a:endParaRPr sz="1400" u="none" cap="none" strike="noStrike"/>
                    </a:p>
                  </a:txBody>
                  <a:tcPr marT="45725" marB="45725" marR="91450" marL="91450"/>
                </a:tc>
              </a:tr>
              <a:tr h="755725">
                <a:tc>
                  <a:txBody>
                    <a:bodyPr/>
                    <a:lstStyle/>
                    <a:p>
                      <a:pPr indent="0" lvl="0" marL="0" marR="0" rtl="0" algn="l">
                        <a:lnSpc>
                          <a:spcPct val="100000"/>
                        </a:lnSpc>
                        <a:spcBef>
                          <a:spcPts val="0"/>
                        </a:spcBef>
                        <a:spcAft>
                          <a:spcPts val="0"/>
                        </a:spcAft>
                        <a:buNone/>
                      </a:pPr>
                      <a:r>
                        <a:rPr lang="en-US" sz="1400" u="none" cap="none" strike="noStrike"/>
                        <a:t>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Preparing for the next SDG 15.3.1 reporting process </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SDG-CG, SEO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This request directly aligns with our annual updates to EO Support Sheet 15.3.1, led by Neil Sims (CSIRO) who will remain engaged with UNCCD and GEO-LDN on this topic.</a:t>
                      </a:r>
                      <a:endParaRPr sz="1400" u="none" cap="none" strike="noStrike"/>
                    </a:p>
                  </a:txBody>
                  <a:tcPr marT="45725" marB="45725" marR="91450" marL="91450"/>
                </a:tc>
              </a:tr>
              <a:tr h="535300">
                <a:tc>
                  <a:txBody>
                    <a:bodyPr/>
                    <a:lstStyle/>
                    <a:p>
                      <a:pPr indent="0" lvl="0" marL="0" marR="0" rtl="0" algn="l">
                        <a:lnSpc>
                          <a:spcPct val="100000"/>
                        </a:lnSpc>
                        <a:spcBef>
                          <a:spcPts val="0"/>
                        </a:spcBef>
                        <a:spcAft>
                          <a:spcPts val="0"/>
                        </a:spcAft>
                        <a:buNone/>
                      </a:pPr>
                      <a:r>
                        <a:rPr lang="en-US" sz="1400" u="none" cap="none" strike="noStrike"/>
                        <a:t>2</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Assessing the availability and suitability of land surface datasets </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SDG-CG, SEO</a:t>
                      </a:r>
                      <a:endParaRPr sz="1400" u="none" cap="none" strike="noStrike"/>
                    </a:p>
                  </a:txBody>
                  <a:tcPr marT="45725" marB="45725" marR="91450" marL="91450"/>
                </a:tc>
                <a:tc rowSpan="2">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SEO (as member of SDG-CG) has worked directly with UNCCD in the past to address similar requests, but is not able to respond to these new requests. </a:t>
                      </a:r>
                      <a:endParaRPr sz="1400" u="none" cap="none" strike="noStrike"/>
                    </a:p>
                  </a:txBody>
                  <a:tcPr marT="45725" marB="45725" marR="91450" marL="91450"/>
                </a:tc>
              </a:tr>
              <a:tr h="535300">
                <a:tc>
                  <a:txBody>
                    <a:bodyPr/>
                    <a:lstStyle/>
                    <a:p>
                      <a:pPr indent="0" lvl="0" marL="0" marR="0" rtl="0" algn="l">
                        <a:lnSpc>
                          <a:spcPct val="100000"/>
                        </a:lnSpc>
                        <a:spcBef>
                          <a:spcPts val="0"/>
                        </a:spcBef>
                        <a:spcAft>
                          <a:spcPts val="0"/>
                        </a:spcAft>
                        <a:buNone/>
                      </a:pPr>
                      <a:r>
                        <a:rPr lang="en-US" sz="1400" u="none" cap="none" strike="noStrike"/>
                        <a:t>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Providing assessment and improved guidance</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SDG-CG, SEO</a:t>
                      </a:r>
                      <a:endParaRPr sz="1400" u="none" cap="none" strike="noStrike"/>
                    </a:p>
                  </a:txBody>
                  <a:tcPr marT="45725" marB="45725" marR="91450" marL="91450"/>
                </a:tc>
                <a:tc vMerge="1"/>
              </a:tr>
              <a:tr h="970850">
                <a:tc>
                  <a:txBody>
                    <a:bodyPr/>
                    <a:lstStyle/>
                    <a:p>
                      <a:pPr indent="0" lvl="0" marL="0" marR="0" rtl="0" algn="l">
                        <a:lnSpc>
                          <a:spcPct val="100000"/>
                        </a:lnSpc>
                        <a:spcBef>
                          <a:spcPts val="0"/>
                        </a:spcBef>
                        <a:spcAft>
                          <a:spcPts val="0"/>
                        </a:spcAft>
                        <a:buNone/>
                      </a:pPr>
                      <a:r>
                        <a:rPr lang="en-US" sz="1400" u="none" cap="none" strike="noStrike"/>
                        <a:t>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OGC standards for geospatial LDN reporting indicators</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LSI-VC</a:t>
                      </a:r>
                      <a:endParaRPr sz="1400" u="none" cap="none" strike="noStrike"/>
                    </a:p>
                  </a:txBody>
                  <a:tcPr marT="45725" marB="45725" marR="91450" marL="91450"/>
                </a:tc>
                <a:tc>
                  <a:txBody>
                    <a:bodyPr/>
                    <a:lstStyle/>
                    <a:p>
                      <a:pPr indent="0" lvl="1" marL="0" marR="0" rtl="0" algn="l">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A Cooperation with UNCCD is well in line with the activities in LSI-VC. ARD OG and LSI-VC will monitor OGC Geospatial Reporting Indicators Standards Working Group(OGC GRI SWG) developments over time a</a:t>
                      </a:r>
                      <a:r>
                        <a:rPr b="0" lang="en-US" sz="1400" u="none" cap="none" strike="noStrike">
                          <a:latin typeface="Arial"/>
                          <a:ea typeface="Arial"/>
                          <a:cs typeface="Arial"/>
                          <a:sym typeface="Arial"/>
                        </a:rPr>
                        <a:t>nd will remain open to providing CEOS-ARD updates to the OGC GRI SWG if/when </a:t>
                      </a:r>
                      <a:r>
                        <a:rPr lang="en-US" sz="1400" u="none" cap="none" strike="noStrike">
                          <a:latin typeface="Arial"/>
                          <a:ea typeface="Arial"/>
                          <a:cs typeface="Arial"/>
                          <a:sym typeface="Arial"/>
                        </a:rPr>
                        <a:t>requested.</a:t>
                      </a:r>
                      <a:endParaRPr sz="1400" u="none" cap="none" strike="noStrike"/>
                    </a:p>
                  </a:txBody>
                  <a:tcPr marT="45725" marB="45725" marR="91450" marL="91450"/>
                </a:tc>
              </a:tr>
              <a:tr h="755725">
                <a:tc>
                  <a:txBody>
                    <a:bodyPr/>
                    <a:lstStyle/>
                    <a:p>
                      <a:pPr indent="0" lvl="0" marL="0" marR="0" rtl="0" algn="l">
                        <a:lnSpc>
                          <a:spcPct val="100000"/>
                        </a:lnSpc>
                        <a:spcBef>
                          <a:spcPts val="0"/>
                        </a:spcBef>
                        <a:spcAft>
                          <a:spcPts val="0"/>
                        </a:spcAft>
                        <a:buNone/>
                      </a:pPr>
                      <a:r>
                        <a:rPr lang="en-US" sz="1400" u="none" cap="none" strike="noStrike"/>
                        <a:t>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To synergize national target setting between the UN CBD and the UNCCD LDN </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BST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A new entity, expected to considered after the BST, may be able to engage this request. </a:t>
                      </a:r>
                      <a:endParaRPr sz="1400" u="none" cap="none" strike="noStrike"/>
                    </a:p>
                  </a:txBody>
                  <a:tcPr marT="45725" marB="45725" marR="91450" marL="91450"/>
                </a:tc>
              </a:tr>
              <a:tr h="976150">
                <a:tc>
                  <a:txBody>
                    <a:bodyPr/>
                    <a:lstStyle/>
                    <a:p>
                      <a:pPr indent="0" lvl="0" marL="0" marR="0" rtl="0" algn="l">
                        <a:lnSpc>
                          <a:spcPct val="100000"/>
                        </a:lnSpc>
                        <a:spcBef>
                          <a:spcPts val="0"/>
                        </a:spcBef>
                        <a:spcAft>
                          <a:spcPts val="0"/>
                        </a:spcAft>
                        <a:buNone/>
                      </a:pPr>
                      <a:r>
                        <a:rPr lang="en-US" sz="1400" u="none" cap="none" strike="noStrike"/>
                        <a:t>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Contributions to GEO-LDN strategic guidance, capacity development activities and collaboration on joint communications and outreach.</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SDG-CG, WGCapD</a:t>
                      </a:r>
                      <a:endParaRPr/>
                    </a:p>
                    <a:p>
                      <a:pPr indent="0" lvl="0" marL="0" marR="0" rtl="0" algn="l">
                        <a:lnSpc>
                          <a:spcPct val="100000"/>
                        </a:lnSpc>
                        <a:spcBef>
                          <a:spcPts val="0"/>
                        </a:spcBef>
                        <a:spcAft>
                          <a:spcPts val="0"/>
                        </a:spcAft>
                        <a:buNone/>
                      </a:pPr>
                      <a:r>
                        <a:rPr lang="en-US" sz="1400" u="none" cap="none" strike="noStrike"/>
                        <a:t>CEOS Comm Team</a:t>
                      </a:r>
                      <a:endParaRPr sz="1400" u="none" cap="none" strike="noStrike"/>
                    </a:p>
                  </a:txBody>
                  <a:tcPr marT="45725" marB="45725" marR="91450" marL="91450"/>
                </a:tc>
                <a:tc>
                  <a:txBody>
                    <a:bodyPr/>
                    <a:lstStyle/>
                    <a:p>
                      <a:pPr indent="0" lvl="1"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WGCapD could schedule meeting with GEO-LDN leadership to share activity plans and identify any opportunities for capacity building collaboration.</a:t>
                      </a:r>
                      <a:endParaRPr/>
                    </a:p>
                    <a:p>
                      <a:pPr indent="0" lvl="1"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CEOS Communications Team remains open to specific requests in terms of joint communications.</a:t>
                      </a:r>
                      <a:endParaRPr sz="1400" u="none" cap="none" strike="noStrike">
                        <a:solidFill>
                          <a:srgbClr val="FF0000"/>
                        </a:solidFill>
                      </a:endParaRPr>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400">
                <a:latin typeface="Arial"/>
                <a:ea typeface="Arial"/>
                <a:cs typeface="Arial"/>
                <a:sym typeface="Arial"/>
              </a:rPr>
              <a:t>Additional </a:t>
            </a:r>
            <a:r>
              <a:rPr lang="en-US">
                <a:latin typeface="Arial"/>
                <a:ea typeface="Arial"/>
                <a:cs typeface="Arial"/>
                <a:sym typeface="Arial"/>
              </a:rPr>
              <a:t>Comments</a:t>
            </a:r>
            <a:r>
              <a:rPr lang="en-US" sz="4400">
                <a:latin typeface="Arial"/>
                <a:ea typeface="Arial"/>
                <a:cs typeface="Arial"/>
                <a:sym typeface="Arial"/>
              </a:rPr>
              <a:t> by EC &amp; ESA</a:t>
            </a:r>
            <a:endParaRPr>
              <a:latin typeface="Arial"/>
              <a:ea typeface="Arial"/>
              <a:cs typeface="Arial"/>
              <a:sym typeface="Arial"/>
            </a:endParaRPr>
          </a:p>
        </p:txBody>
      </p:sp>
      <p:graphicFrame>
        <p:nvGraphicFramePr>
          <p:cNvPr id="95" name="Google Shape;95;p19"/>
          <p:cNvGraphicFramePr/>
          <p:nvPr/>
        </p:nvGraphicFramePr>
        <p:xfrm>
          <a:off x="545376" y="1391695"/>
          <a:ext cx="3000000" cy="3000000"/>
        </p:xfrm>
        <a:graphic>
          <a:graphicData uri="http://schemas.openxmlformats.org/drawingml/2006/table">
            <a:tbl>
              <a:tblPr bandRow="1" firstRow="1">
                <a:noFill/>
                <a:tableStyleId>{F809B9D0-854F-4535-A942-8051DBACE3AD}</a:tableStyleId>
              </a:tblPr>
              <a:tblGrid>
                <a:gridCol w="301450"/>
                <a:gridCol w="3404200"/>
                <a:gridCol w="1052475"/>
                <a:gridCol w="6350850"/>
              </a:tblGrid>
              <a:tr h="370850">
                <a:tc>
                  <a:txBody>
                    <a:bodyPr/>
                    <a:lstStyle/>
                    <a:p>
                      <a:pPr indent="0" lvl="0" marL="0" marR="0" rtl="0" algn="ctr">
                        <a:lnSpc>
                          <a:spcPct val="100000"/>
                        </a:lnSpc>
                        <a:spcBef>
                          <a:spcPts val="0"/>
                        </a:spcBef>
                        <a:spcAft>
                          <a:spcPts val="0"/>
                        </a:spcAft>
                        <a:buNone/>
                      </a:pPr>
                      <a:r>
                        <a:rPr lang="en-US"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Arial"/>
                          <a:ea typeface="Arial"/>
                          <a:cs typeface="Arial"/>
                          <a:sym typeface="Arial"/>
                        </a:rPr>
                        <a:t>Request</a:t>
                      </a:r>
                      <a:endParaRPr sz="14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Arial"/>
                          <a:ea typeface="Arial"/>
                          <a:cs typeface="Arial"/>
                          <a:sym typeface="Arial"/>
                        </a:rPr>
                        <a:t>Assessor</a:t>
                      </a:r>
                      <a:endParaRPr sz="14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Arial"/>
                          <a:ea typeface="Arial"/>
                          <a:cs typeface="Arial"/>
                          <a:sym typeface="Arial"/>
                        </a:rPr>
                        <a:t>Result</a:t>
                      </a:r>
                      <a:endParaRPr sz="1400" u="none" cap="none" strike="noStrike">
                        <a:latin typeface="Arial"/>
                        <a:ea typeface="Arial"/>
                        <a:cs typeface="Arial"/>
                        <a:sym typeface="Arial"/>
                      </a:endParaRPr>
                    </a:p>
                  </a:txBody>
                  <a:tcPr marT="45725" marB="45725" marR="91450" marL="91450"/>
                </a:tc>
              </a:tr>
              <a:tr h="370850">
                <a:tc rowSpan="2">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1</a:t>
                      </a:r>
                      <a:endParaRPr sz="1400" u="none" cap="none" strike="noStrike">
                        <a:latin typeface="Arial"/>
                        <a:ea typeface="Arial"/>
                        <a:cs typeface="Arial"/>
                        <a:sym typeface="Arial"/>
                      </a:endParaRPr>
                    </a:p>
                  </a:txBody>
                  <a:tcPr marT="45725" marB="45725" marR="91450" marL="91450"/>
                </a:tc>
                <a:tc rowSpan="2">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Preparing for the next SDG 15.3.1 reporting process </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ESA</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ESA is willing to cooperate with SDG-CG and EC to address this request. collaborate. </a:t>
                      </a:r>
                      <a:endParaRPr sz="1400" u="none" cap="none" strike="noStrike">
                        <a:latin typeface="Arial"/>
                        <a:ea typeface="Arial"/>
                        <a:cs typeface="Arial"/>
                        <a:sym typeface="Arial"/>
                      </a:endParaRPr>
                    </a:p>
                  </a:txBody>
                  <a:tcPr marT="45725" marB="45725" marR="91450" marL="91450"/>
                </a:tc>
              </a:tr>
              <a:tr h="370850">
                <a:tc vMerge="1"/>
                <a:tc vMerge="1"/>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EC</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EC can support this request through Copernicus Land Monitoring Service (CLMS) and Version1 of the reprocessed JRC LPD for the new reporting cycle.</a:t>
                      </a:r>
                      <a:endParaRPr b="0" i="0" sz="1400" u="none" cap="none" strike="noStrike">
                        <a:solidFill>
                          <a:schemeClr val="dk1"/>
                        </a:solidFill>
                        <a:latin typeface="Arial"/>
                        <a:ea typeface="Arial"/>
                        <a:cs typeface="Arial"/>
                        <a:sym typeface="Arial"/>
                      </a:endParaRPr>
                    </a:p>
                  </a:txBody>
                  <a:tcPr marT="45725" marB="45725" marR="91450" marL="91450"/>
                </a:tc>
              </a:tr>
              <a:tr h="472450">
                <a:tc rowSpan="2">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tc>
                <a:tc rowSpan="2">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Assessing the availability and suitability of land surface datasets </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ESA</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latin typeface="Arial"/>
                          <a:ea typeface="Arial"/>
                          <a:cs typeface="Arial"/>
                          <a:sym typeface="Arial"/>
                        </a:rPr>
                        <a:t>ESA SEN4LDN </a:t>
                      </a:r>
                      <a:r>
                        <a:rPr lang="en-US" sz="1400" u="none" cap="none" strike="noStrike">
                          <a:latin typeface="Arial"/>
                          <a:ea typeface="Arial"/>
                          <a:cs typeface="Arial"/>
                          <a:sym typeface="Arial"/>
                        </a:rPr>
                        <a:t>Project can contribute to SIDS.</a:t>
                      </a:r>
                      <a:endParaRPr/>
                    </a:p>
                  </a:txBody>
                  <a:tcPr marT="45725" marB="45725" marR="91450" marL="91450"/>
                </a:tc>
              </a:tr>
              <a:tr h="472450">
                <a:tc vMerge="1"/>
                <a:tc vMerge="1"/>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EC</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EC can support this request with the new 10m Land Cover and Forest Monitoring (LCFM) of the CLMS portfolio available from Q3 2025</a:t>
                      </a:r>
                      <a:r>
                        <a:rPr lang="en-US" sz="1400" u="none" cap="none" strike="noStrike">
                          <a:solidFill>
                            <a:srgbClr val="FF0000"/>
                          </a:solidFill>
                          <a:latin typeface="Arial"/>
                          <a:ea typeface="Arial"/>
                          <a:cs typeface="Arial"/>
                          <a:sym typeface="Arial"/>
                        </a:rPr>
                        <a:t>.</a:t>
                      </a:r>
                      <a:endParaRPr sz="1400" u="none" cap="none" strike="noStrike">
                        <a:solidFill>
                          <a:srgbClr val="FF0000"/>
                        </a:solidFill>
                        <a:latin typeface="Arial"/>
                        <a:ea typeface="Arial"/>
                        <a:cs typeface="Arial"/>
                        <a:sym typeface="Arial"/>
                      </a:endParaRPr>
                    </a:p>
                  </a:txBody>
                  <a:tcPr marT="45725" marB="45725" marR="91450" marL="91450"/>
                </a:tc>
              </a:tr>
              <a:tr h="447450">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Providing assessment and improved guidance</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ESA</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The consistency between coarse and fine-scale datasets has been analyzed in the SEN4LDN project. But substantial future additional work is essential to support this request and it is unclear to support additional work at this stage.　</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4</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OGC standards for geospatial LDN reporting indicators</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EC</a:t>
                      </a:r>
                      <a:endParaRPr sz="1400" u="none" cap="none" strike="noStrike">
                        <a:latin typeface="Arial"/>
                        <a:ea typeface="Arial"/>
                        <a:cs typeface="Arial"/>
                        <a:sym typeface="Arial"/>
                      </a:endParaRPr>
                    </a:p>
                  </a:txBody>
                  <a:tcPr marT="45725" marB="45725" marR="91450" marL="91450"/>
                </a:tc>
                <a:tc>
                  <a:txBody>
                    <a:bodyPr/>
                    <a:lstStyle/>
                    <a:p>
                      <a:pPr indent="0" lvl="1"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Contribution to standardization of global reporting indicators is inline with the EU space regulation and Copernicus data policies. EC can support this request and is already significantly supporting the knowledge base of UNCCD by joining the GEO LDN Working Group 2 on Data Quality Standards</a:t>
                      </a:r>
                      <a:r>
                        <a:rPr lang="en-US" sz="1400" u="none" cap="none" strike="noStrike">
                          <a:solidFill>
                            <a:srgbClr val="000000"/>
                          </a:solidFill>
                          <a:latin typeface="Arial"/>
                          <a:ea typeface="Arial"/>
                          <a:cs typeface="Arial"/>
                          <a:sym typeface="Arial"/>
                        </a:rPr>
                        <a:t>.</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6</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Contributions to providing Strategic guidance to GEO-LDN, capacity development activities and collaboration on joint communications and outreach.</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ESA</a:t>
                      </a:r>
                      <a:endParaRPr sz="1400" u="none" cap="none" strike="noStrike">
                        <a:latin typeface="Arial"/>
                        <a:ea typeface="Arial"/>
                        <a:cs typeface="Arial"/>
                        <a:sym typeface="Arial"/>
                      </a:endParaRPr>
                    </a:p>
                  </a:txBody>
                  <a:tcPr marT="45725" marB="45725" marR="91450" marL="91450"/>
                </a:tc>
                <a:tc>
                  <a:txBody>
                    <a:bodyPr/>
                    <a:lstStyle/>
                    <a:p>
                      <a:pPr indent="0" lvl="1" marL="0" marR="0" rtl="0" algn="l">
                        <a:lnSpc>
                          <a:spcPct val="100000"/>
                        </a:lnSpc>
                        <a:spcBef>
                          <a:spcPts val="0"/>
                        </a:spcBef>
                        <a:spcAft>
                          <a:spcPts val="0"/>
                        </a:spcAft>
                        <a:buClr>
                          <a:srgbClr val="000000"/>
                        </a:buClr>
                        <a:buSzPts val="1400"/>
                        <a:buFont typeface="Arial"/>
                        <a:buNone/>
                      </a:pPr>
                      <a:r>
                        <a:rPr lang="en-US" sz="1400" u="none" cap="none" strike="noStrike"/>
                        <a:t>ESA is already engaged in GEO-LDN in terms of providing strategic guidance and will continue supporting.</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206768" y="904923"/>
            <a:ext cx="11727055" cy="1240069"/>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400"/>
              <a:buChar char="❖"/>
            </a:pPr>
            <a:r>
              <a:rPr b="1" lang="en-US" sz="2400">
                <a:latin typeface="Arial"/>
                <a:ea typeface="Arial"/>
                <a:cs typeface="Arial"/>
                <a:sym typeface="Arial"/>
              </a:rPr>
              <a:t> In Step-D, CEOS must consider which of the following </a:t>
            </a:r>
            <a:r>
              <a:rPr b="1" lang="en-US" sz="3200">
                <a:latin typeface="Arial"/>
                <a:ea typeface="Arial"/>
                <a:cs typeface="Arial"/>
                <a:sym typeface="Arial"/>
              </a:rPr>
              <a:t>3</a:t>
            </a:r>
            <a:r>
              <a:rPr b="1" lang="en-US" sz="2400">
                <a:latin typeface="Arial"/>
                <a:ea typeface="Arial"/>
                <a:cs typeface="Arial"/>
                <a:sym typeface="Arial"/>
              </a:rPr>
              <a:t> recommendations applies to the external request. </a:t>
            </a:r>
            <a:endParaRPr/>
          </a:p>
        </p:txBody>
      </p:sp>
      <p:sp>
        <p:nvSpPr>
          <p:cNvPr id="101" name="Google Shape;101;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400">
                <a:latin typeface="Arial"/>
                <a:ea typeface="Arial"/>
                <a:cs typeface="Arial"/>
                <a:sym typeface="Arial"/>
              </a:rPr>
              <a:t>Step-D (Final Recommendation) </a:t>
            </a:r>
            <a:endParaRPr>
              <a:latin typeface="Arial"/>
              <a:ea typeface="Arial"/>
              <a:cs typeface="Arial"/>
              <a:sym typeface="Arial"/>
            </a:endParaRPr>
          </a:p>
        </p:txBody>
      </p:sp>
      <p:pic>
        <p:nvPicPr>
          <p:cNvPr descr="ダイアグラム&#10;&#10;AI によって生成されたコンテンツは間違っている可能性があります。" id="102" name="Google Shape;102;p20"/>
          <p:cNvPicPr preferRelativeResize="0"/>
          <p:nvPr/>
        </p:nvPicPr>
        <p:blipFill rotWithShape="1">
          <a:blip r:embed="rId3">
            <a:alphaModFix/>
          </a:blip>
          <a:srcRect b="0" l="0" r="0" t="0"/>
          <a:stretch/>
        </p:blipFill>
        <p:spPr>
          <a:xfrm>
            <a:off x="7171528" y="2333309"/>
            <a:ext cx="4613070" cy="3455821"/>
          </a:xfrm>
          <a:prstGeom prst="rect">
            <a:avLst/>
          </a:prstGeom>
          <a:noFill/>
          <a:ln>
            <a:noFill/>
          </a:ln>
        </p:spPr>
      </p:pic>
      <p:sp>
        <p:nvSpPr>
          <p:cNvPr id="103" name="Google Shape;103;p20"/>
          <p:cNvSpPr txBox="1"/>
          <p:nvPr/>
        </p:nvSpPr>
        <p:spPr>
          <a:xfrm>
            <a:off x="382410" y="2476169"/>
            <a:ext cx="6106525" cy="3662541"/>
          </a:xfrm>
          <a:prstGeom prst="rect">
            <a:avLst/>
          </a:prstGeom>
          <a:noFill/>
          <a:ln>
            <a:noFill/>
          </a:ln>
        </p:spPr>
        <p:txBody>
          <a:bodyPr anchorCtr="0" anchor="t" bIns="45700" lIns="91425" spcFirstLastPara="1" rIns="91425" wrap="square" tIns="45700">
            <a:spAutoFit/>
          </a:bodyPr>
          <a:lstStyle/>
          <a:p>
            <a:pPr indent="-457200" lvl="1" marL="457200" marR="0" rtl="0" algn="l">
              <a:lnSpc>
                <a:spcPct val="100000"/>
              </a:lnSpc>
              <a:spcBef>
                <a:spcPts val="0"/>
              </a:spcBef>
              <a:spcAft>
                <a:spcPts val="0"/>
              </a:spcAft>
              <a:buClr>
                <a:srgbClr val="000000"/>
              </a:buClr>
              <a:buSzPts val="2400"/>
              <a:buFont typeface="Arial"/>
              <a:buAutoNum type="alphaUcParenR"/>
            </a:pPr>
            <a:r>
              <a:rPr b="0" i="0" lang="en-US" sz="2400" u="none" cap="none" strike="noStrike">
                <a:solidFill>
                  <a:srgbClr val="000000"/>
                </a:solidFill>
                <a:latin typeface="Arial"/>
                <a:ea typeface="Arial"/>
                <a:cs typeface="Arial"/>
                <a:sym typeface="Arial"/>
              </a:rPr>
              <a:t>Accommodated by Existing CEOS agencies/groups but it won’t be added to CEOS Work Plan deliverable(s). </a:t>
            </a:r>
            <a:endParaRPr/>
          </a:p>
          <a:p>
            <a:pPr indent="-457200" lvl="1" marL="457200" marR="0" rtl="0" algn="l">
              <a:lnSpc>
                <a:spcPct val="100000"/>
              </a:lnSpc>
              <a:spcBef>
                <a:spcPts val="2400"/>
              </a:spcBef>
              <a:spcAft>
                <a:spcPts val="0"/>
              </a:spcAft>
              <a:buClr>
                <a:srgbClr val="000000"/>
              </a:buClr>
              <a:buSzPts val="2400"/>
              <a:buFont typeface="Arial"/>
              <a:buAutoNum type="alphaUcParenR"/>
            </a:pPr>
            <a:r>
              <a:rPr b="0" i="0" lang="en-US" sz="2400" u="none" cap="none" strike="noStrike">
                <a:solidFill>
                  <a:srgbClr val="000000"/>
                </a:solidFill>
                <a:latin typeface="Arial"/>
                <a:ea typeface="Arial"/>
                <a:cs typeface="Arial"/>
                <a:sym typeface="Arial"/>
              </a:rPr>
              <a:t>Accommodated by Existing CEOS agencies/groups, as future CEOS Work Plan deliverable(s). </a:t>
            </a:r>
            <a:endParaRPr/>
          </a:p>
          <a:p>
            <a:pPr indent="-457200" lvl="1" marL="457200" marR="0" rtl="0" algn="l">
              <a:lnSpc>
                <a:spcPct val="100000"/>
              </a:lnSpc>
              <a:spcBef>
                <a:spcPts val="2400"/>
              </a:spcBef>
              <a:spcAft>
                <a:spcPts val="0"/>
              </a:spcAft>
              <a:buClr>
                <a:srgbClr val="000000"/>
              </a:buClr>
              <a:buSzPts val="2400"/>
              <a:buFont typeface="Arial"/>
              <a:buAutoNum type="alphaUcParenR"/>
            </a:pPr>
            <a:r>
              <a:rPr b="0" i="0" lang="en-US" sz="2400" u="none" cap="none" strike="noStrike">
                <a:solidFill>
                  <a:srgbClr val="000000"/>
                </a:solidFill>
                <a:latin typeface="Arial"/>
                <a:ea typeface="Arial"/>
                <a:cs typeface="Arial"/>
                <a:sym typeface="Arial"/>
              </a:rPr>
              <a:t>Requires a new CEOS entity with internal sponsor ship. </a:t>
            </a:r>
            <a:endParaRPr/>
          </a:p>
        </p:txBody>
      </p:sp>
      <p:sp>
        <p:nvSpPr>
          <p:cNvPr id="104" name="Google Shape;104;p20"/>
          <p:cNvSpPr txBox="1"/>
          <p:nvPr/>
        </p:nvSpPr>
        <p:spPr>
          <a:xfrm>
            <a:off x="7746630" y="4303625"/>
            <a:ext cx="735065" cy="599382"/>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400"/>
              <a:buFont typeface="Montserrat"/>
              <a:buNone/>
            </a:pPr>
            <a:r>
              <a:rPr b="1" i="0" lang="en-US" sz="2000" u="none" cap="none" strike="noStrike">
                <a:solidFill>
                  <a:schemeClr val="dk1"/>
                </a:solidFill>
                <a:latin typeface="Arial"/>
                <a:ea typeface="Arial"/>
                <a:cs typeface="Arial"/>
                <a:sym typeface="Arial"/>
              </a:rPr>
              <a:t> A</a:t>
            </a:r>
            <a:endParaRPr/>
          </a:p>
        </p:txBody>
      </p:sp>
      <p:sp>
        <p:nvSpPr>
          <p:cNvPr id="105" name="Google Shape;105;p20"/>
          <p:cNvSpPr txBox="1"/>
          <p:nvPr/>
        </p:nvSpPr>
        <p:spPr>
          <a:xfrm>
            <a:off x="9290822" y="4302594"/>
            <a:ext cx="735065" cy="599382"/>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400"/>
              <a:buFont typeface="Montserrat"/>
              <a:buNone/>
            </a:pPr>
            <a:r>
              <a:rPr b="1" i="0" lang="en-US" sz="2000" u="none" cap="none" strike="noStrike">
                <a:solidFill>
                  <a:schemeClr val="dk1"/>
                </a:solidFill>
                <a:latin typeface="Arial"/>
                <a:ea typeface="Arial"/>
                <a:cs typeface="Arial"/>
                <a:sym typeface="Arial"/>
              </a:rPr>
              <a:t> B</a:t>
            </a:r>
            <a:endParaRPr/>
          </a:p>
        </p:txBody>
      </p:sp>
      <p:sp>
        <p:nvSpPr>
          <p:cNvPr id="106" name="Google Shape;106;p20"/>
          <p:cNvSpPr txBox="1"/>
          <p:nvPr/>
        </p:nvSpPr>
        <p:spPr>
          <a:xfrm>
            <a:off x="10537710" y="4293443"/>
            <a:ext cx="735065" cy="599382"/>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400"/>
              <a:buFont typeface="Montserrat"/>
              <a:buNone/>
            </a:pPr>
            <a:r>
              <a:rPr b="1" i="0" lang="en-US" sz="2000" u="none" cap="none" strike="noStrike">
                <a:solidFill>
                  <a:schemeClr val="dk1"/>
                </a:solidFill>
                <a:latin typeface="Arial"/>
                <a:ea typeface="Arial"/>
                <a:cs typeface="Arial"/>
                <a:sym typeface="Arial"/>
              </a:rPr>
              <a:t> 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latin typeface="Arial"/>
                <a:ea typeface="Arial"/>
                <a:cs typeface="Arial"/>
                <a:sym typeface="Arial"/>
              </a:rPr>
              <a:t>Results of Step-D</a:t>
            </a:r>
            <a:endParaRPr>
              <a:latin typeface="Arial"/>
              <a:ea typeface="Arial"/>
              <a:cs typeface="Arial"/>
              <a:sym typeface="Arial"/>
            </a:endParaRPr>
          </a:p>
        </p:txBody>
      </p:sp>
      <p:graphicFrame>
        <p:nvGraphicFramePr>
          <p:cNvPr id="112" name="Google Shape;112;p21"/>
          <p:cNvGraphicFramePr/>
          <p:nvPr/>
        </p:nvGraphicFramePr>
        <p:xfrm>
          <a:off x="200292" y="1050854"/>
          <a:ext cx="3000000" cy="3000000"/>
        </p:xfrm>
        <a:graphic>
          <a:graphicData uri="http://schemas.openxmlformats.org/drawingml/2006/table">
            <a:tbl>
              <a:tblPr bandRow="1" firstRow="1">
                <a:noFill/>
                <a:tableStyleId>{F809B9D0-854F-4535-A942-8051DBACE3AD}</a:tableStyleId>
              </a:tblPr>
              <a:tblGrid>
                <a:gridCol w="382900"/>
                <a:gridCol w="3068725"/>
                <a:gridCol w="1216050"/>
                <a:gridCol w="1284825"/>
                <a:gridCol w="5838925"/>
              </a:tblGrid>
              <a:tr h="545950">
                <a:tc>
                  <a:txBody>
                    <a:bodyPr/>
                    <a:lstStyle/>
                    <a:p>
                      <a:pPr indent="0" lvl="0" marL="0" marR="0" rtl="0" algn="ctr">
                        <a:lnSpc>
                          <a:spcPct val="100000"/>
                        </a:lnSpc>
                        <a:spcBef>
                          <a:spcPts val="0"/>
                        </a:spcBef>
                        <a:spcAft>
                          <a:spcPts val="0"/>
                        </a:spcAft>
                        <a:buNone/>
                      </a:pPr>
                      <a:r>
                        <a:rPr lang="en-US" sz="1400" u="none" cap="none" strike="noStrike"/>
                        <a:t>#</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Request</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Step-D Option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CEOS Entity in Charge</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1400" u="none" cap="none" strike="noStrike"/>
                        <a:t>Note</a:t>
                      </a:r>
                      <a:endParaRPr sz="1400" u="none" cap="none" strike="noStrike"/>
                    </a:p>
                  </a:txBody>
                  <a:tcPr marT="45725" marB="45725" marR="91450" marL="91450" anchor="ctr"/>
                </a:tc>
              </a:tr>
              <a:tr h="545950">
                <a:tc>
                  <a:txBody>
                    <a:bodyPr/>
                    <a:lstStyle/>
                    <a:p>
                      <a:pPr indent="0" lvl="0" marL="0" marR="0" rtl="0" algn="l">
                        <a:lnSpc>
                          <a:spcPct val="100000"/>
                        </a:lnSpc>
                        <a:spcBef>
                          <a:spcPts val="0"/>
                        </a:spcBef>
                        <a:spcAft>
                          <a:spcPts val="0"/>
                        </a:spcAft>
                        <a:buNone/>
                      </a:pPr>
                      <a:r>
                        <a:rPr lang="en-US" sz="1400" u="none" cap="none" strike="noStrike"/>
                        <a:t>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Preparing for the next SDG 15.3.1 reporting process </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 </a:t>
                      </a:r>
                      <a:br>
                        <a:rPr lang="en-US" sz="1400" u="none" cap="none" strike="noStrike"/>
                      </a:br>
                      <a:r>
                        <a:rPr lang="en-US" sz="1400" u="none" cap="none" strike="noStrike"/>
                        <a:t>(add to WP)</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SDG-CG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SDG-CG will support UNCCD through EO Support Sheet 15.3.1, in the cooperation with EC and ESA</a:t>
                      </a:r>
                      <a:endParaRPr sz="1400" u="none" cap="none" strike="noStrike"/>
                    </a:p>
                  </a:txBody>
                  <a:tcPr marT="45725" marB="45725" marR="91450" marL="91450"/>
                </a:tc>
              </a:tr>
              <a:tr h="921000">
                <a:tc>
                  <a:txBody>
                    <a:bodyPr/>
                    <a:lstStyle/>
                    <a:p>
                      <a:pPr indent="0" lvl="0" marL="0" marR="0" rtl="0" algn="l">
                        <a:lnSpc>
                          <a:spcPct val="100000"/>
                        </a:lnSpc>
                        <a:spcBef>
                          <a:spcPts val="0"/>
                        </a:spcBef>
                        <a:spcAft>
                          <a:spcPts val="0"/>
                        </a:spcAft>
                        <a:buNone/>
                      </a:pPr>
                      <a:r>
                        <a:rPr lang="en-US" sz="1400" u="none" cap="none" strike="noStrike"/>
                        <a:t>2</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Assessing the availability and suitability of land surface datasets </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 </a:t>
                      </a:r>
                      <a:br>
                        <a:rPr lang="en-US" sz="1400" u="none" cap="none" strike="noStrike"/>
                      </a:br>
                      <a:r>
                        <a:rPr lang="en-US" sz="1400" u="none" cap="none" strike="noStrike"/>
                        <a:t>(without WP)</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SDG-CG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Technically, it is possible to support by SDG-CG however specific resources have not been identified through the CG. The ESA SEN4LDN Project and EC’s CLMS could contribute to this subject for SIDS and should coordinate further through SDG-CG.</a:t>
                      </a:r>
                      <a:endParaRPr b="0" i="0" sz="1400" u="none" cap="none" strike="noStrike">
                        <a:solidFill>
                          <a:schemeClr val="dk1"/>
                        </a:solidFill>
                        <a:latin typeface="Arial"/>
                        <a:ea typeface="Arial"/>
                        <a:cs typeface="Arial"/>
                        <a:sym typeface="Arial"/>
                      </a:endParaRPr>
                    </a:p>
                  </a:txBody>
                  <a:tcPr marT="45725" marB="45725" marR="91450" marL="91450"/>
                </a:tc>
              </a:tr>
              <a:tr h="921000">
                <a:tc>
                  <a:txBody>
                    <a:bodyPr/>
                    <a:lstStyle/>
                    <a:p>
                      <a:pPr indent="0" lvl="0" marL="0" marR="0" rtl="0" algn="l">
                        <a:lnSpc>
                          <a:spcPct val="100000"/>
                        </a:lnSpc>
                        <a:spcBef>
                          <a:spcPts val="0"/>
                        </a:spcBef>
                        <a:spcAft>
                          <a:spcPts val="0"/>
                        </a:spcAft>
                        <a:buNone/>
                      </a:pPr>
                      <a:r>
                        <a:rPr lang="en-US" sz="1400" u="none" cap="none" strike="noStrike"/>
                        <a:t>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Providing assessment and improved guidance</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 </a:t>
                      </a:r>
                      <a:br>
                        <a:rPr lang="en-US" sz="1400" u="none" cap="none" strike="noStrike"/>
                      </a:br>
                      <a:r>
                        <a:rPr lang="en-US" sz="1400" u="none" cap="none" strike="noStrike"/>
                        <a:t>(without WP)</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SDG-CG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Technically, it is possible to support by SDG-CG however specific resources have not been identified through the CG. The ESA SEN4LDN Project could contribute to this subject and should coordinate further through SDG-CG.</a:t>
                      </a:r>
                      <a:endParaRPr b="0" i="0" sz="1400" u="none" cap="none" strike="noStrike">
                        <a:solidFill>
                          <a:schemeClr val="dk1"/>
                        </a:solidFill>
                        <a:latin typeface="Arial"/>
                        <a:ea typeface="Arial"/>
                        <a:cs typeface="Arial"/>
                        <a:sym typeface="Arial"/>
                      </a:endParaRPr>
                    </a:p>
                  </a:txBody>
                  <a:tcPr marT="45725" marB="45725" marR="91450" marL="91450"/>
                </a:tc>
              </a:tr>
              <a:tr h="545950">
                <a:tc>
                  <a:txBody>
                    <a:bodyPr/>
                    <a:lstStyle/>
                    <a:p>
                      <a:pPr indent="0" lvl="0" marL="0" marR="0" rtl="0" algn="l">
                        <a:lnSpc>
                          <a:spcPct val="100000"/>
                        </a:lnSpc>
                        <a:spcBef>
                          <a:spcPts val="0"/>
                        </a:spcBef>
                        <a:spcAft>
                          <a:spcPts val="0"/>
                        </a:spcAft>
                        <a:buNone/>
                      </a:pPr>
                      <a:r>
                        <a:rPr lang="en-US" sz="1400" u="none" cap="none" strike="noStrike"/>
                        <a:t>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OGC standards for geospatial LDN reporting indicators</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 </a:t>
                      </a:r>
                      <a:br>
                        <a:rPr lang="en-US" sz="1400" u="none" cap="none" strike="noStrike"/>
                      </a:br>
                      <a:r>
                        <a:rPr lang="en-US" sz="1400" u="none" cap="none" strike="noStrike"/>
                        <a:t>(without WP)</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LSI-VC</a:t>
                      </a:r>
                      <a:endParaRPr sz="1400" u="none" cap="none" strike="noStrike"/>
                    </a:p>
                  </a:txBody>
                  <a:tcPr marT="45725" marB="45725" marR="91450" marL="91450"/>
                </a:tc>
                <a:tc>
                  <a:txBody>
                    <a:bodyPr/>
                    <a:lstStyle/>
                    <a:p>
                      <a:pPr indent="0" lvl="1"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LSI-VC/ARD OG will address this request in the cooperation with EC.</a:t>
                      </a:r>
                      <a:endParaRPr sz="1400" u="none" cap="none" strike="noStrike"/>
                    </a:p>
                  </a:txBody>
                  <a:tcPr marT="45725" marB="45725" marR="91450" marL="91450"/>
                </a:tc>
              </a:tr>
              <a:tr h="770775">
                <a:tc>
                  <a:txBody>
                    <a:bodyPr/>
                    <a:lstStyle/>
                    <a:p>
                      <a:pPr indent="0" lvl="0" marL="0" marR="0" rtl="0" algn="l">
                        <a:lnSpc>
                          <a:spcPct val="100000"/>
                        </a:lnSpc>
                        <a:spcBef>
                          <a:spcPts val="0"/>
                        </a:spcBef>
                        <a:spcAft>
                          <a:spcPts val="0"/>
                        </a:spcAft>
                        <a:buNone/>
                      </a:pPr>
                      <a:r>
                        <a:rPr lang="en-US" sz="1400" u="none" cap="none" strike="noStrike"/>
                        <a:t>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chemeClr val="dk1"/>
                          </a:solidFill>
                          <a:latin typeface="Arial"/>
                          <a:ea typeface="Arial"/>
                          <a:cs typeface="Arial"/>
                          <a:sym typeface="Arial"/>
                        </a:rPr>
                        <a:t>To synergize national target setting between the UN CBD and the UNCCD LDN </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 new entity after BST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A new entity, expected to considered after the BST, may be able to engage this request. </a:t>
                      </a:r>
                      <a:endParaRPr sz="1400" u="none" cap="none" strike="noStrike"/>
                    </a:p>
                  </a:txBody>
                  <a:tcPr marT="45725" marB="45725" marR="91450" marL="91450"/>
                </a:tc>
              </a:tr>
              <a:tr h="1120375">
                <a:tc>
                  <a:txBody>
                    <a:bodyPr/>
                    <a:lstStyle/>
                    <a:p>
                      <a:pPr indent="0" lvl="0" marL="0" marR="0" rtl="0" algn="l">
                        <a:lnSpc>
                          <a:spcPct val="100000"/>
                        </a:lnSpc>
                        <a:spcBef>
                          <a:spcPts val="0"/>
                        </a:spcBef>
                        <a:spcAft>
                          <a:spcPts val="0"/>
                        </a:spcAft>
                        <a:buNone/>
                      </a:pPr>
                      <a:r>
                        <a:rPr lang="en-US" sz="1400" u="none" cap="none" strike="noStrike"/>
                        <a:t>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a:t>Strategic</a:t>
                      </a:r>
                      <a:r>
                        <a:rPr lang="en-US"/>
                        <a:t> Guidance support. </a:t>
                      </a:r>
                      <a:r>
                        <a:rPr lang="en-US" sz="1400" u="none" cap="none" strike="noStrike">
                          <a:solidFill>
                            <a:schemeClr val="dk1"/>
                          </a:solidFill>
                          <a:latin typeface="Arial"/>
                          <a:ea typeface="Arial"/>
                          <a:cs typeface="Arial"/>
                          <a:sym typeface="Arial"/>
                        </a:rPr>
                        <a:t>Contributions to GEO-LDN capacity development activities and collaboration on joint communications and outreach.</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 </a:t>
                      </a:r>
                      <a:br>
                        <a:rPr lang="en-US" sz="1400" u="none" cap="none" strike="noStrike"/>
                      </a:br>
                      <a:r>
                        <a:rPr lang="en-US" sz="1400" u="none" cap="none" strike="noStrike"/>
                        <a:t>(without WP)</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SDG-CG</a:t>
                      </a:r>
                      <a:br>
                        <a:rPr lang="en-US" sz="1400" u="none" cap="none" strike="noStrike"/>
                      </a:br>
                      <a:r>
                        <a:rPr lang="en-US" sz="1400" u="none" cap="none" strike="noStrike"/>
                        <a:t>WGCapD</a:t>
                      </a:r>
                      <a:br>
                        <a:rPr lang="en-US" sz="1400" u="none" cap="none" strike="noStrike"/>
                      </a:br>
                      <a:r>
                        <a:rPr lang="en-US" sz="1400" u="none" cap="none" strike="noStrike"/>
                        <a:t>CEOS Comm Team</a:t>
                      </a:r>
                      <a:endParaRPr sz="1400" u="none" cap="none" strike="noStrike"/>
                    </a:p>
                  </a:txBody>
                  <a:tcPr marT="45725" marB="45725" marR="91450" marL="91450"/>
                </a:tc>
                <a:tc>
                  <a:txBody>
                    <a:bodyPr/>
                    <a:lstStyle/>
                    <a:p>
                      <a:pPr indent="0" lvl="1" marL="0" marR="0" rtl="0" algn="l">
                        <a:lnSpc>
                          <a:spcPct val="100000"/>
                        </a:lnSpc>
                        <a:spcBef>
                          <a:spcPts val="0"/>
                        </a:spcBef>
                        <a:spcAft>
                          <a:spcPts val="0"/>
                        </a:spcAft>
                        <a:buClr>
                          <a:srgbClr val="000000"/>
                        </a:buClr>
                        <a:buSzPts val="1400"/>
                        <a:buFont typeface="Arial"/>
                        <a:buNone/>
                      </a:pPr>
                      <a:r>
                        <a:rPr lang="en-US"/>
                        <a:t>Just like #2&amp;3,</a:t>
                      </a:r>
                      <a:r>
                        <a:rPr lang="en-US" sz="1400" u="none" cap="none" strike="noStrike"/>
                        <a:t> The ESA could contribute to this subject and should coodinate further through SDG-CG.</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US"/>
                        <a:t>WGCapD could support the capacity development of GEO LDN.</a:t>
                      </a:r>
                      <a:endParaRPr/>
                    </a:p>
                    <a:p>
                      <a:pPr indent="0" lvl="1" marL="0" rtl="0" algn="l">
                        <a:spcBef>
                          <a:spcPts val="0"/>
                        </a:spcBef>
                        <a:spcAft>
                          <a:spcPts val="0"/>
                        </a:spcAft>
                        <a:buClr>
                          <a:schemeClr val="dk1"/>
                        </a:buClr>
                        <a:buSzPts val="1400"/>
                        <a:buFont typeface="Arial"/>
                        <a:buNone/>
                      </a:pPr>
                      <a:r>
                        <a:rPr lang="en-US"/>
                        <a:t>Comm Team</a:t>
                      </a:r>
                      <a:r>
                        <a:rPr lang="en-US"/>
                        <a:t> could support the collaboration on joint communication.</a:t>
                      </a:r>
                      <a:endParaRPr/>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9"/>
          <p:cNvSpPr txBox="1"/>
          <p:nvPr>
            <p:ph idx="1" type="body"/>
          </p:nvPr>
        </p:nvSpPr>
        <p:spPr>
          <a:xfrm>
            <a:off x="1828801" y="2720242"/>
            <a:ext cx="7886460" cy="1739024"/>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2800"/>
              <a:buNone/>
            </a:pPr>
            <a:r>
              <a:rPr b="1" lang="en-US" sz="6600"/>
              <a:t>Thank you</a:t>
            </a:r>
            <a:endParaRPr b="1" sz="6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Uenuma Satoshi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0x0101000D35FF353D829842A0C6DD4DD34FA9CA</vt:lpwstr>
  </property>
</Properties>
</file>