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gpEWzWYQ8qiDLJ8Hbkrjntlwi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C8C06B-4C3B-476B-BD22-8F57148743DB}">
  <a:tblStyle styleId="{A5C8C06B-4C3B-476B-BD22-8F57148743D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torymaps.arcgis.com/stories/7be48431b89544acb985c1dad6179b19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unstats.un.org/UNSDWebsite/statcom/session_56/documents/BG-3e-Rescuing-the-SDGs-with-Geospatial-Information-E.pdf" TargetMode="External"/><Relationship Id="rId4" Type="http://schemas.openxmlformats.org/officeDocument/2006/relationships/hyperlink" Target="https://storymaps.arcgis.com/stories/14598ba2348e4717bcac6d86e10e3815" TargetMode="External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AU" sz="7500"/>
              <a:t>CEOS SIT-40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AU" sz="4000">
                <a:latin typeface="Montserrat"/>
                <a:ea typeface="Montserrat"/>
                <a:cs typeface="Montserrat"/>
                <a:sym typeface="Montserrat"/>
              </a:rPr>
              <a:t>SDG Coordination Group</a:t>
            </a:r>
            <a:br>
              <a:rPr i="1" lang="en-AU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AU" sz="4000">
                <a:latin typeface="Montserrat"/>
                <a:ea typeface="Montserrat"/>
                <a:cs typeface="Montserrat"/>
                <a:sym typeface="Montserrat"/>
              </a:rPr>
              <a:t>Report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177659" y="36368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SDG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Coordination Group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 April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187975" y="1247850"/>
            <a:ext cx="7527600" cy="5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CEOS Strategic Priority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Strategic Lead: JAXA SIT Chair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Primary Membership: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CSIRO, ESA, CEO, SANSA, GEO Secretariat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AU" sz="2000"/>
              <a:t>All 2024 Deliverables addressed.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AU" sz="2000"/>
              <a:t>Monthly meetings held and continue.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AU" sz="2000"/>
              <a:t>Website refresh underway; </a:t>
            </a:r>
            <a:r>
              <a:rPr lang="en-AU" sz="2000" u="sng">
                <a:solidFill>
                  <a:schemeClr val="hlink"/>
                </a:solidFill>
                <a:hlinkClick r:id="rId3"/>
              </a:rPr>
              <a:t>Storymap</a:t>
            </a:r>
            <a:r>
              <a:rPr lang="en-AU" sz="2000"/>
              <a:t> developed.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AU" sz="2000">
                <a:highlight>
                  <a:srgbClr val="FFFF00"/>
                </a:highlight>
              </a:rPr>
              <a:t>SIT-39-15 Completed</a:t>
            </a:r>
            <a:r>
              <a:rPr lang="en-AU" sz="2000"/>
              <a:t>: Engage CEOS Secretariat on matter of invigorating support for SDGs. Thank you!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279399"/>
            <a:ext cx="9386864" cy="675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Context and Progress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0" l="0" r="776" t="24287"/>
          <a:stretch/>
        </p:blipFill>
        <p:spPr>
          <a:xfrm>
            <a:off x="7715685" y="1430228"/>
            <a:ext cx="4118137" cy="407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279399"/>
            <a:ext cx="9386864" cy="675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2025 Deliverables</a:t>
            </a:r>
            <a:endParaRPr/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28421" y="11140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{A5C8C06B-4C3B-476B-BD22-8F57148743DB}</a:tableStyleId>
              </a:tblPr>
              <a:tblGrid>
                <a:gridCol w="1335000"/>
                <a:gridCol w="3610925"/>
                <a:gridCol w="962525"/>
                <a:gridCol w="1927550"/>
                <a:gridCol w="1913625"/>
                <a:gridCol w="1913625"/>
              </a:tblGrid>
              <a:tr h="652400"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AU" sz="1500" u="none" cap="none" strike="noStrike"/>
                        <a:t>Number</a:t>
                      </a:r>
                      <a:endParaRPr b="1"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AU" sz="1500" u="none" cap="none" strike="noStrike"/>
                        <a:t>Deliverable Title</a:t>
                      </a:r>
                      <a:endParaRPr b="1"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AU" sz="1400" u="none" cap="none" strike="noStrike"/>
                        <a:t>Due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AU" sz="1400" u="none" cap="none" strike="noStrike"/>
                        <a:t>Responsible User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AU" sz="1400" u="none" cap="none" strike="noStrike"/>
                        <a:t>Responsible Agency</a:t>
                      </a:r>
                      <a:endParaRPr b="1"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AU" sz="1400" u="none" cap="none" strike="noStrike"/>
                        <a:t>PROGRESS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61425"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SDG-24-01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EO Support Sheet for Indicator </a:t>
                      </a:r>
                      <a:r>
                        <a:rPr b="0" lang="en-AU" sz="1400" u="none" cap="none" strike="noStrike"/>
                        <a:t>6.6.1</a:t>
                      </a:r>
                      <a:r>
                        <a:rPr lang="en-AU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(</a:t>
                      </a:r>
                      <a:r>
                        <a:rPr b="1" lang="en-AU" sz="1400" u="none" cap="none" strike="noStrike"/>
                        <a:t>Water related Ecosystems</a:t>
                      </a:r>
                      <a:r>
                        <a:rPr lang="en-AU" sz="1400" u="none" cap="none" strike="noStrike"/>
                        <a:t>) Review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2025 </a:t>
                      </a:r>
                      <a:r>
                        <a:rPr lang="en-AU"/>
                        <a:t>Q3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Marc Paganini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ESA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AU" sz="1400" u="none" cap="none" strike="noStrike">
                          <a:solidFill>
                            <a:schemeClr val="lt1"/>
                          </a:solidFill>
                        </a:rPr>
                        <a:t>ONGOING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SDG-25-01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EO Support Sheet for  Indicator </a:t>
                      </a:r>
                      <a:r>
                        <a:rPr b="0" lang="en-AU" sz="1400" u="none" cap="none" strike="noStrike"/>
                        <a:t>11.3.1</a:t>
                      </a:r>
                      <a:r>
                        <a:rPr lang="en-AU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(</a:t>
                      </a:r>
                      <a:r>
                        <a:rPr b="1" lang="en-AU" sz="1400" u="none" cap="none" strike="noStrike"/>
                        <a:t>Urbanization</a:t>
                      </a:r>
                      <a:r>
                        <a:rPr lang="en-AU" sz="1400" u="none" cap="none" strike="noStrike"/>
                        <a:t>) </a:t>
                      </a:r>
                      <a:r>
                        <a:rPr lang="en-AU" sz="1400" u="none" cap="none" strike="noStrike">
                          <a:solidFill>
                            <a:schemeClr val="dk1"/>
                          </a:solidFill>
                        </a:rPr>
                        <a:t>Review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2025 Q4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Martyn Clark, Nale Mudau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GEOSEC, SANSA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1400" u="none" cap="none" strike="noStrike">
                          <a:solidFill>
                            <a:schemeClr val="lt1"/>
                          </a:solidFill>
                        </a:rPr>
                        <a:t>ONGOING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7875"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SDG-25-02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EO Support Sheet for Indicator </a:t>
                      </a:r>
                      <a:r>
                        <a:rPr b="0" lang="en-AU" sz="1400" u="none" cap="none" strike="noStrike"/>
                        <a:t>14.1.1</a:t>
                      </a:r>
                      <a:r>
                        <a:rPr lang="en-AU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(</a:t>
                      </a:r>
                      <a:r>
                        <a:rPr b="1" lang="en-AU" sz="1400" u="none" cap="none" strike="noStrike"/>
                        <a:t>Marine Pollution</a:t>
                      </a:r>
                      <a:r>
                        <a:rPr lang="en-AU" sz="1400" u="none" cap="none" strike="noStrike"/>
                        <a:t>) </a:t>
                      </a:r>
                      <a:r>
                        <a:rPr lang="en-AU" sz="1400" u="none" cap="none" strike="noStrike">
                          <a:solidFill>
                            <a:schemeClr val="dk1"/>
                          </a:solidFill>
                        </a:rPr>
                        <a:t>Review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AU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 Q4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Paul DiGiacomo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NOAA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1400" u="none" cap="none" strike="noStrike">
                          <a:solidFill>
                            <a:schemeClr val="lt1"/>
                          </a:solidFill>
                        </a:rPr>
                        <a:t>ONGOING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95150"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SDG-25-03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EO Support Sheet for Indicator </a:t>
                      </a:r>
                      <a:r>
                        <a:rPr b="0" lang="en-AU" sz="1400" u="none" cap="none" strike="noStrike"/>
                        <a:t>15.3.1</a:t>
                      </a:r>
                      <a:r>
                        <a:rPr lang="en-AU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(</a:t>
                      </a:r>
                      <a:r>
                        <a:rPr b="1" lang="en-AU" sz="1400" u="none" cap="none" strike="noStrike"/>
                        <a:t>Land Degradation</a:t>
                      </a:r>
                      <a:r>
                        <a:rPr lang="en-AU" sz="1400" u="none" cap="none" strike="noStrike"/>
                        <a:t>) </a:t>
                      </a:r>
                      <a:r>
                        <a:rPr lang="en-AU" sz="1400" u="none" cap="none" strike="noStrike">
                          <a:solidFill>
                            <a:schemeClr val="dk1"/>
                          </a:solidFill>
                        </a:rPr>
                        <a:t>Review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AU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 Q4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Neil Sims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CSIRO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1400" u="none" cap="none" strike="noStrike">
                          <a:solidFill>
                            <a:schemeClr val="lt1"/>
                          </a:solidFill>
                        </a:rPr>
                        <a:t>ONGOING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28050">
                <a:tc gridSpan="6"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AU" sz="1400" u="none" cap="none" strike="noStrike"/>
                        <a:t>SDG-23-04 </a:t>
                      </a:r>
                      <a:r>
                        <a:rPr i="1" lang="en-AU" sz="1400" u="none" cap="none" strike="noStrike">
                          <a:solidFill>
                            <a:schemeClr val="dk1"/>
                          </a:solidFill>
                        </a:rPr>
                        <a:t>EO Support Sheet for Indicator 15.3.1 (</a:t>
                      </a:r>
                      <a:r>
                        <a:rPr b="1" i="1" lang="en-AU" sz="1400" u="none" cap="none" strike="noStrike">
                          <a:solidFill>
                            <a:schemeClr val="dk1"/>
                          </a:solidFill>
                        </a:rPr>
                        <a:t>Land Degradation</a:t>
                      </a:r>
                      <a:r>
                        <a:rPr i="1" lang="en-AU" sz="1400" u="none" cap="none" strike="noStrike">
                          <a:solidFill>
                            <a:schemeClr val="dk1"/>
                          </a:solidFill>
                        </a:rPr>
                        <a:t>) Review</a:t>
                      </a:r>
                      <a:r>
                        <a:rPr i="1" lang="en-AU" sz="1400" u="none" cap="none" strike="noStrike"/>
                        <a:t> (Neil Sims, CSIRO) </a:t>
                      </a:r>
                      <a:r>
                        <a:rPr b="1" i="1" lang="en-AU" sz="1400" u="none" cap="none" strike="noStrike">
                          <a:solidFill>
                            <a:schemeClr val="lt1"/>
                          </a:solidFill>
                        </a:rPr>
                        <a:t>COMPLETE (Online)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492925">
                <a:tc>
                  <a:txBody>
                    <a:bodyPr/>
                    <a:lstStyle/>
                    <a:p>
                      <a:pPr indent="0" lvl="0" marL="0" marR="28575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SDG-25-0</a:t>
                      </a:r>
                      <a:r>
                        <a:rPr lang="en-AU"/>
                        <a:t>4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UNSC IAEG-SDGs WGGI </a:t>
                      </a:r>
                      <a:endParaRPr sz="1400" u="none" cap="none" strike="noStrike"/>
                    </a:p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Development Agenda Engagement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2025 Q4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CEO, Flora Kerblat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SDG CG/CEO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1400" u="none" cap="none" strike="noStrike">
                          <a:solidFill>
                            <a:schemeClr val="lt1"/>
                          </a:solidFill>
                        </a:rPr>
                        <a:t>ONGOING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92925">
                <a:tc>
                  <a:txBody>
                    <a:bodyPr/>
                    <a:lstStyle/>
                    <a:p>
                      <a:pPr indent="0" lvl="0" marL="0" marR="28575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SDG-25-0</a:t>
                      </a:r>
                      <a:r>
                        <a:rPr lang="en-AU"/>
                        <a:t>5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Create CEOS strategic communique for national delegations to UN-GGIM 15th Session.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2025 Q3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Flora Kerblat, Osamu Ochiai, CEO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SDG CG/CEO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E5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27305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1400" u="none" cap="none" strike="noStrike">
                          <a:solidFill>
                            <a:schemeClr val="lt1"/>
                          </a:solidFill>
                        </a:rPr>
                        <a:t>ONGOING</a:t>
                      </a:r>
                      <a:endParaRPr sz="1400" u="none" cap="none" strike="noStrike"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" type="body"/>
          </p:nvPr>
        </p:nvSpPr>
        <p:spPr>
          <a:xfrm>
            <a:off x="273433" y="1145782"/>
            <a:ext cx="5200267" cy="525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Title: </a:t>
            </a:r>
            <a:r>
              <a:rPr b="1" lang="en-AU" sz="2400"/>
              <a:t>Change in the extent of water-related ecosystems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Indicator 6.6.1</a:t>
            </a:r>
            <a:endParaRPr b="1" sz="20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Custodian(s): UNEP, Ramsar Secretariat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7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ESA leading engagement with custodian agencies, aligning 2025 update with UNEP guidance.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Coordinating closely with BST.</a:t>
            </a:r>
            <a:endParaRPr/>
          </a:p>
        </p:txBody>
      </p:sp>
      <p:sp>
        <p:nvSpPr>
          <p:cNvPr id="86" name="Google Shape;86;p4"/>
          <p:cNvSpPr txBox="1"/>
          <p:nvPr>
            <p:ph type="title"/>
          </p:nvPr>
        </p:nvSpPr>
        <p:spPr>
          <a:xfrm>
            <a:off x="176048" y="292099"/>
            <a:ext cx="9386864" cy="662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Water-related Ecosystems</a:t>
            </a:r>
            <a:endParaRPr/>
          </a:p>
        </p:txBody>
      </p:sp>
      <p:pic>
        <p:nvPicPr>
          <p:cNvPr descr="Text, letter&#10;&#10;AI-generated content may be incorrect."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5232" y="1607014"/>
            <a:ext cx="5971770" cy="39830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>
            <p:ph idx="1" type="body"/>
          </p:nvPr>
        </p:nvSpPr>
        <p:spPr>
          <a:xfrm>
            <a:off x="260733" y="1234683"/>
            <a:ext cx="549236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Title: </a:t>
            </a:r>
            <a:r>
              <a:rPr b="1" lang="en-AU" sz="2400"/>
              <a:t>Ratio of Land Consumption Rate to Population Growth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Indicator 11.3.1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Custodian: UN Habitat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GEO Secretariat and SANSA working closely with UN Habitat to provide holistic annual updates to the EO Support Sheet.</a:t>
            </a:r>
            <a:endParaRPr/>
          </a:p>
        </p:txBody>
      </p:sp>
      <p:sp>
        <p:nvSpPr>
          <p:cNvPr id="93" name="Google Shape;93;p5"/>
          <p:cNvSpPr txBox="1"/>
          <p:nvPr>
            <p:ph type="title"/>
          </p:nvPr>
        </p:nvSpPr>
        <p:spPr>
          <a:xfrm>
            <a:off x="176048" y="292099"/>
            <a:ext cx="9386864" cy="662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Urbanization</a:t>
            </a:r>
            <a:endParaRPr/>
          </a:p>
        </p:txBody>
      </p:sp>
      <p:pic>
        <p:nvPicPr>
          <p:cNvPr descr="Text&#10;&#10;AI-generated content may be incorrect." id="94" name="Google Shape;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7250" y="1238250"/>
            <a:ext cx="5729488" cy="48932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idx="1" type="body"/>
          </p:nvPr>
        </p:nvSpPr>
        <p:spPr>
          <a:xfrm>
            <a:off x="146433" y="1241033"/>
            <a:ext cx="627976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Title: </a:t>
            </a:r>
            <a:r>
              <a:rPr b="1" lang="en-AU" sz="2400"/>
              <a:t>Index of Coastal Eutrophication and Floating Plastic Debris Density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Indicator: 14.1.1a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Custodian(s): UNEP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In close partnership with GEO Blue Planet, SDG CG members work with UNEP to provide relevant annual updates.</a:t>
            </a:r>
            <a:endParaRPr/>
          </a:p>
        </p:txBody>
      </p:sp>
      <p:sp>
        <p:nvSpPr>
          <p:cNvPr id="100" name="Google Shape;100;p6"/>
          <p:cNvSpPr txBox="1"/>
          <p:nvPr>
            <p:ph type="title"/>
          </p:nvPr>
        </p:nvSpPr>
        <p:spPr>
          <a:xfrm>
            <a:off x="176048" y="292099"/>
            <a:ext cx="9386864" cy="662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Marine Pollution</a:t>
            </a:r>
            <a:endParaRPr/>
          </a:p>
        </p:txBody>
      </p:sp>
      <p:pic>
        <p:nvPicPr>
          <p:cNvPr descr="Graphical user interface, text, application&#10;&#10;AI-generated content may be incorrect."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1951" y="1174239"/>
            <a:ext cx="4451350" cy="52420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260733" y="1234683"/>
            <a:ext cx="520026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Title: </a:t>
            </a:r>
            <a:r>
              <a:rPr b="1" lang="en-AU" sz="2400"/>
              <a:t>Proportion of land that is degraded over total land area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Indicator 15.3.1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Custodian(s): UNCCD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CSIRO leading engagement with UNCCD and GEO-LDN is ensuring direct feedback and guiding annual updates.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400"/>
              <a:t>Coordinating closely with BST.</a:t>
            </a:r>
            <a:endParaRPr/>
          </a:p>
        </p:txBody>
      </p:sp>
      <p:sp>
        <p:nvSpPr>
          <p:cNvPr id="107" name="Google Shape;107;p7"/>
          <p:cNvSpPr txBox="1"/>
          <p:nvPr>
            <p:ph type="title"/>
          </p:nvPr>
        </p:nvSpPr>
        <p:spPr>
          <a:xfrm>
            <a:off x="176048" y="292099"/>
            <a:ext cx="9386864" cy="662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Land Degradation</a:t>
            </a:r>
            <a:endParaRPr/>
          </a:p>
        </p:txBody>
      </p:sp>
      <p:pic>
        <p:nvPicPr>
          <p:cNvPr descr="Graphical user interface, text, application&#10;&#10;AI-generated content may be incorrect." id="108" name="Google Shape;1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3056" y="1463606"/>
            <a:ext cx="5600397" cy="4493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6344821" y="1129282"/>
            <a:ext cx="5200267" cy="523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Coordination Group working to ensure the availability and capabilities of Earth observations are understood as the next Global Development Agenda is shaped.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2000"/>
              <a:t>Provided technical contributions to the UN Global Geospatial Information Management (GGIM) Working Group on Geospatial Information (WGGI) </a:t>
            </a:r>
            <a:r>
              <a:rPr b="1" lang="en-AU" sz="2000"/>
              <a:t>Paper</a:t>
            </a:r>
            <a:r>
              <a:rPr lang="en-AU" sz="2000"/>
              <a:t>, highlighting the value and role of geospatial and Earth observation data in global development:</a:t>
            </a:r>
            <a:endParaRPr sz="20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AU" sz="1400" u="sng">
                <a:solidFill>
                  <a:schemeClr val="hlink"/>
                </a:solidFill>
                <a:hlinkClick r:id="rId3"/>
              </a:rPr>
              <a:t>https://unstats.un.org/UNSDWebsite/statcom/session_56/documents/BG-3e-Rescuing-the-SDGs-with-Geospatial-Information-E.pdf</a:t>
            </a:r>
            <a:r>
              <a:rPr lang="en-AU" sz="1400" u="sng">
                <a:solidFill>
                  <a:schemeClr val="hlink"/>
                </a:solidFill>
              </a:rPr>
              <a:t> </a:t>
            </a:r>
            <a:endParaRPr sz="20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/>
          </a:p>
        </p:txBody>
      </p:sp>
      <p:sp>
        <p:nvSpPr>
          <p:cNvPr id="114" name="Google Shape;114;p9"/>
          <p:cNvSpPr txBox="1"/>
          <p:nvPr>
            <p:ph type="title"/>
          </p:nvPr>
        </p:nvSpPr>
        <p:spPr>
          <a:xfrm>
            <a:off x="188748" y="228599"/>
            <a:ext cx="9386864" cy="662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UN-</a:t>
            </a:r>
            <a:r>
              <a:rPr lang="en-AU" sz="4000"/>
              <a:t>GGIM Engagement</a:t>
            </a:r>
            <a:endParaRPr/>
          </a:p>
        </p:txBody>
      </p:sp>
      <p:sp>
        <p:nvSpPr>
          <p:cNvPr id="115" name="Google Shape;115;p9"/>
          <p:cNvSpPr txBox="1"/>
          <p:nvPr/>
        </p:nvSpPr>
        <p:spPr>
          <a:xfrm>
            <a:off x="314825" y="3833425"/>
            <a:ext cx="5508000" cy="22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1" lang="en-AU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“Thinking and discussions are already taking place about what comes next...after the current Global Indicator Framework.”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-Cara Williams, Co-Chair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 Inter-Agency and Expert Advisory Group for Sustainable Development Goal Indicators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AU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https://storymaps.arcgis.com/stories/14598ba2348e4717bcac6d86e10e3815</a:t>
            </a:r>
            <a:r>
              <a:rPr b="0" i="0" lang="en-A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 " id="116" name="Google Shape;116;p9"/>
          <p:cNvSpPr/>
          <p:nvPr/>
        </p:nvSpPr>
        <p:spPr>
          <a:xfrm>
            <a:off x="3930650" y="3276600"/>
            <a:ext cx="2317750" cy="231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iagram&#10;&#10;AI-generated content may be incorrect." id="117" name="Google Shape;1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680" y="1330965"/>
            <a:ext cx="3862695" cy="216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Questions / Discussion</a:t>
            </a:r>
            <a:endParaRPr/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AU"/>
              <a:t>How can CEOS improve addressing the UNSDGs as a priority in the next 5 years?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AU"/>
              <a:t>Interactions with GEO EO4SDG (status to be updated)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AU"/>
              <a:t>Engagement with UN GGIM and UNSC and other global SDG key players contributing to the longer term strategy; ensuring EO data included as a reliant source of datasets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Borges, David E. (LARC-E3)</dc:creator>
</cp:coreProperties>
</file>