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66019be5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66019be5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66019be5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466019be5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466019be5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466019be5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466019be5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466019be5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466019be5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466019be5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2f839e2617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2f839e2617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3466019be5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3466019be5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66019be5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66019be5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466019be5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466019be5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466019be5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466019be5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466019be5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466019be5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66019be5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466019be5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466019be5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466019be5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31872" l="26013" r="20384" t="19902"/>
          <a:stretch/>
        </p:blipFill>
        <p:spPr>
          <a:xfrm>
            <a:off x="6375050" y="12"/>
            <a:ext cx="2768950" cy="2480401"/>
          </a:xfrm>
          <a:prstGeom prst="rect">
            <a:avLst/>
          </a:prstGeom>
          <a:noFill/>
          <a:ln cap="flat" cmpd="sng" w="9525">
            <a:solidFill>
              <a:schemeClr val="lt1"/>
            </a:solidFill>
            <a:prstDash val="solid"/>
            <a:round/>
            <a:headEnd len="sm" w="sm" type="none"/>
            <a:tailEnd len="sm" w="sm" type="none"/>
          </a:ln>
        </p:spPr>
      </p:pic>
      <p:pic>
        <p:nvPicPr>
          <p:cNvPr id="11" name="Google Shape;11;p2"/>
          <p:cNvPicPr preferRelativeResize="0"/>
          <p:nvPr/>
        </p:nvPicPr>
        <p:blipFill rotWithShape="1">
          <a:blip r:embed="rId3">
            <a:alphaModFix/>
          </a:blip>
          <a:srcRect b="12521" l="5176" r="33855" t="5207"/>
          <a:stretch/>
        </p:blipFill>
        <p:spPr>
          <a:xfrm>
            <a:off x="5040300" y="785075"/>
            <a:ext cx="2768952" cy="2490422"/>
          </a:xfrm>
          <a:prstGeom prst="rect">
            <a:avLst/>
          </a:prstGeom>
          <a:noFill/>
          <a:ln cap="flat" cmpd="sng" w="9525">
            <a:solidFill>
              <a:schemeClr val="lt1"/>
            </a:solidFill>
            <a:prstDash val="solid"/>
            <a:round/>
            <a:headEnd len="sm" w="sm" type="none"/>
            <a:tailEnd len="sm" w="sm" type="none"/>
          </a:ln>
        </p:spPr>
      </p:pic>
      <p:sp>
        <p:nvSpPr>
          <p:cNvPr id="12" name="Google Shape;12;p2"/>
          <p:cNvSpPr txBox="1"/>
          <p:nvPr>
            <p:ph type="ctrTitle"/>
          </p:nvPr>
        </p:nvSpPr>
        <p:spPr>
          <a:xfrm>
            <a:off x="0" y="785075"/>
            <a:ext cx="5068800" cy="20526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0" y="2993450"/>
            <a:ext cx="36993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rgbClr val="EFEFEF"/>
              </a:buClr>
              <a:buSzPts val="2800"/>
              <a:buNone/>
              <a:defRPr i="1" sz="2800">
                <a:solidFill>
                  <a:srgbClr val="EFEFEF"/>
                </a:solidFill>
              </a:defRPr>
            </a:lvl1pPr>
            <a:lvl2pPr lvl="1">
              <a:lnSpc>
                <a:spcPct val="100000"/>
              </a:lnSpc>
              <a:spcBef>
                <a:spcPts val="0"/>
              </a:spcBef>
              <a:spcAft>
                <a:spcPts val="0"/>
              </a:spcAft>
              <a:buClr>
                <a:srgbClr val="EFEFEF"/>
              </a:buClr>
              <a:buSzPts val="2800"/>
              <a:buNone/>
              <a:defRPr i="1" sz="2800">
                <a:solidFill>
                  <a:srgbClr val="EFEFEF"/>
                </a:solidFill>
              </a:defRPr>
            </a:lvl2pPr>
            <a:lvl3pPr lvl="2">
              <a:lnSpc>
                <a:spcPct val="100000"/>
              </a:lnSpc>
              <a:spcBef>
                <a:spcPts val="0"/>
              </a:spcBef>
              <a:spcAft>
                <a:spcPts val="0"/>
              </a:spcAft>
              <a:buClr>
                <a:srgbClr val="EFEFEF"/>
              </a:buClr>
              <a:buSzPts val="2800"/>
              <a:buNone/>
              <a:defRPr i="1" sz="2800">
                <a:solidFill>
                  <a:srgbClr val="EFEFEF"/>
                </a:solidFill>
              </a:defRPr>
            </a:lvl3pPr>
            <a:lvl4pPr lvl="3">
              <a:lnSpc>
                <a:spcPct val="100000"/>
              </a:lnSpc>
              <a:spcBef>
                <a:spcPts val="0"/>
              </a:spcBef>
              <a:spcAft>
                <a:spcPts val="0"/>
              </a:spcAft>
              <a:buClr>
                <a:srgbClr val="EFEFEF"/>
              </a:buClr>
              <a:buSzPts val="2800"/>
              <a:buNone/>
              <a:defRPr i="1" sz="2800">
                <a:solidFill>
                  <a:srgbClr val="EFEFEF"/>
                </a:solidFill>
              </a:defRPr>
            </a:lvl4pPr>
            <a:lvl5pPr lvl="4">
              <a:lnSpc>
                <a:spcPct val="100000"/>
              </a:lnSpc>
              <a:spcBef>
                <a:spcPts val="0"/>
              </a:spcBef>
              <a:spcAft>
                <a:spcPts val="0"/>
              </a:spcAft>
              <a:buClr>
                <a:srgbClr val="EFEFEF"/>
              </a:buClr>
              <a:buSzPts val="2800"/>
              <a:buNone/>
              <a:defRPr i="1" sz="2800">
                <a:solidFill>
                  <a:srgbClr val="EFEFEF"/>
                </a:solidFill>
              </a:defRPr>
            </a:lvl5pPr>
            <a:lvl6pPr lvl="5">
              <a:lnSpc>
                <a:spcPct val="100000"/>
              </a:lnSpc>
              <a:spcBef>
                <a:spcPts val="0"/>
              </a:spcBef>
              <a:spcAft>
                <a:spcPts val="0"/>
              </a:spcAft>
              <a:buClr>
                <a:srgbClr val="EFEFEF"/>
              </a:buClr>
              <a:buSzPts val="2800"/>
              <a:buNone/>
              <a:defRPr i="1" sz="2800">
                <a:solidFill>
                  <a:srgbClr val="EFEFEF"/>
                </a:solidFill>
              </a:defRPr>
            </a:lvl6pPr>
            <a:lvl7pPr lvl="6">
              <a:lnSpc>
                <a:spcPct val="100000"/>
              </a:lnSpc>
              <a:spcBef>
                <a:spcPts val="0"/>
              </a:spcBef>
              <a:spcAft>
                <a:spcPts val="0"/>
              </a:spcAft>
              <a:buClr>
                <a:srgbClr val="EFEFEF"/>
              </a:buClr>
              <a:buSzPts val="2800"/>
              <a:buNone/>
              <a:defRPr i="1" sz="2800">
                <a:solidFill>
                  <a:srgbClr val="EFEFEF"/>
                </a:solidFill>
              </a:defRPr>
            </a:lvl7pPr>
            <a:lvl8pPr lvl="7">
              <a:lnSpc>
                <a:spcPct val="100000"/>
              </a:lnSpc>
              <a:spcBef>
                <a:spcPts val="0"/>
              </a:spcBef>
              <a:spcAft>
                <a:spcPts val="0"/>
              </a:spcAft>
              <a:buClr>
                <a:srgbClr val="EFEFEF"/>
              </a:buClr>
              <a:buSzPts val="2800"/>
              <a:buNone/>
              <a:defRPr i="1" sz="2800">
                <a:solidFill>
                  <a:srgbClr val="EFEFEF"/>
                </a:solidFill>
              </a:defRPr>
            </a:lvl8pPr>
            <a:lvl9pPr lvl="8">
              <a:lnSpc>
                <a:spcPct val="100000"/>
              </a:lnSpc>
              <a:spcBef>
                <a:spcPts val="0"/>
              </a:spcBef>
              <a:spcAft>
                <a:spcPts val="0"/>
              </a:spcAft>
              <a:buClr>
                <a:srgbClr val="EFEFEF"/>
              </a:buClr>
              <a:buSzPts val="2800"/>
              <a:buNone/>
              <a:defRPr i="1" sz="2800">
                <a:solidFill>
                  <a:srgbClr val="EFEFEF"/>
                </a:solidFill>
              </a:defRPr>
            </a:lvl9pPr>
          </a:lstStyle>
          <a:p/>
        </p:txBody>
      </p:sp>
      <p:pic>
        <p:nvPicPr>
          <p:cNvPr id="14" name="Google Shape;14;p2"/>
          <p:cNvPicPr preferRelativeResize="0"/>
          <p:nvPr/>
        </p:nvPicPr>
        <p:blipFill rotWithShape="1">
          <a:blip r:embed="rId4">
            <a:alphaModFix/>
          </a:blip>
          <a:srcRect b="29251" l="35247" r="31888" t="29969"/>
          <a:stretch/>
        </p:blipFill>
        <p:spPr>
          <a:xfrm>
            <a:off x="7136100" y="3274925"/>
            <a:ext cx="2007902" cy="1868576"/>
          </a:xfrm>
          <a:prstGeom prst="rect">
            <a:avLst/>
          </a:prstGeom>
          <a:noFill/>
          <a:ln cap="flat" cmpd="sng" w="9525">
            <a:solidFill>
              <a:schemeClr val="lt1"/>
            </a:solidFill>
            <a:prstDash val="solid"/>
            <a:round/>
            <a:headEnd len="sm" w="sm" type="none"/>
            <a:tailEnd len="sm" w="sm" type="none"/>
          </a:ln>
        </p:spPr>
      </p:pic>
      <p:pic>
        <p:nvPicPr>
          <p:cNvPr id="15" name="Google Shape;15;p2"/>
          <p:cNvPicPr preferRelativeResize="0"/>
          <p:nvPr/>
        </p:nvPicPr>
        <p:blipFill rotWithShape="1">
          <a:blip r:embed="rId5">
            <a:alphaModFix/>
          </a:blip>
          <a:srcRect b="29430" l="20204" r="8197" t="25834"/>
          <a:stretch/>
        </p:blipFill>
        <p:spPr>
          <a:xfrm>
            <a:off x="6619971" y="1624237"/>
            <a:ext cx="2524029" cy="2097427"/>
          </a:xfrm>
          <a:prstGeom prst="rect">
            <a:avLst/>
          </a:prstGeom>
          <a:noFill/>
          <a:ln cap="flat" cmpd="sng" w="9525">
            <a:solidFill>
              <a:schemeClr val="lt1"/>
            </a:solidFill>
            <a:prstDash val="solid"/>
            <a:round/>
            <a:headEnd len="sm" w="sm" type="none"/>
            <a:tailEnd len="sm" w="sm" type="none"/>
          </a:ln>
        </p:spPr>
      </p:pic>
      <p:sp>
        <p:nvSpPr>
          <p:cNvPr id="16" name="Google Shape;16;p2"/>
          <p:cNvSpPr/>
          <p:nvPr/>
        </p:nvSpPr>
        <p:spPr>
          <a:xfrm>
            <a:off x="5587925" y="2774425"/>
            <a:ext cx="2397000" cy="179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17" name="Google Shape;17;p2"/>
          <p:cNvPicPr preferRelativeResize="0"/>
          <p:nvPr/>
        </p:nvPicPr>
        <p:blipFill>
          <a:blip r:embed="rId6">
            <a:alphaModFix/>
          </a:blip>
          <a:stretch>
            <a:fillRect/>
          </a:stretch>
        </p:blipFill>
        <p:spPr>
          <a:xfrm>
            <a:off x="5705550" y="2883675"/>
            <a:ext cx="2161751" cy="1579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
          <p:cNvSpPr txBox="1"/>
          <p:nvPr>
            <p:ph type="title"/>
          </p:nvPr>
        </p:nvSpPr>
        <p:spPr>
          <a:xfrm>
            <a:off x="201300" y="249175"/>
            <a:ext cx="65325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3"/>
          <p:cNvSpPr txBox="1"/>
          <p:nvPr>
            <p:ph idx="1" type="body"/>
          </p:nvPr>
        </p:nvSpPr>
        <p:spPr>
          <a:xfrm>
            <a:off x="266775" y="1064800"/>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3"/>
          <p:cNvSpPr txBox="1"/>
          <p:nvPr>
            <p:ph idx="12" type="sldNum"/>
          </p:nvPr>
        </p:nvSpPr>
        <p:spPr>
          <a:xfrm>
            <a:off x="8536858" y="4777342"/>
            <a:ext cx="548700" cy="393600"/>
          </a:xfrm>
          <a:prstGeom prst="rect">
            <a:avLst/>
          </a:prstGeom>
        </p:spPr>
        <p:txBody>
          <a:bodyPr anchorCtr="0" anchor="ctr" bIns="91425" lIns="91425" spcFirstLastPara="1" rIns="91425" wrap="square" tIns="91425">
            <a:normAutofit/>
          </a:bodyPr>
          <a:lstStyle>
            <a:lvl1pPr lvl="0">
              <a:buNone/>
              <a:defRPr b="1"/>
            </a:lvl1pPr>
            <a:lvl2pPr lvl="1">
              <a:buNone/>
              <a:defRPr b="1"/>
            </a:lvl2pPr>
            <a:lvl3pPr lvl="2">
              <a:buNone/>
              <a:defRPr b="1"/>
            </a:lvl3pPr>
            <a:lvl4pPr lvl="3">
              <a:buNone/>
              <a:defRPr b="1"/>
            </a:lvl4pPr>
            <a:lvl5pPr lvl="4">
              <a:buNone/>
              <a:defRPr b="1"/>
            </a:lvl5pPr>
            <a:lvl6pPr lvl="5">
              <a:buNone/>
              <a:defRPr b="1"/>
            </a:lvl6pPr>
            <a:lvl7pPr lvl="6">
              <a:buNone/>
              <a:defRPr b="1"/>
            </a:lvl7pPr>
            <a:lvl8pPr lvl="7">
              <a:buNone/>
              <a:defRPr b="1"/>
            </a:lvl8pPr>
            <a:lvl9pPr lvl="8">
              <a:buNone/>
              <a:defRPr b="1"/>
            </a:lvl9pPr>
          </a:lstStyle>
          <a:p>
            <a:pPr indent="0" lvl="0" marL="0" rtl="0" algn="r">
              <a:spcBef>
                <a:spcPts val="0"/>
              </a:spcBef>
              <a:spcAft>
                <a:spcPts val="0"/>
              </a:spcAft>
              <a:buNone/>
            </a:pPr>
            <a:fld id="{00000000-1234-1234-1234-123412341234}" type="slidenum">
              <a:rPr lang="en"/>
              <a:t>‹#›</a:t>
            </a:fld>
            <a:endParaRPr/>
          </a:p>
        </p:txBody>
      </p:sp>
      <p:sp>
        <p:nvSpPr>
          <p:cNvPr id="22" name="Google Shape;22;p3"/>
          <p:cNvSpPr/>
          <p:nvPr/>
        </p:nvSpPr>
        <p:spPr>
          <a:xfrm>
            <a:off x="266775" y="912888"/>
            <a:ext cx="6467100" cy="60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23" name="Google Shape;23;p3"/>
          <p:cNvPicPr preferRelativeResize="0"/>
          <p:nvPr/>
        </p:nvPicPr>
        <p:blipFill>
          <a:blip r:embed="rId2">
            <a:alphaModFix/>
          </a:blip>
          <a:stretch>
            <a:fillRect/>
          </a:stretch>
        </p:blipFill>
        <p:spPr>
          <a:xfrm>
            <a:off x="7474715" y="73600"/>
            <a:ext cx="1457684" cy="1064800"/>
          </a:xfrm>
          <a:prstGeom prst="rect">
            <a:avLst/>
          </a:prstGeom>
          <a:noFill/>
          <a:ln>
            <a:noFill/>
          </a:ln>
        </p:spPr>
      </p:pic>
      <p:sp>
        <p:nvSpPr>
          <p:cNvPr id="24" name="Google Shape;24;p3"/>
          <p:cNvSpPr txBox="1"/>
          <p:nvPr/>
        </p:nvSpPr>
        <p:spPr>
          <a:xfrm>
            <a:off x="0" y="4804800"/>
            <a:ext cx="5298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Verdana"/>
                <a:ea typeface="Verdana"/>
                <a:cs typeface="Verdana"/>
                <a:sym typeface="Verdana"/>
              </a:rPr>
              <a:t>SIT-40 | 8-10 April, 2025</a:t>
            </a:r>
            <a:endParaRPr b="1" sz="1000">
              <a:solidFill>
                <a:schemeClr val="dk2"/>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4"/>
          <p:cNvSpPr txBox="1"/>
          <p:nvPr>
            <p:ph idx="2" type="sldNum"/>
          </p:nvPr>
        </p:nvSpPr>
        <p:spPr>
          <a:xfrm>
            <a:off x="8536858" y="4777342"/>
            <a:ext cx="548700" cy="393600"/>
          </a:xfrm>
          <a:prstGeom prst="rect">
            <a:avLst/>
          </a:prstGeom>
        </p:spPr>
        <p:txBody>
          <a:bodyPr anchorCtr="0" anchor="ctr" bIns="91425" lIns="91425" spcFirstLastPara="1" rIns="91425" wrap="square" tIns="91425">
            <a:normAutofit/>
          </a:bodyPr>
          <a:lstStyle>
            <a:lvl1pPr lvl="0">
              <a:buNone/>
              <a:defRPr b="1"/>
            </a:lvl1pPr>
            <a:lvl2pPr lvl="1">
              <a:buNone/>
              <a:defRPr b="1"/>
            </a:lvl2pPr>
            <a:lvl3pPr lvl="2">
              <a:buNone/>
              <a:defRPr b="1"/>
            </a:lvl3pPr>
            <a:lvl4pPr lvl="3">
              <a:buNone/>
              <a:defRPr b="1"/>
            </a:lvl4pPr>
            <a:lvl5pPr lvl="4">
              <a:buNone/>
              <a:defRPr b="1"/>
            </a:lvl5pPr>
            <a:lvl6pPr lvl="5">
              <a:buNone/>
              <a:defRPr b="1"/>
            </a:lvl6pPr>
            <a:lvl7pPr lvl="6">
              <a:buNone/>
              <a:defRPr b="1"/>
            </a:lvl7pPr>
            <a:lvl8pPr lvl="7">
              <a:buNone/>
              <a:defRPr b="1"/>
            </a:lvl8pPr>
            <a:lvl9pPr lvl="8">
              <a:buNone/>
              <a:defRPr b="1"/>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266775" y="912888"/>
            <a:ext cx="6467100" cy="60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29" name="Google Shape;29;p4"/>
          <p:cNvPicPr preferRelativeResize="0"/>
          <p:nvPr/>
        </p:nvPicPr>
        <p:blipFill>
          <a:blip r:embed="rId2">
            <a:alphaModFix/>
          </a:blip>
          <a:stretch>
            <a:fillRect/>
          </a:stretch>
        </p:blipFill>
        <p:spPr>
          <a:xfrm>
            <a:off x="7474715" y="73600"/>
            <a:ext cx="1457684" cy="1064800"/>
          </a:xfrm>
          <a:prstGeom prst="rect">
            <a:avLst/>
          </a:prstGeom>
          <a:noFill/>
          <a:ln>
            <a:noFill/>
          </a:ln>
        </p:spPr>
      </p:pic>
      <p:sp>
        <p:nvSpPr>
          <p:cNvPr id="30" name="Google Shape;30;p4"/>
          <p:cNvSpPr txBox="1"/>
          <p:nvPr/>
        </p:nvSpPr>
        <p:spPr>
          <a:xfrm>
            <a:off x="0" y="4804800"/>
            <a:ext cx="5298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Verdana"/>
                <a:ea typeface="Verdana"/>
                <a:cs typeface="Verdana"/>
                <a:sym typeface="Verdana"/>
              </a:rPr>
              <a:t>3rd International SAR Workshop - 6-8 Nov, 2024</a:t>
            </a:r>
            <a:endParaRPr b="1" sz="1000">
              <a:solidFill>
                <a:schemeClr val="dk2"/>
              </a:solidFill>
              <a:latin typeface="Verdana"/>
              <a:ea typeface="Verdana"/>
              <a:cs typeface="Verdana"/>
              <a:sym typeface="Verdana"/>
            </a:endParaRPr>
          </a:p>
        </p:txBody>
      </p:sp>
      <p:sp>
        <p:nvSpPr>
          <p:cNvPr id="31" name="Google Shape;31;p4"/>
          <p:cNvSpPr txBox="1"/>
          <p:nvPr>
            <p:ph type="title"/>
          </p:nvPr>
        </p:nvSpPr>
        <p:spPr>
          <a:xfrm>
            <a:off x="201300" y="249175"/>
            <a:ext cx="65325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Verdana"/>
              <a:buNone/>
              <a:defRPr sz="2800">
                <a:solidFill>
                  <a:schemeClr val="dk1"/>
                </a:solidFill>
                <a:latin typeface="Verdana"/>
                <a:ea typeface="Verdana"/>
                <a:cs typeface="Verdana"/>
                <a:sym typeface="Verdana"/>
              </a:defRPr>
            </a:lvl1pPr>
            <a:lvl2pPr lvl="1">
              <a:spcBef>
                <a:spcPts val="0"/>
              </a:spcBef>
              <a:spcAft>
                <a:spcPts val="0"/>
              </a:spcAft>
              <a:buClr>
                <a:schemeClr val="dk1"/>
              </a:buClr>
              <a:buSzPts val="2800"/>
              <a:buFont typeface="Verdana"/>
              <a:buNone/>
              <a:defRPr sz="2800">
                <a:solidFill>
                  <a:schemeClr val="dk1"/>
                </a:solidFill>
                <a:latin typeface="Verdana"/>
                <a:ea typeface="Verdana"/>
                <a:cs typeface="Verdana"/>
                <a:sym typeface="Verdana"/>
              </a:defRPr>
            </a:lvl2pPr>
            <a:lvl3pPr lvl="2">
              <a:spcBef>
                <a:spcPts val="0"/>
              </a:spcBef>
              <a:spcAft>
                <a:spcPts val="0"/>
              </a:spcAft>
              <a:buClr>
                <a:schemeClr val="dk1"/>
              </a:buClr>
              <a:buSzPts val="2800"/>
              <a:buFont typeface="Verdana"/>
              <a:buNone/>
              <a:defRPr sz="2800">
                <a:solidFill>
                  <a:schemeClr val="dk1"/>
                </a:solidFill>
                <a:latin typeface="Verdana"/>
                <a:ea typeface="Verdana"/>
                <a:cs typeface="Verdana"/>
                <a:sym typeface="Verdana"/>
              </a:defRPr>
            </a:lvl3pPr>
            <a:lvl4pPr lvl="3">
              <a:spcBef>
                <a:spcPts val="0"/>
              </a:spcBef>
              <a:spcAft>
                <a:spcPts val="0"/>
              </a:spcAft>
              <a:buClr>
                <a:schemeClr val="dk1"/>
              </a:buClr>
              <a:buSzPts val="2800"/>
              <a:buFont typeface="Verdana"/>
              <a:buNone/>
              <a:defRPr sz="2800">
                <a:solidFill>
                  <a:schemeClr val="dk1"/>
                </a:solidFill>
                <a:latin typeface="Verdana"/>
                <a:ea typeface="Verdana"/>
                <a:cs typeface="Verdana"/>
                <a:sym typeface="Verdana"/>
              </a:defRPr>
            </a:lvl4pPr>
            <a:lvl5pPr lvl="4">
              <a:spcBef>
                <a:spcPts val="0"/>
              </a:spcBef>
              <a:spcAft>
                <a:spcPts val="0"/>
              </a:spcAft>
              <a:buClr>
                <a:schemeClr val="dk1"/>
              </a:buClr>
              <a:buSzPts val="2800"/>
              <a:buFont typeface="Verdana"/>
              <a:buNone/>
              <a:defRPr sz="2800">
                <a:solidFill>
                  <a:schemeClr val="dk1"/>
                </a:solidFill>
                <a:latin typeface="Verdana"/>
                <a:ea typeface="Verdana"/>
                <a:cs typeface="Verdana"/>
                <a:sym typeface="Verdana"/>
              </a:defRPr>
            </a:lvl5pPr>
            <a:lvl6pPr lvl="5">
              <a:spcBef>
                <a:spcPts val="0"/>
              </a:spcBef>
              <a:spcAft>
                <a:spcPts val="0"/>
              </a:spcAft>
              <a:buClr>
                <a:schemeClr val="dk1"/>
              </a:buClr>
              <a:buSzPts val="2800"/>
              <a:buFont typeface="Verdana"/>
              <a:buNone/>
              <a:defRPr sz="2800">
                <a:solidFill>
                  <a:schemeClr val="dk1"/>
                </a:solidFill>
                <a:latin typeface="Verdana"/>
                <a:ea typeface="Verdana"/>
                <a:cs typeface="Verdana"/>
                <a:sym typeface="Verdana"/>
              </a:defRPr>
            </a:lvl6pPr>
            <a:lvl7pPr lvl="6">
              <a:spcBef>
                <a:spcPts val="0"/>
              </a:spcBef>
              <a:spcAft>
                <a:spcPts val="0"/>
              </a:spcAft>
              <a:buClr>
                <a:schemeClr val="dk1"/>
              </a:buClr>
              <a:buSzPts val="2800"/>
              <a:buFont typeface="Verdana"/>
              <a:buNone/>
              <a:defRPr sz="2800">
                <a:solidFill>
                  <a:schemeClr val="dk1"/>
                </a:solidFill>
                <a:latin typeface="Verdana"/>
                <a:ea typeface="Verdana"/>
                <a:cs typeface="Verdana"/>
                <a:sym typeface="Verdana"/>
              </a:defRPr>
            </a:lvl7pPr>
            <a:lvl8pPr lvl="7">
              <a:spcBef>
                <a:spcPts val="0"/>
              </a:spcBef>
              <a:spcAft>
                <a:spcPts val="0"/>
              </a:spcAft>
              <a:buClr>
                <a:schemeClr val="dk1"/>
              </a:buClr>
              <a:buSzPts val="2800"/>
              <a:buFont typeface="Verdana"/>
              <a:buNone/>
              <a:defRPr sz="2800">
                <a:solidFill>
                  <a:schemeClr val="dk1"/>
                </a:solidFill>
                <a:latin typeface="Verdana"/>
                <a:ea typeface="Verdana"/>
                <a:cs typeface="Verdana"/>
                <a:sym typeface="Verdana"/>
              </a:defRPr>
            </a:lvl8pPr>
            <a:lvl9pPr lvl="8">
              <a:spcBef>
                <a:spcPts val="0"/>
              </a:spcBef>
              <a:spcAft>
                <a:spcPts val="0"/>
              </a:spcAft>
              <a:buClr>
                <a:schemeClr val="dk1"/>
              </a:buClr>
              <a:buSzPts val="2800"/>
              <a:buFont typeface="Verdana"/>
              <a:buNone/>
              <a:defRPr sz="2800">
                <a:solidFill>
                  <a:schemeClr val="dk1"/>
                </a:solidFill>
                <a:latin typeface="Verdana"/>
                <a:ea typeface="Verdana"/>
                <a:cs typeface="Verdana"/>
                <a:sym typeface="Verdan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1pPr>
            <a:lvl2pPr indent="-317500" lvl="1" marL="9144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2pPr>
            <a:lvl3pPr indent="-317500" lvl="2" marL="13716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3pPr>
            <a:lvl4pPr indent="-317500" lvl="3" marL="18288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4pPr>
            <a:lvl5pPr indent="-317500" lvl="4" marL="22860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5pPr>
            <a:lvl6pPr indent="-317500" lvl="5" marL="27432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6pPr>
            <a:lvl7pPr indent="-317500" lvl="6" marL="32004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7pPr>
            <a:lvl8pPr indent="-317500" lvl="7" marL="36576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8pPr>
            <a:lvl9pPr indent="-317500" lvl="8" marL="41148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hyperlink" Target="https://intl-sar-coord-group.spa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intl-sar-coord-group.space/wp-content/uploads/2025/04/ICGS-SAR-WS3_-Recommendations-v1.1.pdf"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6"/>
          <p:cNvSpPr txBox="1"/>
          <p:nvPr>
            <p:ph type="ctrTitle"/>
          </p:nvPr>
        </p:nvSpPr>
        <p:spPr>
          <a:xfrm>
            <a:off x="83075" y="46175"/>
            <a:ext cx="4780500" cy="2865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SzPct val="25014"/>
              <a:buNone/>
            </a:pPr>
            <a:r>
              <a:rPr lang="en" sz="3957"/>
              <a:t>International Coordination Group for Spaceborne SAR</a:t>
            </a:r>
            <a:endParaRPr sz="3957"/>
          </a:p>
          <a:p>
            <a:pPr indent="0" lvl="0" marL="0" rtl="0" algn="l">
              <a:spcBef>
                <a:spcPts val="2000"/>
              </a:spcBef>
              <a:spcAft>
                <a:spcPts val="0"/>
              </a:spcAft>
              <a:buSzPct val="33471"/>
              <a:buNone/>
            </a:pPr>
            <a:r>
              <a:rPr i="1" lang="en" sz="2957"/>
              <a:t>Report to CEOS SIT-40</a:t>
            </a:r>
            <a:endParaRPr i="1" sz="2957"/>
          </a:p>
        </p:txBody>
      </p:sp>
      <p:sp>
        <p:nvSpPr>
          <p:cNvPr id="39" name="Google Shape;39;p6"/>
          <p:cNvSpPr txBox="1"/>
          <p:nvPr>
            <p:ph idx="1" type="subTitle"/>
          </p:nvPr>
        </p:nvSpPr>
        <p:spPr>
          <a:xfrm>
            <a:off x="83075" y="3505975"/>
            <a:ext cx="3596700" cy="14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35"/>
              <a:buNone/>
            </a:pPr>
            <a:r>
              <a:rPr b="1" lang="en" sz="1600"/>
              <a:t>Shin-ichi Sobue, JAXA</a:t>
            </a:r>
            <a:endParaRPr b="1" sz="1600"/>
          </a:p>
          <a:p>
            <a:pPr indent="0" lvl="0" marL="0" rtl="0" algn="l">
              <a:spcBef>
                <a:spcPts val="0"/>
              </a:spcBef>
              <a:spcAft>
                <a:spcPts val="0"/>
              </a:spcAft>
              <a:buSzPts val="935"/>
              <a:buNone/>
            </a:pPr>
            <a:r>
              <a:rPr b="1" lang="en" sz="1600"/>
              <a:t>Agenda item 8.1</a:t>
            </a:r>
            <a:endParaRPr b="1" sz="1600"/>
          </a:p>
          <a:p>
            <a:pPr indent="0" lvl="0" marL="0" rtl="0" algn="l">
              <a:spcBef>
                <a:spcPts val="1000"/>
              </a:spcBef>
              <a:spcAft>
                <a:spcPts val="0"/>
              </a:spcAft>
              <a:buSzPts val="935"/>
              <a:buNone/>
            </a:pPr>
            <a:r>
              <a:rPr lang="en" sz="1600"/>
              <a:t>CEOS SIT-40</a:t>
            </a:r>
            <a:endParaRPr sz="1600"/>
          </a:p>
          <a:p>
            <a:pPr indent="0" lvl="0" marL="0" rtl="0" algn="l">
              <a:spcBef>
                <a:spcPts val="0"/>
              </a:spcBef>
              <a:spcAft>
                <a:spcPts val="0"/>
              </a:spcAft>
              <a:buSzPts val="935"/>
              <a:buNone/>
            </a:pPr>
            <a:r>
              <a:rPr lang="en" sz="1600"/>
              <a:t>Fukuoka</a:t>
            </a:r>
            <a:r>
              <a:rPr lang="en" sz="1600"/>
              <a:t>, Japan</a:t>
            </a:r>
            <a:endParaRPr sz="1600"/>
          </a:p>
          <a:p>
            <a:pPr indent="0" lvl="0" marL="0" rtl="0" algn="l">
              <a:spcBef>
                <a:spcPts val="0"/>
              </a:spcBef>
              <a:spcAft>
                <a:spcPts val="0"/>
              </a:spcAft>
              <a:buClr>
                <a:srgbClr val="000000"/>
              </a:buClr>
              <a:buSzPts val="935"/>
              <a:buFont typeface="Arial"/>
              <a:buNone/>
            </a:pPr>
            <a:r>
              <a:rPr lang="en" sz="1600"/>
              <a:t>8-10 April, 2025</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 2c</a:t>
            </a:r>
            <a:endParaRPr/>
          </a:p>
        </p:txBody>
      </p:sp>
      <p:sp>
        <p:nvSpPr>
          <p:cNvPr id="100" name="Google Shape;100;p15"/>
          <p:cNvSpPr txBox="1"/>
          <p:nvPr>
            <p:ph idx="1" type="body"/>
          </p:nvPr>
        </p:nvSpPr>
        <p:spPr>
          <a:xfrm>
            <a:off x="266775" y="10648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Agencies should </a:t>
            </a:r>
            <a:r>
              <a:rPr b="1" lang="en"/>
              <a:t>cross-validate agency mission planning tools</a:t>
            </a:r>
            <a:r>
              <a:rPr lang="en"/>
              <a:t> with other agencies, to ensure optimal mission plans, aligned with the observation requirements from Thematic Areas 1 &amp;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 3d</a:t>
            </a:r>
            <a:endParaRPr/>
          </a:p>
        </p:txBody>
      </p:sp>
      <p:sp>
        <p:nvSpPr>
          <p:cNvPr id="106" name="Google Shape;106;p16"/>
          <p:cNvSpPr txBox="1"/>
          <p:nvPr>
            <p:ph idx="1" type="body"/>
          </p:nvPr>
        </p:nvSpPr>
        <p:spPr>
          <a:xfrm>
            <a:off x="266775" y="10648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Agencies should consider establishing an activity similar to the CEOS LSI-VC POLINSAR task for </a:t>
            </a:r>
            <a:r>
              <a:rPr b="1" lang="en"/>
              <a:t>3D-InSAR</a:t>
            </a:r>
            <a:r>
              <a:rPr lang="en"/>
              <a:t> to coordinate imaging geometry diversity at regional sites worldwide.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 3h</a:t>
            </a:r>
            <a:endParaRPr/>
          </a:p>
        </p:txBody>
      </p:sp>
      <p:sp>
        <p:nvSpPr>
          <p:cNvPr id="112" name="Google Shape;112;p17"/>
          <p:cNvSpPr txBox="1"/>
          <p:nvPr>
            <p:ph idx="1" type="body"/>
          </p:nvPr>
        </p:nvSpPr>
        <p:spPr>
          <a:xfrm>
            <a:off x="266775" y="10648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Commercial VHR X-band SAR missions</a:t>
            </a:r>
            <a:r>
              <a:rPr lang="en"/>
              <a:t> have a potential complementary role to play to public medium-resolution SAR missions through their capacity for targeted observations at high spatial and temporal resolution. However, dedicated observation scheduling is imperative to make the data useful. Agencies considering governmental data purchases for science (e.g. NASA CSDA, ESA EDAP) are recommended to consider tasking rights a requirement for procurement.</a:t>
            </a:r>
            <a:endParaRPr/>
          </a:p>
          <a:p>
            <a:pPr indent="0" lvl="0" marL="0" rtl="0" algn="l">
              <a:spcBef>
                <a:spcPts val="1200"/>
              </a:spcBef>
              <a:spcAft>
                <a:spcPts val="1200"/>
              </a:spcAft>
              <a:buNone/>
            </a:pPr>
            <a:r>
              <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a:t>
            </a:r>
            <a:r>
              <a:rPr lang="en"/>
              <a:t> 4a</a:t>
            </a:r>
            <a:endParaRPr/>
          </a:p>
        </p:txBody>
      </p:sp>
      <p:sp>
        <p:nvSpPr>
          <p:cNvPr id="118" name="Google Shape;118;p18"/>
          <p:cNvSpPr txBox="1"/>
          <p:nvPr>
            <p:ph idx="1" type="body"/>
          </p:nvPr>
        </p:nvSpPr>
        <p:spPr>
          <a:xfrm>
            <a:off x="266775" y="10648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Agencies should continue to advocate to their national frequency authorities for </a:t>
            </a:r>
            <a:r>
              <a:rPr b="1" lang="en"/>
              <a:t>protection of the radar band</a:t>
            </a:r>
            <a:r>
              <a:rPr lang="en"/>
              <a:t> (X-, C-, S-, L-, P-band) allocations for use for Earth observation, and not be used by the telecommunication sector looking for additional spectrum, to ensure the missions can continue to operate. Commercial companies should also advocate for this.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direction</a:t>
            </a:r>
            <a:endParaRPr/>
          </a:p>
        </p:txBody>
      </p:sp>
      <p:sp>
        <p:nvSpPr>
          <p:cNvPr id="124" name="Google Shape;124;p19"/>
          <p:cNvSpPr txBox="1"/>
          <p:nvPr>
            <p:ph idx="1" type="body"/>
          </p:nvPr>
        </p:nvSpPr>
        <p:spPr>
          <a:xfrm>
            <a:off x="266775" y="1064800"/>
            <a:ext cx="8520600" cy="3840900"/>
          </a:xfrm>
          <a:prstGeom prst="rect">
            <a:avLst/>
          </a:prstGeom>
        </p:spPr>
        <p:txBody>
          <a:bodyPr anchorCtr="0" anchor="t" bIns="91425" lIns="91425" spcFirstLastPara="1" rIns="91425" wrap="square" tIns="91425">
            <a:normAutofit/>
          </a:bodyPr>
          <a:lstStyle/>
          <a:p>
            <a:pPr indent="-342900" lvl="0" marL="457200" rtl="0" algn="l">
              <a:spcBef>
                <a:spcPts val="1000"/>
              </a:spcBef>
              <a:spcAft>
                <a:spcPts val="0"/>
              </a:spcAft>
              <a:buSzPts val="1800"/>
              <a:buChar char="●"/>
            </a:pPr>
            <a:r>
              <a:rPr lang="en"/>
              <a:t>The group is currently informal, however international coordination for SAR missions is important to maximise societal benefit</a:t>
            </a:r>
            <a:endParaRPr/>
          </a:p>
          <a:p>
            <a:pPr indent="-342900" lvl="0" marL="457200" rtl="0" algn="l">
              <a:spcBef>
                <a:spcPts val="1200"/>
              </a:spcBef>
              <a:spcAft>
                <a:spcPts val="0"/>
              </a:spcAft>
              <a:buSzPts val="1800"/>
              <a:buChar char="●"/>
            </a:pPr>
            <a:r>
              <a:rPr lang="en"/>
              <a:t>We are exploring the options to become </a:t>
            </a:r>
            <a:r>
              <a:rPr lang="en"/>
              <a:t>integrated</a:t>
            </a:r>
            <a:r>
              <a:rPr lang="en"/>
              <a:t> with CEOS, potentially as a Virtual Constellation. </a:t>
            </a:r>
            <a:endParaRPr/>
          </a:p>
          <a:p>
            <a:pPr indent="-317500" lvl="1" marL="914400" rtl="0" algn="l">
              <a:spcBef>
                <a:spcPts val="0"/>
              </a:spcBef>
              <a:spcAft>
                <a:spcPts val="0"/>
              </a:spcAft>
              <a:buSzPts val="1400"/>
              <a:buChar char="○"/>
            </a:pPr>
            <a:r>
              <a:rPr lang="en"/>
              <a:t>Better </a:t>
            </a:r>
            <a:r>
              <a:rPr lang="en"/>
              <a:t>coordination</a:t>
            </a:r>
            <a:r>
              <a:rPr lang="en"/>
              <a:t> with other activities (LSI-VC, CEOS-ARD, WGDisasters, etc.)</a:t>
            </a:r>
            <a:endParaRPr/>
          </a:p>
          <a:p>
            <a:pPr indent="-317500" lvl="1" marL="914400" rtl="0" algn="l">
              <a:spcBef>
                <a:spcPts val="0"/>
              </a:spcBef>
              <a:spcAft>
                <a:spcPts val="0"/>
              </a:spcAft>
              <a:buSzPts val="1400"/>
              <a:buChar char="○"/>
            </a:pPr>
            <a:r>
              <a:rPr lang="en"/>
              <a:t>Formalisation of activities within the CEOS Work Plan</a:t>
            </a:r>
            <a:endParaRPr/>
          </a:p>
          <a:p>
            <a:pPr indent="-317500" lvl="1" marL="914400" rtl="0" algn="l">
              <a:spcBef>
                <a:spcPts val="0"/>
              </a:spcBef>
              <a:spcAft>
                <a:spcPts val="0"/>
              </a:spcAft>
              <a:buSzPts val="1400"/>
              <a:buChar char="○"/>
            </a:pPr>
            <a:r>
              <a:rPr lang="en"/>
              <a:t>Ensure continuity of the activities beyond the engagement of individuals</a:t>
            </a:r>
            <a:endParaRPr/>
          </a:p>
          <a:p>
            <a:pPr indent="-342900" lvl="0" marL="457200" rtl="0" algn="l">
              <a:spcBef>
                <a:spcPts val="1000"/>
              </a:spcBef>
              <a:spcAft>
                <a:spcPts val="1200"/>
              </a:spcAft>
              <a:buSzPts val="1800"/>
              <a:buChar char="●"/>
            </a:pPr>
            <a:r>
              <a:rPr lang="en"/>
              <a:t>Will discuss with CEOS leadership over the coming months with submitting draft concept of </a:t>
            </a:r>
            <a:r>
              <a:rPr lang="en"/>
              <a:t>potential</a:t>
            </a:r>
            <a:r>
              <a:rPr lang="en"/>
              <a:t> integration / harmonization, and potentially present a proposal at SIT Technical Workshop 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7"/>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ICGS-SAR Overview</a:t>
            </a:r>
            <a:endParaRPr/>
          </a:p>
        </p:txBody>
      </p:sp>
      <p:sp>
        <p:nvSpPr>
          <p:cNvPr id="45" name="Google Shape;45;p7"/>
          <p:cNvSpPr txBox="1"/>
          <p:nvPr>
            <p:ph idx="1" type="body"/>
          </p:nvPr>
        </p:nvSpPr>
        <p:spPr>
          <a:xfrm>
            <a:off x="76975" y="1140675"/>
            <a:ext cx="8908500" cy="3527400"/>
          </a:xfrm>
          <a:prstGeom prst="rect">
            <a:avLst/>
          </a:prstGeom>
        </p:spPr>
        <p:txBody>
          <a:bodyPr anchorCtr="0" anchor="t" bIns="91425" lIns="91425" spcFirstLastPara="1" rIns="91425" wrap="square" tIns="91425">
            <a:normAutofit/>
          </a:bodyPr>
          <a:lstStyle/>
          <a:p>
            <a:pPr indent="-330200" lvl="0" marL="457200" rtl="0" algn="l">
              <a:spcBef>
                <a:spcPts val="1000"/>
              </a:spcBef>
              <a:spcAft>
                <a:spcPts val="0"/>
              </a:spcAft>
              <a:buSzPts val="1600"/>
              <a:buChar char="●"/>
            </a:pPr>
            <a:r>
              <a:rPr lang="en" sz="1600"/>
              <a:t>C</a:t>
            </a:r>
            <a:r>
              <a:rPr lang="en" sz="1600"/>
              <a:t>loser coordination and collaboration for SAR missions can significantly enhance the overall utility of the present and planned systems for the benefit of all</a:t>
            </a:r>
            <a:endParaRPr sz="1600"/>
          </a:p>
          <a:p>
            <a:pPr indent="-330200" lvl="0" marL="457200" rtl="0" algn="l">
              <a:spcBef>
                <a:spcPts val="1200"/>
              </a:spcBef>
              <a:spcAft>
                <a:spcPts val="0"/>
              </a:spcAft>
              <a:buSzPts val="1600"/>
              <a:buChar char="●"/>
            </a:pPr>
            <a:r>
              <a:rPr lang="en" sz="1600"/>
              <a:t>Since 2018, a group of space agencies began community-wide discussions on ways to improve the international coordination of SAR missions to maximum science and societal returns.</a:t>
            </a:r>
            <a:endParaRPr sz="1600"/>
          </a:p>
          <a:p>
            <a:pPr indent="0" lvl="0" marL="0" rtl="0" algn="l">
              <a:spcBef>
                <a:spcPts val="1200"/>
              </a:spcBef>
              <a:spcAft>
                <a:spcPts val="1200"/>
              </a:spcAft>
              <a:buNone/>
            </a:pPr>
            <a:r>
              <a:t/>
            </a:r>
            <a:endParaRPr sz="1500"/>
          </a:p>
        </p:txBody>
      </p:sp>
      <p:pic>
        <p:nvPicPr>
          <p:cNvPr id="46" name="Google Shape;46;p7"/>
          <p:cNvPicPr preferRelativeResize="0"/>
          <p:nvPr/>
        </p:nvPicPr>
        <p:blipFill>
          <a:blip r:embed="rId3">
            <a:alphaModFix/>
          </a:blip>
          <a:stretch>
            <a:fillRect/>
          </a:stretch>
        </p:blipFill>
        <p:spPr>
          <a:xfrm>
            <a:off x="967613" y="2929100"/>
            <a:ext cx="7127224" cy="1809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8"/>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ICGS-SAR Overview</a:t>
            </a:r>
            <a:endParaRPr/>
          </a:p>
        </p:txBody>
      </p:sp>
      <p:pic>
        <p:nvPicPr>
          <p:cNvPr id="52" name="Google Shape;52;p8"/>
          <p:cNvPicPr preferRelativeResize="0"/>
          <p:nvPr/>
        </p:nvPicPr>
        <p:blipFill>
          <a:blip r:embed="rId3">
            <a:alphaModFix/>
          </a:blip>
          <a:stretch>
            <a:fillRect/>
          </a:stretch>
        </p:blipFill>
        <p:spPr>
          <a:xfrm>
            <a:off x="152400" y="1282175"/>
            <a:ext cx="8839204" cy="2680247"/>
          </a:xfrm>
          <a:prstGeom prst="rect">
            <a:avLst/>
          </a:prstGeom>
          <a:noFill/>
          <a:ln>
            <a:noFill/>
          </a:ln>
        </p:spPr>
      </p:pic>
      <p:sp>
        <p:nvSpPr>
          <p:cNvPr id="53" name="Google Shape;53;p8"/>
          <p:cNvSpPr txBox="1"/>
          <p:nvPr>
            <p:ph idx="1" type="body"/>
          </p:nvPr>
        </p:nvSpPr>
        <p:spPr>
          <a:xfrm>
            <a:off x="76975" y="4058825"/>
            <a:ext cx="8908500" cy="609300"/>
          </a:xfrm>
          <a:prstGeom prst="rect">
            <a:avLst/>
          </a:prstGeom>
        </p:spPr>
        <p:txBody>
          <a:bodyPr anchorCtr="0" anchor="t" bIns="91425" lIns="91425" spcFirstLastPara="1" rIns="91425" wrap="square" tIns="91425">
            <a:normAutofit/>
          </a:bodyPr>
          <a:lstStyle/>
          <a:p>
            <a:pPr indent="0" lvl="0" marL="0" rtl="0" algn="l">
              <a:spcBef>
                <a:spcPts val="1000"/>
              </a:spcBef>
              <a:spcAft>
                <a:spcPts val="1200"/>
              </a:spcAft>
              <a:buNone/>
            </a:pPr>
            <a:r>
              <a:rPr lang="en" sz="1600"/>
              <a:t>More information: </a:t>
            </a:r>
            <a:r>
              <a:rPr lang="en" sz="1600" u="sng">
                <a:solidFill>
                  <a:schemeClr val="hlink"/>
                </a:solidFill>
                <a:hlinkClick r:id="rId4"/>
              </a:rPr>
              <a:t>https://intl-sar-coord-group.space/</a:t>
            </a:r>
            <a:r>
              <a:rPr lang="en" sz="1600"/>
              <a:t> </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9"/>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ICGS-SAR Overview</a:t>
            </a:r>
            <a:endParaRPr/>
          </a:p>
        </p:txBody>
      </p:sp>
      <p:pic>
        <p:nvPicPr>
          <p:cNvPr id="59" name="Google Shape;59;p9"/>
          <p:cNvPicPr preferRelativeResize="0"/>
          <p:nvPr/>
        </p:nvPicPr>
        <p:blipFill rotWithShape="1">
          <a:blip r:embed="rId3">
            <a:alphaModFix/>
          </a:blip>
          <a:srcRect b="50000" l="0" r="0" t="0"/>
          <a:stretch/>
        </p:blipFill>
        <p:spPr>
          <a:xfrm>
            <a:off x="1289413" y="1804375"/>
            <a:ext cx="6194749" cy="1159250"/>
          </a:xfrm>
          <a:prstGeom prst="rect">
            <a:avLst/>
          </a:prstGeom>
          <a:noFill/>
          <a:ln>
            <a:noFill/>
          </a:ln>
        </p:spPr>
      </p:pic>
      <p:pic>
        <p:nvPicPr>
          <p:cNvPr id="60" name="Google Shape;60;p9"/>
          <p:cNvPicPr preferRelativeResize="0"/>
          <p:nvPr/>
        </p:nvPicPr>
        <p:blipFill>
          <a:blip r:embed="rId4">
            <a:alphaModFix/>
          </a:blip>
          <a:stretch>
            <a:fillRect/>
          </a:stretch>
        </p:blipFill>
        <p:spPr>
          <a:xfrm>
            <a:off x="690439" y="3020786"/>
            <a:ext cx="1568382" cy="992539"/>
          </a:xfrm>
          <a:prstGeom prst="rect">
            <a:avLst/>
          </a:prstGeom>
          <a:noFill/>
          <a:ln>
            <a:noFill/>
          </a:ln>
        </p:spPr>
      </p:pic>
      <p:pic>
        <p:nvPicPr>
          <p:cNvPr id="61" name="Google Shape;61;p9"/>
          <p:cNvPicPr preferRelativeResize="0"/>
          <p:nvPr/>
        </p:nvPicPr>
        <p:blipFill rotWithShape="1">
          <a:blip r:embed="rId3">
            <a:alphaModFix/>
          </a:blip>
          <a:srcRect b="0" l="0" r="0" t="48405"/>
          <a:stretch/>
        </p:blipFill>
        <p:spPr>
          <a:xfrm>
            <a:off x="2258813" y="2963625"/>
            <a:ext cx="6194749" cy="1196175"/>
          </a:xfrm>
          <a:prstGeom prst="rect">
            <a:avLst/>
          </a:prstGeom>
          <a:noFill/>
          <a:ln>
            <a:noFill/>
          </a:ln>
        </p:spPr>
      </p:pic>
      <p:sp>
        <p:nvSpPr>
          <p:cNvPr id="62" name="Google Shape;62;p9"/>
          <p:cNvSpPr txBox="1"/>
          <p:nvPr/>
        </p:nvSpPr>
        <p:spPr>
          <a:xfrm>
            <a:off x="146950" y="1154675"/>
            <a:ext cx="76629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000"/>
              </a:spcBef>
              <a:spcAft>
                <a:spcPts val="1200"/>
              </a:spcAft>
              <a:buClr>
                <a:schemeClr val="dk2"/>
              </a:buClr>
              <a:buSzPts val="1800"/>
              <a:buFont typeface="Verdana"/>
              <a:buChar char="●"/>
            </a:pPr>
            <a:r>
              <a:rPr lang="en" sz="1800">
                <a:solidFill>
                  <a:schemeClr val="dk2"/>
                </a:solidFill>
                <a:latin typeface="Verdana"/>
                <a:ea typeface="Verdana"/>
                <a:cs typeface="Verdana"/>
                <a:sym typeface="Verdana"/>
              </a:rPr>
              <a:t>Participating CEOS Agencies:</a:t>
            </a:r>
            <a:endParaRPr sz="1800">
              <a:solidFill>
                <a:schemeClr val="dk2"/>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0"/>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Workshop #3: Japan, November 2024</a:t>
            </a:r>
            <a:endParaRPr/>
          </a:p>
        </p:txBody>
      </p:sp>
      <p:sp>
        <p:nvSpPr>
          <p:cNvPr id="68" name="Google Shape;68;p10"/>
          <p:cNvSpPr txBox="1"/>
          <p:nvPr>
            <p:ph idx="1" type="body"/>
          </p:nvPr>
        </p:nvSpPr>
        <p:spPr>
          <a:xfrm>
            <a:off x="266775" y="1938000"/>
            <a:ext cx="5191500" cy="2854200"/>
          </a:xfrm>
          <a:prstGeom prst="rect">
            <a:avLst/>
          </a:prstGeom>
        </p:spPr>
        <p:txBody>
          <a:bodyPr anchorCtr="0" anchor="t" bIns="91425" lIns="91425" spcFirstLastPara="1" rIns="91425" wrap="square" tIns="91425">
            <a:normAutofit/>
          </a:bodyPr>
          <a:lstStyle/>
          <a:p>
            <a:pPr indent="-342900" lvl="0" marL="457200" rtl="0" algn="l">
              <a:spcBef>
                <a:spcPts val="1000"/>
              </a:spcBef>
              <a:spcAft>
                <a:spcPts val="0"/>
              </a:spcAft>
              <a:buSzPts val="1800"/>
              <a:buChar char="●"/>
            </a:pPr>
            <a:r>
              <a:rPr lang="en"/>
              <a:t>Available</a:t>
            </a:r>
            <a:r>
              <a:rPr lang="en"/>
              <a:t> here: </a:t>
            </a:r>
            <a:r>
              <a:rPr lang="en" u="sng">
                <a:solidFill>
                  <a:schemeClr val="hlink"/>
                </a:solidFill>
                <a:hlinkClick r:id="rId3"/>
              </a:rPr>
              <a:t>Recommendations Intl SAR Workshop Nov 2024</a:t>
            </a:r>
            <a:r>
              <a:rPr lang="en"/>
              <a:t> </a:t>
            </a:r>
            <a:endParaRPr/>
          </a:p>
          <a:p>
            <a:pPr indent="-342900" lvl="0" marL="457200" rtl="0" algn="l">
              <a:spcBef>
                <a:spcPts val="1200"/>
              </a:spcBef>
              <a:spcAft>
                <a:spcPts val="0"/>
              </a:spcAft>
              <a:buSzPts val="1800"/>
              <a:buChar char="●"/>
            </a:pPr>
            <a:r>
              <a:rPr lang="en"/>
              <a:t>Separated into three main groups:</a:t>
            </a:r>
            <a:endParaRPr/>
          </a:p>
          <a:p>
            <a:pPr indent="-330200" lvl="1" marL="914400" rtl="0" algn="l">
              <a:spcBef>
                <a:spcPts val="1200"/>
              </a:spcBef>
              <a:spcAft>
                <a:spcPts val="0"/>
              </a:spcAft>
              <a:buSzPts val="1600"/>
              <a:buChar char="○"/>
            </a:pPr>
            <a:r>
              <a:rPr lang="en" sz="1600"/>
              <a:t>Data access and tasking</a:t>
            </a:r>
            <a:endParaRPr sz="1600"/>
          </a:p>
          <a:p>
            <a:pPr indent="-330200" lvl="1" marL="914400" rtl="0" algn="l">
              <a:spcBef>
                <a:spcPts val="1000"/>
              </a:spcBef>
              <a:spcAft>
                <a:spcPts val="0"/>
              </a:spcAft>
              <a:buSzPts val="1600"/>
              <a:buChar char="○"/>
            </a:pPr>
            <a:r>
              <a:rPr lang="en" sz="1600"/>
              <a:t>Future mission coordination</a:t>
            </a:r>
            <a:endParaRPr sz="1600"/>
          </a:p>
          <a:p>
            <a:pPr indent="-330200" lvl="1" marL="914400" rtl="0" algn="l">
              <a:spcBef>
                <a:spcPts val="1000"/>
              </a:spcBef>
              <a:spcAft>
                <a:spcPts val="1000"/>
              </a:spcAft>
              <a:buSzPts val="1600"/>
              <a:buChar char="○"/>
            </a:pPr>
            <a:r>
              <a:rPr lang="en" sz="1600"/>
              <a:t>Science and applications research enhancement</a:t>
            </a:r>
            <a:endParaRPr sz="1600"/>
          </a:p>
        </p:txBody>
      </p:sp>
      <p:pic>
        <p:nvPicPr>
          <p:cNvPr id="69" name="Google Shape;69;p10"/>
          <p:cNvPicPr preferRelativeResize="0"/>
          <p:nvPr/>
        </p:nvPicPr>
        <p:blipFill>
          <a:blip r:embed="rId4">
            <a:alphaModFix/>
          </a:blip>
          <a:stretch>
            <a:fillRect/>
          </a:stretch>
        </p:blipFill>
        <p:spPr>
          <a:xfrm>
            <a:off x="5602474" y="2239350"/>
            <a:ext cx="3257851" cy="2171901"/>
          </a:xfrm>
          <a:prstGeom prst="rect">
            <a:avLst/>
          </a:prstGeom>
          <a:noFill/>
          <a:ln>
            <a:noFill/>
          </a:ln>
        </p:spPr>
      </p:pic>
      <p:sp>
        <p:nvSpPr>
          <p:cNvPr id="70" name="Google Shape;70;p10"/>
          <p:cNvSpPr txBox="1"/>
          <p:nvPr/>
        </p:nvSpPr>
        <p:spPr>
          <a:xfrm>
            <a:off x="266775" y="1185700"/>
            <a:ext cx="8867400" cy="780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000"/>
              </a:spcBef>
              <a:spcAft>
                <a:spcPts val="1200"/>
              </a:spcAft>
              <a:buClr>
                <a:schemeClr val="dk2"/>
              </a:buClr>
              <a:buSzPts val="1800"/>
              <a:buFont typeface="Verdana"/>
              <a:buChar char="●"/>
            </a:pPr>
            <a:r>
              <a:rPr lang="en" sz="1800">
                <a:solidFill>
                  <a:schemeClr val="dk2"/>
                </a:solidFill>
                <a:latin typeface="Verdana"/>
                <a:ea typeface="Verdana"/>
                <a:cs typeface="Verdana"/>
                <a:sym typeface="Verdana"/>
              </a:rPr>
              <a:t>Developed a series of recommendations to be considered by Space Agencies in future SAR Activities</a:t>
            </a:r>
            <a:endParaRPr sz="1800">
              <a:solidFill>
                <a:schemeClr val="dk2"/>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1"/>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a:t>
            </a:r>
            <a:r>
              <a:rPr lang="en"/>
              <a:t> 1b</a:t>
            </a:r>
            <a:endParaRPr/>
          </a:p>
        </p:txBody>
      </p:sp>
      <p:sp>
        <p:nvSpPr>
          <p:cNvPr id="76" name="Google Shape;76;p11"/>
          <p:cNvSpPr txBox="1"/>
          <p:nvPr>
            <p:ph idx="1" type="body"/>
          </p:nvPr>
        </p:nvSpPr>
        <p:spPr>
          <a:xfrm>
            <a:off x="266775" y="1064800"/>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Agencies should explore establishing </a:t>
            </a:r>
            <a:r>
              <a:rPr b="1" lang="en"/>
              <a:t>automated disaster monitoring </a:t>
            </a:r>
            <a:r>
              <a:rPr lang="en"/>
              <a:t>tasking and data sharing on Web GIS systems and coordinate with existing international frameworks such as the International Disaster Charter (International Charter Space and Major Disasters) and Sentinel Asia. Agencies should advocate for the automation of tasking requests following activation of the International framework, as well as consider automated or facilitated tasking for forecasted disasters (e.g. typhoons). Low latency data products (&lt;=1 hr, SLC, L1 or higher) need to be provided to ensure the appropriate response to a disaster management.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2"/>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 1d</a:t>
            </a:r>
            <a:endParaRPr/>
          </a:p>
        </p:txBody>
      </p:sp>
      <p:sp>
        <p:nvSpPr>
          <p:cNvPr id="82" name="Google Shape;82;p12"/>
          <p:cNvSpPr txBox="1"/>
          <p:nvPr>
            <p:ph idx="1" type="body"/>
          </p:nvPr>
        </p:nvSpPr>
        <p:spPr>
          <a:xfrm>
            <a:off x="266775" y="10648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Agencies should consider the </a:t>
            </a:r>
            <a:r>
              <a:rPr b="1" lang="en"/>
              <a:t>interoperability</a:t>
            </a:r>
            <a:r>
              <a:rPr lang="en"/>
              <a:t> of their cloud systems by using APIs, standard metadata (STAC, YAML, etc.) and data formats, such that multi-mission data analysis is streamlined.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3"/>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 1f</a:t>
            </a:r>
            <a:endParaRPr/>
          </a:p>
        </p:txBody>
      </p:sp>
      <p:sp>
        <p:nvSpPr>
          <p:cNvPr id="88" name="Google Shape;88;p13"/>
          <p:cNvSpPr txBox="1"/>
          <p:nvPr>
            <p:ph idx="1" type="body"/>
          </p:nvPr>
        </p:nvSpPr>
        <p:spPr>
          <a:xfrm>
            <a:off x="266775" y="10648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Observations for the </a:t>
            </a:r>
            <a:r>
              <a:rPr b="1" lang="en"/>
              <a:t>polar regions</a:t>
            </a:r>
            <a:r>
              <a:rPr lang="en"/>
              <a:t> (Greenland, Arctic sea ice, and Antarctica) should be coordinated to maximize science and applications needs with right-, left-, and multi-looking missions (i.e. Sentinel-1, NISAR, and ALOS-2/4) while filling polar observational gaps. Agencies should support and propose membership for the evolution/re-establishment of WMO's Polar Space Task Group (PSTG).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 2a</a:t>
            </a:r>
            <a:endParaRPr/>
          </a:p>
        </p:txBody>
      </p:sp>
      <p:sp>
        <p:nvSpPr>
          <p:cNvPr id="94" name="Google Shape;94;p14"/>
          <p:cNvSpPr txBox="1"/>
          <p:nvPr>
            <p:ph idx="1" type="body"/>
          </p:nvPr>
        </p:nvSpPr>
        <p:spPr>
          <a:xfrm>
            <a:off x="266775" y="10648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To improve digital elevation models and 4D change observations, future SAR missions (of any band) should consider </a:t>
            </a:r>
            <a:r>
              <a:rPr b="1" lang="en"/>
              <a:t>companion satellites</a:t>
            </a:r>
            <a:r>
              <a:rPr lang="en"/>
              <a:t>, passive or active, such as Harmony for Sentinel-1.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636363"/>
      </a:dk2>
      <a:lt2>
        <a:srgbClr val="F1F2EB"/>
      </a:lt2>
      <a:accent1>
        <a:srgbClr val="2978A0"/>
      </a:accent1>
      <a:accent2>
        <a:srgbClr val="B594B6"/>
      </a:accent2>
      <a:accent3>
        <a:srgbClr val="C7D3BF"/>
      </a:accent3>
      <a:accent4>
        <a:srgbClr val="594236"/>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