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5d2f5bb5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5d2f5bb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5d2f5bb5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5d2f5bb5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5d2f5bb5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5d2f5bb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5d2f5bb5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5d2f5bb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0e02bedb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0e02bed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0e02bedb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0e02bed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0e02bedb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0e02bed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0e02bedb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0e02bed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eos.org/observations/documents/Current_Future_SST_Missions_Towards_205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300"/>
              <a:t>Virtual Constellation Synthesis Report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18575" y="3786150"/>
            <a:ext cx="4811100" cy="2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Matt Steventon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#7.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48300" y="1067849"/>
            <a:ext cx="11495400" cy="55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b="1" lang="en-GB" sz="2100"/>
              <a:t>AC-VC-21 planned for June 2025</a:t>
            </a:r>
            <a:r>
              <a:rPr lang="en-GB" sz="2100"/>
              <a:t>, alongside the 21st International Workshop on Greenhouse Gas Measurements from Space (IWGGMS-21)</a:t>
            </a:r>
            <a:endParaRPr sz="2100"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New initiative to write a </a:t>
            </a:r>
            <a:r>
              <a:rPr b="1" lang="en-GB" sz="2100"/>
              <a:t>whitepaper on expanding geostationary monitoring of atmospheric composition</a:t>
            </a:r>
            <a:r>
              <a:rPr lang="en-GB" sz="2100"/>
              <a:t>. </a:t>
            </a:r>
            <a:r>
              <a:rPr b="1" lang="en-GB" sz="2100"/>
              <a:t>More details will be shared at SIT TW 2025.</a:t>
            </a:r>
            <a:endParaRPr b="1" sz="2100"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Discussions initiated on </a:t>
            </a:r>
            <a:r>
              <a:rPr b="1" lang="en-GB" sz="2100"/>
              <a:t>GHG flux CEOS-ARD products</a:t>
            </a:r>
            <a:r>
              <a:rPr b="1" lang="en-GB" sz="2100"/>
              <a:t>;</a:t>
            </a:r>
            <a:r>
              <a:rPr lang="en-GB" sz="2100"/>
              <a:t> Working closely with GHG </a:t>
            </a:r>
            <a:r>
              <a:rPr lang="en-GB" sz="2100"/>
              <a:t>commercial sector for methane best practices. </a:t>
            </a:r>
            <a:endParaRPr sz="2100"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Tropospheric ozone data validation and harmonization (VC-20-01) completed (TOAR-II report, AMT/ACP special issue, Keppens et al. ‘Harmonisation of sixteen tropospheric ozone satellite data records’, AMT, 2025).</a:t>
            </a:r>
            <a:endParaRPr sz="2100"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Air quality constellation validation coordination CEOS WP deliverables are all complete.</a:t>
            </a:r>
            <a:endParaRPr sz="2100"/>
          </a:p>
          <a:p>
            <a:pPr indent="-361950" lvl="0" marL="457200" rtl="0" algn="l">
              <a:spcBef>
                <a:spcPts val="600"/>
              </a:spcBef>
              <a:spcAft>
                <a:spcPts val="600"/>
              </a:spcAft>
              <a:buSzPts val="2100"/>
              <a:buChar char="❖"/>
            </a:pPr>
            <a:r>
              <a:rPr lang="en-GB" sz="2100"/>
              <a:t>Targets of AC-VC whitepaper ‘</a:t>
            </a:r>
            <a:r>
              <a:rPr b="1" lang="en-GB" sz="2100"/>
              <a:t>Enhancing the role of satellites in PM2.5 monitoring</a:t>
            </a:r>
            <a:r>
              <a:rPr lang="en-GB" sz="2100"/>
              <a:t>’ are being pursued. </a:t>
            </a:r>
            <a:endParaRPr sz="21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AC-VC Report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48308" y="11696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Aim to develop technology and transfer capabilities to other regions in partnership with stakeholders.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Product developments recent and underway: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GB" sz="1700"/>
              <a:t>CNES:</a:t>
            </a:r>
            <a:r>
              <a:rPr lang="en-GB" sz="1700"/>
              <a:t> restarting satellite derived bathymetry working group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GB" sz="1700"/>
              <a:t>Geoscience Australia:</a:t>
            </a:r>
            <a:r>
              <a:rPr lang="en-GB" sz="1700"/>
              <a:t> Intertidal bathymetry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GB" sz="1700"/>
              <a:t>NOAA:</a:t>
            </a:r>
            <a:r>
              <a:rPr lang="en-GB" sz="1700"/>
              <a:t> Habitat Suitability Index, coastal product suite (Chl a, TSS, SST, light), Marsh Mapping and invasive species ID with MAXAR data.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b="1" lang="en-GB" sz="1700"/>
              <a:t>ISRO:</a:t>
            </a:r>
            <a:r>
              <a:rPr lang="en-GB" sz="1700"/>
              <a:t> various products for Bay of Bengal – SAR based bathymetry for delta regions; </a:t>
            </a:r>
            <a:r>
              <a:rPr lang="en-GB" sz="1700"/>
              <a:t>Oceansat-3 </a:t>
            </a:r>
            <a:r>
              <a:rPr lang="en-GB" sz="1700"/>
              <a:t>water quality parameters; intertidal mudflat topography (future); TRISHNA river plume dynamics, thermal pollution, coastal upwelling, and the coastal ecosystem.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Supporting </a:t>
            </a:r>
            <a:r>
              <a:rPr b="1" lang="en-GB" sz="1700"/>
              <a:t>UN Ocean Decade</a:t>
            </a:r>
            <a:r>
              <a:rPr lang="en-GB" sz="1700"/>
              <a:t> through talks and related training, and developed CEOS talking points (see item 7.2)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Engaged with Coast  Predict. COAST support Building Block 1 in a draft Menu of Services document. CEOS and COAST will be the source for satellite data and coastal data products. 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Connecting </a:t>
            </a:r>
            <a:r>
              <a:rPr b="1" lang="en-GB" sz="1700"/>
              <a:t>CEOS and GOOS/IOC-UNESCO via  Joanna Post </a:t>
            </a:r>
            <a:r>
              <a:rPr b="1" lang="en-GB" sz="1700"/>
              <a:t>(head of GOOS)</a:t>
            </a:r>
            <a:r>
              <a:rPr b="1" lang="en-GB" sz="1700"/>
              <a:t>, who is interested in raising the visibility of satellite observations within GOOS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Have made collaborative overtures to OCR-VC regarding the Aquatic Carbon Roadmap</a:t>
            </a:r>
            <a:endParaRPr sz="17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COAST-VC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09450" y="1091625"/>
            <a:ext cx="117483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LSI-VC-17 @ JAXA next week</a:t>
            </a:r>
            <a:endParaRPr b="1" sz="18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Various Japanese commercial engagements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LSI-VC will manage the implementation of the </a:t>
            </a:r>
            <a:r>
              <a:rPr b="1" lang="en-GB" sz="1800"/>
              <a:t>CEOS AFOLU Roadmap actions </a:t>
            </a:r>
            <a:r>
              <a:rPr lang="en-GB" sz="1800"/>
              <a:t>(Forests &amp; Biomass Subgroup)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LSI-VC-</a:t>
            </a:r>
            <a:r>
              <a:rPr b="1" lang="en-GB" sz="1800"/>
              <a:t>GEOGLAM (Agriculture) subgroup looking to bolster membership t</a:t>
            </a:r>
            <a:r>
              <a:rPr lang="en-GB" sz="1800"/>
              <a:t>o tackle CEOS response to Essential Agriculture Variables</a:t>
            </a:r>
            <a:endParaRPr sz="18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Need to work out agency ambitions and what is already happening. </a:t>
            </a:r>
            <a:r>
              <a:rPr lang="en-GB" sz="1500"/>
              <a:t>More responses needed.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Teleconference in Q1 2025 to brief agency POCs so they can identify the right people in agency / country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EAV workshop (@ EC JRC, Ispra) now hybrid and asynchronous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Leading </a:t>
            </a:r>
            <a:r>
              <a:rPr b="1" lang="en-GB" sz="1900"/>
              <a:t>evolution of CEOS-ARD Framework:</a:t>
            </a:r>
            <a:r>
              <a:rPr lang="en-GB" sz="1900"/>
              <a:t> 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Consolidation of land optical CEOS-ARD PFS requirements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CEOS-ARD for SAR progressing. Next target PFSs for L3 products and commercial VHR SAR data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▪"/>
            </a:pPr>
            <a:r>
              <a:rPr lang="en-GB" sz="1500"/>
              <a:t>GitHub, requirement modularisation, data quality, clarifying product levels, etc.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Ramsar Convention on Wetlands:</a:t>
            </a:r>
            <a:r>
              <a:rPr lang="en-GB" sz="1800"/>
              <a:t> Jan 2025 consultation on the use of EO for wetland inventory, assessment, monitoring and conservation. </a:t>
            </a:r>
            <a:r>
              <a:rPr b="1" lang="en-GB" sz="1800"/>
              <a:t>Opportunity for closer CEOS/Ramsar engagement</a:t>
            </a:r>
            <a:r>
              <a:rPr lang="en-GB" sz="1800"/>
              <a:t>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Looking at contributions to </a:t>
            </a:r>
            <a:r>
              <a:rPr b="1" lang="en-GB" sz="1800"/>
              <a:t>UNCCD</a:t>
            </a:r>
            <a:r>
              <a:rPr lang="en-GB" sz="1800"/>
              <a:t> request for enhanced land EO contribution to SDG 15.3.1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LSI-VC “POLINSAR”</a:t>
            </a:r>
            <a:r>
              <a:rPr lang="en-GB" sz="1800"/>
              <a:t> activity for improved land parameter retrieval by polarimetric and multi-frequency SAR. Contributions sought from all CEOS Agency SAR missions (SIT-39-09).</a:t>
            </a:r>
            <a:endParaRPr sz="18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LSI-VC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Progressing the </a:t>
            </a:r>
            <a:r>
              <a:rPr b="1" lang="en-GB" sz="2600"/>
              <a:t>Aquatic Carbon Roadmap</a:t>
            </a:r>
            <a:r>
              <a:rPr lang="en-GB" sz="2600"/>
              <a:t> (see SIT-40 agenda item 4.6). SIT-41 in </a:t>
            </a:r>
            <a:r>
              <a:rPr b="1" lang="en-GB" sz="2600"/>
              <a:t>early 2026</a:t>
            </a:r>
            <a:r>
              <a:rPr lang="en-GB" sz="2600"/>
              <a:t> is the current target for completion.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Will have a dedicated session on the Aquatic Carbon Roadmap at ESA LPS.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Update of the </a:t>
            </a:r>
            <a:r>
              <a:rPr b="1" lang="en-GB" sz="2600"/>
              <a:t>CEOS-ARD Aquatic Reflectance PFS to cover oceans</a:t>
            </a:r>
            <a:r>
              <a:rPr lang="en-GB" sz="2600"/>
              <a:t> is up for endorsement by OCR-VC / IOCCG and LSI-VC next week.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b="1" lang="en-GB" sz="2600"/>
              <a:t>OC-SVC (System Vicarious Calibration) White Paper</a:t>
            </a:r>
            <a:r>
              <a:rPr lang="en-GB" sz="2600"/>
              <a:t> for CEOS and peer review publication now published: </a:t>
            </a:r>
            <a:r>
              <a:rPr lang="en-GB" sz="2200"/>
              <a:t>DOI 10.1175/BAMS-D-24-0085.1</a:t>
            </a:r>
            <a:endParaRPr sz="2200"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OCR-VC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24233" y="1101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OST 2050 strategy paper in development. Final version expected by Q3 2025.</a:t>
            </a:r>
            <a:endParaRPr b="1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Sentinel-6B launch date is 17 Nov 2025, Sentinel-3C expected mid 2026.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SWOT</a:t>
            </a:r>
            <a:r>
              <a:rPr lang="en-GB" sz="2500"/>
              <a:t> is a big success with</a:t>
            </a:r>
            <a:r>
              <a:rPr b="1" lang="en-GB" sz="2500"/>
              <a:t> impressive results</a:t>
            </a:r>
            <a:r>
              <a:rPr lang="en-GB" sz="2500"/>
              <a:t>. </a:t>
            </a:r>
            <a:r>
              <a:rPr b="1" lang="en-GB" sz="2500"/>
              <a:t>Swath altimetry</a:t>
            </a:r>
            <a:r>
              <a:rPr lang="en-GB" sz="2500"/>
              <a:t> will be implemented for the next </a:t>
            </a:r>
            <a:r>
              <a:rPr b="1" lang="en-GB" sz="2500"/>
              <a:t>Sentinel-3 Next Generation Topography mission</a:t>
            </a:r>
            <a:r>
              <a:rPr lang="en-GB" sz="2500"/>
              <a:t>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OST-VC are focused on observations up to the L2 product, COAST-VC for higher level products dedicated to coastal applications.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lang="en-GB" sz="2500"/>
              <a:t>Would </a:t>
            </a:r>
            <a:r>
              <a:rPr b="1" lang="en-GB" sz="2500"/>
              <a:t>welcome Chinese representatives of agencies running operational altimetry missions</a:t>
            </a:r>
            <a:r>
              <a:rPr lang="en-GB" sz="2500"/>
              <a:t> – contribution to the existing altimetry constellation</a:t>
            </a:r>
            <a:endParaRPr sz="2500"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OST-VC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48308" y="12571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Noted </a:t>
            </a:r>
            <a:r>
              <a:rPr b="1" lang="en-GB" sz="2100"/>
              <a:t>ISRO Oceansat-3A potential to cover different orbital configurations to fill measurement gaps.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Preparations are beginning for the launch of SCA onboard Metop-SG.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NOAA SFMR dataset – used as a standard for retrieving higher winds from scatterometers and SAR. Cal/val challenging.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b="1" lang="en-GB" sz="2100"/>
              <a:t>Overall, doing well for moderate range winds, but the extremes are difficult to cover. High winds’ spatial scales play a big role in this. Low winds are generally hard to measure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❖"/>
            </a:pPr>
            <a:r>
              <a:rPr lang="en-GB" sz="2100"/>
              <a:t>Only </a:t>
            </a:r>
            <a:r>
              <a:rPr b="1" lang="en-GB" sz="2100"/>
              <a:t>commercial OSVW measurements so far are from GNSS-R.</a:t>
            </a:r>
            <a:r>
              <a:rPr lang="en-GB" sz="2100"/>
              <a:t> Cal/val will be very important.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100"/>
              <a:t>→ </a:t>
            </a:r>
            <a:r>
              <a:rPr b="1" i="1" lang="en-GB" sz="2100"/>
              <a:t>Ask that agencies think about what the next generation OSVW constellation should look like in order to better characterise the ocean surface</a:t>
            </a:r>
            <a:r>
              <a:rPr i="1" lang="en-GB" sz="2100"/>
              <a:t>.</a:t>
            </a:r>
            <a:endParaRPr i="1" sz="2100"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OSVW-VC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348300" y="1196824"/>
            <a:ext cx="11495400" cy="520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EarthCARE data release in 2025</a:t>
            </a:r>
            <a:endParaRPr b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The first satellite in </a:t>
            </a:r>
            <a:r>
              <a:rPr b="1" lang="en-GB" sz="1800"/>
              <a:t>EUMETSAT’s EPS</a:t>
            </a:r>
            <a:r>
              <a:rPr lang="en-GB" sz="1800"/>
              <a:t> series will be launched in 2025 with </a:t>
            </a:r>
            <a:r>
              <a:rPr b="1" lang="en-GB" sz="1800"/>
              <a:t>significant new microwave capabilities</a:t>
            </a:r>
            <a:r>
              <a:rPr lang="en-GB" sz="1800"/>
              <a:t> available from 2026 with their microwave imaging sensor.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JAXA’s GOSAT-GW</a:t>
            </a:r>
            <a:r>
              <a:rPr lang="en-GB" sz="1800"/>
              <a:t> carrying the AMSR3 instrument is scheduled between </a:t>
            </a:r>
            <a:r>
              <a:rPr b="1" lang="en-GB" sz="1800"/>
              <a:t>April and September 2025.</a:t>
            </a:r>
            <a:endParaRPr b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2026</a:t>
            </a:r>
            <a:r>
              <a:rPr lang="en-GB" sz="1800"/>
              <a:t> will see the </a:t>
            </a:r>
            <a:r>
              <a:rPr b="1" lang="en-GB" sz="1800"/>
              <a:t>NASA/JAXA GPM version 8 data release</a:t>
            </a:r>
            <a:endParaRPr b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CEOS-ARD for precipitation remains open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b="1" lang="en-GB" sz="1800"/>
              <a:t>Low frequency passive microwave observations</a:t>
            </a:r>
            <a:r>
              <a:rPr lang="en-GB" sz="1800"/>
              <a:t> provide the most direct measure of precipitation, particularly over the oceans, while also contributing to improving measurements over land.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1200"/>
              </a:spcAft>
              <a:buSzPts val="1800"/>
              <a:buChar char="❖"/>
            </a:pPr>
            <a:r>
              <a:rPr lang="en-GB" sz="1800"/>
              <a:t>P-VC agencies generate routine precipitation products which can be used for drought monitoring and prediction, which could certainly be of use to UNCCD.</a:t>
            </a:r>
            <a:endParaRPr sz="1800"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P-VC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176058" y="11606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b="1" lang="en-GB" sz="2600"/>
              <a:t>Working with COAST-VC on statement of requirements for coastal coverage by ultra-high resolution TIR instruments</a:t>
            </a:r>
            <a:r>
              <a:rPr lang="en-GB" sz="2600"/>
              <a:t> (less than 100m spatial resolution) and agreed definition of coastal areas. See item 7.1 @ SIT-40.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GB" sz="2600"/>
              <a:t>General need for additional missions that can provide higher res coverage of coastal areas.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b="1" lang="en-GB" sz="2600"/>
              <a:t>Seeking a new co-lead to replace Christo Whittle (CSIR)</a:t>
            </a:r>
            <a:endParaRPr b="1"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Keen to engage on the Aquatic Carbon Roadmap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b="1" lang="en-GB" sz="2600"/>
              <a:t>SST from microwave instruments currently has a gap</a:t>
            </a:r>
            <a:r>
              <a:rPr lang="en-GB" sz="2600"/>
              <a:t>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GB" sz="2600"/>
              <a:t>In 2020, SST published a paper on the current and planned SST constellation (</a:t>
            </a:r>
            <a:r>
              <a:rPr lang="en-GB" sz="26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GB" sz="2600"/>
              <a:t>).</a:t>
            </a:r>
            <a:endParaRPr sz="2600"/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SST-VC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