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Montserra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 Target="slides/slide1.xml"/><Relationship Id="rId19" Type="http://schemas.openxmlformats.org/officeDocument/2006/relationships/font" Target="fonts/Montserrat-boldItalic.fntdata"/><Relationship Id="rId6" Type="http://schemas.openxmlformats.org/officeDocument/2006/relationships/slide" Target="slides/slide2.xml"/><Relationship Id="rId18" Type="http://schemas.openxmlformats.org/officeDocument/2006/relationships/font" Target="fonts/Montserrat-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38ea533e1d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38ea533e1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4688d2c60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34688d2c60b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38e680d1e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38e680d1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38e680d1ea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38e680d1e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38ea533e1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38ea533e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38e680d1ea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38e680d1e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38e680d1ea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38e680d1e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38e680d1ea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38e680d1e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38e680d1ea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38e680d1e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38e680d1ea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38e680d1e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8.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ocs.google.com/document/d/1vnxYB2Zrc63knQx6PAQGKlewVrvFMYjJNSIHnbYg3nA/edit?usp=sharing" TargetMode="External"/><Relationship Id="rId4" Type="http://schemas.openxmlformats.org/officeDocument/2006/relationships/image" Target="../media/image20.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ocs.google.com/presentation/d/1JA6sjnvM8m1Xwg02BI-mry6fdqQ9l3GQ/edit?usp=sharing&amp;ouid=117023330514006103074&amp;rtpof=true&amp;sd=true" TargetMode="External"/><Relationship Id="rId4" Type="http://schemas.openxmlformats.org/officeDocument/2006/relationships/hyperlink" Target="https://docs.google.com/document/d/1fmXPFQtxFisBquln2kHYi9TQs5lHMt1FBr0I65X0K1Y/edit?tab=t.0" TargetMode="External"/></Relationships>
</file>

<file path=ppt/slides/_rels/slide6.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12.png"/><Relationship Id="rId13" Type="http://schemas.openxmlformats.org/officeDocument/2006/relationships/image" Target="../media/image19.png"/><Relationship Id="rId12"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24.png"/><Relationship Id="rId15" Type="http://schemas.openxmlformats.org/officeDocument/2006/relationships/image" Target="../media/image23.png"/><Relationship Id="rId14"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9.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hyperlink" Target="https://www.ramsar.org/sites/default/files/2025-01/SC64_inf2_earth_observation_consultation_e.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pic>
        <p:nvPicPr>
          <p:cNvPr id="66" name="Google Shape;66;p7"/>
          <p:cNvPicPr preferRelativeResize="0"/>
          <p:nvPr/>
        </p:nvPicPr>
        <p:blipFill>
          <a:blip r:embed="rId3">
            <a:alphaModFix/>
          </a:blip>
          <a:stretch>
            <a:fillRect/>
          </a:stretch>
        </p:blipFill>
        <p:spPr>
          <a:xfrm>
            <a:off x="7025" y="0"/>
            <a:ext cx="12177959" cy="6858000"/>
          </a:xfrm>
          <a:prstGeom prst="rect">
            <a:avLst/>
          </a:prstGeom>
          <a:noFill/>
          <a:ln>
            <a:noFill/>
          </a:ln>
        </p:spPr>
      </p:pic>
      <p:sp>
        <p:nvSpPr>
          <p:cNvPr id="67" name="Google Shape;67;p7"/>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600"/>
              <a:t>LSI-VC Report</a:t>
            </a:r>
            <a:endParaRPr i="1" sz="4100">
              <a:latin typeface="Montserrat"/>
              <a:ea typeface="Montserrat"/>
              <a:cs typeface="Montserrat"/>
              <a:sym typeface="Montserrat"/>
            </a:endParaRPr>
          </a:p>
        </p:txBody>
      </p:sp>
      <p:sp>
        <p:nvSpPr>
          <p:cNvPr id="68" name="Google Shape;68;p7"/>
          <p:cNvSpPr/>
          <p:nvPr/>
        </p:nvSpPr>
        <p:spPr>
          <a:xfrm>
            <a:off x="7218575" y="3786150"/>
            <a:ext cx="4811100" cy="29196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Takeo Tadono</a:t>
            </a:r>
            <a:r>
              <a:rPr b="1" i="0" lang="en-GB" sz="2200" u="none" cap="none" strike="noStrike">
                <a:solidFill>
                  <a:schemeClr val="accent1"/>
                </a:solidFill>
                <a:latin typeface="Montserrat"/>
                <a:ea typeface="Montserrat"/>
                <a:cs typeface="Montserrat"/>
                <a:sym typeface="Montserrat"/>
              </a:rPr>
              <a:t>,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JAXA, LSI-VC Co-Lead</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#7.</a:t>
            </a:r>
            <a:r>
              <a:rPr b="1" lang="en-GB" sz="2200">
                <a:solidFill>
                  <a:schemeClr val="accent1"/>
                </a:solidFill>
                <a:latin typeface="Montserrat"/>
                <a:ea typeface="Montserrat"/>
                <a:cs typeface="Montserrat"/>
                <a:sym typeface="Montserrat"/>
              </a:rPr>
              <a:t>6</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SIT-40</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Fukuoka, Japan</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8-10 April, 2025</a:t>
            </a:r>
            <a:endParaRPr b="1" i="0" sz="2200" u="none" cap="none" strike="noStrike">
              <a:solidFill>
                <a:schemeClr val="accent1"/>
              </a:solidFill>
              <a:latin typeface="Montserrat"/>
              <a:ea typeface="Montserrat"/>
              <a:cs typeface="Montserrat"/>
              <a:sym typeface="Montserrat"/>
            </a:endParaRPr>
          </a:p>
        </p:txBody>
      </p:sp>
      <p:pic>
        <p:nvPicPr>
          <p:cNvPr id="69" name="Google Shape;69;p7"/>
          <p:cNvPicPr preferRelativeResize="0"/>
          <p:nvPr/>
        </p:nvPicPr>
        <p:blipFill rotWithShape="1">
          <a:blip r:embed="rId4">
            <a:alphaModFix/>
          </a:blip>
          <a:srcRect b="0" l="0" r="-1605" t="-2564"/>
          <a:stretch/>
        </p:blipFill>
        <p:spPr>
          <a:xfrm>
            <a:off x="99850" y="5233225"/>
            <a:ext cx="2817200" cy="1624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6"/>
          <p:cNvSpPr txBox="1"/>
          <p:nvPr>
            <p:ph idx="1" type="body"/>
          </p:nvPr>
        </p:nvSpPr>
        <p:spPr>
          <a:xfrm>
            <a:off x="1797900" y="1212350"/>
            <a:ext cx="10206600" cy="5209800"/>
          </a:xfrm>
          <a:prstGeom prst="rect">
            <a:avLst/>
          </a:prstGeom>
        </p:spPr>
        <p:txBody>
          <a:bodyPr anchorCtr="0" anchor="t" bIns="45700" lIns="91425" spcFirstLastPara="1" rIns="91425" wrap="square" tIns="45700">
            <a:noAutofit/>
          </a:bodyPr>
          <a:lstStyle/>
          <a:p>
            <a:pPr indent="-349250" lvl="0" marL="457200" rtl="0" algn="l">
              <a:lnSpc>
                <a:spcPct val="100000"/>
              </a:lnSpc>
              <a:spcBef>
                <a:spcPts val="1200"/>
              </a:spcBef>
              <a:spcAft>
                <a:spcPts val="0"/>
              </a:spcAft>
              <a:buSzPts val="1900"/>
              <a:buChar char="❖"/>
            </a:pPr>
            <a:r>
              <a:rPr lang="en-GB" sz="1900"/>
              <a:t>Looking at UNCCD request for enhanced land EO contribution to GEO LDN / SDG indicator 15.3.1 </a:t>
            </a:r>
            <a:r>
              <a:rPr lang="en-GB" sz="1900">
                <a:solidFill>
                  <a:srgbClr val="4A86E8"/>
                </a:solidFill>
              </a:rPr>
              <a:t>(Proportion of land that is degraded over total land area)</a:t>
            </a:r>
            <a:endParaRPr sz="1900">
              <a:solidFill>
                <a:srgbClr val="4A86E8"/>
              </a:solidFill>
            </a:endParaRPr>
          </a:p>
          <a:p>
            <a:pPr indent="-349250" lvl="0" marL="457200" rtl="0" algn="l">
              <a:lnSpc>
                <a:spcPct val="100000"/>
              </a:lnSpc>
              <a:spcBef>
                <a:spcPts val="1200"/>
              </a:spcBef>
              <a:spcAft>
                <a:spcPts val="0"/>
              </a:spcAft>
              <a:buSzPts val="1900"/>
              <a:buChar char="❖"/>
            </a:pPr>
            <a:r>
              <a:rPr lang="en-GB" sz="1900"/>
              <a:t>ARD as a convenient starting point for UNCCD indicator processing chains. Input data consistency.</a:t>
            </a:r>
            <a:endParaRPr sz="1900"/>
          </a:p>
          <a:p>
            <a:pPr indent="-349250" lvl="1" marL="914400" rtl="0" algn="l">
              <a:lnSpc>
                <a:spcPct val="100000"/>
              </a:lnSpc>
              <a:spcBef>
                <a:spcPts val="1200"/>
              </a:spcBef>
              <a:spcAft>
                <a:spcPts val="0"/>
              </a:spcAft>
              <a:buSzPts val="1900"/>
              <a:buChar char="▪"/>
            </a:pPr>
            <a:r>
              <a:rPr lang="en-GB" sz="1900"/>
              <a:t>SDG Indicator 15.3.1 products as CEOS-ARD specs (Level 3+) ? Need LDN community to take lead.</a:t>
            </a:r>
            <a:endParaRPr sz="1900"/>
          </a:p>
          <a:p>
            <a:pPr indent="-349250" lvl="1" marL="914400" rtl="0" algn="l">
              <a:lnSpc>
                <a:spcPct val="100000"/>
              </a:lnSpc>
              <a:spcBef>
                <a:spcPts val="1200"/>
              </a:spcBef>
              <a:spcAft>
                <a:spcPts val="0"/>
              </a:spcAft>
              <a:buSzPts val="1900"/>
              <a:buChar char="▪"/>
            </a:pPr>
            <a:r>
              <a:rPr lang="en-GB" sz="1900"/>
              <a:t>Or work together to refine the existing CEOS-ARD specs so that Level 2 data is optimal</a:t>
            </a:r>
            <a:endParaRPr sz="1900"/>
          </a:p>
          <a:p>
            <a:pPr indent="-349250" lvl="0" marL="457200" rtl="0" algn="l">
              <a:lnSpc>
                <a:spcPct val="100000"/>
              </a:lnSpc>
              <a:spcBef>
                <a:spcPts val="1200"/>
              </a:spcBef>
              <a:spcAft>
                <a:spcPts val="0"/>
              </a:spcAft>
              <a:buSzPts val="1900"/>
              <a:buChar char="❖"/>
            </a:pPr>
            <a:r>
              <a:rPr lang="en-GB" sz="1900"/>
              <a:t>S</a:t>
            </a:r>
            <a:r>
              <a:rPr lang="en-GB" sz="1900"/>
              <a:t>pace asset continuity studies related to UNCCD needs</a:t>
            </a:r>
            <a:endParaRPr sz="1900"/>
          </a:p>
          <a:p>
            <a:pPr indent="-349250" lvl="1" marL="914400" rtl="0" algn="l">
              <a:lnSpc>
                <a:spcPct val="100000"/>
              </a:lnSpc>
              <a:spcBef>
                <a:spcPts val="1200"/>
              </a:spcBef>
              <a:spcAft>
                <a:spcPts val="0"/>
              </a:spcAft>
              <a:buSzPts val="1900"/>
              <a:buChar char="▪"/>
            </a:pPr>
            <a:r>
              <a:rPr lang="en-GB" sz="1900"/>
              <a:t>Moderate resolution data is relatively well covered by baseline observations </a:t>
            </a:r>
            <a:endParaRPr sz="1900"/>
          </a:p>
          <a:p>
            <a:pPr indent="-349250" lvl="1" marL="914400" rtl="0" algn="l">
              <a:lnSpc>
                <a:spcPct val="100000"/>
              </a:lnSpc>
              <a:spcBef>
                <a:spcPts val="1200"/>
              </a:spcBef>
              <a:spcAft>
                <a:spcPts val="0"/>
              </a:spcAft>
              <a:buSzPts val="1900"/>
              <a:buChar char="▪"/>
            </a:pPr>
            <a:r>
              <a:rPr lang="en-GB" sz="1900"/>
              <a:t>Availability and suitability of land surface datasets for SIDS and hyper arid areas, as well as regions with mountainous states</a:t>
            </a:r>
            <a:endParaRPr sz="1900"/>
          </a:p>
          <a:p>
            <a:pPr indent="-349250" lvl="0" marL="457200" rtl="0" algn="l">
              <a:lnSpc>
                <a:spcPct val="100000"/>
              </a:lnSpc>
              <a:spcBef>
                <a:spcPts val="1200"/>
              </a:spcBef>
              <a:spcAft>
                <a:spcPts val="1200"/>
              </a:spcAft>
              <a:buSzPts val="1900"/>
              <a:buChar char="❖"/>
            </a:pPr>
            <a:r>
              <a:rPr lang="en-GB" sz="1900"/>
              <a:t>UNCCD also asking for a CEOS perspective on the usefulness and trustworthiness of commercial data -&gt; WGCV</a:t>
            </a:r>
            <a:endParaRPr sz="1900"/>
          </a:p>
        </p:txBody>
      </p:sp>
      <p:sp>
        <p:nvSpPr>
          <p:cNvPr id="160" name="Google Shape;160;p16"/>
          <p:cNvSpPr txBox="1"/>
          <p:nvPr>
            <p:ph type="title"/>
          </p:nvPr>
        </p:nvSpPr>
        <p:spPr>
          <a:xfrm>
            <a:off x="23650" y="235050"/>
            <a:ext cx="9812700" cy="65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3600"/>
              <a:t>UN Convention to Combat Desertification</a:t>
            </a:r>
            <a:endParaRPr sz="3600"/>
          </a:p>
        </p:txBody>
      </p:sp>
      <p:pic>
        <p:nvPicPr>
          <p:cNvPr id="161" name="Google Shape;161;p16"/>
          <p:cNvPicPr preferRelativeResize="0"/>
          <p:nvPr/>
        </p:nvPicPr>
        <p:blipFill>
          <a:blip r:embed="rId3">
            <a:alphaModFix/>
          </a:blip>
          <a:stretch>
            <a:fillRect/>
          </a:stretch>
        </p:blipFill>
        <p:spPr>
          <a:xfrm>
            <a:off x="190825" y="1283725"/>
            <a:ext cx="1525800" cy="1340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pic>
        <p:nvPicPr>
          <p:cNvPr id="166" name="Google Shape;166;p17"/>
          <p:cNvPicPr preferRelativeResize="0"/>
          <p:nvPr/>
        </p:nvPicPr>
        <p:blipFill>
          <a:blip r:embed="rId3">
            <a:alphaModFix/>
          </a:blip>
          <a:stretch>
            <a:fillRect/>
          </a:stretch>
        </p:blipFill>
        <p:spPr>
          <a:xfrm>
            <a:off x="7025" y="0"/>
            <a:ext cx="12177959" cy="6858000"/>
          </a:xfrm>
          <a:prstGeom prst="rect">
            <a:avLst/>
          </a:prstGeom>
          <a:noFill/>
          <a:ln>
            <a:noFill/>
          </a:ln>
        </p:spPr>
      </p:pic>
      <p:pic>
        <p:nvPicPr>
          <p:cNvPr id="167" name="Google Shape;167;p17"/>
          <p:cNvPicPr preferRelativeResize="0"/>
          <p:nvPr/>
        </p:nvPicPr>
        <p:blipFill rotWithShape="1">
          <a:blip r:embed="rId4">
            <a:alphaModFix/>
          </a:blip>
          <a:srcRect b="0" l="0" r="-1605" t="-2564"/>
          <a:stretch/>
        </p:blipFill>
        <p:spPr>
          <a:xfrm>
            <a:off x="99850" y="5233225"/>
            <a:ext cx="2817200" cy="1624925"/>
          </a:xfrm>
          <a:prstGeom prst="rect">
            <a:avLst/>
          </a:prstGeom>
          <a:noFill/>
          <a:ln>
            <a:noFill/>
          </a:ln>
        </p:spPr>
      </p:pic>
      <p:sp>
        <p:nvSpPr>
          <p:cNvPr id="168" name="Google Shape;168;p17"/>
          <p:cNvSpPr txBox="1"/>
          <p:nvPr>
            <p:ph type="title"/>
          </p:nvPr>
        </p:nvSpPr>
        <p:spPr>
          <a:xfrm>
            <a:off x="346475" y="535875"/>
            <a:ext cx="9788400" cy="399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5500"/>
              <a:t>Thanks for your attention</a:t>
            </a:r>
            <a:endParaRPr sz="3200"/>
          </a:p>
          <a:p>
            <a:pPr indent="0" lvl="0" marL="0" rtl="0" algn="l">
              <a:lnSpc>
                <a:spcPct val="115000"/>
              </a:lnSpc>
              <a:spcBef>
                <a:spcPts val="0"/>
              </a:spcBef>
              <a:spcAft>
                <a:spcPts val="0"/>
              </a:spcAft>
              <a:buClr>
                <a:schemeClr val="lt1"/>
              </a:buClr>
              <a:buSzPts val="8000"/>
              <a:buFont typeface="Arial"/>
              <a:buNone/>
            </a:pPr>
            <a:r>
              <a:t/>
            </a:r>
            <a:endParaRPr sz="3200"/>
          </a:p>
          <a:p>
            <a:pPr indent="0" lvl="0" marL="0" rtl="0" algn="l">
              <a:lnSpc>
                <a:spcPct val="115000"/>
              </a:lnSpc>
              <a:spcBef>
                <a:spcPts val="0"/>
              </a:spcBef>
              <a:spcAft>
                <a:spcPts val="0"/>
              </a:spcAft>
              <a:buClr>
                <a:schemeClr val="lt1"/>
              </a:buClr>
              <a:buSzPts val="8000"/>
              <a:buFont typeface="Arial"/>
              <a:buNone/>
            </a:pPr>
            <a:r>
              <a:rPr lang="en-GB" sz="5500"/>
              <a:t>Q</a:t>
            </a:r>
            <a:r>
              <a:rPr lang="en-GB" sz="5500"/>
              <a:t>uestions welcome</a:t>
            </a:r>
            <a:endParaRPr sz="5500"/>
          </a:p>
        </p:txBody>
      </p:sp>
      <p:sp>
        <p:nvSpPr>
          <p:cNvPr id="169" name="Google Shape;169;p17"/>
          <p:cNvSpPr/>
          <p:nvPr/>
        </p:nvSpPr>
        <p:spPr>
          <a:xfrm>
            <a:off x="7218575" y="3786150"/>
            <a:ext cx="4811100" cy="29196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Takeo Tadono</a:t>
            </a:r>
            <a:r>
              <a:rPr b="1" i="0" lang="en-GB" sz="2200" u="none" cap="none" strike="noStrike">
                <a:solidFill>
                  <a:schemeClr val="accent1"/>
                </a:solidFill>
                <a:latin typeface="Montserrat"/>
                <a:ea typeface="Montserrat"/>
                <a:cs typeface="Montserrat"/>
                <a:sym typeface="Montserrat"/>
              </a:rPr>
              <a:t>,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JAXA, LSI-VC Co-Lead</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#7.</a:t>
            </a:r>
            <a:r>
              <a:rPr b="1" lang="en-GB" sz="2200">
                <a:solidFill>
                  <a:schemeClr val="accent1"/>
                </a:solidFill>
                <a:latin typeface="Montserrat"/>
                <a:ea typeface="Montserrat"/>
                <a:cs typeface="Montserrat"/>
                <a:sym typeface="Montserrat"/>
              </a:rPr>
              <a:t>6</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SIT-40</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Fukuoka, Japan</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8-10 April,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8"/>
          <p:cNvSpPr txBox="1"/>
          <p:nvPr>
            <p:ph idx="1" type="body"/>
          </p:nvPr>
        </p:nvSpPr>
        <p:spPr>
          <a:xfrm>
            <a:off x="107225" y="1097250"/>
            <a:ext cx="12017100" cy="5353200"/>
          </a:xfrm>
          <a:prstGeom prst="rect">
            <a:avLst/>
          </a:prstGeom>
        </p:spPr>
        <p:txBody>
          <a:bodyPr anchorCtr="0" anchor="t" bIns="45700" lIns="91425" spcFirstLastPara="1" rIns="91425" wrap="square" tIns="45700">
            <a:noAutofit/>
          </a:bodyPr>
          <a:lstStyle/>
          <a:p>
            <a:pPr indent="-349250" lvl="0" marL="457200" rtl="0" algn="l">
              <a:spcBef>
                <a:spcPts val="1000"/>
              </a:spcBef>
              <a:spcAft>
                <a:spcPts val="0"/>
              </a:spcAft>
              <a:buSzPts val="1900"/>
              <a:buChar char="❖"/>
            </a:pPr>
            <a:r>
              <a:rPr lang="en-GB" sz="1900"/>
              <a:t>Next week, April 14-16 in Tsukuba, Japan</a:t>
            </a:r>
            <a:endParaRPr sz="1900"/>
          </a:p>
          <a:p>
            <a:pPr indent="-349250" lvl="0" marL="457200" rtl="0" algn="l">
              <a:spcBef>
                <a:spcPts val="0"/>
              </a:spcBef>
              <a:spcAft>
                <a:spcPts val="0"/>
              </a:spcAft>
              <a:buSzPts val="1900"/>
              <a:buChar char="❖"/>
            </a:pPr>
            <a:r>
              <a:rPr lang="en-GB" sz="1900"/>
              <a:t>Hosted by JAXA @ Tsukuba Space Center</a:t>
            </a:r>
            <a:endParaRPr sz="1900"/>
          </a:p>
          <a:p>
            <a:pPr indent="-349250" lvl="0" marL="457200" rtl="0" algn="l">
              <a:spcBef>
                <a:spcPts val="0"/>
              </a:spcBef>
              <a:spcAft>
                <a:spcPts val="0"/>
              </a:spcAft>
              <a:buSzPts val="1900"/>
              <a:buChar char="❖"/>
            </a:pPr>
            <a:r>
              <a:rPr lang="en-GB" sz="1900"/>
              <a:t>Objectives &amp; Agenda </a:t>
            </a:r>
            <a:r>
              <a:rPr lang="en-GB" sz="1900" u="sng">
                <a:solidFill>
                  <a:schemeClr val="hlink"/>
                </a:solidFill>
                <a:hlinkClick r:id="rId3"/>
              </a:rPr>
              <a:t>here</a:t>
            </a:r>
            <a:r>
              <a:rPr lang="en-GB" sz="1900"/>
              <a:t> - including Webex, all welcome</a:t>
            </a:r>
            <a:endParaRPr sz="1900"/>
          </a:p>
          <a:p>
            <a:pPr indent="-349250" lvl="0" marL="457200" rtl="0" algn="l">
              <a:spcBef>
                <a:spcPts val="0"/>
              </a:spcBef>
              <a:spcAft>
                <a:spcPts val="0"/>
              </a:spcAft>
              <a:buSzPts val="1900"/>
              <a:buChar char="❖"/>
            </a:pPr>
            <a:r>
              <a:rPr lang="en-GB" sz="1900"/>
              <a:t>Headlines:</a:t>
            </a:r>
            <a:endParaRPr sz="1900"/>
          </a:p>
          <a:p>
            <a:pPr indent="-317500" lvl="1" marL="914400" rtl="0" algn="l">
              <a:spcBef>
                <a:spcPts val="0"/>
              </a:spcBef>
              <a:spcAft>
                <a:spcPts val="0"/>
              </a:spcAft>
              <a:buSzPts val="1400"/>
              <a:buChar char="▪"/>
            </a:pPr>
            <a:r>
              <a:rPr lang="en-GB" sz="1400"/>
              <a:t>Various Japanese </a:t>
            </a:r>
            <a:r>
              <a:rPr b="1" lang="en-GB" sz="1400"/>
              <a:t>commercial sector engagements</a:t>
            </a:r>
            <a:endParaRPr b="1" sz="1400"/>
          </a:p>
          <a:p>
            <a:pPr indent="-317500" lvl="1" marL="914400" rtl="0" algn="l">
              <a:spcBef>
                <a:spcPts val="0"/>
              </a:spcBef>
              <a:spcAft>
                <a:spcPts val="0"/>
              </a:spcAft>
              <a:buSzPts val="1400"/>
              <a:buChar char="▪"/>
            </a:pPr>
            <a:r>
              <a:rPr lang="en-GB" sz="1400"/>
              <a:t>CEOS-ARD on </a:t>
            </a:r>
            <a:r>
              <a:rPr b="1" lang="en-GB" sz="1400"/>
              <a:t>GitHub</a:t>
            </a:r>
            <a:r>
              <a:rPr lang="en-GB" sz="1400"/>
              <a:t> working session</a:t>
            </a:r>
            <a:endParaRPr sz="1400"/>
          </a:p>
          <a:p>
            <a:pPr indent="-317500" lvl="1" marL="914400" rtl="0" algn="l">
              <a:spcBef>
                <a:spcPts val="0"/>
              </a:spcBef>
              <a:spcAft>
                <a:spcPts val="0"/>
              </a:spcAft>
              <a:buSzPts val="1400"/>
              <a:buChar char="▪"/>
            </a:pPr>
            <a:r>
              <a:rPr lang="en-GB" sz="1400"/>
              <a:t>Modularisation and consolidation of </a:t>
            </a:r>
            <a:r>
              <a:rPr b="1" lang="en-GB" sz="1400"/>
              <a:t>CEOS-ARD requirements</a:t>
            </a:r>
            <a:endParaRPr b="1" sz="1400"/>
          </a:p>
          <a:p>
            <a:pPr indent="-317500" lvl="1" marL="914400" rtl="0" algn="l">
              <a:spcBef>
                <a:spcPts val="0"/>
              </a:spcBef>
              <a:spcAft>
                <a:spcPts val="0"/>
              </a:spcAft>
              <a:buSzPts val="1400"/>
              <a:buChar char="▪"/>
            </a:pPr>
            <a:r>
              <a:rPr b="1" lang="en-GB" sz="1400"/>
              <a:t>WGISS TEIG assessment</a:t>
            </a:r>
            <a:r>
              <a:rPr lang="en-GB" sz="1400"/>
              <a:t> of AI/ML readiness of CEOS-ARD (presented by JAXA)</a:t>
            </a:r>
            <a:endParaRPr sz="1400"/>
          </a:p>
          <a:p>
            <a:pPr indent="-317500" lvl="1" marL="914400" rtl="0" algn="l">
              <a:spcBef>
                <a:spcPts val="0"/>
              </a:spcBef>
              <a:spcAft>
                <a:spcPts val="0"/>
              </a:spcAft>
              <a:buSzPts val="1400"/>
              <a:buChar char="▪"/>
            </a:pPr>
            <a:r>
              <a:rPr lang="en-GB" sz="1400"/>
              <a:t>Endorse Version 2.0 of the Aquatic Reflectance CEOS-ARD PFS</a:t>
            </a:r>
            <a:endParaRPr sz="1400"/>
          </a:p>
          <a:p>
            <a:pPr indent="-317500" lvl="1" marL="914400" rtl="0" algn="l">
              <a:spcBef>
                <a:spcPts val="0"/>
              </a:spcBef>
              <a:spcAft>
                <a:spcPts val="0"/>
              </a:spcAft>
              <a:buSzPts val="1400"/>
              <a:buChar char="▪"/>
            </a:pPr>
            <a:r>
              <a:rPr lang="en-GB" sz="1400"/>
              <a:t>Endorse an update of the Combined CEOS-ARD for SAR PFS to include Interferometric Radar (InSAR) products</a:t>
            </a:r>
            <a:endParaRPr sz="1400"/>
          </a:p>
          <a:p>
            <a:pPr indent="-317500" lvl="1" marL="914400" rtl="0" algn="l">
              <a:spcBef>
                <a:spcPts val="0"/>
              </a:spcBef>
              <a:spcAft>
                <a:spcPts val="0"/>
              </a:spcAft>
              <a:buSzPts val="1400"/>
              <a:buChar char="▪"/>
            </a:pPr>
            <a:r>
              <a:rPr lang="en-GB" sz="1400"/>
              <a:t>Discussing the need for a future iteration of CEOS-ARD that introduces higher requirements for </a:t>
            </a:r>
            <a:r>
              <a:rPr b="1" lang="en-GB" sz="1400"/>
              <a:t>data ‘quality’</a:t>
            </a:r>
            <a:endParaRPr b="1" sz="1400"/>
          </a:p>
          <a:p>
            <a:pPr indent="-317500" lvl="1" marL="914400" rtl="0" algn="l">
              <a:spcBef>
                <a:spcPts val="0"/>
              </a:spcBef>
              <a:spcAft>
                <a:spcPts val="0"/>
              </a:spcAft>
              <a:buSzPts val="1400"/>
              <a:buChar char="▪"/>
            </a:pPr>
            <a:r>
              <a:rPr lang="en-GB" sz="1400"/>
              <a:t>Review consistency of the CEOS-ARD Optical PFS Requirements</a:t>
            </a:r>
            <a:endParaRPr sz="1400"/>
          </a:p>
          <a:p>
            <a:pPr indent="-317500" lvl="1" marL="914400" rtl="0" algn="l">
              <a:spcBef>
                <a:spcPts val="0"/>
              </a:spcBef>
              <a:spcAft>
                <a:spcPts val="0"/>
              </a:spcAft>
              <a:buSzPts val="1400"/>
              <a:buChar char="▪"/>
            </a:pPr>
            <a:r>
              <a:rPr b="1" lang="en-GB" sz="1400"/>
              <a:t>Joint sessions planned with WGCV experts on CEOS-ARD</a:t>
            </a:r>
            <a:r>
              <a:rPr lang="en-GB" sz="1400"/>
              <a:t> + Cal/Val Maturity Matrix and ‘Match-up Database’ activities</a:t>
            </a:r>
            <a:endParaRPr sz="1400"/>
          </a:p>
          <a:p>
            <a:pPr indent="-317500" lvl="1" marL="914400" rtl="0" algn="l">
              <a:spcBef>
                <a:spcPts val="0"/>
              </a:spcBef>
              <a:spcAft>
                <a:spcPts val="0"/>
              </a:spcAft>
              <a:buSzPts val="1400"/>
              <a:buChar char="▪"/>
            </a:pPr>
            <a:r>
              <a:rPr lang="en-GB" sz="1400"/>
              <a:t>ESA-NASA Joint Earth Observation Mission Quality Assessment Framework (CSDA and EDAP) and </a:t>
            </a:r>
            <a:r>
              <a:rPr lang="en-GB" sz="1400"/>
              <a:t>the possibili</a:t>
            </a:r>
            <a:r>
              <a:rPr lang="en-GB" sz="1400"/>
              <a:t>ties for CEOS-ARD</a:t>
            </a:r>
            <a:endParaRPr sz="1400"/>
          </a:p>
          <a:p>
            <a:pPr indent="-317500" lvl="1" marL="914400" rtl="0" algn="l">
              <a:spcBef>
                <a:spcPts val="0"/>
              </a:spcBef>
              <a:spcAft>
                <a:spcPts val="0"/>
              </a:spcAft>
              <a:buSzPts val="1400"/>
              <a:buChar char="▪"/>
            </a:pPr>
            <a:r>
              <a:rPr lang="en-GB" sz="1400"/>
              <a:t>Framework for historical commercial archive data procurement</a:t>
            </a:r>
            <a:endParaRPr sz="1400"/>
          </a:p>
          <a:p>
            <a:pPr indent="-317500" lvl="1" marL="914400" rtl="0" algn="l">
              <a:spcBef>
                <a:spcPts val="0"/>
              </a:spcBef>
              <a:spcAft>
                <a:spcPts val="0"/>
              </a:spcAft>
              <a:buSzPts val="1400"/>
              <a:buChar char="▪"/>
            </a:pPr>
            <a:r>
              <a:rPr b="1" lang="en-GB" sz="1400"/>
              <a:t>AFOLU Roadmap implementation</a:t>
            </a:r>
            <a:endParaRPr b="1" sz="1400"/>
          </a:p>
          <a:p>
            <a:pPr indent="-317500" lvl="1" marL="914400" rtl="0" algn="l">
              <a:spcBef>
                <a:spcPts val="0"/>
              </a:spcBef>
              <a:spcAft>
                <a:spcPts val="0"/>
              </a:spcAft>
              <a:buSzPts val="1400"/>
              <a:buChar char="▪"/>
            </a:pPr>
            <a:r>
              <a:rPr lang="en-GB" sz="1400"/>
              <a:t>Addressing </a:t>
            </a:r>
            <a:r>
              <a:rPr b="1" lang="en-GB" sz="1400"/>
              <a:t>GEOGLAM EAVs</a:t>
            </a:r>
            <a:endParaRPr b="1" sz="1400"/>
          </a:p>
          <a:p>
            <a:pPr indent="-317500" lvl="1" marL="914400" rtl="0" algn="l">
              <a:spcBef>
                <a:spcPts val="0"/>
              </a:spcBef>
              <a:spcAft>
                <a:spcPts val="0"/>
              </a:spcAft>
              <a:buSzPts val="1400"/>
              <a:buChar char="▪"/>
            </a:pPr>
            <a:r>
              <a:rPr lang="en-GB" sz="1400"/>
              <a:t>CEOS engagement with </a:t>
            </a:r>
            <a:r>
              <a:rPr b="1" lang="en-GB" sz="1400"/>
              <a:t>Ramsar Convention on Wetlands  and UNCCD</a:t>
            </a:r>
            <a:endParaRPr b="1" sz="1400"/>
          </a:p>
          <a:p>
            <a:pPr indent="-317500" lvl="1" marL="914400" rtl="0" algn="l">
              <a:spcBef>
                <a:spcPts val="0"/>
              </a:spcBef>
              <a:spcAft>
                <a:spcPts val="0"/>
              </a:spcAft>
              <a:buSzPts val="1400"/>
              <a:buChar char="▪"/>
            </a:pPr>
            <a:r>
              <a:rPr lang="en-GB" sz="1400"/>
              <a:t>Plans for LSI-VC </a:t>
            </a:r>
            <a:r>
              <a:rPr b="1" lang="en-GB" sz="1400"/>
              <a:t>POLINSAR activity</a:t>
            </a:r>
            <a:endParaRPr b="1" sz="1400"/>
          </a:p>
        </p:txBody>
      </p:sp>
      <p:sp>
        <p:nvSpPr>
          <p:cNvPr id="75" name="Google Shape;75;p8"/>
          <p:cNvSpPr txBox="1"/>
          <p:nvPr>
            <p:ph type="title"/>
          </p:nvPr>
        </p:nvSpPr>
        <p:spPr>
          <a:xfrm>
            <a:off x="176050" y="235073"/>
            <a:ext cx="9387000" cy="63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LSI-VC-17</a:t>
            </a:r>
            <a:endParaRPr sz="4000"/>
          </a:p>
        </p:txBody>
      </p:sp>
      <p:pic>
        <p:nvPicPr>
          <p:cNvPr id="76" name="Google Shape;76;p8"/>
          <p:cNvPicPr preferRelativeResize="0"/>
          <p:nvPr/>
        </p:nvPicPr>
        <p:blipFill>
          <a:blip r:embed="rId4">
            <a:alphaModFix/>
          </a:blip>
          <a:stretch>
            <a:fillRect/>
          </a:stretch>
        </p:blipFill>
        <p:spPr>
          <a:xfrm>
            <a:off x="8404525" y="1249650"/>
            <a:ext cx="3483326" cy="2458800"/>
          </a:xfrm>
          <a:prstGeom prst="rect">
            <a:avLst/>
          </a:prstGeom>
          <a:noFill/>
          <a:ln>
            <a:noFill/>
          </a:ln>
        </p:spPr>
      </p:pic>
      <p:pic>
        <p:nvPicPr>
          <p:cNvPr id="77" name="Google Shape;77;p8"/>
          <p:cNvPicPr preferRelativeResize="0"/>
          <p:nvPr/>
        </p:nvPicPr>
        <p:blipFill>
          <a:blip r:embed="rId5">
            <a:alphaModFix/>
          </a:blip>
          <a:stretch>
            <a:fillRect/>
          </a:stretch>
        </p:blipFill>
        <p:spPr>
          <a:xfrm>
            <a:off x="9914625" y="5260850"/>
            <a:ext cx="1910500" cy="118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9"/>
          <p:cNvSpPr txBox="1"/>
          <p:nvPr>
            <p:ph idx="1" type="body"/>
          </p:nvPr>
        </p:nvSpPr>
        <p:spPr>
          <a:xfrm>
            <a:off x="62408" y="1566983"/>
            <a:ext cx="11495400" cy="46629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GB" sz="2000"/>
              <a:t>LSI-VC oversees implementation of the CEOS AFOLU Roadmap actions (Forests &amp; Biomass Subgroup)</a:t>
            </a:r>
            <a:endParaRPr sz="2000"/>
          </a:p>
          <a:p>
            <a:pPr indent="0" lvl="0" marL="0" rtl="0" algn="l">
              <a:spcBef>
                <a:spcPts val="1000"/>
              </a:spcBef>
              <a:spcAft>
                <a:spcPts val="0"/>
              </a:spcAft>
              <a:buNone/>
            </a:pPr>
            <a:r>
              <a:t/>
            </a:r>
            <a:endParaRPr sz="2000"/>
          </a:p>
          <a:p>
            <a:pPr indent="-355600" lvl="0" marL="457200" rtl="0" algn="l">
              <a:spcBef>
                <a:spcPts val="1000"/>
              </a:spcBef>
              <a:spcAft>
                <a:spcPts val="0"/>
              </a:spcAft>
              <a:buSzPts val="2000"/>
              <a:buChar char="❖"/>
            </a:pPr>
            <a:r>
              <a:rPr lang="en-GB" sz="2000"/>
              <a:t>Need to determine the appropriate dynamic and people to regularly report to LSI-VC and CEOS leadership level meetings</a:t>
            </a:r>
            <a:endParaRPr sz="2000"/>
          </a:p>
          <a:p>
            <a:pPr indent="0" lvl="0" marL="0" rtl="0" algn="l">
              <a:spcBef>
                <a:spcPts val="1000"/>
              </a:spcBef>
              <a:spcAft>
                <a:spcPts val="0"/>
              </a:spcAft>
              <a:buNone/>
            </a:pPr>
            <a:r>
              <a:t/>
            </a:r>
            <a:endParaRPr sz="2000"/>
          </a:p>
        </p:txBody>
      </p:sp>
      <p:sp>
        <p:nvSpPr>
          <p:cNvPr id="83" name="Google Shape;83;p9"/>
          <p:cNvSpPr txBox="1"/>
          <p:nvPr>
            <p:ph type="title"/>
          </p:nvPr>
        </p:nvSpPr>
        <p:spPr>
          <a:xfrm>
            <a:off x="176050" y="242449"/>
            <a:ext cx="9387000" cy="67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AFOLU Roadmap</a:t>
            </a:r>
            <a:endParaRPr sz="4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0"/>
          <p:cNvSpPr txBox="1"/>
          <p:nvPr>
            <p:ph idx="1" type="body"/>
          </p:nvPr>
        </p:nvSpPr>
        <p:spPr>
          <a:xfrm>
            <a:off x="85625" y="1160579"/>
            <a:ext cx="11495400" cy="2605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GB" sz="2000"/>
              <a:t>Overdue to ensure consistent and robust oversight and inclusion of thematic work within LSI-VC</a:t>
            </a:r>
            <a:endParaRPr sz="2000"/>
          </a:p>
          <a:p>
            <a:pPr indent="-355600" lvl="0" marL="457200" rtl="0" algn="l">
              <a:spcBef>
                <a:spcPts val="0"/>
              </a:spcBef>
              <a:spcAft>
                <a:spcPts val="0"/>
              </a:spcAft>
              <a:buSzPts val="2000"/>
              <a:buChar char="❖"/>
            </a:pPr>
            <a:r>
              <a:rPr lang="en-GB" sz="2000"/>
              <a:t>Co-Leads propose:</a:t>
            </a:r>
            <a:endParaRPr sz="2000"/>
          </a:p>
          <a:p>
            <a:pPr indent="-330200" lvl="1" marL="914400" rtl="0" algn="l">
              <a:spcBef>
                <a:spcPts val="0"/>
              </a:spcBef>
              <a:spcAft>
                <a:spcPts val="0"/>
              </a:spcAft>
              <a:buSzPts val="1600"/>
              <a:buChar char="▪"/>
            </a:pPr>
            <a:r>
              <a:rPr lang="en-GB" sz="1600"/>
              <a:t>formalise POCs for each of AFOLU, GFOI, GEOGLAM</a:t>
            </a:r>
            <a:endParaRPr sz="1600"/>
          </a:p>
          <a:p>
            <a:pPr indent="-330200" lvl="1" marL="914400" rtl="0" algn="l">
              <a:spcBef>
                <a:spcPts val="0"/>
              </a:spcBef>
              <a:spcAft>
                <a:spcPts val="0"/>
              </a:spcAft>
              <a:buSzPts val="1600"/>
              <a:buChar char="▪"/>
            </a:pPr>
            <a:r>
              <a:rPr lang="en-GB" sz="1600"/>
              <a:t>quarterly calls for progress updates</a:t>
            </a:r>
            <a:endParaRPr sz="1600"/>
          </a:p>
          <a:p>
            <a:pPr indent="-330200" lvl="1" marL="914400" rtl="0" algn="l">
              <a:spcBef>
                <a:spcPts val="0"/>
              </a:spcBef>
              <a:spcAft>
                <a:spcPts val="0"/>
              </a:spcAft>
              <a:buSzPts val="1600"/>
              <a:buChar char="▪"/>
            </a:pPr>
            <a:r>
              <a:rPr lang="en-GB" sz="1600"/>
              <a:t>dedicated session at each physical LSI-VC meeting</a:t>
            </a:r>
            <a:endParaRPr sz="1600"/>
          </a:p>
          <a:p>
            <a:pPr indent="-330200" lvl="1" marL="914400" rtl="0" algn="l">
              <a:spcBef>
                <a:spcPts val="0"/>
              </a:spcBef>
              <a:spcAft>
                <a:spcPts val="0"/>
              </a:spcAft>
              <a:buSzPts val="1600"/>
              <a:buChar char="▪"/>
            </a:pPr>
            <a:r>
              <a:rPr lang="en-GB" sz="1600"/>
              <a:t>POCs on hook for reports to SIT/SIT TW/Plenary as needed </a:t>
            </a:r>
            <a:endParaRPr sz="100"/>
          </a:p>
          <a:p>
            <a:pPr indent="0" lvl="0" marL="457200" rtl="0" algn="l">
              <a:spcBef>
                <a:spcPts val="1000"/>
              </a:spcBef>
              <a:spcAft>
                <a:spcPts val="0"/>
              </a:spcAft>
              <a:buNone/>
            </a:pPr>
            <a:r>
              <a:t/>
            </a:r>
            <a:endParaRPr sz="100"/>
          </a:p>
          <a:p>
            <a:pPr indent="-355600" lvl="0" marL="457200" rtl="0" algn="l">
              <a:spcBef>
                <a:spcPts val="1000"/>
              </a:spcBef>
              <a:spcAft>
                <a:spcPts val="0"/>
              </a:spcAft>
              <a:buSzPts val="2000"/>
              <a:buChar char="❖"/>
            </a:pPr>
            <a:r>
              <a:rPr lang="en-GB" sz="2000"/>
              <a:t>Individuals (below) have agreed - welcome Principals confirming ok with the roles</a:t>
            </a:r>
            <a:endParaRPr sz="2000"/>
          </a:p>
        </p:txBody>
      </p:sp>
      <p:sp>
        <p:nvSpPr>
          <p:cNvPr id="89" name="Google Shape;89;p10"/>
          <p:cNvSpPr txBox="1"/>
          <p:nvPr>
            <p:ph type="title"/>
          </p:nvPr>
        </p:nvSpPr>
        <p:spPr>
          <a:xfrm>
            <a:off x="183450" y="294172"/>
            <a:ext cx="9387000" cy="572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900"/>
              <a:t>LSI-VC management of thematic areas for CEOS</a:t>
            </a:r>
            <a:endParaRPr sz="2900"/>
          </a:p>
        </p:txBody>
      </p:sp>
      <p:sp>
        <p:nvSpPr>
          <p:cNvPr id="90" name="Google Shape;90;p10"/>
          <p:cNvSpPr txBox="1"/>
          <p:nvPr>
            <p:ph idx="1" type="body"/>
          </p:nvPr>
        </p:nvSpPr>
        <p:spPr>
          <a:xfrm>
            <a:off x="482575" y="4133102"/>
            <a:ext cx="11495400" cy="1422600"/>
          </a:xfrm>
          <a:prstGeom prst="rect">
            <a:avLst/>
          </a:prstGeom>
        </p:spPr>
        <p:txBody>
          <a:bodyPr anchorCtr="0" anchor="t" bIns="45700" lIns="91425" spcFirstLastPara="1" rIns="91425" wrap="square" tIns="45700">
            <a:noAutofit/>
          </a:bodyPr>
          <a:lstStyle/>
          <a:p>
            <a:pPr indent="-349250" lvl="0" marL="457200" rtl="0" algn="l">
              <a:spcBef>
                <a:spcPts val="1000"/>
              </a:spcBef>
              <a:spcAft>
                <a:spcPts val="0"/>
              </a:spcAft>
              <a:buSzPts val="1900"/>
              <a:buChar char="❖"/>
            </a:pPr>
            <a:r>
              <a:rPr lang="en-GB" sz="1900"/>
              <a:t>LSI-VC AFOLU: </a:t>
            </a:r>
            <a:endParaRPr sz="1900"/>
          </a:p>
          <a:p>
            <a:pPr indent="-349250" lvl="1" marL="914400" rtl="0" algn="l">
              <a:spcBef>
                <a:spcPts val="0"/>
              </a:spcBef>
              <a:spcAft>
                <a:spcPts val="0"/>
              </a:spcAft>
              <a:buSzPts val="1900"/>
              <a:buChar char="▪"/>
            </a:pPr>
            <a:r>
              <a:rPr lang="en-GB" sz="1900"/>
              <a:t>Ben Poulter (NASA)         Clement Albergel (ESA)</a:t>
            </a:r>
            <a:endParaRPr sz="1900"/>
          </a:p>
          <a:p>
            <a:pPr indent="-349250" lvl="0" marL="457200" rtl="0" algn="l">
              <a:spcBef>
                <a:spcPts val="0"/>
              </a:spcBef>
              <a:spcAft>
                <a:spcPts val="0"/>
              </a:spcAft>
              <a:buSzPts val="1900"/>
              <a:buChar char="❖"/>
            </a:pPr>
            <a:r>
              <a:rPr lang="en-GB" sz="1900"/>
              <a:t>LSI-VC GFOI: </a:t>
            </a:r>
            <a:endParaRPr sz="1900"/>
          </a:p>
          <a:p>
            <a:pPr indent="-349250" lvl="1" marL="914400" rtl="0" algn="l">
              <a:spcBef>
                <a:spcPts val="0"/>
              </a:spcBef>
              <a:spcAft>
                <a:spcPts val="0"/>
              </a:spcAft>
              <a:buSzPts val="1900"/>
              <a:buChar char="▪"/>
            </a:pPr>
            <a:r>
              <a:rPr lang="en-GB" sz="1900"/>
              <a:t>Osamu Ochiai (JAXA)      Stephen Ward (JAXA)</a:t>
            </a:r>
            <a:endParaRPr sz="1900"/>
          </a:p>
          <a:p>
            <a:pPr indent="-349250" lvl="0" marL="457200" rtl="0" algn="l">
              <a:spcBef>
                <a:spcPts val="0"/>
              </a:spcBef>
              <a:spcAft>
                <a:spcPts val="0"/>
              </a:spcAft>
              <a:buSzPts val="1900"/>
              <a:buChar char="❖"/>
            </a:pPr>
            <a:r>
              <a:rPr lang="en-GB" sz="1900"/>
              <a:t>LSI-VC GEOGLAM: </a:t>
            </a:r>
            <a:endParaRPr sz="1900"/>
          </a:p>
          <a:p>
            <a:pPr indent="-349250" lvl="1" marL="914400" rtl="0" algn="l">
              <a:spcBef>
                <a:spcPts val="0"/>
              </a:spcBef>
              <a:spcAft>
                <a:spcPts val="0"/>
              </a:spcAft>
              <a:buSzPts val="1900"/>
              <a:buChar char="▪"/>
            </a:pPr>
            <a:r>
              <a:rPr lang="en-GB" sz="1900"/>
              <a:t>Sven Gilliams (GEOGLAM)       Alyssa Whitcraft (GEOGLAM) </a:t>
            </a:r>
            <a:endParaRPr sz="1900"/>
          </a:p>
          <a:p>
            <a:pPr indent="0" lvl="0" marL="457200" rtl="0" algn="l">
              <a:spcBef>
                <a:spcPts val="1000"/>
              </a:spcBef>
              <a:spcAft>
                <a:spcPts val="0"/>
              </a:spcAft>
              <a:buNone/>
            </a:pPr>
            <a:r>
              <a:t/>
            </a:r>
            <a:endParaRPr sz="1900"/>
          </a:p>
        </p:txBody>
      </p:sp>
      <p:pic>
        <p:nvPicPr>
          <p:cNvPr id="91" name="Google Shape;91;p10"/>
          <p:cNvPicPr preferRelativeResize="0"/>
          <p:nvPr/>
        </p:nvPicPr>
        <p:blipFill>
          <a:blip r:embed="rId3">
            <a:alphaModFix/>
          </a:blip>
          <a:stretch>
            <a:fillRect/>
          </a:stretch>
        </p:blipFill>
        <p:spPr>
          <a:xfrm>
            <a:off x="3925975" y="4585700"/>
            <a:ext cx="218025" cy="218025"/>
          </a:xfrm>
          <a:prstGeom prst="rect">
            <a:avLst/>
          </a:prstGeom>
          <a:noFill/>
          <a:ln>
            <a:noFill/>
          </a:ln>
        </p:spPr>
      </p:pic>
      <p:pic>
        <p:nvPicPr>
          <p:cNvPr id="92" name="Google Shape;92;p10"/>
          <p:cNvPicPr preferRelativeResize="0"/>
          <p:nvPr/>
        </p:nvPicPr>
        <p:blipFill>
          <a:blip r:embed="rId3">
            <a:alphaModFix/>
          </a:blip>
          <a:stretch>
            <a:fillRect/>
          </a:stretch>
        </p:blipFill>
        <p:spPr>
          <a:xfrm>
            <a:off x="7354975" y="4585700"/>
            <a:ext cx="218025" cy="218025"/>
          </a:xfrm>
          <a:prstGeom prst="rect">
            <a:avLst/>
          </a:prstGeom>
          <a:noFill/>
          <a:ln>
            <a:noFill/>
          </a:ln>
        </p:spPr>
      </p:pic>
      <p:pic>
        <p:nvPicPr>
          <p:cNvPr id="93" name="Google Shape;93;p10"/>
          <p:cNvPicPr preferRelativeResize="0"/>
          <p:nvPr/>
        </p:nvPicPr>
        <p:blipFill>
          <a:blip r:embed="rId3">
            <a:alphaModFix/>
          </a:blip>
          <a:stretch>
            <a:fillRect/>
          </a:stretch>
        </p:blipFill>
        <p:spPr>
          <a:xfrm>
            <a:off x="4078375" y="5195300"/>
            <a:ext cx="218025" cy="218025"/>
          </a:xfrm>
          <a:prstGeom prst="rect">
            <a:avLst/>
          </a:prstGeom>
          <a:noFill/>
          <a:ln>
            <a:noFill/>
          </a:ln>
        </p:spPr>
      </p:pic>
      <p:pic>
        <p:nvPicPr>
          <p:cNvPr id="94" name="Google Shape;94;p10"/>
          <p:cNvPicPr preferRelativeResize="0"/>
          <p:nvPr/>
        </p:nvPicPr>
        <p:blipFill>
          <a:blip r:embed="rId3">
            <a:alphaModFix/>
          </a:blip>
          <a:stretch>
            <a:fillRect/>
          </a:stretch>
        </p:blipFill>
        <p:spPr>
          <a:xfrm>
            <a:off x="7126375" y="5195300"/>
            <a:ext cx="218025" cy="218025"/>
          </a:xfrm>
          <a:prstGeom prst="rect">
            <a:avLst/>
          </a:prstGeom>
          <a:noFill/>
          <a:ln>
            <a:noFill/>
          </a:ln>
        </p:spPr>
      </p:pic>
      <p:pic>
        <p:nvPicPr>
          <p:cNvPr id="95" name="Google Shape;95;p10"/>
          <p:cNvPicPr preferRelativeResize="0"/>
          <p:nvPr/>
        </p:nvPicPr>
        <p:blipFill>
          <a:blip r:embed="rId3">
            <a:alphaModFix/>
          </a:blip>
          <a:stretch>
            <a:fillRect/>
          </a:stretch>
        </p:blipFill>
        <p:spPr>
          <a:xfrm>
            <a:off x="4687975" y="5881100"/>
            <a:ext cx="218025" cy="218025"/>
          </a:xfrm>
          <a:prstGeom prst="rect">
            <a:avLst/>
          </a:prstGeom>
          <a:noFill/>
          <a:ln>
            <a:noFill/>
          </a:ln>
        </p:spPr>
      </p:pic>
      <p:pic>
        <p:nvPicPr>
          <p:cNvPr id="96" name="Google Shape;96;p10"/>
          <p:cNvPicPr preferRelativeResize="0"/>
          <p:nvPr/>
        </p:nvPicPr>
        <p:blipFill>
          <a:blip r:embed="rId3">
            <a:alphaModFix/>
          </a:blip>
          <a:stretch>
            <a:fillRect/>
          </a:stretch>
        </p:blipFill>
        <p:spPr>
          <a:xfrm>
            <a:off x="8574175" y="5881100"/>
            <a:ext cx="218025" cy="218025"/>
          </a:xfrm>
          <a:prstGeom prst="rect">
            <a:avLst/>
          </a:prstGeom>
          <a:noFill/>
          <a:ln>
            <a:noFill/>
          </a:ln>
        </p:spPr>
      </p:pic>
      <p:sp>
        <p:nvSpPr>
          <p:cNvPr id="97" name="Google Shape;97;p10"/>
          <p:cNvSpPr txBox="1"/>
          <p:nvPr/>
        </p:nvSpPr>
        <p:spPr>
          <a:xfrm>
            <a:off x="10474475" y="5946725"/>
            <a:ext cx="1390800" cy="3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t>Confirmed</a:t>
            </a:r>
            <a:endParaRPr sz="1600"/>
          </a:p>
        </p:txBody>
      </p:sp>
      <p:pic>
        <p:nvPicPr>
          <p:cNvPr id="98" name="Google Shape;98;p10"/>
          <p:cNvPicPr preferRelativeResize="0"/>
          <p:nvPr/>
        </p:nvPicPr>
        <p:blipFill>
          <a:blip r:embed="rId3">
            <a:alphaModFix/>
          </a:blip>
          <a:stretch>
            <a:fillRect/>
          </a:stretch>
        </p:blipFill>
        <p:spPr>
          <a:xfrm>
            <a:off x="10250575" y="6033500"/>
            <a:ext cx="218025" cy="218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1"/>
          <p:cNvSpPr txBox="1"/>
          <p:nvPr>
            <p:ph idx="1" type="body"/>
          </p:nvPr>
        </p:nvSpPr>
        <p:spPr>
          <a:xfrm>
            <a:off x="146500" y="1161000"/>
            <a:ext cx="7757100" cy="5083800"/>
          </a:xfrm>
          <a:prstGeom prst="rect">
            <a:avLst/>
          </a:prstGeom>
        </p:spPr>
        <p:txBody>
          <a:bodyPr anchorCtr="0" anchor="t" bIns="45700" lIns="91425" spcFirstLastPara="1" rIns="91425" wrap="square" tIns="45700">
            <a:noAutofit/>
          </a:bodyPr>
          <a:lstStyle/>
          <a:p>
            <a:pPr indent="-323850" lvl="0" marL="457200" rtl="0" algn="l">
              <a:spcBef>
                <a:spcPts val="1000"/>
              </a:spcBef>
              <a:spcAft>
                <a:spcPts val="0"/>
              </a:spcAft>
              <a:buSzPts val="1500"/>
              <a:buChar char="❖"/>
            </a:pPr>
            <a:r>
              <a:rPr lang="en-GB" sz="1500"/>
              <a:t>LSI-VC-GEOGLAM (Agriculture) subgroup looking to bolster membership to tackle CEOS response to Essential Agriculture Variables (EAVs)</a:t>
            </a:r>
            <a:endParaRPr sz="1500"/>
          </a:p>
          <a:p>
            <a:pPr indent="-323850" lvl="0" marL="457200" rtl="0" algn="l">
              <a:spcBef>
                <a:spcPts val="1200"/>
              </a:spcBef>
              <a:spcAft>
                <a:spcPts val="0"/>
              </a:spcAft>
              <a:buSzPts val="1500"/>
              <a:buChar char="❖"/>
            </a:pPr>
            <a:r>
              <a:rPr lang="en-GB" sz="1500"/>
              <a:t>Need to understand CEOS agencies’ roles and ambitions wrt agriculture + stocktake what is already happening</a:t>
            </a:r>
            <a:endParaRPr sz="1500"/>
          </a:p>
          <a:p>
            <a:pPr indent="-323850" lvl="0" marL="457200" rtl="0" algn="l">
              <a:spcBef>
                <a:spcPts val="1200"/>
              </a:spcBef>
              <a:spcAft>
                <a:spcPts val="0"/>
              </a:spcAft>
              <a:buSzPts val="1500"/>
              <a:buChar char="❖"/>
            </a:pPr>
            <a:r>
              <a:rPr lang="en-GB" sz="1500"/>
              <a:t>Q1 2025 teleconference (</a:t>
            </a:r>
            <a:r>
              <a:rPr lang="en-GB" sz="1500" u="sng">
                <a:solidFill>
                  <a:schemeClr val="hlink"/>
                </a:solidFill>
                <a:hlinkClick r:id="rId3"/>
              </a:rPr>
              <a:t>slides</a:t>
            </a:r>
            <a:r>
              <a:rPr lang="en-GB" sz="1500"/>
              <a:t>, </a:t>
            </a:r>
            <a:r>
              <a:rPr lang="en-GB" sz="1500" u="sng">
                <a:solidFill>
                  <a:schemeClr val="hlink"/>
                </a:solidFill>
                <a:hlinkClick r:id="rId4"/>
              </a:rPr>
              <a:t>notes</a:t>
            </a:r>
            <a:r>
              <a:rPr lang="en-GB" sz="1500"/>
              <a:t>) to brief agency POCs so they can identify the right people in their agency / country to engage</a:t>
            </a:r>
            <a:endParaRPr sz="1500"/>
          </a:p>
          <a:p>
            <a:pPr indent="-323850" lvl="0" marL="457200" rtl="0" algn="l">
              <a:spcBef>
                <a:spcPts val="1200"/>
              </a:spcBef>
              <a:spcAft>
                <a:spcPts val="0"/>
              </a:spcAft>
              <a:buSzPts val="1500"/>
              <a:buChar char="❖"/>
            </a:pPr>
            <a:r>
              <a:rPr lang="en-GB" sz="1500"/>
              <a:t>Send those people to the GEOGLAM / EAV workshop (@ EC JRC, Ispra) to start the stocktake and scope the GEOGLAM+CEOS relationship.</a:t>
            </a:r>
            <a:endParaRPr sz="1500"/>
          </a:p>
          <a:p>
            <a:pPr indent="-323850" lvl="0" marL="457200" rtl="0" algn="l">
              <a:spcBef>
                <a:spcPts val="1200"/>
              </a:spcBef>
              <a:spcAft>
                <a:spcPts val="0"/>
              </a:spcAft>
              <a:buSzPts val="1500"/>
              <a:buChar char="❖"/>
            </a:pPr>
            <a:r>
              <a:rPr lang="en-GB" sz="1500"/>
              <a:t>More responses needed..!</a:t>
            </a:r>
            <a:endParaRPr sz="1500"/>
          </a:p>
          <a:p>
            <a:pPr indent="-323850" lvl="0" marL="457200" rtl="0" algn="l">
              <a:spcBef>
                <a:spcPts val="1200"/>
              </a:spcBef>
              <a:spcAft>
                <a:spcPts val="0"/>
              </a:spcAft>
              <a:buSzPts val="1500"/>
              <a:buChar char="❖"/>
            </a:pPr>
            <a:r>
              <a:rPr lang="en-GB" sz="1500"/>
              <a:t>Workshop</a:t>
            </a:r>
            <a:r>
              <a:rPr lang="en-GB" sz="1500"/>
              <a:t> now hybrid and asynchronous</a:t>
            </a:r>
            <a:endParaRPr sz="1500"/>
          </a:p>
          <a:p>
            <a:pPr indent="-323850" lvl="0" marL="457200" rtl="0" algn="l">
              <a:spcBef>
                <a:spcPts val="1200"/>
              </a:spcBef>
              <a:spcAft>
                <a:spcPts val="0"/>
              </a:spcAft>
              <a:buSzPts val="1500"/>
              <a:buChar char="❖"/>
            </a:pPr>
            <a:r>
              <a:rPr b="1" lang="en-GB" sz="1500"/>
              <a:t>Propose action at SIT-40 to help the workshop:</a:t>
            </a:r>
            <a:endParaRPr b="1" sz="1500"/>
          </a:p>
          <a:p>
            <a:pPr indent="-323850" lvl="0" marL="457200" rtl="0" algn="l">
              <a:spcBef>
                <a:spcPts val="1200"/>
              </a:spcBef>
              <a:spcAft>
                <a:spcPts val="0"/>
              </a:spcAft>
              <a:buSzPts val="1500"/>
              <a:buChar char="❖"/>
            </a:pPr>
            <a:r>
              <a:rPr b="1" lang="en-GB" sz="1500"/>
              <a:t>Provided draft LSI-GEOGLAM terms of reference (here)</a:t>
            </a:r>
            <a:endParaRPr b="1" sz="1500"/>
          </a:p>
          <a:p>
            <a:pPr indent="-323850" lvl="0" marL="457200" rtl="0" algn="l">
              <a:spcBef>
                <a:spcPts val="1200"/>
              </a:spcBef>
              <a:spcAft>
                <a:spcPts val="1200"/>
              </a:spcAft>
              <a:buSzPts val="1500"/>
              <a:buChar char="❖"/>
            </a:pPr>
            <a:r>
              <a:rPr b="1" lang="en-GB" sz="1500"/>
              <a:t>SIT-40 action to review terms of reference by May 10 and respond as to whether agencies see POCs participating in the ways detailed in the Terms of Reference, and suggesting alternatives, specific people, etc.</a:t>
            </a:r>
            <a:endParaRPr b="1" sz="1500"/>
          </a:p>
        </p:txBody>
      </p:sp>
      <p:sp>
        <p:nvSpPr>
          <p:cNvPr id="104" name="Google Shape;104;p11"/>
          <p:cNvSpPr txBox="1"/>
          <p:nvPr>
            <p:ph type="title"/>
          </p:nvPr>
        </p:nvSpPr>
        <p:spPr>
          <a:xfrm>
            <a:off x="183450" y="279398"/>
            <a:ext cx="9387000" cy="617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800"/>
              <a:t>GEOGLAM (Agriculture)</a:t>
            </a:r>
            <a:endParaRPr sz="3800"/>
          </a:p>
        </p:txBody>
      </p:sp>
      <p:sp>
        <p:nvSpPr>
          <p:cNvPr id="105" name="Google Shape;105;p11"/>
          <p:cNvSpPr txBox="1"/>
          <p:nvPr/>
        </p:nvSpPr>
        <p:spPr>
          <a:xfrm>
            <a:off x="8086125" y="1043700"/>
            <a:ext cx="4105800" cy="54819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t>Confirmed</a:t>
            </a:r>
            <a:r>
              <a:rPr b="1" lang="en-GB" sz="1800"/>
              <a:t> for the GEOGLAM / EAV workshop:</a:t>
            </a:r>
            <a:endParaRPr b="1" sz="1800"/>
          </a:p>
          <a:p>
            <a:pPr indent="0" lvl="0" marL="0" rtl="0" algn="l">
              <a:spcBef>
                <a:spcPts val="0"/>
              </a:spcBef>
              <a:spcAft>
                <a:spcPts val="0"/>
              </a:spcAft>
              <a:buNone/>
            </a:pPr>
            <a:r>
              <a:t/>
            </a:r>
            <a:endParaRPr b="1" sz="1800"/>
          </a:p>
          <a:p>
            <a:pPr indent="0" lvl="0" marL="0" rtl="0" algn="l">
              <a:spcBef>
                <a:spcPts val="0"/>
              </a:spcBef>
              <a:spcAft>
                <a:spcPts val="0"/>
              </a:spcAft>
              <a:buClr>
                <a:schemeClr val="dk1"/>
              </a:buClr>
              <a:buSzPts val="1100"/>
              <a:buFont typeface="Arial"/>
              <a:buNone/>
            </a:pPr>
            <a:r>
              <a:rPr b="1" lang="en-GB" sz="1800">
                <a:solidFill>
                  <a:srgbClr val="38761D"/>
                </a:solidFill>
              </a:rPr>
              <a:t>ESA: Zoltan Szantoi</a:t>
            </a:r>
            <a:endParaRPr b="1" sz="1800">
              <a:solidFill>
                <a:srgbClr val="38761D"/>
              </a:solidFill>
            </a:endParaRPr>
          </a:p>
          <a:p>
            <a:pPr indent="0" lvl="0" marL="0" rtl="0" algn="l">
              <a:spcBef>
                <a:spcPts val="0"/>
              </a:spcBef>
              <a:spcAft>
                <a:spcPts val="0"/>
              </a:spcAft>
              <a:buClr>
                <a:schemeClr val="dk1"/>
              </a:buClr>
              <a:buSzPts val="1100"/>
              <a:buFont typeface="Arial"/>
              <a:buNone/>
            </a:pPr>
            <a:r>
              <a:rPr b="1" lang="en-GB" sz="1800">
                <a:solidFill>
                  <a:srgbClr val="38761D"/>
                </a:solidFill>
              </a:rPr>
              <a:t>NASA: Brad Doorn</a:t>
            </a:r>
            <a:endParaRPr b="1" sz="1800">
              <a:solidFill>
                <a:srgbClr val="38761D"/>
              </a:solidFill>
            </a:endParaRPr>
          </a:p>
          <a:p>
            <a:pPr indent="0" lvl="0" marL="0" rtl="0" algn="l">
              <a:spcBef>
                <a:spcPts val="0"/>
              </a:spcBef>
              <a:spcAft>
                <a:spcPts val="0"/>
              </a:spcAft>
              <a:buClr>
                <a:schemeClr val="dk1"/>
              </a:buClr>
              <a:buSzPts val="1100"/>
              <a:buFont typeface="Arial"/>
              <a:buNone/>
            </a:pPr>
            <a:r>
              <a:rPr b="1" lang="en-GB" sz="1800">
                <a:solidFill>
                  <a:srgbClr val="38761D"/>
                </a:solidFill>
              </a:rPr>
              <a:t>UKSA: John Remedios</a:t>
            </a:r>
            <a:endParaRPr b="1" sz="1800">
              <a:solidFill>
                <a:srgbClr val="38761D"/>
              </a:solidFill>
            </a:endParaRPr>
          </a:p>
          <a:p>
            <a:pPr indent="0" lvl="0" marL="0" rtl="0" algn="l">
              <a:spcBef>
                <a:spcPts val="0"/>
              </a:spcBef>
              <a:spcAft>
                <a:spcPts val="0"/>
              </a:spcAft>
              <a:buClr>
                <a:schemeClr val="dk1"/>
              </a:buClr>
              <a:buSzPts val="1100"/>
              <a:buFont typeface="Arial"/>
              <a:buNone/>
            </a:pPr>
            <a:r>
              <a:rPr b="1" lang="en-GB" sz="1800">
                <a:solidFill>
                  <a:srgbClr val="38761D"/>
                </a:solidFill>
              </a:rPr>
              <a:t>ISRO: Bimal Bhattacharya</a:t>
            </a:r>
            <a:endParaRPr b="1" sz="1800">
              <a:solidFill>
                <a:srgbClr val="38761D"/>
              </a:solidFill>
            </a:endParaRPr>
          </a:p>
          <a:p>
            <a:pPr indent="0" lvl="0" marL="0" rtl="0" algn="l">
              <a:spcBef>
                <a:spcPts val="0"/>
              </a:spcBef>
              <a:spcAft>
                <a:spcPts val="0"/>
              </a:spcAft>
              <a:buClr>
                <a:schemeClr val="dk1"/>
              </a:buClr>
              <a:buSzPts val="1100"/>
              <a:buFont typeface="Arial"/>
              <a:buNone/>
            </a:pPr>
            <a:r>
              <a:rPr b="1" lang="en-GB" sz="1800">
                <a:solidFill>
                  <a:srgbClr val="38761D"/>
                </a:solidFill>
              </a:rPr>
              <a:t>CMA: Jinlong Fan </a:t>
            </a:r>
            <a:endParaRPr b="1" sz="1800">
              <a:solidFill>
                <a:srgbClr val="38761D"/>
              </a:solidFill>
            </a:endParaRPr>
          </a:p>
          <a:p>
            <a:pPr indent="0" lvl="0" marL="0" rtl="0" algn="l">
              <a:spcBef>
                <a:spcPts val="0"/>
              </a:spcBef>
              <a:spcAft>
                <a:spcPts val="0"/>
              </a:spcAft>
              <a:buClr>
                <a:schemeClr val="dk1"/>
              </a:buClr>
              <a:buSzPts val="1100"/>
              <a:buFont typeface="Arial"/>
              <a:buNone/>
            </a:pPr>
            <a:r>
              <a:rPr b="1" lang="en-GB" sz="1800">
                <a:solidFill>
                  <a:srgbClr val="38761D"/>
                </a:solidFill>
              </a:rPr>
              <a:t>SANSA: Abel Ramoelo</a:t>
            </a:r>
            <a:endParaRPr b="1" sz="1800">
              <a:solidFill>
                <a:srgbClr val="38761D"/>
              </a:solidFill>
            </a:endParaRPr>
          </a:p>
          <a:p>
            <a:pPr indent="0" lvl="0" marL="0" rtl="0" algn="l">
              <a:spcBef>
                <a:spcPts val="0"/>
              </a:spcBef>
              <a:spcAft>
                <a:spcPts val="0"/>
              </a:spcAft>
              <a:buClr>
                <a:schemeClr val="dk1"/>
              </a:buClr>
              <a:buSzPts val="1100"/>
              <a:buFont typeface="Arial"/>
              <a:buNone/>
            </a:pPr>
            <a:r>
              <a:rPr b="1" lang="en-GB" sz="1800">
                <a:solidFill>
                  <a:srgbClr val="38761D"/>
                </a:solidFill>
              </a:rPr>
              <a:t>GA: Michael Wellington</a:t>
            </a:r>
            <a:endParaRPr b="1" sz="1800">
              <a:solidFill>
                <a:srgbClr val="38761D"/>
              </a:solidFill>
            </a:endParaRPr>
          </a:p>
          <a:p>
            <a:pPr indent="0" lvl="0" marL="0" rtl="0" algn="l">
              <a:spcBef>
                <a:spcPts val="0"/>
              </a:spcBef>
              <a:spcAft>
                <a:spcPts val="0"/>
              </a:spcAft>
              <a:buNone/>
            </a:pPr>
            <a:r>
              <a:t/>
            </a:r>
            <a:endParaRPr b="1" sz="1800"/>
          </a:p>
          <a:p>
            <a:pPr indent="0" lvl="0" marL="0" rtl="0" algn="l">
              <a:spcBef>
                <a:spcPts val="0"/>
              </a:spcBef>
              <a:spcAft>
                <a:spcPts val="0"/>
              </a:spcAft>
              <a:buClr>
                <a:schemeClr val="dk1"/>
              </a:buClr>
              <a:buSzPts val="1100"/>
              <a:buFont typeface="Arial"/>
              <a:buNone/>
            </a:pPr>
            <a:r>
              <a:rPr b="1" lang="en-GB" sz="1800"/>
              <a:t>Yet to be confirmed:</a:t>
            </a:r>
            <a:endParaRPr b="1" sz="1800"/>
          </a:p>
          <a:p>
            <a:pPr indent="0" lvl="0" marL="0" rtl="0" algn="l">
              <a:spcBef>
                <a:spcPts val="0"/>
              </a:spcBef>
              <a:spcAft>
                <a:spcPts val="0"/>
              </a:spcAft>
              <a:buNone/>
            </a:pPr>
            <a:r>
              <a:t/>
            </a:r>
            <a:endParaRPr b="1" sz="1800"/>
          </a:p>
          <a:p>
            <a:pPr indent="0" lvl="0" marL="0" rtl="0" algn="l">
              <a:spcBef>
                <a:spcPts val="0"/>
              </a:spcBef>
              <a:spcAft>
                <a:spcPts val="0"/>
              </a:spcAft>
              <a:buClr>
                <a:schemeClr val="dk1"/>
              </a:buClr>
              <a:buSzPts val="1100"/>
              <a:buFont typeface="Arial"/>
              <a:buNone/>
            </a:pPr>
            <a:r>
              <a:rPr b="1" lang="en-GB" sz="1800">
                <a:solidFill>
                  <a:srgbClr val="B45F06"/>
                </a:solidFill>
              </a:rPr>
              <a:t>EC, JAXA, DLR, KARI, KMA, CNES, ECMWF, NSO, USGS, NOAA, CSA, CSIRO</a:t>
            </a:r>
            <a:endParaRPr b="1" sz="1800">
              <a:solidFill>
                <a:srgbClr val="B45F06"/>
              </a:solidFill>
            </a:endParaRPr>
          </a:p>
          <a:p>
            <a:pPr indent="0" lvl="0" marL="0" rtl="0" algn="l">
              <a:spcBef>
                <a:spcPts val="0"/>
              </a:spcBef>
              <a:spcAft>
                <a:spcPts val="0"/>
              </a:spcAft>
              <a:buNone/>
            </a:pPr>
            <a:r>
              <a:t/>
            </a:r>
            <a:endParaRPr b="1" sz="1800"/>
          </a:p>
          <a:p>
            <a:pPr indent="0" lvl="0" marL="0" rtl="0" algn="l">
              <a:spcBef>
                <a:spcPts val="0"/>
              </a:spcBef>
              <a:spcAft>
                <a:spcPts val="0"/>
              </a:spcAft>
              <a:buNone/>
            </a:pPr>
            <a:r>
              <a:rPr b="1" lang="en-GB" sz="1800"/>
              <a:t>VNSC unable to attend at this occasion.</a:t>
            </a:r>
            <a:endParaRPr b="1"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2"/>
          <p:cNvSpPr txBox="1"/>
          <p:nvPr>
            <p:ph type="title"/>
          </p:nvPr>
        </p:nvSpPr>
        <p:spPr>
          <a:xfrm>
            <a:off x="176050" y="252148"/>
            <a:ext cx="9387000" cy="624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3600"/>
              <a:t>Current CEOS-ARD Products</a:t>
            </a:r>
            <a:endParaRPr sz="3600"/>
          </a:p>
        </p:txBody>
      </p:sp>
      <p:pic>
        <p:nvPicPr>
          <p:cNvPr id="111" name="Google Shape;111;p12"/>
          <p:cNvPicPr preferRelativeResize="0"/>
          <p:nvPr/>
        </p:nvPicPr>
        <p:blipFill>
          <a:blip r:embed="rId3">
            <a:alphaModFix/>
          </a:blip>
          <a:stretch>
            <a:fillRect/>
          </a:stretch>
        </p:blipFill>
        <p:spPr>
          <a:xfrm>
            <a:off x="2426425" y="1050701"/>
            <a:ext cx="7015178" cy="5440174"/>
          </a:xfrm>
          <a:prstGeom prst="rect">
            <a:avLst/>
          </a:prstGeom>
          <a:noFill/>
          <a:ln>
            <a:noFill/>
          </a:ln>
        </p:spPr>
      </p:pic>
      <p:sp>
        <p:nvSpPr>
          <p:cNvPr id="112" name="Google Shape;112;p12"/>
          <p:cNvSpPr/>
          <p:nvPr/>
        </p:nvSpPr>
        <p:spPr>
          <a:xfrm>
            <a:off x="2298200" y="1635425"/>
            <a:ext cx="7379400" cy="10938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12"/>
          <p:cNvSpPr txBox="1"/>
          <p:nvPr/>
        </p:nvSpPr>
        <p:spPr>
          <a:xfrm>
            <a:off x="9807275" y="1885350"/>
            <a:ext cx="1947600" cy="9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CC0000"/>
                </a:solidFill>
              </a:rPr>
              <a:t>New since CEOS Plenary 2024</a:t>
            </a:r>
            <a:endParaRPr>
              <a:solidFill>
                <a:srgbClr val="CC0000"/>
              </a:solidFill>
            </a:endParaRPr>
          </a:p>
        </p:txBody>
      </p:sp>
      <p:pic>
        <p:nvPicPr>
          <p:cNvPr id="114" name="Google Shape;114;p12"/>
          <p:cNvPicPr preferRelativeResize="0"/>
          <p:nvPr/>
        </p:nvPicPr>
        <p:blipFill>
          <a:blip r:embed="rId4">
            <a:alphaModFix/>
          </a:blip>
          <a:stretch>
            <a:fillRect/>
          </a:stretch>
        </p:blipFill>
        <p:spPr>
          <a:xfrm>
            <a:off x="10540975" y="3669681"/>
            <a:ext cx="858825" cy="349315"/>
          </a:xfrm>
          <a:prstGeom prst="rect">
            <a:avLst/>
          </a:prstGeom>
          <a:noFill/>
          <a:ln>
            <a:noFill/>
          </a:ln>
        </p:spPr>
      </p:pic>
      <p:pic>
        <p:nvPicPr>
          <p:cNvPr id="115" name="Google Shape;115;p12"/>
          <p:cNvPicPr preferRelativeResize="0"/>
          <p:nvPr/>
        </p:nvPicPr>
        <p:blipFill>
          <a:blip r:embed="rId5">
            <a:alphaModFix/>
          </a:blip>
          <a:stretch>
            <a:fillRect/>
          </a:stretch>
        </p:blipFill>
        <p:spPr>
          <a:xfrm>
            <a:off x="9677588" y="5194425"/>
            <a:ext cx="674190" cy="469000"/>
          </a:xfrm>
          <a:prstGeom prst="rect">
            <a:avLst/>
          </a:prstGeom>
          <a:noFill/>
          <a:ln>
            <a:noFill/>
          </a:ln>
        </p:spPr>
      </p:pic>
      <p:pic>
        <p:nvPicPr>
          <p:cNvPr id="116" name="Google Shape;116;p12"/>
          <p:cNvPicPr preferRelativeResize="0"/>
          <p:nvPr/>
        </p:nvPicPr>
        <p:blipFill>
          <a:blip r:embed="rId6">
            <a:alphaModFix/>
          </a:blip>
          <a:stretch>
            <a:fillRect/>
          </a:stretch>
        </p:blipFill>
        <p:spPr>
          <a:xfrm>
            <a:off x="5933050" y="-547504"/>
            <a:ext cx="498875" cy="412859"/>
          </a:xfrm>
          <a:prstGeom prst="rect">
            <a:avLst/>
          </a:prstGeom>
          <a:noFill/>
          <a:ln>
            <a:noFill/>
          </a:ln>
        </p:spPr>
      </p:pic>
      <p:pic>
        <p:nvPicPr>
          <p:cNvPr id="117" name="Google Shape;117;p12"/>
          <p:cNvPicPr preferRelativeResize="0"/>
          <p:nvPr/>
        </p:nvPicPr>
        <p:blipFill>
          <a:blip r:embed="rId7">
            <a:alphaModFix/>
          </a:blip>
          <a:stretch>
            <a:fillRect/>
          </a:stretch>
        </p:blipFill>
        <p:spPr>
          <a:xfrm>
            <a:off x="125550" y="1548275"/>
            <a:ext cx="559075" cy="469000"/>
          </a:xfrm>
          <a:prstGeom prst="rect">
            <a:avLst/>
          </a:prstGeom>
          <a:noFill/>
          <a:ln>
            <a:noFill/>
          </a:ln>
        </p:spPr>
      </p:pic>
      <p:pic>
        <p:nvPicPr>
          <p:cNvPr id="118" name="Google Shape;118;p12"/>
          <p:cNvPicPr preferRelativeResize="0"/>
          <p:nvPr/>
        </p:nvPicPr>
        <p:blipFill>
          <a:blip r:embed="rId8">
            <a:alphaModFix/>
          </a:blip>
          <a:stretch>
            <a:fillRect/>
          </a:stretch>
        </p:blipFill>
        <p:spPr>
          <a:xfrm>
            <a:off x="10039949" y="4188046"/>
            <a:ext cx="467882" cy="291900"/>
          </a:xfrm>
          <a:prstGeom prst="rect">
            <a:avLst/>
          </a:prstGeom>
          <a:noFill/>
          <a:ln>
            <a:noFill/>
          </a:ln>
        </p:spPr>
      </p:pic>
      <p:pic>
        <p:nvPicPr>
          <p:cNvPr id="119" name="Google Shape;119;p12"/>
          <p:cNvPicPr preferRelativeResize="0"/>
          <p:nvPr/>
        </p:nvPicPr>
        <p:blipFill>
          <a:blip r:embed="rId9">
            <a:alphaModFix/>
          </a:blip>
          <a:stretch>
            <a:fillRect/>
          </a:stretch>
        </p:blipFill>
        <p:spPr>
          <a:xfrm>
            <a:off x="11182375" y="4127575"/>
            <a:ext cx="427082" cy="412850"/>
          </a:xfrm>
          <a:prstGeom prst="rect">
            <a:avLst/>
          </a:prstGeom>
          <a:noFill/>
          <a:ln>
            <a:noFill/>
          </a:ln>
        </p:spPr>
      </p:pic>
      <p:pic>
        <p:nvPicPr>
          <p:cNvPr id="120" name="Google Shape;120;p12"/>
          <p:cNvPicPr preferRelativeResize="0"/>
          <p:nvPr/>
        </p:nvPicPr>
        <p:blipFill>
          <a:blip r:embed="rId10">
            <a:alphaModFix/>
          </a:blip>
          <a:stretch>
            <a:fillRect/>
          </a:stretch>
        </p:blipFill>
        <p:spPr>
          <a:xfrm>
            <a:off x="9887013" y="3564788"/>
            <a:ext cx="559075" cy="559075"/>
          </a:xfrm>
          <a:prstGeom prst="rect">
            <a:avLst/>
          </a:prstGeom>
          <a:noFill/>
          <a:ln>
            <a:noFill/>
          </a:ln>
        </p:spPr>
      </p:pic>
      <p:pic>
        <p:nvPicPr>
          <p:cNvPr id="121" name="Google Shape;121;p12"/>
          <p:cNvPicPr preferRelativeResize="0"/>
          <p:nvPr/>
        </p:nvPicPr>
        <p:blipFill>
          <a:blip r:embed="rId9">
            <a:alphaModFix/>
          </a:blip>
          <a:stretch>
            <a:fillRect/>
          </a:stretch>
        </p:blipFill>
        <p:spPr>
          <a:xfrm>
            <a:off x="191546" y="2190881"/>
            <a:ext cx="427082" cy="412850"/>
          </a:xfrm>
          <a:prstGeom prst="rect">
            <a:avLst/>
          </a:prstGeom>
          <a:noFill/>
          <a:ln>
            <a:noFill/>
          </a:ln>
        </p:spPr>
      </p:pic>
      <p:pic>
        <p:nvPicPr>
          <p:cNvPr id="122" name="Google Shape;122;p12"/>
          <p:cNvPicPr preferRelativeResize="0"/>
          <p:nvPr/>
        </p:nvPicPr>
        <p:blipFill>
          <a:blip r:embed="rId11">
            <a:alphaModFix/>
          </a:blip>
          <a:stretch>
            <a:fillRect/>
          </a:stretch>
        </p:blipFill>
        <p:spPr>
          <a:xfrm>
            <a:off x="988573" y="2215901"/>
            <a:ext cx="847750" cy="130740"/>
          </a:xfrm>
          <a:prstGeom prst="rect">
            <a:avLst/>
          </a:prstGeom>
          <a:noFill/>
          <a:ln>
            <a:noFill/>
          </a:ln>
        </p:spPr>
      </p:pic>
      <p:pic>
        <p:nvPicPr>
          <p:cNvPr id="123" name="Google Shape;123;p12"/>
          <p:cNvPicPr preferRelativeResize="0"/>
          <p:nvPr/>
        </p:nvPicPr>
        <p:blipFill>
          <a:blip r:embed="rId6">
            <a:alphaModFix/>
          </a:blip>
          <a:stretch>
            <a:fillRect/>
          </a:stretch>
        </p:blipFill>
        <p:spPr>
          <a:xfrm>
            <a:off x="11494700" y="3687862"/>
            <a:ext cx="378174" cy="312964"/>
          </a:xfrm>
          <a:prstGeom prst="rect">
            <a:avLst/>
          </a:prstGeom>
          <a:noFill/>
          <a:ln>
            <a:noFill/>
          </a:ln>
        </p:spPr>
      </p:pic>
      <p:pic>
        <p:nvPicPr>
          <p:cNvPr id="124" name="Google Shape;124;p12"/>
          <p:cNvPicPr preferRelativeResize="0"/>
          <p:nvPr/>
        </p:nvPicPr>
        <p:blipFill>
          <a:blip r:embed="rId11">
            <a:alphaModFix/>
          </a:blip>
          <a:stretch>
            <a:fillRect/>
          </a:stretch>
        </p:blipFill>
        <p:spPr>
          <a:xfrm>
            <a:off x="10247772" y="5849520"/>
            <a:ext cx="1077073" cy="166100"/>
          </a:xfrm>
          <a:prstGeom prst="rect">
            <a:avLst/>
          </a:prstGeom>
          <a:noFill/>
          <a:ln>
            <a:noFill/>
          </a:ln>
        </p:spPr>
      </p:pic>
      <p:pic>
        <p:nvPicPr>
          <p:cNvPr id="125" name="Google Shape;125;p12"/>
          <p:cNvPicPr preferRelativeResize="0"/>
          <p:nvPr/>
        </p:nvPicPr>
        <p:blipFill rotWithShape="1">
          <a:blip r:embed="rId12">
            <a:alphaModFix/>
          </a:blip>
          <a:srcRect b="42192" l="0" r="0" t="41051"/>
          <a:stretch/>
        </p:blipFill>
        <p:spPr>
          <a:xfrm>
            <a:off x="912375" y="1749350"/>
            <a:ext cx="991278" cy="166100"/>
          </a:xfrm>
          <a:prstGeom prst="rect">
            <a:avLst/>
          </a:prstGeom>
          <a:noFill/>
          <a:ln>
            <a:noFill/>
          </a:ln>
        </p:spPr>
      </p:pic>
      <p:pic>
        <p:nvPicPr>
          <p:cNvPr id="126" name="Google Shape;126;p12"/>
          <p:cNvPicPr preferRelativeResize="0"/>
          <p:nvPr/>
        </p:nvPicPr>
        <p:blipFill>
          <a:blip r:embed="rId13">
            <a:alphaModFix/>
          </a:blip>
          <a:stretch>
            <a:fillRect/>
          </a:stretch>
        </p:blipFill>
        <p:spPr>
          <a:xfrm>
            <a:off x="11470249" y="5215399"/>
            <a:ext cx="427074" cy="427074"/>
          </a:xfrm>
          <a:prstGeom prst="rect">
            <a:avLst/>
          </a:prstGeom>
          <a:noFill/>
          <a:ln>
            <a:noFill/>
          </a:ln>
        </p:spPr>
      </p:pic>
      <p:pic>
        <p:nvPicPr>
          <p:cNvPr id="127" name="Google Shape;127;p12"/>
          <p:cNvPicPr preferRelativeResize="0"/>
          <p:nvPr/>
        </p:nvPicPr>
        <p:blipFill>
          <a:blip r:embed="rId14">
            <a:alphaModFix/>
          </a:blip>
          <a:stretch>
            <a:fillRect/>
          </a:stretch>
        </p:blipFill>
        <p:spPr>
          <a:xfrm>
            <a:off x="10846188" y="4716425"/>
            <a:ext cx="1167600" cy="291900"/>
          </a:xfrm>
          <a:prstGeom prst="rect">
            <a:avLst/>
          </a:prstGeom>
          <a:noFill/>
          <a:ln>
            <a:noFill/>
          </a:ln>
        </p:spPr>
      </p:pic>
      <p:pic>
        <p:nvPicPr>
          <p:cNvPr id="128" name="Google Shape;128;p12"/>
          <p:cNvPicPr preferRelativeResize="0"/>
          <p:nvPr/>
        </p:nvPicPr>
        <p:blipFill>
          <a:blip r:embed="rId15">
            <a:alphaModFix/>
          </a:blip>
          <a:stretch>
            <a:fillRect/>
          </a:stretch>
        </p:blipFill>
        <p:spPr>
          <a:xfrm>
            <a:off x="9582750" y="4604492"/>
            <a:ext cx="1167601" cy="490301"/>
          </a:xfrm>
          <a:prstGeom prst="rect">
            <a:avLst/>
          </a:prstGeom>
          <a:noFill/>
          <a:ln>
            <a:noFill/>
          </a:ln>
        </p:spPr>
      </p:pic>
      <p:pic>
        <p:nvPicPr>
          <p:cNvPr id="129" name="Google Shape;129;p12"/>
          <p:cNvPicPr preferRelativeResize="0"/>
          <p:nvPr/>
        </p:nvPicPr>
        <p:blipFill>
          <a:blip r:embed="rId7">
            <a:alphaModFix/>
          </a:blip>
          <a:stretch>
            <a:fillRect/>
          </a:stretch>
        </p:blipFill>
        <p:spPr>
          <a:xfrm>
            <a:off x="10450525" y="5194425"/>
            <a:ext cx="559075" cy="46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idx="1" type="body"/>
          </p:nvPr>
        </p:nvSpPr>
        <p:spPr>
          <a:xfrm>
            <a:off x="127325" y="1166425"/>
            <a:ext cx="11949600" cy="50175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GB" sz="1800"/>
              <a:t>Consolidation of land optical CEOS-ARD PFS ongoing</a:t>
            </a:r>
            <a:endParaRPr sz="1800"/>
          </a:p>
          <a:p>
            <a:pPr indent="-317500" lvl="1" marL="914400" rtl="0" algn="l">
              <a:spcBef>
                <a:spcPts val="0"/>
              </a:spcBef>
              <a:spcAft>
                <a:spcPts val="0"/>
              </a:spcAft>
              <a:buSzPts val="1400"/>
              <a:buChar char="▪"/>
            </a:pPr>
            <a:r>
              <a:rPr lang="en-GB" sz="1400"/>
              <a:t>Increasing consistency</a:t>
            </a:r>
            <a:endParaRPr sz="1400"/>
          </a:p>
          <a:p>
            <a:pPr indent="-342900" lvl="0" marL="457200" rtl="0" algn="l">
              <a:spcBef>
                <a:spcPts val="0"/>
              </a:spcBef>
              <a:spcAft>
                <a:spcPts val="0"/>
              </a:spcAft>
              <a:buSzPts val="1800"/>
              <a:buChar char="❖"/>
            </a:pPr>
            <a:r>
              <a:rPr lang="en-GB" sz="1800"/>
              <a:t>Migration of PFS development</a:t>
            </a:r>
            <a:r>
              <a:rPr lang="en-GB" sz="1800">
                <a:solidFill>
                  <a:srgbClr val="4A86E8"/>
                </a:solidFill>
              </a:rPr>
              <a:t> </a:t>
            </a:r>
            <a:r>
              <a:rPr lang="en-GB" sz="1800"/>
              <a:t>to GitHub </a:t>
            </a:r>
            <a:endParaRPr sz="1800"/>
          </a:p>
          <a:p>
            <a:pPr indent="-317500" lvl="1" marL="914400" rtl="0" algn="l">
              <a:spcBef>
                <a:spcPts val="0"/>
              </a:spcBef>
              <a:spcAft>
                <a:spcPts val="0"/>
              </a:spcAft>
              <a:buSzPts val="1400"/>
              <a:buChar char="▪"/>
            </a:pPr>
            <a:r>
              <a:rPr lang="en-GB" sz="1400"/>
              <a:t>Increase community engagement, extensibility, facilitate new PFS, discussion forum,                                                              raising issues and suggestions, etc.</a:t>
            </a:r>
            <a:endParaRPr sz="1400"/>
          </a:p>
          <a:p>
            <a:pPr indent="-342900" lvl="0" marL="457200" rtl="0" algn="l">
              <a:spcBef>
                <a:spcPts val="0"/>
              </a:spcBef>
              <a:spcAft>
                <a:spcPts val="0"/>
              </a:spcAft>
              <a:buSzPts val="1800"/>
              <a:buChar char="❖"/>
            </a:pPr>
            <a:r>
              <a:rPr lang="en-GB" sz="1800"/>
              <a:t>Version 2.0 of the Aquatic Reflectance CEOS-ARD PFS</a:t>
            </a:r>
            <a:endParaRPr sz="1800"/>
          </a:p>
          <a:p>
            <a:pPr indent="-317500" lvl="1" marL="914400" rtl="0" algn="l">
              <a:spcBef>
                <a:spcPts val="0"/>
              </a:spcBef>
              <a:spcAft>
                <a:spcPts val="0"/>
              </a:spcAft>
              <a:buSzPts val="1400"/>
              <a:buChar char="▪"/>
            </a:pPr>
            <a:r>
              <a:rPr lang="en-GB" sz="1400"/>
              <a:t>Expansion from coastal and inland waters -&gt; include oceans too</a:t>
            </a:r>
            <a:endParaRPr sz="1400"/>
          </a:p>
          <a:p>
            <a:pPr indent="-342900" lvl="0" marL="457200" rtl="0" algn="l">
              <a:spcBef>
                <a:spcPts val="0"/>
              </a:spcBef>
              <a:spcAft>
                <a:spcPts val="0"/>
              </a:spcAft>
              <a:buSzPts val="1800"/>
              <a:buChar char="❖"/>
            </a:pPr>
            <a:r>
              <a:rPr lang="en-GB" sz="1800"/>
              <a:t>Version 1.2 of the Combined CEOS-ARD for SAR PFS </a:t>
            </a:r>
            <a:endParaRPr sz="1800"/>
          </a:p>
          <a:p>
            <a:pPr indent="-342900" lvl="1" marL="914400" rtl="0" algn="l">
              <a:spcBef>
                <a:spcPts val="0"/>
              </a:spcBef>
              <a:spcAft>
                <a:spcPts val="0"/>
              </a:spcAft>
              <a:buSzPts val="1800"/>
              <a:buChar char="▪"/>
            </a:pPr>
            <a:r>
              <a:rPr lang="en-GB" sz="1400"/>
              <a:t>Interferometric Radar (InSAR) product specs added. </a:t>
            </a:r>
            <a:endParaRPr sz="1400"/>
          </a:p>
          <a:p>
            <a:pPr indent="-342900" lvl="0" marL="457200" rtl="0" algn="l">
              <a:spcBef>
                <a:spcPts val="0"/>
              </a:spcBef>
              <a:spcAft>
                <a:spcPts val="0"/>
              </a:spcAft>
              <a:buSzPts val="1800"/>
              <a:buChar char="❖"/>
            </a:pPr>
            <a:r>
              <a:rPr lang="en-GB" sz="1800"/>
              <a:t>Next targets for CEOS-ARD for SAR: New/adjusted PFSs to accommodate specifications for Level 3 products (e.g. multi-source mosaics, InSAR displacement maps, etc.) and commercial VHR SAR data for which current PFSs are not adapted</a:t>
            </a:r>
            <a:endParaRPr sz="1800"/>
          </a:p>
          <a:p>
            <a:pPr indent="-342900" lvl="0" marL="457200" rtl="0" algn="l">
              <a:spcBef>
                <a:spcPts val="0"/>
              </a:spcBef>
              <a:spcAft>
                <a:spcPts val="0"/>
              </a:spcAft>
              <a:buSzPts val="1800"/>
              <a:buChar char="❖"/>
            </a:pPr>
            <a:r>
              <a:rPr lang="en-GB" sz="1800"/>
              <a:t>Consider update of CEOS-ARD Framework to tidy schema and facilitate higher level products, etc.</a:t>
            </a:r>
            <a:endParaRPr sz="1800"/>
          </a:p>
          <a:p>
            <a:pPr indent="-342900" lvl="0" marL="457200" rtl="0" algn="l">
              <a:spcBef>
                <a:spcPts val="0"/>
              </a:spcBef>
              <a:spcAft>
                <a:spcPts val="0"/>
              </a:spcAft>
              <a:buSzPts val="1800"/>
              <a:buChar char="❖"/>
            </a:pPr>
            <a:r>
              <a:rPr b="1" lang="en-GB" sz="1800"/>
              <a:t>Reflecting on potential need for a future iteration of CEOS-ARD that introduces requirements/goals for data ‘quality’, including for metadata, measurand uncertainties, and the introduction of tolerances and bounds for corrections, as well as a framework for ongoing monitoring of these qualities.</a:t>
            </a:r>
            <a:endParaRPr b="1" sz="1800"/>
          </a:p>
        </p:txBody>
      </p:sp>
      <p:sp>
        <p:nvSpPr>
          <p:cNvPr id="135" name="Google Shape;135;p13"/>
          <p:cNvSpPr txBox="1"/>
          <p:nvPr>
            <p:ph type="title"/>
          </p:nvPr>
        </p:nvSpPr>
        <p:spPr>
          <a:xfrm>
            <a:off x="176050" y="252148"/>
            <a:ext cx="9387000" cy="624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900"/>
              <a:t>CEOS-ARD Updates</a:t>
            </a:r>
            <a:endParaRPr sz="3900"/>
          </a:p>
        </p:txBody>
      </p:sp>
      <p:pic>
        <p:nvPicPr>
          <p:cNvPr id="136" name="Google Shape;136;p13" title="CEOS_ARD_Logo-Blue_badge.png"/>
          <p:cNvPicPr preferRelativeResize="0"/>
          <p:nvPr/>
        </p:nvPicPr>
        <p:blipFill>
          <a:blip r:embed="rId3">
            <a:alphaModFix/>
          </a:blip>
          <a:stretch>
            <a:fillRect/>
          </a:stretch>
        </p:blipFill>
        <p:spPr>
          <a:xfrm>
            <a:off x="9563047" y="1410060"/>
            <a:ext cx="2214548" cy="19182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idx="1" type="body"/>
          </p:nvPr>
        </p:nvSpPr>
        <p:spPr>
          <a:xfrm>
            <a:off x="93000" y="1127950"/>
            <a:ext cx="12006000" cy="18768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GB" sz="2000"/>
              <a:t>LSI-VC “PolSAR” activity established to advance biophysical parameter retrieval by p</a:t>
            </a:r>
            <a:r>
              <a:rPr lang="en-GB" sz="2000"/>
              <a:t>olarimetric and multi-frequency </a:t>
            </a:r>
            <a:r>
              <a:rPr lang="en-GB" sz="2000"/>
              <a:t>SAR. Originates from ESA “POLINSAR” workshop series. </a:t>
            </a:r>
            <a:endParaRPr sz="2000"/>
          </a:p>
          <a:p>
            <a:pPr indent="-355600" lvl="0" marL="457200" rtl="0" algn="l">
              <a:spcBef>
                <a:spcPts val="0"/>
              </a:spcBef>
              <a:spcAft>
                <a:spcPts val="0"/>
              </a:spcAft>
              <a:buSzPts val="2000"/>
              <a:buChar char="❖"/>
            </a:pPr>
            <a:r>
              <a:rPr lang="en-GB" sz="2000"/>
              <a:t>Proposed duration: Evaluation after 2 years</a:t>
            </a:r>
            <a:endParaRPr sz="2000"/>
          </a:p>
          <a:p>
            <a:pPr indent="-355600" lvl="0" marL="457200" rtl="0" algn="l">
              <a:spcBef>
                <a:spcPts val="0"/>
              </a:spcBef>
              <a:spcAft>
                <a:spcPts val="0"/>
              </a:spcAft>
              <a:buSzPts val="2000"/>
              <a:buChar char="❖"/>
            </a:pPr>
            <a:r>
              <a:rPr b="1" lang="en-GB" sz="2000"/>
              <a:t>SIT-39-09:</a:t>
            </a:r>
            <a:r>
              <a:rPr lang="en-GB" sz="2000"/>
              <a:t> </a:t>
            </a:r>
            <a:r>
              <a:rPr i="1" lang="en-GB" sz="1900"/>
              <a:t>Relevant CEOS Agencies asked to designate a PoC for engagement in the LSI-VC PolInSAR Team, which includes support for systematic observations over Reference Sites [</a:t>
            </a:r>
            <a:r>
              <a:rPr i="1" lang="en-GB" sz="1900" u="sng"/>
              <a:t>on a best-effort basis</a:t>
            </a:r>
            <a:r>
              <a:rPr i="1" lang="en-GB" sz="1900"/>
              <a:t>].</a:t>
            </a:r>
            <a:endParaRPr sz="2000"/>
          </a:p>
        </p:txBody>
      </p:sp>
      <p:sp>
        <p:nvSpPr>
          <p:cNvPr id="142" name="Google Shape;142;p14"/>
          <p:cNvSpPr txBox="1"/>
          <p:nvPr>
            <p:ph type="title"/>
          </p:nvPr>
        </p:nvSpPr>
        <p:spPr>
          <a:xfrm>
            <a:off x="176050" y="220274"/>
            <a:ext cx="9387000" cy="69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LSI-VC Polarimetric SAR activity </a:t>
            </a:r>
            <a:endParaRPr sz="3700"/>
          </a:p>
        </p:txBody>
      </p:sp>
      <p:pic>
        <p:nvPicPr>
          <p:cNvPr id="143" name="Google Shape;143;p14"/>
          <p:cNvPicPr preferRelativeResize="0"/>
          <p:nvPr/>
        </p:nvPicPr>
        <p:blipFill>
          <a:blip r:embed="rId3">
            <a:alphaModFix/>
          </a:blip>
          <a:stretch>
            <a:fillRect/>
          </a:stretch>
        </p:blipFill>
        <p:spPr>
          <a:xfrm>
            <a:off x="7901450" y="3150550"/>
            <a:ext cx="4108726" cy="2939825"/>
          </a:xfrm>
          <a:prstGeom prst="rect">
            <a:avLst/>
          </a:prstGeom>
          <a:noFill/>
          <a:ln>
            <a:noFill/>
          </a:ln>
        </p:spPr>
      </p:pic>
      <p:sp>
        <p:nvSpPr>
          <p:cNvPr id="144" name="Google Shape;144;p14"/>
          <p:cNvSpPr txBox="1"/>
          <p:nvPr>
            <p:ph idx="1" type="body"/>
          </p:nvPr>
        </p:nvSpPr>
        <p:spPr>
          <a:xfrm>
            <a:off x="91025" y="3214025"/>
            <a:ext cx="7686900" cy="32919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GB" sz="2000"/>
              <a:t>Progress since SIT-39:</a:t>
            </a:r>
            <a:endParaRPr sz="2000"/>
          </a:p>
          <a:p>
            <a:pPr indent="-342900" lvl="1" marL="914400" rtl="0" algn="l">
              <a:spcBef>
                <a:spcPts val="0"/>
              </a:spcBef>
              <a:spcAft>
                <a:spcPts val="0"/>
              </a:spcAft>
              <a:buClr>
                <a:srgbClr val="38761D"/>
              </a:buClr>
              <a:buSzPts val="1800"/>
              <a:buChar char="▪"/>
            </a:pPr>
            <a:r>
              <a:rPr lang="en-GB" sz="1800">
                <a:solidFill>
                  <a:srgbClr val="38761D"/>
                </a:solidFill>
              </a:rPr>
              <a:t>PoC nominations received from 5 agencies. P-band, L-band and C-band SAR missions well covered.</a:t>
            </a:r>
            <a:endParaRPr sz="1800">
              <a:solidFill>
                <a:srgbClr val="38761D"/>
              </a:solidFill>
            </a:endParaRPr>
          </a:p>
          <a:p>
            <a:pPr indent="-342900" lvl="1" marL="914400" rtl="0" algn="l">
              <a:spcBef>
                <a:spcPts val="0"/>
              </a:spcBef>
              <a:spcAft>
                <a:spcPts val="0"/>
              </a:spcAft>
              <a:buClr>
                <a:srgbClr val="CC0000"/>
              </a:buClr>
              <a:buSzPts val="1800"/>
              <a:buChar char="▪"/>
            </a:pPr>
            <a:r>
              <a:rPr lang="en-GB" sz="1800">
                <a:solidFill>
                  <a:srgbClr val="CC0000"/>
                </a:solidFill>
              </a:rPr>
              <a:t>Nominations still pending from a few. Participation by S-band and X-band mission agencies most welcome.</a:t>
            </a:r>
            <a:endParaRPr sz="1800">
              <a:solidFill>
                <a:srgbClr val="CC0000"/>
              </a:solidFill>
            </a:endParaRPr>
          </a:p>
          <a:p>
            <a:pPr indent="-342900" lvl="1" marL="914400" rtl="0" algn="l">
              <a:spcBef>
                <a:spcPts val="0"/>
              </a:spcBef>
              <a:spcAft>
                <a:spcPts val="0"/>
              </a:spcAft>
              <a:buClr>
                <a:srgbClr val="6AA84F"/>
              </a:buClr>
              <a:buSzPts val="1800"/>
              <a:buChar char="▪"/>
            </a:pPr>
            <a:r>
              <a:rPr lang="en-GB" sz="1800">
                <a:solidFill>
                  <a:srgbClr val="38761D"/>
                </a:solidFill>
              </a:rPr>
              <a:t>LSI-VC PolSAR </a:t>
            </a:r>
            <a:r>
              <a:rPr lang="en-GB" sz="1800">
                <a:solidFill>
                  <a:srgbClr val="38761D"/>
                </a:solidFill>
              </a:rPr>
              <a:t>Science Team </a:t>
            </a:r>
            <a:r>
              <a:rPr lang="en-GB" sz="1800">
                <a:solidFill>
                  <a:srgbClr val="38761D"/>
                </a:solidFill>
              </a:rPr>
              <a:t>established. </a:t>
            </a:r>
            <a:r>
              <a:rPr lang="en-GB" sz="1800">
                <a:solidFill>
                  <a:srgbClr val="38761D"/>
                </a:solidFill>
              </a:rPr>
              <a:t>20 members from CEOS agencies &amp; academia. </a:t>
            </a:r>
            <a:endParaRPr sz="1800">
              <a:solidFill>
                <a:srgbClr val="38761D"/>
              </a:solidFill>
            </a:endParaRPr>
          </a:p>
          <a:p>
            <a:pPr indent="-342900" lvl="1" marL="914400" rtl="0" algn="l">
              <a:spcBef>
                <a:spcPts val="0"/>
              </a:spcBef>
              <a:spcAft>
                <a:spcPts val="0"/>
              </a:spcAft>
              <a:buClr>
                <a:srgbClr val="38761D"/>
              </a:buClr>
              <a:buSzPts val="1800"/>
              <a:buChar char="▪"/>
            </a:pPr>
            <a:r>
              <a:rPr lang="en-GB" sz="1800">
                <a:solidFill>
                  <a:srgbClr val="38761D"/>
                </a:solidFill>
              </a:rPr>
              <a:t>25 PolSAR Reference Sites defined, covering a range of land cover types (Forests, Wetlands, Ag</a:t>
            </a:r>
            <a:r>
              <a:rPr lang="en-GB" sz="1800">
                <a:solidFill>
                  <a:srgbClr val="38761D"/>
                </a:solidFill>
              </a:rPr>
              <a:t>riculture</a:t>
            </a:r>
            <a:r>
              <a:rPr lang="en-GB" sz="1800">
                <a:solidFill>
                  <a:srgbClr val="38761D"/>
                </a:solidFill>
              </a:rPr>
              <a:t>, Urban, Glaciers, Sea ice) to assess PolSAR potential.</a:t>
            </a:r>
            <a:endParaRPr sz="1900">
              <a:solidFill>
                <a:srgbClr val="38761D"/>
              </a:solidFill>
            </a:endParaRPr>
          </a:p>
        </p:txBody>
      </p:sp>
      <p:sp>
        <p:nvSpPr>
          <p:cNvPr id="145" name="Google Shape;145;p14"/>
          <p:cNvSpPr txBox="1"/>
          <p:nvPr/>
        </p:nvSpPr>
        <p:spPr>
          <a:xfrm>
            <a:off x="8477450" y="6090375"/>
            <a:ext cx="3251100" cy="3849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500"/>
              </a:spcBef>
              <a:spcAft>
                <a:spcPts val="0"/>
              </a:spcAft>
              <a:buNone/>
            </a:pPr>
            <a:r>
              <a:rPr i="1" lang="en-GB" sz="1300">
                <a:solidFill>
                  <a:schemeClr val="dk1"/>
                </a:solidFill>
                <a:latin typeface="Montserrat"/>
                <a:ea typeface="Montserrat"/>
                <a:cs typeface="Montserrat"/>
                <a:sym typeface="Montserrat"/>
              </a:rPr>
              <a:t>PolSAR Reference Sites</a:t>
            </a:r>
            <a:endParaRPr i="1"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txBox="1"/>
          <p:nvPr>
            <p:ph idx="1" type="body"/>
          </p:nvPr>
        </p:nvSpPr>
        <p:spPr>
          <a:xfrm>
            <a:off x="132950" y="1223400"/>
            <a:ext cx="10977300" cy="12822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GB" sz="2000"/>
              <a:t>LSI-VC theme on “EO &amp; Wetlands” initiated in 2024</a:t>
            </a:r>
            <a:endParaRPr sz="2000"/>
          </a:p>
          <a:p>
            <a:pPr indent="-355600" lvl="0" marL="457200" rtl="0" algn="l">
              <a:spcBef>
                <a:spcPts val="0"/>
              </a:spcBef>
              <a:spcAft>
                <a:spcPts val="0"/>
              </a:spcAft>
              <a:buSzPts val="2000"/>
              <a:buChar char="❖"/>
            </a:pPr>
            <a:r>
              <a:rPr lang="en-GB" sz="2000"/>
              <a:t>Supports AFOLU Roadmap (Recommendation 5 - Systematically target activities to support IPCC Land Cover classes: Other Land Use/Wetlands)</a:t>
            </a:r>
            <a:endParaRPr sz="2000"/>
          </a:p>
        </p:txBody>
      </p:sp>
      <p:sp>
        <p:nvSpPr>
          <p:cNvPr id="151" name="Google Shape;151;p15"/>
          <p:cNvSpPr txBox="1"/>
          <p:nvPr>
            <p:ph type="title"/>
          </p:nvPr>
        </p:nvSpPr>
        <p:spPr>
          <a:xfrm>
            <a:off x="190825" y="235048"/>
            <a:ext cx="9387000" cy="624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Ramsar Convention on</a:t>
            </a:r>
            <a:r>
              <a:rPr lang="en-GB" sz="3600"/>
              <a:t> Wetlands</a:t>
            </a:r>
            <a:endParaRPr sz="3600"/>
          </a:p>
        </p:txBody>
      </p:sp>
      <p:pic>
        <p:nvPicPr>
          <p:cNvPr id="152" name="Google Shape;152;p15"/>
          <p:cNvPicPr preferRelativeResize="0"/>
          <p:nvPr/>
        </p:nvPicPr>
        <p:blipFill rotWithShape="1">
          <a:blip r:embed="rId3">
            <a:alphaModFix/>
          </a:blip>
          <a:srcRect b="0" l="0" r="0" t="0"/>
          <a:stretch/>
        </p:blipFill>
        <p:spPr>
          <a:xfrm>
            <a:off x="313475" y="2569225"/>
            <a:ext cx="1328400" cy="1370575"/>
          </a:xfrm>
          <a:prstGeom prst="rect">
            <a:avLst/>
          </a:prstGeom>
          <a:noFill/>
          <a:ln>
            <a:noFill/>
          </a:ln>
          <a:effectLst>
            <a:outerShdw blurRad="50800" rotWithShape="0" algn="tl" dir="2700000" dist="38100">
              <a:srgbClr val="000000">
                <a:alpha val="40000"/>
              </a:srgbClr>
            </a:outerShdw>
          </a:effectLst>
        </p:spPr>
      </p:pic>
      <p:sp>
        <p:nvSpPr>
          <p:cNvPr id="153" name="Google Shape;153;p15"/>
          <p:cNvSpPr txBox="1"/>
          <p:nvPr>
            <p:ph idx="1" type="body"/>
          </p:nvPr>
        </p:nvSpPr>
        <p:spPr>
          <a:xfrm>
            <a:off x="1897325" y="2429400"/>
            <a:ext cx="10171500" cy="3771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000"/>
              <a:t>Ramsar Convention on Wetlands</a:t>
            </a:r>
            <a:endParaRPr sz="2000"/>
          </a:p>
          <a:p>
            <a:pPr indent="-355600" lvl="0" marL="457200" rtl="0" algn="l">
              <a:spcBef>
                <a:spcPts val="0"/>
              </a:spcBef>
              <a:spcAft>
                <a:spcPts val="0"/>
              </a:spcAft>
              <a:buSzPts val="2000"/>
              <a:buChar char="❖"/>
            </a:pPr>
            <a:r>
              <a:rPr lang="en-GB" sz="2000"/>
              <a:t>New Ramsar initiative to</a:t>
            </a:r>
            <a:r>
              <a:rPr i="1" lang="en-GB" sz="2000"/>
              <a:t> foster knowledge exchange and guidance on EO.</a:t>
            </a:r>
            <a:r>
              <a:rPr lang="en-GB" sz="2000"/>
              <a:t> </a:t>
            </a:r>
            <a:endParaRPr sz="2000"/>
          </a:p>
          <a:p>
            <a:pPr indent="-355600" lvl="0" marL="457200" rtl="0" algn="l">
              <a:spcBef>
                <a:spcPts val="0"/>
              </a:spcBef>
              <a:spcAft>
                <a:spcPts val="0"/>
              </a:spcAft>
              <a:buSzPts val="2000"/>
              <a:buChar char="❖"/>
            </a:pPr>
            <a:r>
              <a:rPr lang="en-GB" sz="2000"/>
              <a:t>Ramsar Earth Observation Day (Dec 2024) organised in collaboration with CEOS agencies (JAXA/ESA/EC) and CEOS CEO</a:t>
            </a:r>
            <a:endParaRPr sz="2000"/>
          </a:p>
          <a:p>
            <a:pPr indent="-355600" lvl="0" marL="457200" rtl="0" algn="l">
              <a:spcBef>
                <a:spcPts val="0"/>
              </a:spcBef>
              <a:spcAft>
                <a:spcPts val="0"/>
              </a:spcAft>
              <a:buSzPts val="2000"/>
              <a:buChar char="❖"/>
            </a:pPr>
            <a:r>
              <a:rPr lang="en-GB" sz="2000"/>
              <a:t>Ramsar Science and technology Review Panel (STRP) considering EO as a Priority Task in the next (2026-2028) Work Plan </a:t>
            </a:r>
            <a:endParaRPr sz="2000"/>
          </a:p>
          <a:p>
            <a:pPr indent="-355600" lvl="0" marL="457200" rtl="0" algn="l">
              <a:spcBef>
                <a:spcPts val="0"/>
              </a:spcBef>
              <a:spcAft>
                <a:spcPts val="0"/>
              </a:spcAft>
              <a:buSzPts val="2000"/>
              <a:buChar char="❖"/>
            </a:pPr>
            <a:r>
              <a:rPr lang="en-GB" sz="2000"/>
              <a:t>Ramsar STRP leading new GEO-Wetlands initiative.</a:t>
            </a:r>
            <a:endParaRPr sz="2000"/>
          </a:p>
          <a:p>
            <a:pPr indent="-355600" lvl="0" marL="457200" rtl="0" algn="l">
              <a:spcBef>
                <a:spcPts val="0"/>
              </a:spcBef>
              <a:spcAft>
                <a:spcPts val="0"/>
              </a:spcAft>
              <a:buSzPts val="2000"/>
              <a:buChar char="❖"/>
            </a:pPr>
            <a:r>
              <a:rPr i="1" lang="en-GB" sz="2000"/>
              <a:t>Formal liaison with the Committee on Earth Observation Satellites (CEOS)</a:t>
            </a:r>
            <a:r>
              <a:rPr lang="en-GB" sz="2000"/>
              <a:t> explicit recommendation in STRP report to Ramsar Standing Committee</a:t>
            </a:r>
            <a:r>
              <a:rPr baseline="30000" lang="en-GB" sz="2200"/>
              <a:t>1</a:t>
            </a:r>
            <a:r>
              <a:rPr lang="en-GB" sz="2000"/>
              <a:t>.</a:t>
            </a:r>
            <a:endParaRPr sz="2000"/>
          </a:p>
          <a:p>
            <a:pPr indent="-355600" lvl="0" marL="457200" rtl="0" algn="l">
              <a:spcBef>
                <a:spcPts val="0"/>
              </a:spcBef>
              <a:spcAft>
                <a:spcPts val="0"/>
              </a:spcAft>
              <a:buSzPts val="2000"/>
              <a:buChar char="❖"/>
            </a:pPr>
            <a:r>
              <a:rPr lang="en-GB" sz="2000"/>
              <a:t>Opportunity for closer CEOS/Ramsar engagement.</a:t>
            </a:r>
            <a:endParaRPr sz="2000"/>
          </a:p>
          <a:p>
            <a:pPr indent="0" lvl="0" marL="0" rtl="0" algn="l">
              <a:spcBef>
                <a:spcPts val="0"/>
              </a:spcBef>
              <a:spcAft>
                <a:spcPts val="0"/>
              </a:spcAft>
              <a:buNone/>
            </a:pPr>
            <a:r>
              <a:t/>
            </a:r>
            <a:endParaRPr sz="2000"/>
          </a:p>
          <a:p>
            <a:pPr indent="0" lvl="0" marL="0" rtl="0" algn="l">
              <a:spcBef>
                <a:spcPts val="1000"/>
              </a:spcBef>
              <a:spcAft>
                <a:spcPts val="0"/>
              </a:spcAft>
              <a:buNone/>
            </a:pPr>
            <a:r>
              <a:t/>
            </a:r>
            <a:endParaRPr sz="2000"/>
          </a:p>
        </p:txBody>
      </p:sp>
      <p:sp>
        <p:nvSpPr>
          <p:cNvPr id="154" name="Google Shape;154;p15"/>
          <p:cNvSpPr txBox="1"/>
          <p:nvPr/>
        </p:nvSpPr>
        <p:spPr>
          <a:xfrm>
            <a:off x="2018500" y="5960525"/>
            <a:ext cx="10050600" cy="6537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baseline="30000" lang="en-GB" sz="1650">
                <a:solidFill>
                  <a:schemeClr val="dk1"/>
                </a:solidFill>
              </a:rPr>
              <a:t>1 </a:t>
            </a:r>
            <a:r>
              <a:rPr lang="en-GB" sz="1150">
                <a:solidFill>
                  <a:schemeClr val="dk1"/>
                </a:solidFill>
              </a:rPr>
              <a:t>“Draft report on the consultation on the use of Earth Observation for wetland inventory, assessment, monitoring and conservation” (SC64 Inf.2)</a:t>
            </a:r>
            <a:endParaRPr sz="1150">
              <a:solidFill>
                <a:schemeClr val="dk1"/>
              </a:solidFill>
            </a:endParaRPr>
          </a:p>
          <a:p>
            <a:pPr indent="0" lvl="0" marL="0" rtl="0" algn="r">
              <a:lnSpc>
                <a:spcPct val="115000"/>
              </a:lnSpc>
              <a:spcBef>
                <a:spcPts val="0"/>
              </a:spcBef>
              <a:spcAft>
                <a:spcPts val="0"/>
              </a:spcAft>
              <a:buNone/>
            </a:pPr>
            <a:r>
              <a:rPr lang="en-GB" sz="1150" u="sng">
                <a:solidFill>
                  <a:schemeClr val="hlink"/>
                </a:solidFill>
                <a:hlinkClick r:id="rId4"/>
              </a:rPr>
              <a:t>https://www.ramsar.org/sites/default/files/2025-01/SC64_inf2_earth_observation_consultation_e.pdf</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