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embeddedFontLst>
    <p:embeddedFont>
      <p:font typeface="Montserrat"/>
      <p:regular r:id="rId20"/>
      <p:bold r:id="rId21"/>
      <p:italic r:id="rId22"/>
      <p:boldItalic r:id="rId23"/>
    </p:embeddedFont>
    <p:embeddedFont>
      <p:font typeface="Arial Narrow"/>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jwVEjiCkh4ssZstsWm3tSHhBVu/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ArialNarrow-regular.fntdata"/><Relationship Id="rId23" Type="http://schemas.openxmlformats.org/officeDocument/2006/relationships/font" Target="fonts/Montserrat-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ArialNarrow-italic.fntdata"/><Relationship Id="rId25" Type="http://schemas.openxmlformats.org/officeDocument/2006/relationships/font" Target="fonts/ArialNarrow-bold.fntdata"/><Relationship Id="rId28" Type="http://customschemas.google.com/relationships/presentationmetadata" Target="metadata"/><Relationship Id="rId27" Type="http://schemas.openxmlformats.org/officeDocument/2006/relationships/font" Target="fonts/ArialNarrow-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 name="Google Shape;6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1" name="Google Shape;20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7" name="Google Shape;24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3" name="Google Shape;25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9" name="Google Shape;25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5" name="Google Shape;28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2" name="Google Shape;302;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4" name="Google Shape;7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 name="Google Shape;8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 name="Google Shape;9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 name="Google Shape;10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0" name="Google Shape;12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8" name="Google Shape;13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3" name="Google Shape;17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9" name="Google Shape;17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jpg"/><Relationship Id="rId4" Type="http://schemas.openxmlformats.org/officeDocument/2006/relationships/image" Target="../media/image8.jpg"/><Relationship Id="rId5" Type="http://schemas.openxmlformats.org/officeDocument/2006/relationships/image" Target="../media/image2.png"/><Relationship Id="rId6"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4.png"/><Relationship Id="rId6" Type="http://schemas.openxmlformats.org/officeDocument/2006/relationships/image" Target="../media/image7.png"/><Relationship Id="rId7"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7"/>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17"/>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17"/>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17"/>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7"/>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17"/>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17"/>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17"/>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17"/>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1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18"/>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18"/>
          <p:cNvPicPr preferRelativeResize="0"/>
          <p:nvPr/>
        </p:nvPicPr>
        <p:blipFill rotWithShape="1">
          <a:blip r:embed="rId3">
            <a:alphaModFix/>
          </a:blip>
          <a:srcRect b="0" l="0" r="0" t="0"/>
          <a:stretch/>
        </p:blipFill>
        <p:spPr>
          <a:xfrm>
            <a:off x="10317675" y="121034"/>
            <a:ext cx="1548653" cy="469048"/>
          </a:xfrm>
          <a:prstGeom prst="rect">
            <a:avLst/>
          </a:prstGeom>
          <a:noFill/>
          <a:ln>
            <a:noFill/>
          </a:ln>
          <a:effectLst>
            <a:outerShdw blurRad="50800" rotWithShape="0" algn="tl" dir="2700000" dist="38100">
              <a:srgbClr val="000000">
                <a:alpha val="40000"/>
              </a:srgbClr>
            </a:outerShdw>
          </a:effectLst>
        </p:spPr>
      </p:pic>
      <p:sp>
        <p:nvSpPr>
          <p:cNvPr id="25" name="Google Shape;25;p1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1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1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18"/>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CEOS SIT-40, 8-10 April 2025</a:t>
            </a:r>
            <a:endParaRPr b="1" i="0" sz="1400" u="none" cap="none" strike="noStrike">
              <a:solidFill>
                <a:schemeClr val="accent1"/>
              </a:solidFill>
              <a:latin typeface="Montserrat"/>
              <a:ea typeface="Montserrat"/>
              <a:cs typeface="Montserrat"/>
              <a:sym typeface="Montserrat"/>
            </a:endParaRPr>
          </a:p>
        </p:txBody>
      </p:sp>
      <p:sp>
        <p:nvSpPr>
          <p:cNvPr id="29" name="Google Shape;29;p18"/>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0" name="Google Shape;30;p18"/>
          <p:cNvSpPr txBox="1"/>
          <p:nvPr>
            <p:ph type="title"/>
          </p:nvPr>
        </p:nvSpPr>
        <p:spPr>
          <a:xfrm>
            <a:off x="2097740" y="175939"/>
            <a:ext cx="7465171"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1" name="Google Shape;31;p18"/>
          <p:cNvPicPr preferRelativeResize="0"/>
          <p:nvPr/>
        </p:nvPicPr>
        <p:blipFill rotWithShape="1">
          <a:blip r:embed="rId4">
            <a:alphaModFix/>
          </a:blip>
          <a:srcRect b="0" l="0" r="0" t="0"/>
          <a:stretch/>
        </p:blipFill>
        <p:spPr>
          <a:xfrm>
            <a:off x="10530862" y="666832"/>
            <a:ext cx="1288771" cy="405900"/>
          </a:xfrm>
          <a:prstGeom prst="rect">
            <a:avLst/>
          </a:prstGeom>
          <a:noFill/>
          <a:ln>
            <a:noFill/>
          </a:ln>
        </p:spPr>
      </p:pic>
      <p:pic>
        <p:nvPicPr>
          <p:cNvPr descr="イメージ" id="32" name="Google Shape;32;p18"/>
          <p:cNvPicPr preferRelativeResize="0"/>
          <p:nvPr/>
        </p:nvPicPr>
        <p:blipFill rotWithShape="1">
          <a:blip r:embed="rId5">
            <a:alphaModFix/>
          </a:blip>
          <a:srcRect b="0" l="0" r="0" t="0"/>
          <a:stretch/>
        </p:blipFill>
        <p:spPr>
          <a:xfrm>
            <a:off x="21719" y="589057"/>
            <a:ext cx="764213" cy="285501"/>
          </a:xfrm>
          <a:prstGeom prst="rect">
            <a:avLst/>
          </a:prstGeom>
          <a:noFill/>
          <a:ln>
            <a:noFill/>
          </a:ln>
        </p:spPr>
      </p:pic>
      <p:pic>
        <p:nvPicPr>
          <p:cNvPr descr="Asia-RiCE" id="33" name="Google Shape;33;p18"/>
          <p:cNvPicPr preferRelativeResize="0"/>
          <p:nvPr/>
        </p:nvPicPr>
        <p:blipFill rotWithShape="1">
          <a:blip r:embed="rId6">
            <a:alphaModFix/>
          </a:blip>
          <a:srcRect b="0" l="0" r="0" t="0"/>
          <a:stretch/>
        </p:blipFill>
        <p:spPr>
          <a:xfrm>
            <a:off x="22409" y="44988"/>
            <a:ext cx="1226542" cy="426095"/>
          </a:xfrm>
          <a:prstGeom prst="rect">
            <a:avLst/>
          </a:prstGeom>
          <a:noFill/>
          <a:ln>
            <a:noFill/>
          </a:ln>
        </p:spPr>
      </p:pic>
      <p:pic>
        <p:nvPicPr>
          <p:cNvPr descr="C:\Users\YK\Desktop\regionalGEO-logos_AOGEO.png" id="34" name="Google Shape;34;p18"/>
          <p:cNvPicPr preferRelativeResize="0"/>
          <p:nvPr/>
        </p:nvPicPr>
        <p:blipFill rotWithShape="1">
          <a:blip r:embed="rId7">
            <a:alphaModFix/>
          </a:blip>
          <a:srcRect b="0" l="0" r="0" t="0"/>
          <a:stretch/>
        </p:blipFill>
        <p:spPr>
          <a:xfrm>
            <a:off x="815675" y="517358"/>
            <a:ext cx="628227" cy="51869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5" name="Shape 35"/>
        <p:cNvGrpSpPr/>
        <p:nvPr/>
      </p:nvGrpSpPr>
      <p:grpSpPr>
        <a:xfrm>
          <a:off x="0" y="0"/>
          <a:ext cx="0" cy="0"/>
          <a:chOff x="0" y="0"/>
          <a:chExt cx="0" cy="0"/>
        </a:xfrm>
      </p:grpSpPr>
      <p:sp>
        <p:nvSpPr>
          <p:cNvPr id="36" name="Google Shape;36;p1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7" name="Google Shape;37;p19"/>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8" name="Google Shape;38;p1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9" name="Google Shape;39;p1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0" name="Google Shape;40;p1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1" name="Google Shape;41;p19"/>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42" name="Google Shape;42;p19"/>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43" name="Google Shape;43;p1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4" name="Google Shape;44;p1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5" name="Google Shape;45;p19"/>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CEOS SIT-40, 8-10 April 2025</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6" name="Shape 46"/>
        <p:cNvGrpSpPr/>
        <p:nvPr/>
      </p:nvGrpSpPr>
      <p:grpSpPr>
        <a:xfrm>
          <a:off x="0" y="0"/>
          <a:ext cx="0" cy="0"/>
          <a:chOff x="0" y="0"/>
          <a:chExt cx="0" cy="0"/>
        </a:xfrm>
      </p:grpSpPr>
      <p:sp>
        <p:nvSpPr>
          <p:cNvPr id="47" name="Google Shape;47;p20"/>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8" name="Google Shape;48;p20"/>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9" name="Google Shape;49;p20"/>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0" name="Google Shape;50;p20"/>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1" name="Google Shape;51;p20"/>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2" name="Google Shape;52;p20"/>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53" name="Google Shape;53;p2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4" name="Google Shape;54;p20"/>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CEOS SIT-40, 8-10 April 2025</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5" name="Shape 55"/>
        <p:cNvGrpSpPr/>
        <p:nvPr/>
      </p:nvGrpSpPr>
      <p:grpSpPr>
        <a:xfrm>
          <a:off x="0" y="0"/>
          <a:ext cx="0" cy="0"/>
          <a:chOff x="0" y="0"/>
          <a:chExt cx="0" cy="0"/>
        </a:xfrm>
      </p:grpSpPr>
      <p:sp>
        <p:nvSpPr>
          <p:cNvPr id="56" name="Google Shape;56;p2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7" name="Google Shape;57;p21"/>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8" name="Google Shape;58;p21"/>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9" name="Google Shape;59;p2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60" name="Google Shape;60;p2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61" name="Google Shape;61;p21"/>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62" name="Google Shape;62;p21"/>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63" name="Google Shape;63;p21"/>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4" name="Google Shape;64;p2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5" name="Google Shape;65;p21"/>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CEOS SIT-40, 8-10 April 2025</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10.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6"/>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6"/>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0" Type="http://schemas.openxmlformats.org/officeDocument/2006/relationships/image" Target="../media/image39.png"/><Relationship Id="rId22" Type="http://schemas.openxmlformats.org/officeDocument/2006/relationships/image" Target="../media/image52.png"/><Relationship Id="rId21" Type="http://schemas.openxmlformats.org/officeDocument/2006/relationships/image" Target="../media/image49.png"/><Relationship Id="rId24" Type="http://schemas.openxmlformats.org/officeDocument/2006/relationships/image" Target="../media/image55.png"/><Relationship Id="rId23"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42.jpg"/><Relationship Id="rId26" Type="http://schemas.openxmlformats.org/officeDocument/2006/relationships/image" Target="../media/image51.png"/><Relationship Id="rId25" Type="http://schemas.openxmlformats.org/officeDocument/2006/relationships/image" Target="../media/image54.png"/><Relationship Id="rId27" Type="http://schemas.openxmlformats.org/officeDocument/2006/relationships/image" Target="../media/image57.png"/><Relationship Id="rId5" Type="http://schemas.openxmlformats.org/officeDocument/2006/relationships/image" Target="../media/image35.jpg"/><Relationship Id="rId6" Type="http://schemas.openxmlformats.org/officeDocument/2006/relationships/image" Target="../media/image40.jpg"/><Relationship Id="rId7" Type="http://schemas.openxmlformats.org/officeDocument/2006/relationships/image" Target="../media/image43.png"/><Relationship Id="rId8" Type="http://schemas.openxmlformats.org/officeDocument/2006/relationships/image" Target="../media/image31.png"/><Relationship Id="rId11" Type="http://schemas.openxmlformats.org/officeDocument/2006/relationships/image" Target="../media/image38.jpg"/><Relationship Id="rId10" Type="http://schemas.openxmlformats.org/officeDocument/2006/relationships/image" Target="../media/image41.jpg"/><Relationship Id="rId13" Type="http://schemas.openxmlformats.org/officeDocument/2006/relationships/image" Target="../media/image53.png"/><Relationship Id="rId12" Type="http://schemas.openxmlformats.org/officeDocument/2006/relationships/image" Target="../media/image47.jpg"/><Relationship Id="rId15" Type="http://schemas.openxmlformats.org/officeDocument/2006/relationships/image" Target="../media/image48.png"/><Relationship Id="rId14" Type="http://schemas.openxmlformats.org/officeDocument/2006/relationships/image" Target="../media/image36.png"/><Relationship Id="rId17" Type="http://schemas.openxmlformats.org/officeDocument/2006/relationships/image" Target="../media/image46.png"/><Relationship Id="rId16" Type="http://schemas.openxmlformats.org/officeDocument/2006/relationships/image" Target="../media/image32.jpg"/><Relationship Id="rId19" Type="http://schemas.openxmlformats.org/officeDocument/2006/relationships/image" Target="../media/image45.jpg"/><Relationship Id="rId18" Type="http://schemas.openxmlformats.org/officeDocument/2006/relationships/image" Target="../media/image4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4.png"/><Relationship Id="rId4" Type="http://schemas.openxmlformats.org/officeDocument/2006/relationships/image" Target="../media/image17.png"/><Relationship Id="rId5"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1.png"/><Relationship Id="rId4" Type="http://schemas.openxmlformats.org/officeDocument/2006/relationships/image" Target="../media/image23.png"/><Relationship Id="rId5"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0.png"/><Relationship Id="rId4" Type="http://schemas.openxmlformats.org/officeDocument/2006/relationships/image" Target="../media/image19.png"/><Relationship Id="rId5" Type="http://schemas.openxmlformats.org/officeDocument/2006/relationships/image" Target="../media/image13.png"/><Relationship Id="rId6" Type="http://schemas.openxmlformats.org/officeDocument/2006/relationships/image" Target="../media/image33.png"/><Relationship Id="rId7" Type="http://schemas.openxmlformats.org/officeDocument/2006/relationships/image" Target="../media/image16.png"/><Relationship Id="rId8"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5.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4.png"/><Relationship Id="rId4" Type="http://schemas.openxmlformats.org/officeDocument/2006/relationships/image" Target="../media/image18.png"/><Relationship Id="rId5"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
          <p:cNvSpPr txBox="1"/>
          <p:nvPr>
            <p:ph type="title"/>
          </p:nvPr>
        </p:nvSpPr>
        <p:spPr>
          <a:xfrm>
            <a:off x="176050" y="175950"/>
            <a:ext cx="9158450"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US" sz="4400"/>
              <a:t>JAXA Space Applications for Environment CH4Rice Project in APRSAF &amp; GEOGEOGLAM Asia Rice team (AOGEO TG5)</a:t>
            </a:r>
            <a:br>
              <a:rPr lang="en-US" sz="4400"/>
            </a:br>
            <a:r>
              <a:rPr lang="en-US" sz="4400"/>
              <a:t>- Rice paddy field methane reduction -</a:t>
            </a:r>
            <a:endParaRPr i="1" sz="4400">
              <a:latin typeface="Montserrat"/>
              <a:ea typeface="Montserrat"/>
              <a:cs typeface="Montserrat"/>
              <a:sym typeface="Montserrat"/>
            </a:endParaRPr>
          </a:p>
        </p:txBody>
      </p:sp>
      <p:sp>
        <p:nvSpPr>
          <p:cNvPr id="71" name="Google Shape;71;p1"/>
          <p:cNvSpPr/>
          <p:nvPr/>
        </p:nvSpPr>
        <p:spPr>
          <a:xfrm>
            <a:off x="7272909" y="4252807"/>
            <a:ext cx="4833000" cy="2605200"/>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Clr>
                <a:srgbClr val="000000"/>
              </a:buClr>
              <a:buSzPts val="2200"/>
              <a:buFont typeface="Arial"/>
              <a:buNone/>
            </a:pPr>
            <a:r>
              <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Shin-ichi Sobue, JAXA</a:t>
            </a:r>
            <a:endParaRPr b="0" i="0" sz="1400" u="none" cap="none" strike="noStrike">
              <a:solidFill>
                <a:srgbClr val="000000"/>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Agenda Item #7.3</a:t>
            </a:r>
            <a:endParaRPr b="0" i="0" sz="1400" u="none" cap="none" strike="noStrike">
              <a:solidFill>
                <a:srgbClr val="000000"/>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SIT-40</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Fukuoka, Japan</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8-10 April, 2025</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0"/>
          <p:cNvSpPr txBox="1"/>
          <p:nvPr/>
        </p:nvSpPr>
        <p:spPr>
          <a:xfrm>
            <a:off x="2305050" y="103248"/>
            <a:ext cx="7467600" cy="7694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Montserrat"/>
                <a:ea typeface="Montserrat"/>
                <a:cs typeface="Montserrat"/>
                <a:sym typeface="Montserrat"/>
              </a:rPr>
              <a:t>Ground data collections</a:t>
            </a:r>
            <a:endParaRPr b="0" i="0" sz="1400" u="none" cap="none" strike="noStrike">
              <a:solidFill>
                <a:srgbClr val="000000"/>
              </a:solidFill>
              <a:latin typeface="Montserrat"/>
              <a:ea typeface="Montserrat"/>
              <a:cs typeface="Montserrat"/>
              <a:sym typeface="Montserrat"/>
            </a:endParaRPr>
          </a:p>
        </p:txBody>
      </p:sp>
      <p:grpSp>
        <p:nvGrpSpPr>
          <p:cNvPr id="204" name="Google Shape;204;p10"/>
          <p:cNvGrpSpPr/>
          <p:nvPr/>
        </p:nvGrpSpPr>
        <p:grpSpPr>
          <a:xfrm>
            <a:off x="644857" y="1024455"/>
            <a:ext cx="10718468" cy="5358822"/>
            <a:chOff x="54307" y="949661"/>
            <a:chExt cx="12083386" cy="6041228"/>
          </a:xfrm>
        </p:grpSpPr>
        <p:pic>
          <p:nvPicPr>
            <p:cNvPr id="205" name="Google Shape;205;p10"/>
            <p:cNvPicPr preferRelativeResize="0"/>
            <p:nvPr/>
          </p:nvPicPr>
          <p:blipFill rotWithShape="1">
            <a:blip r:embed="rId3">
              <a:alphaModFix/>
            </a:blip>
            <a:srcRect b="0" l="0" r="0" t="0"/>
            <a:stretch/>
          </p:blipFill>
          <p:spPr>
            <a:xfrm>
              <a:off x="5195992" y="4016616"/>
              <a:ext cx="2754677" cy="923243"/>
            </a:xfrm>
            <a:prstGeom prst="rect">
              <a:avLst/>
            </a:prstGeom>
            <a:noFill/>
            <a:ln>
              <a:noFill/>
            </a:ln>
          </p:spPr>
        </p:pic>
        <p:pic>
          <p:nvPicPr>
            <p:cNvPr id="206" name="Google Shape;206;p10"/>
            <p:cNvPicPr preferRelativeResize="0"/>
            <p:nvPr/>
          </p:nvPicPr>
          <p:blipFill rotWithShape="1">
            <a:blip r:embed="rId4">
              <a:alphaModFix/>
            </a:blip>
            <a:srcRect b="0" l="0" r="0" t="0"/>
            <a:stretch/>
          </p:blipFill>
          <p:spPr>
            <a:xfrm>
              <a:off x="8459302" y="2005993"/>
              <a:ext cx="2332222" cy="1227485"/>
            </a:xfrm>
            <a:prstGeom prst="rect">
              <a:avLst/>
            </a:prstGeom>
            <a:noFill/>
            <a:ln>
              <a:noFill/>
            </a:ln>
          </p:spPr>
        </p:pic>
        <p:pic>
          <p:nvPicPr>
            <p:cNvPr id="207" name="Google Shape;207;p10"/>
            <p:cNvPicPr preferRelativeResize="0"/>
            <p:nvPr/>
          </p:nvPicPr>
          <p:blipFill rotWithShape="1">
            <a:blip r:embed="rId5">
              <a:alphaModFix/>
            </a:blip>
            <a:srcRect b="0" l="0" r="0" t="0"/>
            <a:stretch/>
          </p:blipFill>
          <p:spPr>
            <a:xfrm>
              <a:off x="1777186" y="1630541"/>
              <a:ext cx="2180657" cy="1635911"/>
            </a:xfrm>
            <a:prstGeom prst="rect">
              <a:avLst/>
            </a:prstGeom>
            <a:noFill/>
            <a:ln>
              <a:noFill/>
            </a:ln>
          </p:spPr>
        </p:pic>
        <p:sp>
          <p:nvSpPr>
            <p:cNvPr id="208" name="Google Shape;208;p10"/>
            <p:cNvSpPr/>
            <p:nvPr/>
          </p:nvSpPr>
          <p:spPr>
            <a:xfrm>
              <a:off x="5806029" y="3006997"/>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9" name="Google Shape;209;p10"/>
            <p:cNvPicPr preferRelativeResize="0"/>
            <p:nvPr/>
          </p:nvPicPr>
          <p:blipFill rotWithShape="1">
            <a:blip r:embed="rId6">
              <a:alphaModFix/>
            </a:blip>
            <a:srcRect b="0" l="0" r="0" t="0"/>
            <a:stretch/>
          </p:blipFill>
          <p:spPr>
            <a:xfrm>
              <a:off x="176874" y="1216085"/>
              <a:ext cx="1539610" cy="2052813"/>
            </a:xfrm>
            <a:prstGeom prst="rect">
              <a:avLst/>
            </a:prstGeom>
            <a:noFill/>
            <a:ln>
              <a:noFill/>
            </a:ln>
          </p:spPr>
        </p:pic>
        <p:sp>
          <p:nvSpPr>
            <p:cNvPr id="210" name="Google Shape;210;p10"/>
            <p:cNvSpPr txBox="1"/>
            <p:nvPr/>
          </p:nvSpPr>
          <p:spPr>
            <a:xfrm>
              <a:off x="131902" y="949661"/>
              <a:ext cx="3848518" cy="3077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Bangladesh/PUST, UT</a:t>
              </a:r>
              <a:endParaRPr b="0" i="0" sz="1400" u="none" cap="none" strike="noStrike">
                <a:solidFill>
                  <a:srgbClr val="000000"/>
                </a:solidFill>
                <a:latin typeface="Arial"/>
                <a:ea typeface="Arial"/>
                <a:cs typeface="Arial"/>
                <a:sym typeface="Arial"/>
              </a:endParaRPr>
            </a:p>
          </p:txBody>
        </p:sp>
        <p:pic>
          <p:nvPicPr>
            <p:cNvPr id="211" name="Google Shape;211;p10"/>
            <p:cNvPicPr preferRelativeResize="0"/>
            <p:nvPr/>
          </p:nvPicPr>
          <p:blipFill rotWithShape="1">
            <a:blip r:embed="rId7">
              <a:alphaModFix/>
            </a:blip>
            <a:srcRect b="0" l="0" r="0" t="0"/>
            <a:stretch/>
          </p:blipFill>
          <p:spPr>
            <a:xfrm>
              <a:off x="2707163" y="1174023"/>
              <a:ext cx="508179" cy="612000"/>
            </a:xfrm>
            <a:prstGeom prst="rect">
              <a:avLst/>
            </a:prstGeom>
            <a:noFill/>
            <a:ln>
              <a:noFill/>
            </a:ln>
          </p:spPr>
        </p:pic>
        <p:pic>
          <p:nvPicPr>
            <p:cNvPr descr="東京大学生産技術研究所 竹内渉研究室｜環境・災害リモートセンシング" id="212" name="Google Shape;212;p10"/>
            <p:cNvPicPr preferRelativeResize="0"/>
            <p:nvPr/>
          </p:nvPicPr>
          <p:blipFill rotWithShape="1">
            <a:blip r:embed="rId8">
              <a:alphaModFix/>
            </a:blip>
            <a:srcRect b="0" l="0" r="0" t="0"/>
            <a:stretch/>
          </p:blipFill>
          <p:spPr>
            <a:xfrm>
              <a:off x="1927264" y="1174023"/>
              <a:ext cx="612000" cy="612000"/>
            </a:xfrm>
            <a:prstGeom prst="rect">
              <a:avLst/>
            </a:prstGeom>
            <a:noFill/>
            <a:ln>
              <a:noFill/>
            </a:ln>
          </p:spPr>
        </p:pic>
        <p:pic>
          <p:nvPicPr>
            <p:cNvPr id="213" name="Google Shape;213;p10"/>
            <p:cNvPicPr preferRelativeResize="0"/>
            <p:nvPr/>
          </p:nvPicPr>
          <p:blipFill rotWithShape="1">
            <a:blip r:embed="rId9">
              <a:alphaModFix/>
            </a:blip>
            <a:srcRect b="0" l="0" r="0" t="0"/>
            <a:stretch/>
          </p:blipFill>
          <p:spPr>
            <a:xfrm>
              <a:off x="3368420" y="1150899"/>
              <a:ext cx="612000" cy="612000"/>
            </a:xfrm>
            <a:prstGeom prst="rect">
              <a:avLst/>
            </a:prstGeom>
            <a:noFill/>
            <a:ln>
              <a:noFill/>
            </a:ln>
          </p:spPr>
        </p:pic>
        <p:sp>
          <p:nvSpPr>
            <p:cNvPr id="214" name="Google Shape;214;p10"/>
            <p:cNvSpPr txBox="1"/>
            <p:nvPr/>
          </p:nvSpPr>
          <p:spPr>
            <a:xfrm>
              <a:off x="99054" y="3235581"/>
              <a:ext cx="4020547" cy="461665"/>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6 AWD sites with automation water table checking.</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RGB drone drone measurements were carried out. </a:t>
              </a:r>
              <a:endParaRPr b="0" i="0" sz="1200" u="none" cap="none" strike="noStrike">
                <a:solidFill>
                  <a:srgbClr val="000000"/>
                </a:solidFill>
                <a:latin typeface="Arial"/>
                <a:ea typeface="Arial"/>
                <a:cs typeface="Arial"/>
                <a:sym typeface="Arial"/>
              </a:endParaRPr>
            </a:p>
          </p:txBody>
        </p:sp>
        <p:pic>
          <p:nvPicPr>
            <p:cNvPr id="215" name="Google Shape;215;p10"/>
            <p:cNvPicPr preferRelativeResize="0"/>
            <p:nvPr/>
          </p:nvPicPr>
          <p:blipFill rotWithShape="1">
            <a:blip r:embed="rId10">
              <a:alphaModFix/>
            </a:blip>
            <a:srcRect b="0" l="0" r="0" t="0"/>
            <a:stretch/>
          </p:blipFill>
          <p:spPr>
            <a:xfrm>
              <a:off x="4232167" y="1303548"/>
              <a:ext cx="2760195" cy="1877730"/>
            </a:xfrm>
            <a:prstGeom prst="rect">
              <a:avLst/>
            </a:prstGeom>
            <a:noFill/>
            <a:ln>
              <a:noFill/>
            </a:ln>
          </p:spPr>
        </p:pic>
        <p:pic>
          <p:nvPicPr>
            <p:cNvPr id="216" name="Google Shape;216;p10"/>
            <p:cNvPicPr preferRelativeResize="0"/>
            <p:nvPr/>
          </p:nvPicPr>
          <p:blipFill rotWithShape="1">
            <a:blip r:embed="rId11">
              <a:alphaModFix/>
            </a:blip>
            <a:srcRect b="0" l="0" r="0" t="0"/>
            <a:stretch/>
          </p:blipFill>
          <p:spPr>
            <a:xfrm>
              <a:off x="6992362" y="1116016"/>
              <a:ext cx="1018338" cy="1023584"/>
            </a:xfrm>
            <a:prstGeom prst="rect">
              <a:avLst/>
            </a:prstGeom>
            <a:noFill/>
            <a:ln>
              <a:noFill/>
            </a:ln>
          </p:spPr>
        </p:pic>
        <p:sp>
          <p:nvSpPr>
            <p:cNvPr id="217" name="Google Shape;217;p10"/>
            <p:cNvSpPr txBox="1"/>
            <p:nvPr/>
          </p:nvSpPr>
          <p:spPr>
            <a:xfrm>
              <a:off x="6350072" y="1310010"/>
              <a:ext cx="970138"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rgbClr val="000000"/>
                  </a:solidFill>
                  <a:latin typeface="Arial"/>
                  <a:ea typeface="Arial"/>
                  <a:cs typeface="Arial"/>
                  <a:sym typeface="Arial"/>
                </a:rPr>
                <a:t>CH4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rgbClr val="000000"/>
                  </a:solidFill>
                  <a:latin typeface="Arial"/>
                  <a:ea typeface="Arial"/>
                  <a:cs typeface="Arial"/>
                  <a:sym typeface="Arial"/>
                </a:rPr>
                <a:t>sampling</a:t>
              </a:r>
              <a:endParaRPr b="0" i="0" sz="1200" u="none" cap="none" strike="noStrike">
                <a:solidFill>
                  <a:srgbClr val="000000"/>
                </a:solidFill>
                <a:latin typeface="Arial"/>
                <a:ea typeface="Arial"/>
                <a:cs typeface="Arial"/>
                <a:sym typeface="Arial"/>
              </a:endParaRPr>
            </a:p>
          </p:txBody>
        </p:sp>
        <p:pic>
          <p:nvPicPr>
            <p:cNvPr id="218" name="Google Shape;218;p10"/>
            <p:cNvPicPr preferRelativeResize="0"/>
            <p:nvPr/>
          </p:nvPicPr>
          <p:blipFill rotWithShape="1">
            <a:blip r:embed="rId12">
              <a:alphaModFix/>
            </a:blip>
            <a:srcRect b="0" l="0" r="0" t="0"/>
            <a:stretch/>
          </p:blipFill>
          <p:spPr>
            <a:xfrm>
              <a:off x="6597030" y="2090183"/>
              <a:ext cx="1470805" cy="1020680"/>
            </a:xfrm>
            <a:prstGeom prst="rect">
              <a:avLst/>
            </a:prstGeom>
            <a:noFill/>
            <a:ln>
              <a:noFill/>
            </a:ln>
          </p:spPr>
        </p:pic>
        <p:sp>
          <p:nvSpPr>
            <p:cNvPr id="219" name="Google Shape;219;p10"/>
            <p:cNvSpPr txBox="1"/>
            <p:nvPr/>
          </p:nvSpPr>
          <p:spPr>
            <a:xfrm>
              <a:off x="6142532" y="2221769"/>
              <a:ext cx="140615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CH4e Estimation</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(testing)</a:t>
              </a:r>
              <a:endParaRPr b="0" i="0" sz="1400" u="none" cap="none" strike="noStrike">
                <a:solidFill>
                  <a:schemeClr val="dk1"/>
                </a:solidFill>
                <a:latin typeface="Arial"/>
                <a:ea typeface="Arial"/>
                <a:cs typeface="Arial"/>
                <a:sym typeface="Arial"/>
              </a:endParaRPr>
            </a:p>
          </p:txBody>
        </p:sp>
        <p:sp>
          <p:nvSpPr>
            <p:cNvPr id="220" name="Google Shape;220;p10"/>
            <p:cNvSpPr txBox="1"/>
            <p:nvPr/>
          </p:nvSpPr>
          <p:spPr>
            <a:xfrm>
              <a:off x="4171580" y="949661"/>
              <a:ext cx="298690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Indonesia/BRIN and BB-Paddy</a:t>
              </a:r>
              <a:endParaRPr b="0" i="0" sz="1400" u="none" cap="none" strike="noStrike">
                <a:solidFill>
                  <a:srgbClr val="000000"/>
                </a:solidFill>
                <a:latin typeface="Arial"/>
                <a:ea typeface="Arial"/>
                <a:cs typeface="Arial"/>
                <a:sym typeface="Arial"/>
              </a:endParaRPr>
            </a:p>
          </p:txBody>
        </p:sp>
        <p:sp>
          <p:nvSpPr>
            <p:cNvPr id="221" name="Google Shape;221;p10"/>
            <p:cNvSpPr txBox="1"/>
            <p:nvPr/>
          </p:nvSpPr>
          <p:spPr>
            <a:xfrm>
              <a:off x="4119601" y="3114369"/>
              <a:ext cx="4256100" cy="1093200"/>
            </a:xfrm>
            <a:prstGeom prst="rect">
              <a:avLst/>
            </a:prstGeom>
            <a:noFill/>
            <a:ln>
              <a:noFill/>
            </a:ln>
          </p:spPr>
          <p:txBody>
            <a:bodyPr anchorCtr="0" anchor="t" bIns="45700" lIns="91425" spcFirstLastPara="1" rIns="91425" wrap="square" tIns="45700">
              <a:spAutoFit/>
            </a:bodyPr>
            <a:lstStyle/>
            <a:p>
              <a:pPr indent="-165100" lvl="0" marL="171450" marR="0" rtl="0" algn="l">
                <a:lnSpc>
                  <a:spcPct val="100000"/>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Classifying inundated and non-inundated areas</a:t>
              </a:r>
              <a:endParaRPr b="0" i="0" sz="1300" u="none" cap="none" strike="noStrike">
                <a:solidFill>
                  <a:srgbClr val="000000"/>
                </a:solidFill>
                <a:latin typeface="Arial"/>
                <a:ea typeface="Arial"/>
                <a:cs typeface="Arial"/>
                <a:sym typeface="Arial"/>
              </a:endParaRPr>
            </a:p>
            <a:p>
              <a:pPr indent="-165100" lvl="0" marL="171450" marR="0" rtl="0" algn="l">
                <a:lnSpc>
                  <a:spcPct val="100000"/>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Estimating CH4 emission by applying IPCC formula</a:t>
              </a:r>
              <a:endParaRPr sz="1300"/>
            </a:p>
            <a:p>
              <a:pPr indent="-165100" lvl="0" marL="171450" marR="0" rtl="0" algn="l">
                <a:lnSpc>
                  <a:spcPct val="100000"/>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Water level/CH4 flux measurement and manual field survey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300" u="none" cap="none" strike="noStrike">
                <a:solidFill>
                  <a:srgbClr val="000000"/>
                </a:solidFill>
                <a:latin typeface="Arial"/>
                <a:ea typeface="Arial"/>
                <a:cs typeface="Arial"/>
                <a:sym typeface="Arial"/>
              </a:endParaRPr>
            </a:p>
          </p:txBody>
        </p:sp>
        <p:pic>
          <p:nvPicPr>
            <p:cNvPr id="222" name="Google Shape;222;p10"/>
            <p:cNvPicPr preferRelativeResize="0"/>
            <p:nvPr/>
          </p:nvPicPr>
          <p:blipFill rotWithShape="1">
            <a:blip r:embed="rId13">
              <a:alphaModFix/>
            </a:blip>
            <a:srcRect b="0" l="0" r="0" t="0"/>
            <a:stretch/>
          </p:blipFill>
          <p:spPr>
            <a:xfrm>
              <a:off x="10658926" y="1320572"/>
              <a:ext cx="1457244" cy="1118734"/>
            </a:xfrm>
            <a:prstGeom prst="rect">
              <a:avLst/>
            </a:prstGeom>
            <a:noFill/>
            <a:ln>
              <a:noFill/>
            </a:ln>
          </p:spPr>
        </p:pic>
        <p:sp>
          <p:nvSpPr>
            <p:cNvPr id="223" name="Google Shape;223;p10"/>
            <p:cNvSpPr txBox="1"/>
            <p:nvPr/>
          </p:nvSpPr>
          <p:spPr>
            <a:xfrm>
              <a:off x="8340005" y="3235581"/>
              <a:ext cx="3735251" cy="646331"/>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Water level/CH4 flux measurement and manual field survey</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Inundated/non-inundated identification</a:t>
              </a:r>
              <a:endParaRPr b="0" i="0" sz="1200" u="none" cap="none" strike="noStrike">
                <a:solidFill>
                  <a:srgbClr val="000000"/>
                </a:solidFill>
                <a:latin typeface="Arial"/>
                <a:ea typeface="Arial"/>
                <a:cs typeface="Arial"/>
                <a:sym typeface="Arial"/>
              </a:endParaRPr>
            </a:p>
          </p:txBody>
        </p:sp>
        <p:sp>
          <p:nvSpPr>
            <p:cNvPr id="224" name="Google Shape;224;p10"/>
            <p:cNvSpPr txBox="1"/>
            <p:nvPr/>
          </p:nvSpPr>
          <p:spPr>
            <a:xfrm>
              <a:off x="54307" y="6273837"/>
              <a:ext cx="3553951" cy="64629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Water level measurement and  CH4 monitors</a:t>
              </a:r>
              <a:endParaRPr/>
            </a:p>
            <a:p>
              <a:pPr indent="-285750" lvl="0" marL="2857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Manual Field survey</a:t>
              </a:r>
              <a:endParaRPr b="0" i="0" sz="1200" u="none" cap="none" strike="noStrike">
                <a:solidFill>
                  <a:srgbClr val="000000"/>
                </a:solidFill>
                <a:latin typeface="Arial"/>
                <a:ea typeface="Arial"/>
                <a:cs typeface="Arial"/>
                <a:sym typeface="Arial"/>
              </a:endParaRPr>
            </a:p>
            <a:p>
              <a:pPr indent="-209550" lvl="0" marL="28575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25" name="Google Shape;225;p10"/>
            <p:cNvSpPr txBox="1"/>
            <p:nvPr/>
          </p:nvSpPr>
          <p:spPr>
            <a:xfrm>
              <a:off x="8431444" y="949661"/>
              <a:ext cx="3265255"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Japan/JAXA, UT with private sectors</a:t>
              </a:r>
              <a:endParaRPr b="0" i="0" sz="1400" u="none" cap="none" strike="noStrike">
                <a:solidFill>
                  <a:srgbClr val="000000"/>
                </a:solidFill>
                <a:latin typeface="Arial"/>
                <a:ea typeface="Arial"/>
                <a:cs typeface="Arial"/>
                <a:sym typeface="Arial"/>
              </a:endParaRPr>
            </a:p>
          </p:txBody>
        </p:sp>
        <p:pic>
          <p:nvPicPr>
            <p:cNvPr id="226" name="Google Shape;226;p10"/>
            <p:cNvPicPr preferRelativeResize="0"/>
            <p:nvPr/>
          </p:nvPicPr>
          <p:blipFill rotWithShape="1">
            <a:blip r:embed="rId14">
              <a:alphaModFix/>
            </a:blip>
            <a:srcRect b="0" l="0" r="0" t="0"/>
            <a:stretch/>
          </p:blipFill>
          <p:spPr>
            <a:xfrm>
              <a:off x="4217961" y="4898467"/>
              <a:ext cx="3464255" cy="1362458"/>
            </a:xfrm>
            <a:prstGeom prst="rect">
              <a:avLst/>
            </a:prstGeom>
            <a:noFill/>
            <a:ln>
              <a:noFill/>
            </a:ln>
          </p:spPr>
        </p:pic>
        <p:pic>
          <p:nvPicPr>
            <p:cNvPr id="227" name="Google Shape;227;p10"/>
            <p:cNvPicPr preferRelativeResize="0"/>
            <p:nvPr/>
          </p:nvPicPr>
          <p:blipFill rotWithShape="1">
            <a:blip r:embed="rId15">
              <a:alphaModFix/>
            </a:blip>
            <a:srcRect b="0" l="0" r="0" t="0"/>
            <a:stretch/>
          </p:blipFill>
          <p:spPr>
            <a:xfrm>
              <a:off x="4217961" y="4190649"/>
              <a:ext cx="1652550" cy="908920"/>
            </a:xfrm>
            <a:prstGeom prst="rect">
              <a:avLst/>
            </a:prstGeom>
            <a:noFill/>
            <a:ln>
              <a:noFill/>
            </a:ln>
          </p:spPr>
        </p:pic>
        <p:sp>
          <p:nvSpPr>
            <p:cNvPr id="228" name="Google Shape;228;p10"/>
            <p:cNvSpPr txBox="1"/>
            <p:nvPr/>
          </p:nvSpPr>
          <p:spPr>
            <a:xfrm>
              <a:off x="3980420" y="3906680"/>
              <a:ext cx="298690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Thailand/GISTDA, TSRI</a:t>
              </a:r>
              <a:endParaRPr b="0" i="0" sz="1400" u="none" cap="none" strike="noStrike">
                <a:solidFill>
                  <a:srgbClr val="000000"/>
                </a:solidFill>
                <a:latin typeface="Arial"/>
                <a:ea typeface="Arial"/>
                <a:cs typeface="Arial"/>
                <a:sym typeface="Arial"/>
              </a:endParaRPr>
            </a:p>
          </p:txBody>
        </p:sp>
        <p:sp>
          <p:nvSpPr>
            <p:cNvPr id="229" name="Google Shape;229;p10"/>
            <p:cNvSpPr txBox="1"/>
            <p:nvPr/>
          </p:nvSpPr>
          <p:spPr>
            <a:xfrm>
              <a:off x="130892" y="3872016"/>
              <a:ext cx="298690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Philippines/PhilSA, Bulacan</a:t>
              </a:r>
              <a:endParaRPr b="0" i="0" sz="1400" u="none" cap="none" strike="noStrike">
                <a:solidFill>
                  <a:srgbClr val="000000"/>
                </a:solidFill>
                <a:latin typeface="Arial"/>
                <a:ea typeface="Arial"/>
                <a:cs typeface="Arial"/>
                <a:sym typeface="Arial"/>
              </a:endParaRPr>
            </a:p>
          </p:txBody>
        </p:sp>
        <p:sp>
          <p:nvSpPr>
            <p:cNvPr id="230" name="Google Shape;230;p10"/>
            <p:cNvSpPr txBox="1"/>
            <p:nvPr/>
          </p:nvSpPr>
          <p:spPr>
            <a:xfrm>
              <a:off x="3994651" y="6159933"/>
              <a:ext cx="3927556" cy="830956"/>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Conducting data processing, field measurement and IoT installation</a:t>
              </a:r>
              <a:endParaRPr/>
            </a:p>
            <a:p>
              <a:pPr indent="-285750" lvl="0" marL="2857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Water level measurement and manual field survey</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pic>
          <p:nvPicPr>
            <p:cNvPr descr="Ảnh có chứa cỏ, ngoài trời, bầu trời, cánh đồng&#10;&#10;Mô tả được tạo tự động" id="231" name="Google Shape;231;p10"/>
            <p:cNvPicPr preferRelativeResize="0"/>
            <p:nvPr/>
          </p:nvPicPr>
          <p:blipFill rotWithShape="1">
            <a:blip r:embed="rId16">
              <a:alphaModFix/>
            </a:blip>
            <a:srcRect b="0" l="0" r="0" t="0"/>
            <a:stretch/>
          </p:blipFill>
          <p:spPr>
            <a:xfrm>
              <a:off x="9650353" y="4374245"/>
              <a:ext cx="2487340" cy="1946149"/>
            </a:xfrm>
            <a:prstGeom prst="rect">
              <a:avLst/>
            </a:prstGeom>
            <a:noFill/>
            <a:ln>
              <a:noFill/>
            </a:ln>
          </p:spPr>
        </p:pic>
        <p:pic>
          <p:nvPicPr>
            <p:cNvPr id="232" name="Google Shape;232;p10"/>
            <p:cNvPicPr preferRelativeResize="0"/>
            <p:nvPr/>
          </p:nvPicPr>
          <p:blipFill rotWithShape="1">
            <a:blip r:embed="rId17">
              <a:alphaModFix/>
            </a:blip>
            <a:srcRect b="0" l="0" r="0" t="0"/>
            <a:stretch/>
          </p:blipFill>
          <p:spPr>
            <a:xfrm>
              <a:off x="8617619" y="5033717"/>
              <a:ext cx="2175338" cy="1310410"/>
            </a:xfrm>
            <a:prstGeom prst="rect">
              <a:avLst/>
            </a:prstGeom>
            <a:solidFill>
              <a:schemeClr val="lt1"/>
            </a:solidFill>
            <a:ln>
              <a:noFill/>
            </a:ln>
          </p:spPr>
        </p:pic>
        <p:sp>
          <p:nvSpPr>
            <p:cNvPr id="233" name="Google Shape;233;p10"/>
            <p:cNvSpPr txBox="1"/>
            <p:nvPr/>
          </p:nvSpPr>
          <p:spPr>
            <a:xfrm>
              <a:off x="8431445" y="3872016"/>
              <a:ext cx="298690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Vietnam/VNSC and CESBIO</a:t>
              </a:r>
              <a:endParaRPr b="0" i="0" sz="1400" u="none" cap="none" strike="noStrike">
                <a:solidFill>
                  <a:srgbClr val="000000"/>
                </a:solidFill>
                <a:latin typeface="Arial"/>
                <a:ea typeface="Arial"/>
                <a:cs typeface="Arial"/>
                <a:sym typeface="Arial"/>
              </a:endParaRPr>
            </a:p>
          </p:txBody>
        </p:sp>
        <p:sp>
          <p:nvSpPr>
            <p:cNvPr id="234" name="Google Shape;234;p10"/>
            <p:cNvSpPr txBox="1"/>
            <p:nvPr/>
          </p:nvSpPr>
          <p:spPr>
            <a:xfrm>
              <a:off x="8340005" y="6089171"/>
              <a:ext cx="3595983" cy="830956"/>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Ground data collection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30 automatic water level monitoring stations </a:t>
              </a:r>
              <a:endParaRPr/>
            </a:p>
            <a:p>
              <a:pPr indent="-285750" lvl="0" marL="2857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Water level/CH4 flux measurement and manual field survey </a:t>
              </a:r>
              <a:endParaRPr b="0" i="0" sz="1200" u="none" cap="none" strike="noStrike">
                <a:solidFill>
                  <a:srgbClr val="000000"/>
                </a:solidFill>
                <a:latin typeface="Arial"/>
                <a:ea typeface="Arial"/>
                <a:cs typeface="Arial"/>
                <a:sym typeface="Arial"/>
              </a:endParaRPr>
            </a:p>
          </p:txBody>
        </p:sp>
        <p:pic>
          <p:nvPicPr>
            <p:cNvPr id="235" name="Google Shape;235;p10"/>
            <p:cNvPicPr preferRelativeResize="0"/>
            <p:nvPr/>
          </p:nvPicPr>
          <p:blipFill rotWithShape="1">
            <a:blip r:embed="rId18">
              <a:alphaModFix/>
            </a:blip>
            <a:srcRect b="0" l="0" r="0" t="0"/>
            <a:stretch/>
          </p:blipFill>
          <p:spPr>
            <a:xfrm>
              <a:off x="8375786" y="1254479"/>
              <a:ext cx="1258225" cy="944964"/>
            </a:xfrm>
            <a:prstGeom prst="rect">
              <a:avLst/>
            </a:prstGeom>
            <a:noFill/>
            <a:ln>
              <a:noFill/>
            </a:ln>
          </p:spPr>
        </p:pic>
        <p:pic>
          <p:nvPicPr>
            <p:cNvPr descr="Ảnh có chứa mẫu, trang phục, vải vóc, Nhiều màu sắc&#10;&#10;Mô tả được tạo tự động" id="236" name="Google Shape;236;p10"/>
            <p:cNvPicPr preferRelativeResize="0"/>
            <p:nvPr/>
          </p:nvPicPr>
          <p:blipFill rotWithShape="1">
            <a:blip r:embed="rId19">
              <a:alphaModFix/>
            </a:blip>
            <a:srcRect b="0" l="0" r="0" t="0"/>
            <a:stretch/>
          </p:blipFill>
          <p:spPr>
            <a:xfrm>
              <a:off x="8467036" y="4148907"/>
              <a:ext cx="1166975" cy="1052453"/>
            </a:xfrm>
            <a:prstGeom prst="rect">
              <a:avLst/>
            </a:prstGeom>
            <a:noFill/>
            <a:ln>
              <a:noFill/>
            </a:ln>
          </p:spPr>
        </p:pic>
        <p:pic>
          <p:nvPicPr>
            <p:cNvPr id="237" name="Google Shape;237;p10"/>
            <p:cNvPicPr preferRelativeResize="0"/>
            <p:nvPr/>
          </p:nvPicPr>
          <p:blipFill rotWithShape="1">
            <a:blip r:embed="rId20">
              <a:alphaModFix/>
            </a:blip>
            <a:srcRect b="0" l="0" r="0" t="0"/>
            <a:stretch/>
          </p:blipFill>
          <p:spPr>
            <a:xfrm>
              <a:off x="10638077" y="2441409"/>
              <a:ext cx="1465898" cy="818079"/>
            </a:xfrm>
            <a:prstGeom prst="rect">
              <a:avLst/>
            </a:prstGeom>
            <a:noFill/>
            <a:ln>
              <a:noFill/>
            </a:ln>
          </p:spPr>
        </p:pic>
        <p:pic>
          <p:nvPicPr>
            <p:cNvPr id="238" name="Google Shape;238;p10"/>
            <p:cNvPicPr preferRelativeResize="0"/>
            <p:nvPr/>
          </p:nvPicPr>
          <p:blipFill rotWithShape="1">
            <a:blip r:embed="rId21">
              <a:alphaModFix/>
            </a:blip>
            <a:srcRect b="0" l="0" r="0" t="0"/>
            <a:stretch/>
          </p:blipFill>
          <p:spPr>
            <a:xfrm>
              <a:off x="4182988" y="1260381"/>
              <a:ext cx="1345641" cy="712578"/>
            </a:xfrm>
            <a:prstGeom prst="rect">
              <a:avLst/>
            </a:prstGeom>
            <a:noFill/>
            <a:ln>
              <a:noFill/>
            </a:ln>
          </p:spPr>
        </p:pic>
        <p:pic>
          <p:nvPicPr>
            <p:cNvPr id="239" name="Google Shape;239;p10"/>
            <p:cNvPicPr preferRelativeResize="0"/>
            <p:nvPr/>
          </p:nvPicPr>
          <p:blipFill rotWithShape="1">
            <a:blip r:embed="rId22">
              <a:alphaModFix/>
            </a:blip>
            <a:srcRect b="0" l="0" r="0" t="0"/>
            <a:stretch/>
          </p:blipFill>
          <p:spPr>
            <a:xfrm>
              <a:off x="773647" y="1205219"/>
              <a:ext cx="927000" cy="441739"/>
            </a:xfrm>
            <a:prstGeom prst="rect">
              <a:avLst/>
            </a:prstGeom>
            <a:noFill/>
            <a:ln>
              <a:noFill/>
            </a:ln>
          </p:spPr>
        </p:pic>
        <p:pic>
          <p:nvPicPr>
            <p:cNvPr id="240" name="Google Shape;240;p10"/>
            <p:cNvPicPr preferRelativeResize="0"/>
            <p:nvPr/>
          </p:nvPicPr>
          <p:blipFill rotWithShape="1">
            <a:blip r:embed="rId23">
              <a:alphaModFix/>
            </a:blip>
            <a:srcRect b="0" l="0" r="0" t="0"/>
            <a:stretch/>
          </p:blipFill>
          <p:spPr>
            <a:xfrm>
              <a:off x="162411" y="4687107"/>
              <a:ext cx="1079621" cy="1643015"/>
            </a:xfrm>
            <a:prstGeom prst="rect">
              <a:avLst/>
            </a:prstGeom>
            <a:noFill/>
            <a:ln>
              <a:noFill/>
            </a:ln>
          </p:spPr>
        </p:pic>
        <p:pic>
          <p:nvPicPr>
            <p:cNvPr id="241" name="Google Shape;241;p10"/>
            <p:cNvPicPr preferRelativeResize="0"/>
            <p:nvPr/>
          </p:nvPicPr>
          <p:blipFill rotWithShape="1">
            <a:blip r:embed="rId24">
              <a:alphaModFix/>
            </a:blip>
            <a:srcRect b="0" l="0" r="0" t="0"/>
            <a:stretch/>
          </p:blipFill>
          <p:spPr>
            <a:xfrm>
              <a:off x="6773402" y="5554452"/>
              <a:ext cx="1118062" cy="639353"/>
            </a:xfrm>
            <a:prstGeom prst="rect">
              <a:avLst/>
            </a:prstGeom>
            <a:noFill/>
            <a:ln>
              <a:noFill/>
            </a:ln>
          </p:spPr>
        </p:pic>
        <p:pic>
          <p:nvPicPr>
            <p:cNvPr id="242" name="Google Shape;242;p10"/>
            <p:cNvPicPr preferRelativeResize="0"/>
            <p:nvPr/>
          </p:nvPicPr>
          <p:blipFill rotWithShape="1">
            <a:blip r:embed="rId25">
              <a:alphaModFix/>
            </a:blip>
            <a:srcRect b="0" l="0" r="0" t="0"/>
            <a:stretch/>
          </p:blipFill>
          <p:spPr>
            <a:xfrm>
              <a:off x="2406256" y="4251413"/>
              <a:ext cx="1370680" cy="1106129"/>
            </a:xfrm>
            <a:prstGeom prst="rect">
              <a:avLst/>
            </a:prstGeom>
            <a:noFill/>
            <a:ln>
              <a:noFill/>
            </a:ln>
          </p:spPr>
        </p:pic>
        <p:pic>
          <p:nvPicPr>
            <p:cNvPr id="243" name="Google Shape;243;p10"/>
            <p:cNvPicPr preferRelativeResize="0"/>
            <p:nvPr/>
          </p:nvPicPr>
          <p:blipFill rotWithShape="1">
            <a:blip r:embed="rId26">
              <a:alphaModFix/>
            </a:blip>
            <a:srcRect b="0" l="0" r="0" t="0"/>
            <a:stretch/>
          </p:blipFill>
          <p:spPr>
            <a:xfrm>
              <a:off x="1224692" y="4279255"/>
              <a:ext cx="1251117" cy="2021036"/>
            </a:xfrm>
            <a:prstGeom prst="rect">
              <a:avLst/>
            </a:prstGeom>
            <a:noFill/>
            <a:ln>
              <a:noFill/>
            </a:ln>
          </p:spPr>
        </p:pic>
        <p:pic>
          <p:nvPicPr>
            <p:cNvPr id="244" name="Google Shape;244;p10"/>
            <p:cNvPicPr preferRelativeResize="0"/>
            <p:nvPr/>
          </p:nvPicPr>
          <p:blipFill rotWithShape="1">
            <a:blip r:embed="rId27">
              <a:alphaModFix/>
            </a:blip>
            <a:srcRect b="0" l="0" r="0" t="0"/>
            <a:stretch/>
          </p:blipFill>
          <p:spPr>
            <a:xfrm>
              <a:off x="2526874" y="4878585"/>
              <a:ext cx="868755" cy="1386960"/>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1"/>
          <p:cNvSpPr txBox="1"/>
          <p:nvPr/>
        </p:nvSpPr>
        <p:spPr>
          <a:xfrm>
            <a:off x="2305050" y="103248"/>
            <a:ext cx="6457482"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Montserrat"/>
                <a:ea typeface="Montserrat"/>
                <a:cs typeface="Montserrat"/>
                <a:sym typeface="Montserrat"/>
              </a:rPr>
              <a:t>Next  step</a:t>
            </a:r>
            <a:endParaRPr b="0" i="0" sz="1400" u="none" cap="none" strike="noStrike">
              <a:solidFill>
                <a:srgbClr val="000000"/>
              </a:solidFill>
              <a:latin typeface="Montserrat"/>
              <a:ea typeface="Montserrat"/>
              <a:cs typeface="Montserrat"/>
              <a:sym typeface="Montserrat"/>
            </a:endParaRPr>
          </a:p>
        </p:txBody>
      </p:sp>
      <p:sp>
        <p:nvSpPr>
          <p:cNvPr id="250" name="Google Shape;250;p11"/>
          <p:cNvSpPr txBox="1"/>
          <p:nvPr>
            <p:ph idx="1" type="body"/>
          </p:nvPr>
        </p:nvSpPr>
        <p:spPr>
          <a:xfrm>
            <a:off x="266700" y="972306"/>
            <a:ext cx="11925300" cy="5833739"/>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0"/>
              </a:spcBef>
              <a:spcAft>
                <a:spcPts val="0"/>
              </a:spcAft>
              <a:buSzPts val="2000"/>
              <a:buChar char="❖"/>
            </a:pPr>
            <a:r>
              <a:rPr b="1" lang="en-US" sz="1400">
                <a:solidFill>
                  <a:schemeClr val="dk1"/>
                </a:solidFill>
              </a:rPr>
              <a:t>Refine Water / Non water detection methodology </a:t>
            </a:r>
            <a:endParaRPr sz="2400"/>
          </a:p>
          <a:p>
            <a:pPr indent="-355600" lvl="1" marL="914400" rtl="0" algn="l">
              <a:lnSpc>
                <a:spcPct val="100000"/>
              </a:lnSpc>
              <a:spcBef>
                <a:spcPts val="0"/>
              </a:spcBef>
              <a:spcAft>
                <a:spcPts val="0"/>
              </a:spcAft>
              <a:buSzPts val="2000"/>
              <a:buChar char="▪"/>
            </a:pPr>
            <a:r>
              <a:rPr lang="en-US" sz="1400">
                <a:solidFill>
                  <a:schemeClr val="dk1"/>
                </a:solidFill>
              </a:rPr>
              <a:t>Conducted field surveys and/or Installed in-situ water level measurements to study sites</a:t>
            </a:r>
            <a:endParaRPr sz="1400">
              <a:solidFill>
                <a:schemeClr val="dk1"/>
              </a:solidFill>
            </a:endParaRPr>
          </a:p>
          <a:p>
            <a:pPr indent="-355600" lvl="1" marL="914400" rtl="0" algn="l">
              <a:lnSpc>
                <a:spcPct val="100000"/>
              </a:lnSpc>
              <a:spcBef>
                <a:spcPts val="0"/>
              </a:spcBef>
              <a:spcAft>
                <a:spcPts val="0"/>
              </a:spcAft>
              <a:buSzPts val="2000"/>
              <a:buChar char="▪"/>
            </a:pPr>
            <a:r>
              <a:rPr lang="en-US" sz="1400">
                <a:solidFill>
                  <a:schemeClr val="dk1"/>
                </a:solidFill>
              </a:rPr>
              <a:t>Started/continued to compare in-situ water-level with ALOS-2 PALSAR-2 Full-pol data based existing algorithm and other methods</a:t>
            </a:r>
            <a:endParaRPr sz="1400">
              <a:solidFill>
                <a:schemeClr val="dk1"/>
              </a:solidFill>
            </a:endParaRPr>
          </a:p>
          <a:p>
            <a:pPr indent="-355600" lvl="1" marL="914400" rtl="0" algn="l">
              <a:lnSpc>
                <a:spcPct val="100000"/>
              </a:lnSpc>
              <a:spcBef>
                <a:spcPts val="0"/>
              </a:spcBef>
              <a:spcAft>
                <a:spcPts val="0"/>
              </a:spcAft>
              <a:buSzPts val="2000"/>
              <a:buChar char="▪"/>
            </a:pPr>
            <a:r>
              <a:rPr lang="en-US" sz="1400">
                <a:solidFill>
                  <a:srgbClr val="FF0000"/>
                </a:solidFill>
              </a:rPr>
              <a:t>Validate results derived from studies with more data in more regions to publish research papers as scientific evidence.</a:t>
            </a:r>
            <a:endParaRPr sz="2000"/>
          </a:p>
          <a:p>
            <a:pPr indent="-381000" lvl="0" marL="457200" rtl="0" algn="l">
              <a:lnSpc>
                <a:spcPct val="100000"/>
              </a:lnSpc>
              <a:spcBef>
                <a:spcPts val="0"/>
              </a:spcBef>
              <a:spcAft>
                <a:spcPts val="0"/>
              </a:spcAft>
              <a:buSzPts val="2000"/>
              <a:buChar char="❖"/>
            </a:pPr>
            <a:r>
              <a:rPr b="1" lang="en-US" sz="1400">
                <a:solidFill>
                  <a:schemeClr val="dk1"/>
                </a:solidFill>
              </a:rPr>
              <a:t>Methane Emission </a:t>
            </a:r>
            <a:r>
              <a:rPr b="1" lang="en-US" sz="1400"/>
              <a:t>Reduction Study by AWD (Alternate wet and dry – water control)</a:t>
            </a:r>
            <a:endParaRPr sz="1400">
              <a:solidFill>
                <a:schemeClr val="dk1"/>
              </a:solidFill>
            </a:endParaRPr>
          </a:p>
          <a:p>
            <a:pPr indent="-355600" lvl="1" marL="914400" rtl="0" algn="l">
              <a:lnSpc>
                <a:spcPct val="100000"/>
              </a:lnSpc>
              <a:spcBef>
                <a:spcPts val="0"/>
              </a:spcBef>
              <a:spcAft>
                <a:spcPts val="0"/>
              </a:spcAft>
              <a:buSzPts val="2000"/>
              <a:buChar char="▪"/>
            </a:pPr>
            <a:r>
              <a:rPr lang="en-US" sz="1400">
                <a:solidFill>
                  <a:srgbClr val="FF0000"/>
                </a:solidFill>
              </a:rPr>
              <a:t>Need to set more inexpensive Gas Sampling System and started to measure CH4 flux on study sites.</a:t>
            </a:r>
            <a:endParaRPr sz="2000"/>
          </a:p>
          <a:p>
            <a:pPr indent="-381000" lvl="0" marL="457200" rtl="0" algn="l">
              <a:lnSpc>
                <a:spcPct val="100000"/>
              </a:lnSpc>
              <a:spcBef>
                <a:spcPts val="0"/>
              </a:spcBef>
              <a:spcAft>
                <a:spcPts val="0"/>
              </a:spcAft>
              <a:buSzPts val="2000"/>
              <a:buChar char="❖"/>
            </a:pPr>
            <a:r>
              <a:rPr b="1" lang="en-US" sz="1400">
                <a:solidFill>
                  <a:schemeClr val="dk1"/>
                </a:solidFill>
              </a:rPr>
              <a:t>Data Sharing</a:t>
            </a:r>
            <a:endParaRPr sz="1400">
              <a:solidFill>
                <a:schemeClr val="dk1"/>
              </a:solidFill>
            </a:endParaRPr>
          </a:p>
          <a:p>
            <a:pPr indent="-355600" lvl="1" marL="914400" rtl="0" algn="l">
              <a:lnSpc>
                <a:spcPct val="100000"/>
              </a:lnSpc>
              <a:spcBef>
                <a:spcPts val="0"/>
              </a:spcBef>
              <a:spcAft>
                <a:spcPts val="0"/>
              </a:spcAft>
              <a:buSzPts val="2000"/>
              <a:buChar char="▪"/>
            </a:pPr>
            <a:r>
              <a:rPr lang="en-US" sz="1400">
                <a:solidFill>
                  <a:schemeClr val="dk1"/>
                </a:solidFill>
              </a:rPr>
              <a:t>ALOS-2 PALSAR-2 (full-pol) observation for study sites and sharing the data </a:t>
            </a:r>
            <a:endParaRPr sz="1400">
              <a:solidFill>
                <a:schemeClr val="dk1"/>
              </a:solidFill>
            </a:endParaRPr>
          </a:p>
          <a:p>
            <a:pPr indent="-381000" lvl="0" marL="457200" rtl="0" algn="l">
              <a:lnSpc>
                <a:spcPct val="100000"/>
              </a:lnSpc>
              <a:spcBef>
                <a:spcPts val="0"/>
              </a:spcBef>
              <a:spcAft>
                <a:spcPts val="0"/>
              </a:spcAft>
              <a:buSzPts val="2000"/>
              <a:buChar char="❖"/>
            </a:pPr>
            <a:r>
              <a:rPr b="1" lang="en-US" sz="1400">
                <a:solidFill>
                  <a:schemeClr val="dk1"/>
                </a:solidFill>
              </a:rPr>
              <a:t>Tools Sharing via Platform Manual preparation</a:t>
            </a:r>
            <a:endParaRPr sz="1400">
              <a:solidFill>
                <a:schemeClr val="dk1"/>
              </a:solidFill>
            </a:endParaRPr>
          </a:p>
          <a:p>
            <a:pPr indent="-355600" lvl="1" marL="914400" rtl="0" algn="l">
              <a:lnSpc>
                <a:spcPct val="100000"/>
              </a:lnSpc>
              <a:spcBef>
                <a:spcPts val="0"/>
              </a:spcBef>
              <a:spcAft>
                <a:spcPts val="0"/>
              </a:spcAft>
              <a:buSzPts val="2000"/>
              <a:buChar char="▪"/>
            </a:pPr>
            <a:r>
              <a:rPr b="0" lang="en-US" sz="1400">
                <a:solidFill>
                  <a:srgbClr val="FF0000"/>
                </a:solidFill>
              </a:rPr>
              <a:t>Evaluated differences between water level measurement devices with manual survey and provide feed backs to sensor vendors.</a:t>
            </a:r>
            <a:endParaRPr sz="1400">
              <a:solidFill>
                <a:srgbClr val="FF0000"/>
              </a:solidFill>
            </a:endParaRPr>
          </a:p>
          <a:p>
            <a:pPr indent="-355600" lvl="1" marL="914400" rtl="0" algn="l">
              <a:lnSpc>
                <a:spcPct val="100000"/>
              </a:lnSpc>
              <a:spcBef>
                <a:spcPts val="0"/>
              </a:spcBef>
              <a:spcAft>
                <a:spcPts val="0"/>
              </a:spcAft>
              <a:buSzPts val="2000"/>
              <a:buChar char="▪"/>
            </a:pPr>
            <a:r>
              <a:rPr lang="en-US" sz="1400">
                <a:solidFill>
                  <a:schemeClr val="dk1"/>
                </a:solidFill>
              </a:rPr>
              <a:t>Recognized the importance of calibration and quality improvement to develop </a:t>
            </a:r>
            <a:r>
              <a:rPr lang="en-US" sz="1400"/>
              <a:t>standrized </a:t>
            </a:r>
            <a:r>
              <a:rPr lang="en-US" sz="1400">
                <a:solidFill>
                  <a:schemeClr val="dk1"/>
                </a:solidFill>
              </a:rPr>
              <a:t>ground based observation data base.</a:t>
            </a:r>
            <a:endParaRPr sz="1400"/>
          </a:p>
          <a:p>
            <a:pPr indent="-355600" lvl="1" marL="914400" rtl="0" algn="l">
              <a:lnSpc>
                <a:spcPct val="100000"/>
              </a:lnSpc>
              <a:spcBef>
                <a:spcPts val="0"/>
              </a:spcBef>
              <a:spcAft>
                <a:spcPts val="0"/>
              </a:spcAft>
              <a:buSzPts val="2000"/>
              <a:buChar char="▪"/>
            </a:pPr>
            <a:r>
              <a:rPr lang="en-US" sz="1400">
                <a:solidFill>
                  <a:schemeClr val="dk1"/>
                </a:solidFill>
              </a:rPr>
              <a:t>Importance of cost effective CH4 measurement devices </a:t>
            </a:r>
            <a:endParaRPr sz="1400"/>
          </a:p>
          <a:p>
            <a:pPr indent="-336550" lvl="0" marL="457200" rtl="0" algn="l">
              <a:lnSpc>
                <a:spcPct val="100000"/>
              </a:lnSpc>
              <a:spcBef>
                <a:spcPts val="0"/>
              </a:spcBef>
              <a:spcAft>
                <a:spcPts val="0"/>
              </a:spcAft>
              <a:buSzPts val="1700"/>
              <a:buChar char="❖"/>
            </a:pPr>
            <a:r>
              <a:rPr b="1" lang="en-US" sz="1400"/>
              <a:t>Promote Dialogues with Stakeholders for Applications</a:t>
            </a:r>
            <a:endParaRPr b="1" sz="1400"/>
          </a:p>
          <a:p>
            <a:pPr indent="-355600" lvl="1" marL="914400" rtl="0" algn="l">
              <a:lnSpc>
                <a:spcPct val="100000"/>
              </a:lnSpc>
              <a:spcBef>
                <a:spcPts val="0"/>
              </a:spcBef>
              <a:spcAft>
                <a:spcPts val="0"/>
              </a:spcAft>
              <a:buSzPts val="2000"/>
              <a:buChar char="▪"/>
            </a:pPr>
            <a:r>
              <a:rPr lang="en-US" sz="1400" u="sng">
                <a:solidFill>
                  <a:srgbClr val="FF0000"/>
                </a:solidFill>
              </a:rPr>
              <a:t>Publish research papers to show scientific evidence </a:t>
            </a:r>
            <a:endParaRPr sz="2000"/>
          </a:p>
          <a:p>
            <a:pPr indent="-355600" lvl="1" marL="914400" rtl="0" algn="l">
              <a:lnSpc>
                <a:spcPct val="100000"/>
              </a:lnSpc>
              <a:spcBef>
                <a:spcPts val="0"/>
              </a:spcBef>
              <a:spcAft>
                <a:spcPts val="0"/>
              </a:spcAft>
              <a:buSzPts val="2000"/>
              <a:buChar char="▪"/>
            </a:pPr>
            <a:r>
              <a:rPr lang="en-US" sz="1400">
                <a:solidFill>
                  <a:srgbClr val="FF0000"/>
                </a:solidFill>
              </a:rPr>
              <a:t>Started dialogue with stakeholders both public and private sectors.</a:t>
            </a:r>
            <a:endParaRPr sz="140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2"/>
          <p:cNvSpPr txBox="1"/>
          <p:nvPr/>
        </p:nvSpPr>
        <p:spPr>
          <a:xfrm>
            <a:off x="2305050" y="103248"/>
            <a:ext cx="6457482" cy="7694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Montserrat"/>
                <a:ea typeface="Montserrat"/>
                <a:cs typeface="Montserrat"/>
                <a:sym typeface="Montserrat"/>
              </a:rPr>
              <a:t>Way forward</a:t>
            </a:r>
            <a:endParaRPr b="0" i="0" sz="1400" u="none" cap="none" strike="noStrike">
              <a:solidFill>
                <a:srgbClr val="000000"/>
              </a:solidFill>
              <a:latin typeface="Montserrat"/>
              <a:ea typeface="Montserrat"/>
              <a:cs typeface="Montserrat"/>
              <a:sym typeface="Montserrat"/>
            </a:endParaRPr>
          </a:p>
        </p:txBody>
      </p:sp>
      <p:sp>
        <p:nvSpPr>
          <p:cNvPr id="256" name="Google Shape;256;p12"/>
          <p:cNvSpPr txBox="1"/>
          <p:nvPr>
            <p:ph idx="1" type="body"/>
          </p:nvPr>
        </p:nvSpPr>
        <p:spPr>
          <a:xfrm>
            <a:off x="177675" y="1329175"/>
            <a:ext cx="11419500" cy="3102009"/>
          </a:xfrm>
          <a:prstGeom prst="rect">
            <a:avLst/>
          </a:prstGeom>
          <a:noFill/>
          <a:ln>
            <a:noFill/>
          </a:ln>
        </p:spPr>
        <p:txBody>
          <a:bodyPr anchorCtr="0" anchor="t" bIns="45700" lIns="91425" spcFirstLastPara="1" rIns="91425" wrap="square" tIns="45700">
            <a:noAutofit/>
          </a:bodyPr>
          <a:lstStyle/>
          <a:p>
            <a:pPr indent="-368300" lvl="1" marL="914400" rtl="0" algn="l">
              <a:lnSpc>
                <a:spcPct val="100000"/>
              </a:lnSpc>
              <a:spcBef>
                <a:spcPts val="0"/>
              </a:spcBef>
              <a:spcAft>
                <a:spcPts val="0"/>
              </a:spcAft>
              <a:buSzPts val="2600"/>
              <a:buChar char="•"/>
            </a:pPr>
            <a:r>
              <a:rPr lang="en-US" sz="2400">
                <a:solidFill>
                  <a:schemeClr val="dk1"/>
                </a:solidFill>
              </a:rPr>
              <a:t>Continue to do research and study of inundation / non inundation validation using ALOS-2 PALSAR-2 Full-pol data with field survey, in-situ water level measurement and CH4 flux monitoring to validate the existing algorithm and other methods to publish results as scientific evidence. </a:t>
            </a:r>
            <a:endParaRPr sz="2400">
              <a:solidFill>
                <a:schemeClr val="dk1"/>
              </a:solidFill>
            </a:endParaRPr>
          </a:p>
          <a:p>
            <a:pPr indent="-368300" lvl="1" marL="914400" marR="0" rtl="0" algn="l">
              <a:lnSpc>
                <a:spcPct val="100000"/>
              </a:lnSpc>
              <a:spcBef>
                <a:spcPts val="0"/>
              </a:spcBef>
              <a:spcAft>
                <a:spcPts val="0"/>
              </a:spcAft>
              <a:buSzPts val="2600"/>
              <a:buChar char="•"/>
            </a:pPr>
            <a:r>
              <a:rPr lang="en-US" sz="2400">
                <a:solidFill>
                  <a:srgbClr val="FF0000"/>
                </a:solidFill>
              </a:rPr>
              <a:t>By using those results</a:t>
            </a:r>
            <a:endParaRPr/>
          </a:p>
          <a:p>
            <a:pPr indent="-368300" lvl="2" marL="1371600" rtl="0" algn="l">
              <a:lnSpc>
                <a:spcPct val="100000"/>
              </a:lnSpc>
              <a:spcBef>
                <a:spcPts val="0"/>
              </a:spcBef>
              <a:spcAft>
                <a:spcPts val="0"/>
              </a:spcAft>
              <a:buSzPts val="2600"/>
              <a:buChar char="o"/>
            </a:pPr>
            <a:r>
              <a:rPr lang="en-US" sz="2400">
                <a:solidFill>
                  <a:srgbClr val="FF0000"/>
                </a:solidFill>
              </a:rPr>
              <a:t>Accelerate  discussion </a:t>
            </a:r>
            <a:r>
              <a:rPr lang="en-US" sz="2400">
                <a:solidFill>
                  <a:schemeClr val="dk1"/>
                </a:solidFill>
              </a:rPr>
              <a:t>with Stakeholders for Applications to </a:t>
            </a:r>
            <a:r>
              <a:rPr lang="en-US" sz="2400">
                <a:solidFill>
                  <a:srgbClr val="FF0000"/>
                </a:solidFill>
              </a:rPr>
              <a:t>propose satellite usage to guideline documents </a:t>
            </a:r>
            <a:r>
              <a:rPr lang="en-US" sz="2400">
                <a:solidFill>
                  <a:schemeClr val="dk1"/>
                </a:solidFill>
              </a:rPr>
              <a:t>by Verra/Gold standard/JCM, etc. with donor agencies</a:t>
            </a:r>
            <a:endParaRPr sz="2400">
              <a:solidFill>
                <a:schemeClr val="dk1"/>
              </a:solidFill>
            </a:endParaRPr>
          </a:p>
          <a:p>
            <a:pPr indent="-368300" lvl="2" marL="1371600" rtl="0" algn="l">
              <a:lnSpc>
                <a:spcPct val="100000"/>
              </a:lnSpc>
              <a:spcBef>
                <a:spcPts val="0"/>
              </a:spcBef>
              <a:spcAft>
                <a:spcPts val="0"/>
              </a:spcAft>
              <a:buSzPts val="2600"/>
              <a:buChar char="o"/>
            </a:pPr>
            <a:r>
              <a:rPr lang="en-US" sz="2400">
                <a:solidFill>
                  <a:srgbClr val="FF0000"/>
                </a:solidFill>
              </a:rPr>
              <a:t>Coordinate and cooperate with private companies’ activities </a:t>
            </a:r>
            <a:r>
              <a:rPr lang="en-US" sz="2400">
                <a:solidFill>
                  <a:schemeClr val="dk1"/>
                </a:solidFill>
              </a:rPr>
              <a:t>(emission trading)</a:t>
            </a:r>
            <a:endParaRPr/>
          </a:p>
          <a:p>
            <a:pPr indent="-368300" lvl="2" marL="1371600" rtl="0" algn="l">
              <a:lnSpc>
                <a:spcPct val="100000"/>
              </a:lnSpc>
              <a:spcBef>
                <a:spcPts val="0"/>
              </a:spcBef>
              <a:spcAft>
                <a:spcPts val="0"/>
              </a:spcAft>
              <a:buSzPts val="2600"/>
              <a:buChar char="o"/>
            </a:pPr>
            <a:r>
              <a:rPr lang="en-US" sz="2400">
                <a:solidFill>
                  <a:srgbClr val="FF0000"/>
                </a:solidFill>
              </a:rPr>
              <a:t>Provide feedback and requests </a:t>
            </a:r>
            <a:r>
              <a:rPr lang="en-US" sz="2400">
                <a:solidFill>
                  <a:schemeClr val="dk1"/>
                </a:solidFill>
              </a:rPr>
              <a:t>to water level sensors / CH4 measurement sensor companies</a:t>
            </a:r>
            <a:endParaRPr sz="24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grpSp>
        <p:nvGrpSpPr>
          <p:cNvPr id="261" name="Google Shape;261;p13"/>
          <p:cNvGrpSpPr/>
          <p:nvPr/>
        </p:nvGrpSpPr>
        <p:grpSpPr>
          <a:xfrm>
            <a:off x="1775519" y="1690063"/>
            <a:ext cx="8638986" cy="1813294"/>
            <a:chOff x="251519" y="1739404"/>
            <a:chExt cx="8638986" cy="1813294"/>
          </a:xfrm>
        </p:grpSpPr>
        <p:grpSp>
          <p:nvGrpSpPr>
            <p:cNvPr id="262" name="Google Shape;262;p13"/>
            <p:cNvGrpSpPr/>
            <p:nvPr/>
          </p:nvGrpSpPr>
          <p:grpSpPr>
            <a:xfrm>
              <a:off x="251519" y="1739404"/>
              <a:ext cx="8638986" cy="1813294"/>
              <a:chOff x="72007" y="31750"/>
              <a:chExt cx="8638986" cy="1813294"/>
            </a:xfrm>
          </p:grpSpPr>
          <p:sp>
            <p:nvSpPr>
              <p:cNvPr id="263" name="Google Shape;263;p13"/>
              <p:cNvSpPr/>
              <p:nvPr/>
            </p:nvSpPr>
            <p:spPr>
              <a:xfrm>
                <a:off x="2839497" y="31750"/>
                <a:ext cx="2736235" cy="674821"/>
              </a:xfrm>
              <a:prstGeom prst="ellipse">
                <a:avLst/>
              </a:prstGeom>
              <a:solidFill>
                <a:srgbClr val="32445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3"/>
              <p:cNvSpPr txBox="1"/>
              <p:nvPr/>
            </p:nvSpPr>
            <p:spPr>
              <a:xfrm>
                <a:off x="3240209" y="130575"/>
                <a:ext cx="1934811" cy="477171"/>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700"/>
                  <a:buFont typeface="Arial"/>
                  <a:buNone/>
                </a:pPr>
                <a:r>
                  <a:rPr b="1" i="0" lang="en-US" sz="1700" u="none" cap="none" strike="noStrike">
                    <a:solidFill>
                      <a:schemeClr val="lt1"/>
                    </a:solidFill>
                    <a:latin typeface="Arial"/>
                    <a:ea typeface="Arial"/>
                    <a:cs typeface="Arial"/>
                    <a:sym typeface="Arial"/>
                  </a:rPr>
                  <a:t>(1) EOs to Analysis-Ready Data (ARD)</a:t>
                </a:r>
                <a:endParaRPr b="1" i="0" sz="1700" u="none" cap="none" strike="noStrike">
                  <a:solidFill>
                    <a:schemeClr val="lt1"/>
                  </a:solidFill>
                  <a:latin typeface="Arial"/>
                  <a:ea typeface="Arial"/>
                  <a:cs typeface="Arial"/>
                  <a:sym typeface="Arial"/>
                </a:endParaRPr>
              </a:p>
            </p:txBody>
          </p:sp>
          <p:sp>
            <p:nvSpPr>
              <p:cNvPr id="265" name="Google Shape;265;p13"/>
              <p:cNvSpPr/>
              <p:nvPr/>
            </p:nvSpPr>
            <p:spPr>
              <a:xfrm rot="1057416">
                <a:off x="5633320" y="265341"/>
                <a:ext cx="1502730" cy="422734"/>
              </a:xfrm>
              <a:prstGeom prst="rightArrow">
                <a:avLst>
                  <a:gd fmla="val 60000" name="adj1"/>
                  <a:gd fmla="val 50000" name="adj2"/>
                </a:avLst>
              </a:prstGeom>
              <a:solidFill>
                <a:srgbClr val="ABAE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3"/>
              <p:cNvSpPr txBox="1"/>
              <p:nvPr/>
            </p:nvSpPr>
            <p:spPr>
              <a:xfrm rot="1057416">
                <a:off x="5636296" y="330690"/>
                <a:ext cx="1375910" cy="25364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67" name="Google Shape;267;p13"/>
              <p:cNvSpPr/>
              <p:nvPr/>
            </p:nvSpPr>
            <p:spPr>
              <a:xfrm>
                <a:off x="5794755" y="828065"/>
                <a:ext cx="2916238" cy="1016979"/>
              </a:xfrm>
              <a:prstGeom prst="ellipse">
                <a:avLst/>
              </a:prstGeom>
              <a:solidFill>
                <a:srgbClr val="32445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3"/>
              <p:cNvSpPr txBox="1"/>
              <p:nvPr/>
            </p:nvSpPr>
            <p:spPr>
              <a:xfrm>
                <a:off x="6221828" y="976998"/>
                <a:ext cx="2062092" cy="719113"/>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Clr>
                    <a:srgbClr val="000000"/>
                  </a:buClr>
                  <a:buSzPts val="1500"/>
                  <a:buFont typeface="Arial"/>
                  <a:buNone/>
                </a:pPr>
                <a:r>
                  <a:rPr b="1" i="0" lang="en-US" sz="1500" u="none" cap="none" strike="noStrike">
                    <a:solidFill>
                      <a:schemeClr val="lt1"/>
                    </a:solidFill>
                    <a:latin typeface="Arial"/>
                    <a:ea typeface="Arial"/>
                    <a:cs typeface="Arial"/>
                    <a:sym typeface="Arial"/>
                  </a:rPr>
                  <a:t>(2) ARD to Essential Agricultural Variables  or Decision-Ready Products</a:t>
                </a:r>
                <a:endParaRPr b="1" i="0" sz="1500" u="none" cap="none" strike="noStrike">
                  <a:solidFill>
                    <a:schemeClr val="lt1"/>
                  </a:solidFill>
                  <a:highlight>
                    <a:srgbClr val="FFFF00"/>
                  </a:highlight>
                  <a:latin typeface="Arial"/>
                  <a:ea typeface="Arial"/>
                  <a:cs typeface="Arial"/>
                  <a:sym typeface="Arial"/>
                </a:endParaRPr>
              </a:p>
            </p:txBody>
          </p:sp>
          <p:sp>
            <p:nvSpPr>
              <p:cNvPr id="269" name="Google Shape;269;p13"/>
              <p:cNvSpPr/>
              <p:nvPr/>
            </p:nvSpPr>
            <p:spPr>
              <a:xfrm rot="-10799046">
                <a:off x="2633976" y="1370003"/>
                <a:ext cx="3126629" cy="422734"/>
              </a:xfrm>
              <a:prstGeom prst="rightArrow">
                <a:avLst>
                  <a:gd fmla="val 60000" name="adj1"/>
                  <a:gd fmla="val 50000" name="adj2"/>
                </a:avLst>
              </a:prstGeom>
              <a:solidFill>
                <a:srgbClr val="ABAE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3"/>
              <p:cNvSpPr txBox="1"/>
              <p:nvPr/>
            </p:nvSpPr>
            <p:spPr>
              <a:xfrm rot="954">
                <a:off x="2760796" y="1454568"/>
                <a:ext cx="2999809" cy="25364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71" name="Google Shape;271;p13"/>
              <p:cNvSpPr/>
              <p:nvPr/>
            </p:nvSpPr>
            <p:spPr>
              <a:xfrm>
                <a:off x="72007" y="1057794"/>
                <a:ext cx="2476344" cy="737035"/>
              </a:xfrm>
              <a:prstGeom prst="ellipse">
                <a:avLst/>
              </a:prstGeom>
              <a:solidFill>
                <a:srgbClr val="32445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3"/>
              <p:cNvSpPr txBox="1"/>
              <p:nvPr/>
            </p:nvSpPr>
            <p:spPr>
              <a:xfrm>
                <a:off x="434659" y="1165730"/>
                <a:ext cx="1751040" cy="521163"/>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700"/>
                  <a:buFont typeface="Arial"/>
                  <a:buNone/>
                </a:pPr>
                <a:r>
                  <a:rPr b="1" i="0" lang="en-US" sz="1700" u="none" cap="none" strike="noStrike">
                    <a:solidFill>
                      <a:schemeClr val="lt1"/>
                    </a:solidFill>
                    <a:latin typeface="Arial"/>
                    <a:ea typeface="Arial"/>
                    <a:cs typeface="Arial"/>
                    <a:sym typeface="Arial"/>
                  </a:rPr>
                  <a:t>(3) Policy, land use, crop management</a:t>
                </a:r>
                <a:endParaRPr b="1" i="0" sz="1700" u="none" cap="none" strike="noStrike">
                  <a:solidFill>
                    <a:schemeClr val="lt1"/>
                  </a:solidFill>
                  <a:latin typeface="Arial"/>
                  <a:ea typeface="Arial"/>
                  <a:cs typeface="Arial"/>
                  <a:sym typeface="Arial"/>
                </a:endParaRPr>
              </a:p>
            </p:txBody>
          </p:sp>
          <p:sp>
            <p:nvSpPr>
              <p:cNvPr id="273" name="Google Shape;273;p13"/>
              <p:cNvSpPr/>
              <p:nvPr/>
            </p:nvSpPr>
            <p:spPr>
              <a:xfrm rot="-1702610">
                <a:off x="1454375" y="403734"/>
                <a:ext cx="1471885" cy="422734"/>
              </a:xfrm>
              <a:prstGeom prst="rightArrow">
                <a:avLst>
                  <a:gd fmla="val 60000" name="adj1"/>
                  <a:gd fmla="val 50000" name="adj2"/>
                </a:avLst>
              </a:prstGeom>
              <a:solidFill>
                <a:srgbClr val="ABAE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3"/>
              <p:cNvSpPr txBox="1"/>
              <p:nvPr/>
            </p:nvSpPr>
            <p:spPr>
              <a:xfrm rot="-1702610">
                <a:off x="1461994" y="518418"/>
                <a:ext cx="1345065" cy="25364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grpSp>
        <p:sp>
          <p:nvSpPr>
            <p:cNvPr id="275" name="Google Shape;275;p13"/>
            <p:cNvSpPr txBox="1"/>
            <p:nvPr/>
          </p:nvSpPr>
          <p:spPr>
            <a:xfrm>
              <a:off x="2555776" y="2475250"/>
              <a:ext cx="3472712" cy="437794"/>
            </a:xfrm>
            <a:prstGeom prst="rect">
              <a:avLst/>
            </a:prstGeom>
            <a:solidFill>
              <a:srgbClr val="FFFF00"/>
            </a:solidFill>
            <a:ln>
              <a:noFill/>
            </a:ln>
            <a:effectLst>
              <a:outerShdw blurRad="50800" rotWithShape="0" algn="tl" dir="2700000" dist="38100">
                <a:srgbClr val="000000">
                  <a:alpha val="40000"/>
                </a:srgbClr>
              </a:outerShdw>
            </a:effectLst>
          </p:spPr>
          <p:txBody>
            <a:bodyPr anchorCtr="0" anchor="t" bIns="72000" lIns="108000" spcFirstLastPara="1" rIns="108000" wrap="square" tIns="72000">
              <a:spAutoFit/>
            </a:bodyPr>
            <a:lstStyle/>
            <a:p>
              <a:pPr indent="0" lvl="0" marL="0" marR="0" rtl="0" algn="ctr">
                <a:lnSpc>
                  <a:spcPct val="100000"/>
                </a:lnSpc>
                <a:spcBef>
                  <a:spcPts val="0"/>
                </a:spcBef>
                <a:spcAft>
                  <a:spcPts val="0"/>
                </a:spcAft>
                <a:buNone/>
              </a:pPr>
              <a:r>
                <a:rPr b="1" i="0" lang="en-US" sz="1900" u="none" cap="none" strike="noStrike">
                  <a:solidFill>
                    <a:srgbClr val="FF0000"/>
                  </a:solidFill>
                  <a:latin typeface="Arial"/>
                  <a:ea typeface="Arial"/>
                  <a:cs typeface="Arial"/>
                  <a:sym typeface="Arial"/>
                </a:rPr>
                <a:t>EO Cycle for Food Security</a:t>
              </a:r>
              <a:endParaRPr b="1" i="0" sz="1900" u="none" cap="none" strike="noStrike">
                <a:solidFill>
                  <a:srgbClr val="FF0000"/>
                </a:solidFill>
                <a:latin typeface="Arial"/>
                <a:ea typeface="Arial"/>
                <a:cs typeface="Arial"/>
                <a:sym typeface="Arial"/>
              </a:endParaRPr>
            </a:p>
          </p:txBody>
        </p:sp>
        <p:sp>
          <p:nvSpPr>
            <p:cNvPr id="276" name="Google Shape;276;p13"/>
            <p:cNvSpPr txBox="1"/>
            <p:nvPr/>
          </p:nvSpPr>
          <p:spPr>
            <a:xfrm rot="-1647443">
              <a:off x="1711329" y="2173304"/>
              <a:ext cx="1202317"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1600" u="none" cap="none" strike="noStrike">
                  <a:solidFill>
                    <a:srgbClr val="000000"/>
                  </a:solidFill>
                  <a:latin typeface="Calibri"/>
                  <a:ea typeface="Calibri"/>
                  <a:cs typeface="Calibri"/>
                  <a:sym typeface="Calibri"/>
                </a:rPr>
                <a:t>Need for EO</a:t>
              </a:r>
              <a:endParaRPr b="1" i="1" sz="1600" u="none" cap="none" strike="noStrike">
                <a:solidFill>
                  <a:srgbClr val="000000"/>
                </a:solidFill>
                <a:latin typeface="Calibri"/>
                <a:ea typeface="Calibri"/>
                <a:cs typeface="Calibri"/>
                <a:sym typeface="Calibri"/>
              </a:endParaRPr>
            </a:p>
          </p:txBody>
        </p:sp>
        <p:sp>
          <p:nvSpPr>
            <p:cNvPr id="277" name="Google Shape;277;p13"/>
            <p:cNvSpPr txBox="1"/>
            <p:nvPr/>
          </p:nvSpPr>
          <p:spPr>
            <a:xfrm rot="1058484">
              <a:off x="5957658" y="1969357"/>
              <a:ext cx="1059201"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1600" u="none" cap="none" strike="noStrike">
                  <a:solidFill>
                    <a:srgbClr val="000000"/>
                  </a:solidFill>
                  <a:latin typeface="Calibri"/>
                  <a:ea typeface="Calibri"/>
                  <a:cs typeface="Calibri"/>
                  <a:sym typeface="Calibri"/>
                </a:rPr>
                <a:t>Transform</a:t>
              </a:r>
              <a:endParaRPr b="1" i="1" sz="1600" u="none" cap="none" strike="noStrike">
                <a:solidFill>
                  <a:srgbClr val="000000"/>
                </a:solidFill>
                <a:latin typeface="Calibri"/>
                <a:ea typeface="Calibri"/>
                <a:cs typeface="Calibri"/>
                <a:sym typeface="Calibri"/>
              </a:endParaRPr>
            </a:p>
          </p:txBody>
        </p:sp>
        <p:sp>
          <p:nvSpPr>
            <p:cNvPr id="278" name="Google Shape;278;p13"/>
            <p:cNvSpPr txBox="1"/>
            <p:nvPr/>
          </p:nvSpPr>
          <p:spPr>
            <a:xfrm>
              <a:off x="3774351" y="3109642"/>
              <a:ext cx="115768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1600" u="none" cap="none" strike="noStrike">
                  <a:solidFill>
                    <a:srgbClr val="000000"/>
                  </a:solidFill>
                  <a:latin typeface="Calibri"/>
                  <a:ea typeface="Calibri"/>
                  <a:cs typeface="Calibri"/>
                  <a:sym typeface="Calibri"/>
                </a:rPr>
                <a:t>Application</a:t>
              </a:r>
              <a:endParaRPr b="1" i="1" sz="1600" u="none" cap="none" strike="noStrike">
                <a:solidFill>
                  <a:srgbClr val="000000"/>
                </a:solidFill>
                <a:latin typeface="Calibri"/>
                <a:ea typeface="Calibri"/>
                <a:cs typeface="Calibri"/>
                <a:sym typeface="Calibri"/>
              </a:endParaRPr>
            </a:p>
          </p:txBody>
        </p:sp>
      </p:grpSp>
      <p:sp>
        <p:nvSpPr>
          <p:cNvPr id="279" name="Google Shape;279;p13"/>
          <p:cNvSpPr txBox="1"/>
          <p:nvPr/>
        </p:nvSpPr>
        <p:spPr>
          <a:xfrm>
            <a:off x="1596735" y="3668929"/>
            <a:ext cx="8784976" cy="108572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2060"/>
                </a:solidFill>
                <a:latin typeface="Arial"/>
                <a:ea typeface="Arial"/>
                <a:cs typeface="Arial"/>
                <a:sym typeface="Arial"/>
              </a:rPr>
              <a:t>(1)  Challenge is effective deployment of big training data for validating rice area information</a:t>
            </a:r>
            <a:endParaRPr b="1" i="0" sz="1500" u="none" cap="none" strike="noStrike">
              <a:solidFill>
                <a:srgbClr val="000000"/>
              </a:solidFill>
              <a:latin typeface="Arial"/>
              <a:ea typeface="Arial"/>
              <a:cs typeface="Arial"/>
              <a:sym typeface="Arial"/>
            </a:endParaRPr>
          </a:p>
          <a:p>
            <a:pPr indent="-285750" lvl="0" marL="555625"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Need for closer coordination among regional/national initiatives was emphasized</a:t>
            </a:r>
            <a:endParaRPr/>
          </a:p>
          <a:p>
            <a:pPr indent="-285750" lvl="0" marL="555625"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Efficient methods to collect training data including </a:t>
            </a:r>
            <a:r>
              <a:rPr b="0" i="1" lang="en-US" sz="1500" u="none" cap="none" strike="noStrike">
                <a:solidFill>
                  <a:srgbClr val="000000"/>
                </a:solidFill>
                <a:latin typeface="Arial"/>
                <a:ea typeface="Arial"/>
                <a:cs typeface="Arial"/>
                <a:sym typeface="Arial"/>
              </a:rPr>
              <a:t>in situ</a:t>
            </a:r>
            <a:r>
              <a:rPr b="0" i="0" lang="en-US" sz="1500" u="none" cap="none" strike="noStrike">
                <a:solidFill>
                  <a:srgbClr val="000000"/>
                </a:solidFill>
                <a:latin typeface="Arial"/>
                <a:ea typeface="Arial"/>
                <a:cs typeface="Arial"/>
                <a:sym typeface="Arial"/>
              </a:rPr>
              <a:t> data for machine learning are needed</a:t>
            </a:r>
            <a:endParaRPr/>
          </a:p>
          <a:p>
            <a:pPr indent="-285750" lvl="0" marL="555625"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Data sharing scheme (open-data platform, standardization of data) was emphasized </a:t>
            </a:r>
            <a:endParaRPr/>
          </a:p>
        </p:txBody>
      </p:sp>
      <p:sp>
        <p:nvSpPr>
          <p:cNvPr id="280" name="Google Shape;280;p13"/>
          <p:cNvSpPr txBox="1"/>
          <p:nvPr/>
        </p:nvSpPr>
        <p:spPr>
          <a:xfrm>
            <a:off x="1596735" y="4659311"/>
            <a:ext cx="8924848" cy="86409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2060"/>
                </a:solidFill>
                <a:latin typeface="Arial"/>
                <a:ea typeface="Arial"/>
                <a:cs typeface="Arial"/>
                <a:sym typeface="Arial"/>
              </a:rPr>
              <a:t>(2)  Examples of decision-ready products are rice area, growing period, and crop yield</a:t>
            </a:r>
            <a:endParaRPr b="1" i="0" sz="1500" u="none" cap="none" strike="sngStrike">
              <a:solidFill>
                <a:srgbClr val="002060"/>
              </a:solidFill>
              <a:highlight>
                <a:srgbClr val="FFFF00"/>
              </a:highlight>
              <a:latin typeface="Arial"/>
              <a:ea typeface="Arial"/>
              <a:cs typeface="Arial"/>
              <a:sym typeface="Arial"/>
            </a:endParaRPr>
          </a:p>
          <a:p>
            <a:pPr indent="-268288" lvl="0" marL="538163"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Importance of cross-comparison of outputs (e.g. rice map, drought monitoring, argo-net info) and knowledge sharing (including capacity building) among different initiatives was emphasized</a:t>
            </a:r>
            <a:endParaRPr/>
          </a:p>
        </p:txBody>
      </p:sp>
      <p:sp>
        <p:nvSpPr>
          <p:cNvPr id="281" name="Google Shape;281;p13"/>
          <p:cNvSpPr txBox="1"/>
          <p:nvPr/>
        </p:nvSpPr>
        <p:spPr>
          <a:xfrm>
            <a:off x="1596735" y="5410119"/>
            <a:ext cx="8784976" cy="7920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2060"/>
                </a:solidFill>
                <a:latin typeface="Arial"/>
                <a:ea typeface="Arial"/>
                <a:cs typeface="Arial"/>
                <a:sym typeface="Arial"/>
              </a:rPr>
              <a:t>(3)  We started to discuss the objective-based application (early warning system, land use, etc)</a:t>
            </a:r>
            <a:endParaRPr/>
          </a:p>
          <a:p>
            <a:pPr indent="-285750" lvl="0" marL="555625"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Need for closer collaboration with stakeholders in agricultural sector, including engagement of agricultural policy makers (at least awareness creation), was emphasized</a:t>
            </a:r>
            <a:endParaRPr/>
          </a:p>
        </p:txBody>
      </p:sp>
      <p:sp>
        <p:nvSpPr>
          <p:cNvPr id="282" name="Google Shape;282;p13"/>
          <p:cNvSpPr txBox="1"/>
          <p:nvPr/>
        </p:nvSpPr>
        <p:spPr>
          <a:xfrm>
            <a:off x="2305050" y="103248"/>
            <a:ext cx="6457482" cy="1056531"/>
          </a:xfrm>
          <a:prstGeom prst="rect">
            <a:avLst/>
          </a:prstGeom>
          <a:noFill/>
          <a:ln>
            <a:noFill/>
          </a:ln>
        </p:spPr>
        <p:txBody>
          <a:bodyPr anchorCtr="0" anchor="t" bIns="45700" lIns="91425" spcFirstLastPara="1" rIns="91425" wrap="square" tIns="45700">
            <a:spAutoFit/>
          </a:bodyPr>
          <a:lstStyle/>
          <a:p>
            <a:pPr indent="0" lvl="0" marL="0" marR="0" rtl="0" algn="ctr">
              <a:lnSpc>
                <a:spcPct val="114000"/>
              </a:lnSpc>
              <a:spcBef>
                <a:spcPts val="0"/>
              </a:spcBef>
              <a:spcAft>
                <a:spcPts val="1500"/>
              </a:spcAft>
              <a:buClr>
                <a:srgbClr val="000000"/>
              </a:buClr>
              <a:buSzPts val="4400"/>
              <a:buFont typeface="Montserrat"/>
              <a:buNone/>
            </a:pPr>
            <a:r>
              <a:rPr b="1" i="0" lang="en-US" sz="4400" u="none" cap="none" strike="noStrike">
                <a:solidFill>
                  <a:schemeClr val="lt1"/>
                </a:solidFill>
                <a:latin typeface="Arial"/>
                <a:ea typeface="Arial"/>
                <a:cs typeface="Arial"/>
                <a:sym typeface="Arial"/>
              </a:rPr>
              <a:t>Challenges in EO cycle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200"/>
                                        <p:tgtEl>
                                          <p:spTgt spid="2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200"/>
                                        <p:tgtEl>
                                          <p:spTgt spid="2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200"/>
                                        <p:tgtEl>
                                          <p:spTgt spid="2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4"/>
          <p:cNvSpPr txBox="1"/>
          <p:nvPr/>
        </p:nvSpPr>
        <p:spPr>
          <a:xfrm>
            <a:off x="2305050" y="103248"/>
            <a:ext cx="6457482" cy="1056531"/>
          </a:xfrm>
          <a:prstGeom prst="rect">
            <a:avLst/>
          </a:prstGeom>
          <a:noFill/>
          <a:ln>
            <a:noFill/>
          </a:ln>
        </p:spPr>
        <p:txBody>
          <a:bodyPr anchorCtr="0" anchor="t" bIns="45700" lIns="91425" spcFirstLastPara="1" rIns="91425" wrap="square" tIns="45700">
            <a:spAutoFit/>
          </a:bodyPr>
          <a:lstStyle/>
          <a:p>
            <a:pPr indent="0" lvl="0" marL="0" marR="0" rtl="0" algn="ctr">
              <a:lnSpc>
                <a:spcPct val="114000"/>
              </a:lnSpc>
              <a:spcBef>
                <a:spcPts val="0"/>
              </a:spcBef>
              <a:spcAft>
                <a:spcPts val="1500"/>
              </a:spcAft>
              <a:buClr>
                <a:srgbClr val="000000"/>
              </a:buClr>
              <a:buSzPts val="4400"/>
              <a:buFont typeface="Montserrat"/>
              <a:buNone/>
            </a:pPr>
            <a:r>
              <a:rPr b="1" i="0" lang="en-US" sz="4400" u="none" cap="none" strike="noStrike">
                <a:solidFill>
                  <a:schemeClr val="lt1"/>
                </a:solidFill>
                <a:latin typeface="Arial"/>
                <a:ea typeface="Arial"/>
                <a:cs typeface="Arial"/>
                <a:sym typeface="Arial"/>
              </a:rPr>
              <a:t>Challenges in EO cycle</a:t>
            </a:r>
            <a:endParaRPr/>
          </a:p>
        </p:txBody>
      </p:sp>
      <p:sp>
        <p:nvSpPr>
          <p:cNvPr id="288" name="Google Shape;288;p14"/>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15000"/>
              </a:lnSpc>
              <a:spcBef>
                <a:spcPts val="1000"/>
              </a:spcBef>
              <a:spcAft>
                <a:spcPts val="0"/>
              </a:spcAft>
              <a:buClr>
                <a:schemeClr val="dk1"/>
              </a:buClr>
              <a:buSzPts val="2800"/>
              <a:buFont typeface="Montserrat"/>
              <a:buNone/>
            </a:pPr>
            <a:r>
              <a:t/>
            </a:r>
            <a:endParaRPr/>
          </a:p>
        </p:txBody>
      </p:sp>
      <p:sp>
        <p:nvSpPr>
          <p:cNvPr id="289" name="Google Shape;289;p14"/>
          <p:cNvSpPr/>
          <p:nvPr/>
        </p:nvSpPr>
        <p:spPr>
          <a:xfrm>
            <a:off x="8913204" y="4098190"/>
            <a:ext cx="1260000" cy="2632214"/>
          </a:xfrm>
          <a:prstGeom prst="rect">
            <a:avLst/>
          </a:prstGeom>
          <a:solidFill>
            <a:srgbClr val="FAF9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p:txBody>
      </p:sp>
      <p:sp>
        <p:nvSpPr>
          <p:cNvPr id="290" name="Google Shape;290;p14"/>
          <p:cNvSpPr txBox="1"/>
          <p:nvPr/>
        </p:nvSpPr>
        <p:spPr>
          <a:xfrm>
            <a:off x="5942971" y="4679665"/>
            <a:ext cx="4743752" cy="1384995"/>
          </a:xfrm>
          <a:prstGeom prst="rect">
            <a:avLst/>
          </a:prstGeom>
          <a:solidFill>
            <a:schemeClr val="lt1"/>
          </a:solidFill>
          <a:ln cap="flat" cmpd="sng" w="25400">
            <a:solidFill>
              <a:schemeClr val="accent4"/>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Crop supply information and forecast information for Food security and Global market</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Farm advice information for sustainable agriculture </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GHG information for carbon trade and national inventory</a:t>
            </a:r>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91" name="Google Shape;291;p14"/>
          <p:cNvSpPr txBox="1"/>
          <p:nvPr/>
        </p:nvSpPr>
        <p:spPr>
          <a:xfrm>
            <a:off x="743869" y="5372163"/>
            <a:ext cx="4287519" cy="1169551"/>
          </a:xfrm>
          <a:prstGeom prst="rect">
            <a:avLst/>
          </a:prstGeom>
          <a:solidFill>
            <a:schemeClr val="lt1"/>
          </a:solidFill>
          <a:ln cap="flat" cmpd="sng" w="25400">
            <a:solidFill>
              <a:schemeClr val="accent4"/>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Crop status and condition (crop monitoring)</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Land use (high-quality rice and other crop map)</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Agromet information Climate extremes (drought/flood) </a:t>
            </a:r>
            <a:endParaRPr/>
          </a:p>
        </p:txBody>
      </p:sp>
      <p:sp>
        <p:nvSpPr>
          <p:cNvPr id="292" name="Google Shape;292;p14"/>
          <p:cNvSpPr txBox="1"/>
          <p:nvPr/>
        </p:nvSpPr>
        <p:spPr>
          <a:xfrm>
            <a:off x="1517399" y="3491393"/>
            <a:ext cx="296158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Earth Observation Data</a:t>
            </a:r>
            <a:endParaRPr b="1" i="0" sz="1400" u="none" cap="none" strike="noStrike">
              <a:solidFill>
                <a:srgbClr val="000000"/>
              </a:solidFill>
              <a:latin typeface="Arial"/>
              <a:ea typeface="Arial"/>
              <a:cs typeface="Arial"/>
              <a:sym typeface="Arial"/>
            </a:endParaRPr>
          </a:p>
        </p:txBody>
      </p:sp>
      <p:sp>
        <p:nvSpPr>
          <p:cNvPr id="293" name="Google Shape;293;p14"/>
          <p:cNvSpPr txBox="1"/>
          <p:nvPr/>
        </p:nvSpPr>
        <p:spPr>
          <a:xfrm>
            <a:off x="5942971" y="3467712"/>
            <a:ext cx="474375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Potential Examples of Earth Intelligence</a:t>
            </a:r>
            <a:endParaRPr/>
          </a:p>
        </p:txBody>
      </p:sp>
      <p:sp>
        <p:nvSpPr>
          <p:cNvPr id="294" name="Google Shape;294;p14"/>
          <p:cNvSpPr/>
          <p:nvPr/>
        </p:nvSpPr>
        <p:spPr>
          <a:xfrm rot="5400000">
            <a:off x="2586111" y="5072360"/>
            <a:ext cx="377072" cy="282805"/>
          </a:xfrm>
          <a:prstGeom prst="rightArrow">
            <a:avLst>
              <a:gd fmla="val 50000" name="adj1"/>
              <a:gd fmla="val 50000" name="adj2"/>
            </a:avLst>
          </a:prstGeom>
          <a:solidFill>
            <a:schemeClr val="accent1"/>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5" name="Google Shape;295;p14"/>
          <p:cNvSpPr/>
          <p:nvPr/>
        </p:nvSpPr>
        <p:spPr>
          <a:xfrm>
            <a:off x="743869" y="1417829"/>
            <a:ext cx="9891345" cy="1376056"/>
          </a:xfrm>
          <a:prstGeom prst="rect">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171450" lvl="0" marL="1714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Cross comparison on  rice cultivation area monitoring and water management for reducing methane emission from paddy fields between different countries using space based, ground base data and model to publish scientific papers to promote evidence-based decision making for food security and sustainable agriculture </a:t>
            </a:r>
            <a:endParaRPr/>
          </a:p>
          <a:p>
            <a:pPr indent="-171450" lvl="0" marL="1714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Enhance collaboration with various stakeholders (e.g. Ministry of Agriculture) on rice statistics</a:t>
            </a:r>
            <a:endParaRPr/>
          </a:p>
          <a:p>
            <a:pPr indent="-171450" lvl="0" marL="1714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Continue capacity building using available international donor funds</a:t>
            </a:r>
            <a:endParaRPr/>
          </a:p>
        </p:txBody>
      </p:sp>
      <p:sp>
        <p:nvSpPr>
          <p:cNvPr id="296" name="Google Shape;296;p14"/>
          <p:cNvSpPr txBox="1"/>
          <p:nvPr/>
        </p:nvSpPr>
        <p:spPr>
          <a:xfrm>
            <a:off x="664851" y="1087031"/>
            <a:ext cx="1055624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＜Needs of the Asia-Oceania region  for each task group‘s theme＞</a:t>
            </a:r>
            <a:endParaRPr b="1" i="0" sz="1400" u="none" cap="none" strike="noStrike">
              <a:solidFill>
                <a:srgbClr val="000000"/>
              </a:solidFill>
              <a:latin typeface="Arial"/>
              <a:ea typeface="Arial"/>
              <a:cs typeface="Arial"/>
              <a:sym typeface="Arial"/>
            </a:endParaRPr>
          </a:p>
        </p:txBody>
      </p:sp>
      <p:sp>
        <p:nvSpPr>
          <p:cNvPr id="297" name="Google Shape;297;p14"/>
          <p:cNvSpPr txBox="1"/>
          <p:nvPr/>
        </p:nvSpPr>
        <p:spPr>
          <a:xfrm>
            <a:off x="664851" y="3084053"/>
            <a:ext cx="587889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＜From Earth Observation to Earth Intelligence＞</a:t>
            </a:r>
            <a:endParaRPr/>
          </a:p>
        </p:txBody>
      </p:sp>
      <p:sp>
        <p:nvSpPr>
          <p:cNvPr id="298" name="Google Shape;298;p14"/>
          <p:cNvSpPr txBox="1"/>
          <p:nvPr/>
        </p:nvSpPr>
        <p:spPr>
          <a:xfrm>
            <a:off x="772291" y="3855675"/>
            <a:ext cx="4287519" cy="1169551"/>
          </a:xfrm>
          <a:prstGeom prst="rect">
            <a:avLst/>
          </a:prstGeom>
          <a:solidFill>
            <a:schemeClr val="lt1"/>
          </a:solidFill>
          <a:ln cap="flat" cmpd="sng" w="25400">
            <a:solidFill>
              <a:schemeClr val="accent4"/>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Crop status and condition </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Land use (timely and accurate rice and other crop map)</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Agromet information climate extremes (drought/flood) </a:t>
            </a:r>
            <a:endParaRPr/>
          </a:p>
        </p:txBody>
      </p:sp>
      <p:sp>
        <p:nvSpPr>
          <p:cNvPr id="299" name="Google Shape;299;p14"/>
          <p:cNvSpPr/>
          <p:nvPr/>
        </p:nvSpPr>
        <p:spPr>
          <a:xfrm rot="-2174010">
            <a:off x="5312342" y="5302696"/>
            <a:ext cx="377072" cy="282805"/>
          </a:xfrm>
          <a:prstGeom prst="rightArrow">
            <a:avLst>
              <a:gd fmla="val 50000" name="adj1"/>
              <a:gd fmla="val 50000" name="adj2"/>
            </a:avLst>
          </a:prstGeom>
          <a:solidFill>
            <a:schemeClr val="accent1"/>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5"/>
          <p:cNvSpPr txBox="1"/>
          <p:nvPr/>
        </p:nvSpPr>
        <p:spPr>
          <a:xfrm>
            <a:off x="2305050" y="103248"/>
            <a:ext cx="6457482" cy="1056531"/>
          </a:xfrm>
          <a:prstGeom prst="rect">
            <a:avLst/>
          </a:prstGeom>
          <a:noFill/>
          <a:ln>
            <a:noFill/>
          </a:ln>
        </p:spPr>
        <p:txBody>
          <a:bodyPr anchorCtr="0" anchor="t" bIns="45700" lIns="91425" spcFirstLastPara="1" rIns="91425" wrap="square" tIns="45700">
            <a:spAutoFit/>
          </a:bodyPr>
          <a:lstStyle/>
          <a:p>
            <a:pPr indent="0" lvl="0" marL="0" marR="0" rtl="0" algn="ctr">
              <a:lnSpc>
                <a:spcPct val="114000"/>
              </a:lnSpc>
              <a:spcBef>
                <a:spcPts val="0"/>
              </a:spcBef>
              <a:spcAft>
                <a:spcPts val="1500"/>
              </a:spcAft>
              <a:buClr>
                <a:srgbClr val="000000"/>
              </a:buClr>
              <a:buSzPts val="4400"/>
              <a:buFont typeface="Montserrat"/>
              <a:buNone/>
            </a:pPr>
            <a:r>
              <a:rPr b="1" i="0" lang="en-US" sz="4400" u="none" cap="none" strike="noStrike">
                <a:solidFill>
                  <a:schemeClr val="lt1"/>
                </a:solidFill>
                <a:latin typeface="Arial"/>
                <a:ea typeface="Arial"/>
                <a:cs typeface="Arial"/>
                <a:sym typeface="Arial"/>
              </a:rPr>
              <a:t>Challenges in EO cycle</a:t>
            </a:r>
            <a:endParaRPr/>
          </a:p>
        </p:txBody>
      </p:sp>
      <p:sp>
        <p:nvSpPr>
          <p:cNvPr id="305" name="Google Shape;305;p15"/>
          <p:cNvSpPr/>
          <p:nvPr/>
        </p:nvSpPr>
        <p:spPr>
          <a:xfrm>
            <a:off x="3609562" y="3644998"/>
            <a:ext cx="650904" cy="459000"/>
          </a:xfrm>
          <a:prstGeom prst="right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rgbClr val="FFFFFF"/>
              </a:solidFill>
              <a:latin typeface="Arial"/>
              <a:ea typeface="Arial"/>
              <a:cs typeface="Arial"/>
              <a:sym typeface="Arial"/>
            </a:endParaRPr>
          </a:p>
        </p:txBody>
      </p:sp>
      <p:sp>
        <p:nvSpPr>
          <p:cNvPr id="306" name="Google Shape;306;p15"/>
          <p:cNvSpPr/>
          <p:nvPr/>
        </p:nvSpPr>
        <p:spPr>
          <a:xfrm>
            <a:off x="7472399" y="2708639"/>
            <a:ext cx="1260000" cy="496746"/>
          </a:xfrm>
          <a:prstGeom prst="ellipse">
            <a:avLst/>
          </a:prstGeom>
          <a:gradFill>
            <a:gsLst>
              <a:gs pos="0">
                <a:srgbClr val="F4B081"/>
              </a:gs>
              <a:gs pos="48000">
                <a:srgbClr val="ED8037"/>
              </a:gs>
              <a:gs pos="100000">
                <a:srgbClr val="F4B081"/>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FFFFFF"/>
                </a:solidFill>
                <a:latin typeface="Calibri"/>
                <a:ea typeface="Calibri"/>
                <a:cs typeface="Calibri"/>
                <a:sym typeface="Calibri"/>
              </a:rPr>
              <a:t>Outlook</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FFFFFF"/>
                </a:solidFill>
                <a:latin typeface="Calibri"/>
                <a:ea typeface="Calibri"/>
                <a:cs typeface="Calibri"/>
                <a:sym typeface="Calibri"/>
              </a:rPr>
              <a:t>bulletin</a:t>
            </a:r>
            <a:endParaRPr b="1" i="0" sz="1200" u="none" cap="none" strike="noStrike">
              <a:solidFill>
                <a:srgbClr val="FFFFFF"/>
              </a:solidFill>
              <a:latin typeface="Calibri"/>
              <a:ea typeface="Calibri"/>
              <a:cs typeface="Calibri"/>
              <a:sym typeface="Calibri"/>
            </a:endParaRPr>
          </a:p>
        </p:txBody>
      </p:sp>
      <p:sp>
        <p:nvSpPr>
          <p:cNvPr id="307" name="Google Shape;307;p15"/>
          <p:cNvSpPr/>
          <p:nvPr/>
        </p:nvSpPr>
        <p:spPr>
          <a:xfrm>
            <a:off x="7464239" y="3227582"/>
            <a:ext cx="1260000" cy="496746"/>
          </a:xfrm>
          <a:prstGeom prst="ellipse">
            <a:avLst/>
          </a:prstGeom>
          <a:gradFill>
            <a:gsLst>
              <a:gs pos="0">
                <a:srgbClr val="F4B081"/>
              </a:gs>
              <a:gs pos="48000">
                <a:srgbClr val="ED8037"/>
              </a:gs>
              <a:gs pos="100000">
                <a:srgbClr val="F4B081"/>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FFFFFF"/>
                </a:solidFill>
                <a:latin typeface="Calibri"/>
                <a:ea typeface="Calibri"/>
                <a:cs typeface="Calibri"/>
                <a:sym typeface="Calibri"/>
              </a:rPr>
              <a:t>Early </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FFFFFF"/>
                </a:solidFill>
                <a:latin typeface="Calibri"/>
                <a:ea typeface="Calibri"/>
                <a:cs typeface="Calibri"/>
                <a:sym typeface="Calibri"/>
              </a:rPr>
              <a:t>warning</a:t>
            </a:r>
            <a:endParaRPr b="1" i="0" sz="1200" u="none" cap="none" strike="noStrike">
              <a:solidFill>
                <a:srgbClr val="FFFFFF"/>
              </a:solidFill>
              <a:latin typeface="Calibri"/>
              <a:ea typeface="Calibri"/>
              <a:cs typeface="Calibri"/>
              <a:sym typeface="Calibri"/>
            </a:endParaRPr>
          </a:p>
        </p:txBody>
      </p:sp>
      <p:sp>
        <p:nvSpPr>
          <p:cNvPr id="308" name="Google Shape;308;p15"/>
          <p:cNvSpPr/>
          <p:nvPr/>
        </p:nvSpPr>
        <p:spPr>
          <a:xfrm>
            <a:off x="8784197" y="2669998"/>
            <a:ext cx="1260000" cy="496745"/>
          </a:xfrm>
          <a:prstGeom prst="ellipse">
            <a:avLst/>
          </a:prstGeom>
          <a:gradFill>
            <a:gsLst>
              <a:gs pos="0">
                <a:srgbClr val="F4B081"/>
              </a:gs>
              <a:gs pos="48000">
                <a:srgbClr val="ED8037"/>
              </a:gs>
              <a:gs pos="100000">
                <a:srgbClr val="F4B081"/>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FFFFFF"/>
                </a:solidFill>
                <a:latin typeface="Calibri"/>
                <a:ea typeface="Calibri"/>
                <a:cs typeface="Calibri"/>
                <a:sym typeface="Calibri"/>
              </a:rPr>
              <a:t>Vulnerab.</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FFFFFF"/>
                </a:solidFill>
                <a:latin typeface="Calibri"/>
                <a:ea typeface="Calibri"/>
                <a:cs typeface="Calibri"/>
                <a:sym typeface="Calibri"/>
              </a:rPr>
              <a:t>report</a:t>
            </a:r>
            <a:endParaRPr b="1" i="0" sz="1200" u="none" cap="none" strike="noStrike">
              <a:solidFill>
                <a:srgbClr val="FFFFFF"/>
              </a:solidFill>
              <a:latin typeface="Calibri"/>
              <a:ea typeface="Calibri"/>
              <a:cs typeface="Calibri"/>
              <a:sym typeface="Calibri"/>
            </a:endParaRPr>
          </a:p>
        </p:txBody>
      </p:sp>
      <p:sp>
        <p:nvSpPr>
          <p:cNvPr id="309" name="Google Shape;309;p15"/>
          <p:cNvSpPr/>
          <p:nvPr/>
        </p:nvSpPr>
        <p:spPr>
          <a:xfrm>
            <a:off x="8787309" y="3227583"/>
            <a:ext cx="1260000" cy="496745"/>
          </a:xfrm>
          <a:prstGeom prst="ellipse">
            <a:avLst/>
          </a:prstGeom>
          <a:gradFill>
            <a:gsLst>
              <a:gs pos="0">
                <a:srgbClr val="F4B081"/>
              </a:gs>
              <a:gs pos="48000">
                <a:srgbClr val="ED8037"/>
              </a:gs>
              <a:gs pos="100000">
                <a:srgbClr val="F4B081"/>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200" u="none" cap="none" strike="noStrike">
                <a:solidFill>
                  <a:srgbClr val="FFFFFF"/>
                </a:solidFill>
                <a:latin typeface="Calibri"/>
                <a:ea typeface="Calibri"/>
                <a:cs typeface="Calibri"/>
                <a:sym typeface="Calibri"/>
              </a:rPr>
              <a:t>Int market</a:t>
            </a:r>
            <a:endParaRPr b="1" i="0" sz="12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None/>
            </a:pPr>
            <a:r>
              <a:rPr b="1" i="0" lang="en-US" sz="1200" u="none" cap="none" strike="noStrike">
                <a:solidFill>
                  <a:srgbClr val="FFFFFF"/>
                </a:solidFill>
                <a:latin typeface="Calibri"/>
                <a:ea typeface="Calibri"/>
                <a:cs typeface="Calibri"/>
                <a:sym typeface="Calibri"/>
              </a:rPr>
              <a:t>report</a:t>
            </a:r>
            <a:endParaRPr b="1" i="0" sz="1200" u="none" cap="none" strike="noStrike">
              <a:solidFill>
                <a:srgbClr val="FFFFFF"/>
              </a:solidFill>
              <a:latin typeface="Calibri"/>
              <a:ea typeface="Calibri"/>
              <a:cs typeface="Calibri"/>
              <a:sym typeface="Calibri"/>
            </a:endParaRPr>
          </a:p>
        </p:txBody>
      </p:sp>
      <p:grpSp>
        <p:nvGrpSpPr>
          <p:cNvPr id="310" name="Google Shape;310;p15"/>
          <p:cNvGrpSpPr/>
          <p:nvPr/>
        </p:nvGrpSpPr>
        <p:grpSpPr>
          <a:xfrm>
            <a:off x="8776038" y="1616525"/>
            <a:ext cx="1260000" cy="1024831"/>
            <a:chOff x="5163" y="3146"/>
            <a:chExt cx="598" cy="654"/>
          </a:xfrm>
        </p:grpSpPr>
        <p:sp>
          <p:nvSpPr>
            <p:cNvPr id="311" name="Google Shape;311;p15"/>
            <p:cNvSpPr/>
            <p:nvPr/>
          </p:nvSpPr>
          <p:spPr>
            <a:xfrm>
              <a:off x="5163" y="3146"/>
              <a:ext cx="591" cy="317"/>
            </a:xfrm>
            <a:prstGeom prst="ellipse">
              <a:avLst/>
            </a:prstGeom>
            <a:gradFill>
              <a:gsLst>
                <a:gs pos="0">
                  <a:srgbClr val="F4B081"/>
                </a:gs>
                <a:gs pos="48000">
                  <a:srgbClr val="ED8037"/>
                </a:gs>
                <a:gs pos="100000">
                  <a:srgbClr val="F4B081"/>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FFFFFF"/>
                  </a:solidFill>
                  <a:latin typeface="Calibri"/>
                  <a:ea typeface="Calibri"/>
                  <a:cs typeface="Calibri"/>
                  <a:sym typeface="Calibri"/>
                </a:rPr>
                <a:t>Yield</a:t>
              </a:r>
              <a:endParaRPr b="1" i="0" sz="12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FFFFFF"/>
                  </a:solidFill>
                  <a:latin typeface="Calibri"/>
                  <a:ea typeface="Calibri"/>
                  <a:cs typeface="Calibri"/>
                  <a:sym typeface="Calibri"/>
                </a:rPr>
                <a:t>forecast</a:t>
              </a:r>
              <a:endParaRPr b="1" i="0" sz="1200" u="none" cap="none" strike="noStrike">
                <a:solidFill>
                  <a:srgbClr val="FFFFFF"/>
                </a:solidFill>
                <a:latin typeface="Calibri"/>
                <a:ea typeface="Calibri"/>
                <a:cs typeface="Calibri"/>
                <a:sym typeface="Calibri"/>
              </a:endParaRPr>
            </a:p>
          </p:txBody>
        </p:sp>
        <p:sp>
          <p:nvSpPr>
            <p:cNvPr id="312" name="Google Shape;312;p15"/>
            <p:cNvSpPr/>
            <p:nvPr/>
          </p:nvSpPr>
          <p:spPr>
            <a:xfrm>
              <a:off x="5170" y="3483"/>
              <a:ext cx="591" cy="317"/>
            </a:xfrm>
            <a:prstGeom prst="ellipse">
              <a:avLst/>
            </a:prstGeom>
            <a:gradFill>
              <a:gsLst>
                <a:gs pos="0">
                  <a:srgbClr val="F4B081"/>
                </a:gs>
                <a:gs pos="48000">
                  <a:srgbClr val="ED8037"/>
                </a:gs>
                <a:gs pos="100000">
                  <a:srgbClr val="F4B081"/>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FFFFFF"/>
                  </a:solidFill>
                  <a:latin typeface="Calibri"/>
                  <a:ea typeface="Calibri"/>
                  <a:cs typeface="Calibri"/>
                  <a:sym typeface="Calibri"/>
                </a:rPr>
                <a:t>Prod</a:t>
              </a:r>
              <a:endParaRPr b="1" i="0" sz="12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FFFFFF"/>
                  </a:solidFill>
                  <a:latin typeface="Calibri"/>
                  <a:ea typeface="Calibri"/>
                  <a:cs typeface="Calibri"/>
                  <a:sym typeface="Calibri"/>
                </a:rPr>
                <a:t>estimate</a:t>
              </a:r>
              <a:endParaRPr b="1" i="0" sz="1200" u="none" cap="none" strike="noStrike">
                <a:solidFill>
                  <a:srgbClr val="FFFFFF"/>
                </a:solidFill>
                <a:latin typeface="Calibri"/>
                <a:ea typeface="Calibri"/>
                <a:cs typeface="Calibri"/>
                <a:sym typeface="Calibri"/>
              </a:endParaRPr>
            </a:p>
          </p:txBody>
        </p:sp>
      </p:grpSp>
      <p:sp>
        <p:nvSpPr>
          <p:cNvPr id="313" name="Google Shape;313;p15"/>
          <p:cNvSpPr/>
          <p:nvPr/>
        </p:nvSpPr>
        <p:spPr>
          <a:xfrm>
            <a:off x="7464403" y="2201635"/>
            <a:ext cx="1260000" cy="516086"/>
          </a:xfrm>
          <a:prstGeom prst="ellipse">
            <a:avLst/>
          </a:prstGeom>
          <a:gradFill>
            <a:gsLst>
              <a:gs pos="0">
                <a:srgbClr val="F4B081"/>
              </a:gs>
              <a:gs pos="48000">
                <a:srgbClr val="ED8037"/>
              </a:gs>
              <a:gs pos="100000">
                <a:srgbClr val="F4B081"/>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FFFFFF"/>
                </a:solidFill>
                <a:latin typeface="Calibri"/>
                <a:ea typeface="Calibri"/>
                <a:cs typeface="Calibri"/>
                <a:sym typeface="Calibri"/>
              </a:rPr>
              <a:t>Area</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FFFFFF"/>
                </a:solidFill>
                <a:latin typeface="Calibri"/>
                <a:ea typeface="Calibri"/>
                <a:cs typeface="Calibri"/>
                <a:sym typeface="Calibri"/>
              </a:rPr>
              <a:t>estimate</a:t>
            </a:r>
            <a:endParaRPr b="1" i="0" sz="1200" u="none" cap="none" strike="noStrike">
              <a:solidFill>
                <a:srgbClr val="FFFFFF"/>
              </a:solidFill>
              <a:latin typeface="Calibri"/>
              <a:ea typeface="Calibri"/>
              <a:cs typeface="Calibri"/>
              <a:sym typeface="Calibri"/>
            </a:endParaRPr>
          </a:p>
        </p:txBody>
      </p:sp>
      <p:sp>
        <p:nvSpPr>
          <p:cNvPr id="314" name="Google Shape;314;p15"/>
          <p:cNvSpPr/>
          <p:nvPr/>
        </p:nvSpPr>
        <p:spPr>
          <a:xfrm>
            <a:off x="7472399" y="1632196"/>
            <a:ext cx="1260000" cy="496745"/>
          </a:xfrm>
          <a:prstGeom prst="ellipse">
            <a:avLst/>
          </a:prstGeom>
          <a:gradFill>
            <a:gsLst>
              <a:gs pos="0">
                <a:srgbClr val="F4B081"/>
              </a:gs>
              <a:gs pos="48000">
                <a:srgbClr val="ED8037"/>
              </a:gs>
              <a:gs pos="100000">
                <a:srgbClr val="F4B081"/>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FFFFFF"/>
                </a:solidFill>
                <a:latin typeface="Calibri"/>
                <a:ea typeface="Calibri"/>
                <a:cs typeface="Calibri"/>
                <a:sym typeface="Calibri"/>
              </a:rPr>
              <a:t>Area </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FFFFFF"/>
                </a:solidFill>
                <a:latin typeface="Calibri"/>
                <a:ea typeface="Calibri"/>
                <a:cs typeface="Calibri"/>
                <a:sym typeface="Calibri"/>
              </a:rPr>
              <a:t>outlook</a:t>
            </a:r>
            <a:endParaRPr b="1" i="0" sz="1200" u="none" cap="none" strike="noStrike">
              <a:solidFill>
                <a:srgbClr val="FFFFFF"/>
              </a:solidFill>
              <a:latin typeface="Calibri"/>
              <a:ea typeface="Calibri"/>
              <a:cs typeface="Calibri"/>
              <a:sym typeface="Calibri"/>
            </a:endParaRPr>
          </a:p>
        </p:txBody>
      </p:sp>
      <p:sp>
        <p:nvSpPr>
          <p:cNvPr id="315" name="Google Shape;315;p15"/>
          <p:cNvSpPr/>
          <p:nvPr/>
        </p:nvSpPr>
        <p:spPr>
          <a:xfrm>
            <a:off x="5615979" y="1758613"/>
            <a:ext cx="1226940" cy="1524346"/>
          </a:xfrm>
          <a:prstGeom prst="roundRect">
            <a:avLst>
              <a:gd fmla="val 16667" name="adj"/>
            </a:avLst>
          </a:prstGeom>
          <a:solidFill>
            <a:srgbClr val="C55A11">
              <a:alpha val="76470"/>
            </a:srgbClr>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1" i="0" lang="en-US" sz="1350" u="none" cap="none" strike="noStrike">
                <a:solidFill>
                  <a:srgbClr val="FFFFFF"/>
                </a:solidFill>
                <a:latin typeface="Arial"/>
                <a:ea typeface="Arial"/>
                <a:cs typeface="Arial"/>
                <a:sym typeface="Arial"/>
              </a:rPr>
              <a:t>National Agriculture Ministry / regional activities</a:t>
            </a:r>
            <a:endParaRPr b="0" i="0" sz="1400" u="none" cap="none" strike="noStrike">
              <a:solidFill>
                <a:srgbClr val="000000"/>
              </a:solidFill>
              <a:latin typeface="Arial"/>
              <a:ea typeface="Arial"/>
              <a:cs typeface="Arial"/>
              <a:sym typeface="Arial"/>
            </a:endParaRPr>
          </a:p>
        </p:txBody>
      </p:sp>
      <p:sp>
        <p:nvSpPr>
          <p:cNvPr id="316" name="Google Shape;316;p15"/>
          <p:cNvSpPr/>
          <p:nvPr/>
        </p:nvSpPr>
        <p:spPr>
          <a:xfrm>
            <a:off x="6860299" y="2279987"/>
            <a:ext cx="585787" cy="459000"/>
          </a:xfrm>
          <a:prstGeom prst="right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rgbClr val="FFFFFF"/>
              </a:solidFill>
              <a:latin typeface="Arial"/>
              <a:ea typeface="Arial"/>
              <a:cs typeface="Arial"/>
              <a:sym typeface="Arial"/>
            </a:endParaRPr>
          </a:p>
        </p:txBody>
      </p:sp>
      <p:sp>
        <p:nvSpPr>
          <p:cNvPr id="317" name="Google Shape;317;p15"/>
          <p:cNvSpPr/>
          <p:nvPr/>
        </p:nvSpPr>
        <p:spPr>
          <a:xfrm flipH="1" rot="5400000">
            <a:off x="2071699" y="4897994"/>
            <a:ext cx="757475" cy="1084225"/>
          </a:xfrm>
          <a:prstGeom prst="bentArrow">
            <a:avLst>
              <a:gd fmla="val 10453" name="adj1"/>
              <a:gd fmla="val 13936" name="adj2"/>
              <a:gd fmla="val 20338" name="adj3"/>
              <a:gd fmla="val 43750" name="adj4"/>
            </a:avLst>
          </a:prstGeom>
          <a:solidFill>
            <a:srgbClr val="7F7F7F"/>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Arial"/>
              <a:ea typeface="Arial"/>
              <a:cs typeface="Arial"/>
              <a:sym typeface="Arial"/>
            </a:endParaRPr>
          </a:p>
        </p:txBody>
      </p:sp>
      <p:sp>
        <p:nvSpPr>
          <p:cNvPr id="318" name="Google Shape;318;p15"/>
          <p:cNvSpPr/>
          <p:nvPr/>
        </p:nvSpPr>
        <p:spPr>
          <a:xfrm>
            <a:off x="2201423" y="2908927"/>
            <a:ext cx="1432217" cy="2152442"/>
          </a:xfrm>
          <a:prstGeom prst="roundRect">
            <a:avLst>
              <a:gd fmla="val 16667" name="adj"/>
            </a:avLst>
          </a:prstGeom>
          <a:solidFill>
            <a:srgbClr val="98A8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FFFFFF"/>
                </a:solidFill>
                <a:latin typeface="Arial"/>
                <a:ea typeface="Arial"/>
                <a:cs typeface="Arial"/>
                <a:sym typeface="Arial"/>
              </a:rPr>
              <a:t>Space Agency,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FFFFFF"/>
                </a:solidFill>
                <a:latin typeface="Arial"/>
                <a:ea typeface="Arial"/>
                <a:cs typeface="Arial"/>
                <a:sym typeface="Arial"/>
              </a:rPr>
              <a:t>R&amp;D entities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FFFFFF"/>
                </a:solidFill>
                <a:latin typeface="Arial"/>
                <a:ea typeface="Arial"/>
                <a:cs typeface="Arial"/>
                <a:sym typeface="Arial"/>
              </a:rPr>
              <a:t>for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FFFF00"/>
                </a:solidFill>
                <a:latin typeface="Arial"/>
                <a:ea typeface="Arial"/>
                <a:cs typeface="Arial"/>
                <a:sym typeface="Arial"/>
              </a:rPr>
              <a:t>Crop Area, Growth, Condition, Outlook, Yield, Agromet , Water info, land use info </a:t>
            </a:r>
            <a:endParaRPr b="0" i="0" sz="1400" u="none" cap="none" strike="noStrike">
              <a:solidFill>
                <a:srgbClr val="000000"/>
              </a:solidFill>
              <a:latin typeface="Arial"/>
              <a:ea typeface="Arial"/>
              <a:cs typeface="Arial"/>
              <a:sym typeface="Arial"/>
            </a:endParaRPr>
          </a:p>
        </p:txBody>
      </p:sp>
      <p:sp>
        <p:nvSpPr>
          <p:cNvPr id="319" name="Google Shape;319;p15"/>
          <p:cNvSpPr/>
          <p:nvPr/>
        </p:nvSpPr>
        <p:spPr>
          <a:xfrm>
            <a:off x="368550" y="1733207"/>
            <a:ext cx="1532566" cy="1048469"/>
          </a:xfrm>
          <a:prstGeom prst="roundRect">
            <a:avLst>
              <a:gd fmla="val 16667" name="adj"/>
            </a:avLst>
          </a:prstGeom>
          <a:solidFill>
            <a:srgbClr val="98A8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1" i="0" lang="en-US" sz="1350" u="none" cap="none" strike="noStrike">
                <a:solidFill>
                  <a:srgbClr val="FFFFFF"/>
                </a:solidFill>
                <a:latin typeface="Arial"/>
                <a:ea typeface="Arial"/>
                <a:cs typeface="Arial"/>
                <a:sym typeface="Arial"/>
              </a:rPr>
              <a:t>Model</a:t>
            </a:r>
            <a:endParaRPr/>
          </a:p>
        </p:txBody>
      </p:sp>
      <p:sp>
        <p:nvSpPr>
          <p:cNvPr id="320" name="Google Shape;320;p15"/>
          <p:cNvSpPr/>
          <p:nvPr/>
        </p:nvSpPr>
        <p:spPr>
          <a:xfrm>
            <a:off x="1902224" y="3656318"/>
            <a:ext cx="351095" cy="359873"/>
          </a:xfrm>
          <a:prstGeom prst="rightArrow">
            <a:avLst>
              <a:gd fmla="val 50000" name="adj1"/>
              <a:gd fmla="val 50000" name="adj2"/>
            </a:avLst>
          </a:prstGeom>
          <a:solidFill>
            <a:srgbClr val="7F7F7F"/>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321" name="Google Shape;321;p15"/>
          <p:cNvSpPr/>
          <p:nvPr/>
        </p:nvSpPr>
        <p:spPr>
          <a:xfrm rot="5460000">
            <a:off x="2065171" y="1978674"/>
            <a:ext cx="757475" cy="1084225"/>
          </a:xfrm>
          <a:prstGeom prst="bentArrow">
            <a:avLst>
              <a:gd fmla="val 10453" name="adj1"/>
              <a:gd fmla="val 13936" name="adj2"/>
              <a:gd fmla="val 20338" name="adj3"/>
              <a:gd fmla="val 43750" name="adj4"/>
            </a:avLst>
          </a:prstGeom>
          <a:solidFill>
            <a:srgbClr val="7F7F7F"/>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Arial"/>
              <a:ea typeface="Arial"/>
              <a:cs typeface="Arial"/>
              <a:sym typeface="Arial"/>
            </a:endParaRPr>
          </a:p>
        </p:txBody>
      </p:sp>
      <p:sp>
        <p:nvSpPr>
          <p:cNvPr id="322" name="Google Shape;322;p15"/>
          <p:cNvSpPr/>
          <p:nvPr/>
        </p:nvSpPr>
        <p:spPr>
          <a:xfrm>
            <a:off x="7137857" y="4811387"/>
            <a:ext cx="1336769" cy="1524346"/>
          </a:xfrm>
          <a:prstGeom prst="roundRect">
            <a:avLst>
              <a:gd fmla="val 16667" name="adj"/>
            </a:avLst>
          </a:prstGeom>
          <a:solidFill>
            <a:srgbClr val="9D3422">
              <a:alpha val="76470"/>
            </a:srgbClr>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1" i="0" lang="en-US" sz="1350" u="none" cap="none" strike="noStrike">
                <a:solidFill>
                  <a:srgbClr val="FFFFFF"/>
                </a:solidFill>
                <a:latin typeface="Arial"/>
                <a:ea typeface="Arial"/>
                <a:cs typeface="Arial"/>
                <a:sym typeface="Arial"/>
              </a:rPr>
              <a:t>Commercial partners</a:t>
            </a:r>
            <a:endParaRPr b="0" i="0" sz="1400" u="none" cap="none" strike="noStrike">
              <a:solidFill>
                <a:srgbClr val="000000"/>
              </a:solidFill>
              <a:latin typeface="Arial"/>
              <a:ea typeface="Arial"/>
              <a:cs typeface="Arial"/>
              <a:sym typeface="Arial"/>
            </a:endParaRPr>
          </a:p>
        </p:txBody>
      </p:sp>
      <p:sp>
        <p:nvSpPr>
          <p:cNvPr id="323" name="Google Shape;323;p15"/>
          <p:cNvSpPr/>
          <p:nvPr/>
        </p:nvSpPr>
        <p:spPr>
          <a:xfrm>
            <a:off x="4644099" y="2272085"/>
            <a:ext cx="941914" cy="459000"/>
          </a:xfrm>
          <a:prstGeom prst="right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rgbClr val="FFFFFF"/>
              </a:solidFill>
              <a:latin typeface="Arial"/>
              <a:ea typeface="Arial"/>
              <a:cs typeface="Arial"/>
              <a:sym typeface="Arial"/>
            </a:endParaRPr>
          </a:p>
        </p:txBody>
      </p:sp>
      <p:sp>
        <p:nvSpPr>
          <p:cNvPr id="324" name="Google Shape;324;p15"/>
          <p:cNvSpPr/>
          <p:nvPr/>
        </p:nvSpPr>
        <p:spPr>
          <a:xfrm>
            <a:off x="4642511" y="5375717"/>
            <a:ext cx="2376000" cy="459000"/>
          </a:xfrm>
          <a:prstGeom prst="right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rgbClr val="FFFFFF"/>
              </a:solidFill>
              <a:latin typeface="Arial"/>
              <a:ea typeface="Arial"/>
              <a:cs typeface="Arial"/>
              <a:sym typeface="Arial"/>
            </a:endParaRPr>
          </a:p>
        </p:txBody>
      </p:sp>
      <p:sp>
        <p:nvSpPr>
          <p:cNvPr id="325" name="Google Shape;325;p15"/>
          <p:cNvSpPr/>
          <p:nvPr/>
        </p:nvSpPr>
        <p:spPr>
          <a:xfrm>
            <a:off x="4378011" y="2385696"/>
            <a:ext cx="288000" cy="333247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26" name="Google Shape;326;p15"/>
          <p:cNvSpPr/>
          <p:nvPr/>
        </p:nvSpPr>
        <p:spPr>
          <a:xfrm>
            <a:off x="9036155" y="5602231"/>
            <a:ext cx="1260000" cy="496746"/>
          </a:xfrm>
          <a:prstGeom prst="ellipse">
            <a:avLst/>
          </a:prstGeom>
          <a:solidFill>
            <a:srgbClr val="9D34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FFFFFF"/>
                </a:solidFill>
                <a:latin typeface="Calibri"/>
                <a:ea typeface="Calibri"/>
                <a:cs typeface="Calibri"/>
                <a:sym typeface="Calibri"/>
              </a:rPr>
              <a:t>Crop insurance</a:t>
            </a:r>
            <a:endParaRPr b="1" i="0" sz="1200" u="none" cap="none" strike="noStrike">
              <a:solidFill>
                <a:srgbClr val="FFFFFF"/>
              </a:solidFill>
              <a:latin typeface="Calibri"/>
              <a:ea typeface="Calibri"/>
              <a:cs typeface="Calibri"/>
              <a:sym typeface="Calibri"/>
            </a:endParaRPr>
          </a:p>
        </p:txBody>
      </p:sp>
      <p:sp>
        <p:nvSpPr>
          <p:cNvPr id="327" name="Google Shape;327;p15"/>
          <p:cNvSpPr/>
          <p:nvPr/>
        </p:nvSpPr>
        <p:spPr>
          <a:xfrm>
            <a:off x="9027995" y="6121174"/>
            <a:ext cx="1260000" cy="496746"/>
          </a:xfrm>
          <a:prstGeom prst="ellipse">
            <a:avLst/>
          </a:prstGeom>
          <a:solidFill>
            <a:srgbClr val="9D34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FFFFFF"/>
                </a:solidFill>
                <a:latin typeface="Calibri"/>
                <a:ea typeface="Calibri"/>
                <a:cs typeface="Calibri"/>
                <a:sym typeface="Calibri"/>
              </a:rPr>
              <a:t>Smart farming </a:t>
            </a:r>
            <a:endParaRPr b="1" i="0" sz="1200" u="none" cap="none" strike="noStrike">
              <a:solidFill>
                <a:srgbClr val="FFFFFF"/>
              </a:solidFill>
              <a:latin typeface="Calibri"/>
              <a:ea typeface="Calibri"/>
              <a:cs typeface="Calibri"/>
              <a:sym typeface="Calibri"/>
            </a:endParaRPr>
          </a:p>
        </p:txBody>
      </p:sp>
      <p:sp>
        <p:nvSpPr>
          <p:cNvPr id="328" name="Google Shape;328;p15"/>
          <p:cNvSpPr/>
          <p:nvPr/>
        </p:nvSpPr>
        <p:spPr>
          <a:xfrm>
            <a:off x="9028159" y="5063328"/>
            <a:ext cx="1260000" cy="516086"/>
          </a:xfrm>
          <a:prstGeom prst="ellipse">
            <a:avLst/>
          </a:prstGeom>
          <a:solidFill>
            <a:srgbClr val="9D34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FFFFFF"/>
                </a:solidFill>
                <a:latin typeface="Calibri"/>
                <a:ea typeface="Calibri"/>
                <a:cs typeface="Calibri"/>
                <a:sym typeface="Calibri"/>
              </a:rPr>
              <a:t>Carbon trading</a:t>
            </a:r>
            <a:endParaRPr b="1" i="0" sz="1200" u="none" cap="none" strike="noStrike">
              <a:solidFill>
                <a:srgbClr val="FFFFFF"/>
              </a:solidFill>
              <a:latin typeface="Calibri"/>
              <a:ea typeface="Calibri"/>
              <a:cs typeface="Calibri"/>
              <a:sym typeface="Calibri"/>
            </a:endParaRPr>
          </a:p>
        </p:txBody>
      </p:sp>
      <p:sp>
        <p:nvSpPr>
          <p:cNvPr id="329" name="Google Shape;329;p15"/>
          <p:cNvSpPr/>
          <p:nvPr/>
        </p:nvSpPr>
        <p:spPr>
          <a:xfrm>
            <a:off x="9036155" y="4525788"/>
            <a:ext cx="1260000" cy="496745"/>
          </a:xfrm>
          <a:prstGeom prst="ellipse">
            <a:avLst/>
          </a:prstGeom>
          <a:solidFill>
            <a:srgbClr val="9D34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FFFFFF"/>
                </a:solidFill>
                <a:latin typeface="Calibri"/>
                <a:ea typeface="Calibri"/>
                <a:cs typeface="Calibri"/>
                <a:sym typeface="Calibri"/>
              </a:rPr>
              <a:t>Farming advice</a:t>
            </a:r>
            <a:endParaRPr b="1" i="0" sz="1200" u="none" cap="none" strike="noStrike">
              <a:solidFill>
                <a:srgbClr val="FFFFFF"/>
              </a:solidFill>
              <a:latin typeface="Calibri"/>
              <a:ea typeface="Calibri"/>
              <a:cs typeface="Calibri"/>
              <a:sym typeface="Calibri"/>
            </a:endParaRPr>
          </a:p>
        </p:txBody>
      </p:sp>
      <p:sp>
        <p:nvSpPr>
          <p:cNvPr id="330" name="Google Shape;330;p15"/>
          <p:cNvSpPr/>
          <p:nvPr/>
        </p:nvSpPr>
        <p:spPr>
          <a:xfrm>
            <a:off x="8528145" y="5382897"/>
            <a:ext cx="454525" cy="459000"/>
          </a:xfrm>
          <a:prstGeom prst="right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rgbClr val="FFFFFF"/>
              </a:solidFill>
              <a:latin typeface="Arial"/>
              <a:ea typeface="Arial"/>
              <a:cs typeface="Arial"/>
              <a:sym typeface="Arial"/>
            </a:endParaRPr>
          </a:p>
        </p:txBody>
      </p:sp>
      <p:sp>
        <p:nvSpPr>
          <p:cNvPr id="331" name="Google Shape;331;p15"/>
          <p:cNvSpPr/>
          <p:nvPr/>
        </p:nvSpPr>
        <p:spPr>
          <a:xfrm rot="5400000">
            <a:off x="7464587" y="4137603"/>
            <a:ext cx="731186" cy="392418"/>
          </a:xfrm>
          <a:prstGeom prst="right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rgbClr val="FFFFFF"/>
              </a:solidFill>
              <a:latin typeface="Arial"/>
              <a:ea typeface="Arial"/>
              <a:cs typeface="Arial"/>
              <a:sym typeface="Arial"/>
            </a:endParaRPr>
          </a:p>
        </p:txBody>
      </p:sp>
      <p:sp>
        <p:nvSpPr>
          <p:cNvPr id="332" name="Google Shape;332;p15"/>
          <p:cNvSpPr/>
          <p:nvPr/>
        </p:nvSpPr>
        <p:spPr>
          <a:xfrm>
            <a:off x="10129879" y="2279987"/>
            <a:ext cx="585787" cy="459000"/>
          </a:xfrm>
          <a:prstGeom prst="right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rgbClr val="FFFFFF"/>
              </a:solidFill>
              <a:latin typeface="Arial"/>
              <a:ea typeface="Arial"/>
              <a:cs typeface="Arial"/>
              <a:sym typeface="Arial"/>
            </a:endParaRPr>
          </a:p>
        </p:txBody>
      </p:sp>
      <p:sp>
        <p:nvSpPr>
          <p:cNvPr id="333" name="Google Shape;333;p15"/>
          <p:cNvSpPr/>
          <p:nvPr/>
        </p:nvSpPr>
        <p:spPr>
          <a:xfrm>
            <a:off x="10815759" y="1641721"/>
            <a:ext cx="1093655" cy="1695309"/>
          </a:xfrm>
          <a:prstGeom prst="roundRect">
            <a:avLst>
              <a:gd fmla="val 16667" name="adj"/>
            </a:avLst>
          </a:prstGeom>
          <a:solidFill>
            <a:srgbClr val="C7DF84"/>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Food security policy decision making</a:t>
            </a:r>
            <a:endParaRPr b="0" i="0" sz="1600" u="none" cap="none" strike="noStrike">
              <a:solidFill>
                <a:schemeClr val="lt1"/>
              </a:solidFill>
              <a:latin typeface="Arial"/>
              <a:ea typeface="Arial"/>
              <a:cs typeface="Arial"/>
              <a:sym typeface="Arial"/>
            </a:endParaRPr>
          </a:p>
        </p:txBody>
      </p:sp>
      <p:sp>
        <p:nvSpPr>
          <p:cNvPr id="334" name="Google Shape;334;p15"/>
          <p:cNvSpPr/>
          <p:nvPr/>
        </p:nvSpPr>
        <p:spPr>
          <a:xfrm>
            <a:off x="10782698" y="4754576"/>
            <a:ext cx="1093655" cy="1695309"/>
          </a:xfrm>
          <a:prstGeom prst="roundRect">
            <a:avLst>
              <a:gd fmla="val 16667" name="adj"/>
            </a:avLst>
          </a:prstGeom>
          <a:solidFill>
            <a:srgbClr val="9D3422"/>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Suitable farming and GHG trading</a:t>
            </a:r>
            <a:endParaRPr b="0" i="0" sz="1600" u="none" cap="none" strike="noStrike">
              <a:solidFill>
                <a:schemeClr val="lt1"/>
              </a:solidFill>
              <a:latin typeface="Arial"/>
              <a:ea typeface="Arial"/>
              <a:cs typeface="Arial"/>
              <a:sym typeface="Arial"/>
            </a:endParaRPr>
          </a:p>
        </p:txBody>
      </p:sp>
      <p:sp>
        <p:nvSpPr>
          <p:cNvPr id="335" name="Google Shape;335;p15"/>
          <p:cNvSpPr/>
          <p:nvPr/>
        </p:nvSpPr>
        <p:spPr>
          <a:xfrm>
            <a:off x="10320329" y="5359844"/>
            <a:ext cx="454525" cy="459000"/>
          </a:xfrm>
          <a:prstGeom prst="right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rgbClr val="FFFFFF"/>
              </a:solidFill>
              <a:latin typeface="Arial"/>
              <a:ea typeface="Arial"/>
              <a:cs typeface="Arial"/>
              <a:sym typeface="Arial"/>
            </a:endParaRPr>
          </a:p>
        </p:txBody>
      </p:sp>
      <p:sp>
        <p:nvSpPr>
          <p:cNvPr id="336" name="Google Shape;336;p15"/>
          <p:cNvSpPr/>
          <p:nvPr/>
        </p:nvSpPr>
        <p:spPr>
          <a:xfrm>
            <a:off x="324233" y="3221278"/>
            <a:ext cx="1432217" cy="1248484"/>
          </a:xfrm>
          <a:prstGeom prst="flowChartMagneticDisk">
            <a:avLst/>
          </a:prstGeom>
          <a:solidFill>
            <a:srgbClr val="A5A5A5"/>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Arial"/>
                <a:ea typeface="Arial"/>
                <a:cs typeface="Arial"/>
                <a:sym typeface="Arial"/>
              </a:rPr>
              <a:t>EO Data</a:t>
            </a:r>
            <a:endParaRPr b="0" i="0" sz="1400" u="none" cap="none" strike="noStrike">
              <a:solidFill>
                <a:schemeClr val="lt1"/>
              </a:solidFill>
              <a:latin typeface="Arial"/>
              <a:ea typeface="Arial"/>
              <a:cs typeface="Arial"/>
              <a:sym typeface="Arial"/>
            </a:endParaRPr>
          </a:p>
        </p:txBody>
      </p:sp>
      <p:sp>
        <p:nvSpPr>
          <p:cNvPr id="337" name="Google Shape;337;p15"/>
          <p:cNvSpPr/>
          <p:nvPr/>
        </p:nvSpPr>
        <p:spPr>
          <a:xfrm>
            <a:off x="419682" y="4988154"/>
            <a:ext cx="1336769" cy="1629765"/>
          </a:xfrm>
          <a:prstGeom prst="flowChartMagneticDisk">
            <a:avLst/>
          </a:prstGeom>
          <a:solidFill>
            <a:schemeClr val="accent1"/>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Arial"/>
                <a:ea typeface="Arial"/>
                <a:cs typeface="Arial"/>
                <a:sym typeface="Arial"/>
              </a:rPr>
              <a:t>In Situ </a:t>
            </a:r>
            <a:r>
              <a:rPr b="1" i="0" lang="en-US" sz="1400" u="none" cap="none" strike="noStrike">
                <a:solidFill>
                  <a:srgbClr val="FFFFFF"/>
                </a:solidFill>
                <a:latin typeface="Arial"/>
                <a:ea typeface="Arial"/>
                <a:cs typeface="Arial"/>
                <a:sym typeface="Arial"/>
              </a:rPr>
              <a:t>Data with IOT and statistical info</a:t>
            </a:r>
            <a:endParaRPr b="0" i="0" sz="1400" u="none" cap="none" strike="noStrike">
              <a:solidFill>
                <a:schemeClr val="lt1"/>
              </a:solidFill>
              <a:latin typeface="Arial"/>
              <a:ea typeface="Arial"/>
              <a:cs typeface="Arial"/>
              <a:sym typeface="Arial"/>
            </a:endParaRPr>
          </a:p>
        </p:txBody>
      </p:sp>
      <p:sp>
        <p:nvSpPr>
          <p:cNvPr id="338" name="Google Shape;338;p15"/>
          <p:cNvSpPr/>
          <p:nvPr/>
        </p:nvSpPr>
        <p:spPr>
          <a:xfrm>
            <a:off x="3967571" y="3337297"/>
            <a:ext cx="1263954" cy="1048469"/>
          </a:xfrm>
          <a:prstGeom prst="roundRect">
            <a:avLst>
              <a:gd fmla="val 16667" name="adj"/>
            </a:avLst>
          </a:prstGeom>
          <a:solidFill>
            <a:srgbClr val="1668AC"/>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1" i="0" lang="en-US" sz="1350" u="none" cap="none" strike="noStrike">
                <a:solidFill>
                  <a:srgbClr val="FFFFFF"/>
                </a:solidFill>
                <a:latin typeface="Arial"/>
                <a:ea typeface="Arial"/>
                <a:cs typeface="Arial"/>
                <a:sym typeface="Arial"/>
              </a:rPr>
              <a:t>AI/ML</a:t>
            </a:r>
            <a:endParaRPr/>
          </a:p>
          <a:p>
            <a:pPr indent="0" lvl="0" marL="0" marR="0" rtl="0" algn="ctr">
              <a:lnSpc>
                <a:spcPct val="100000"/>
              </a:lnSpc>
              <a:spcBef>
                <a:spcPts val="0"/>
              </a:spcBef>
              <a:spcAft>
                <a:spcPts val="0"/>
              </a:spcAft>
              <a:buClr>
                <a:srgbClr val="000000"/>
              </a:buClr>
              <a:buSzPts val="1350"/>
              <a:buFont typeface="Arial"/>
              <a:buNone/>
            </a:pPr>
            <a:r>
              <a:rPr b="1" i="0" lang="en-US" sz="1350" u="none" cap="none" strike="noStrike">
                <a:solidFill>
                  <a:srgbClr val="FFFFFF"/>
                </a:solidFill>
                <a:latin typeface="Arial"/>
                <a:ea typeface="Arial"/>
                <a:cs typeface="Arial"/>
                <a:sym typeface="Arial"/>
              </a:rPr>
              <a:t>With Function model</a:t>
            </a:r>
            <a:endParaRPr b="1" i="0" sz="1350" u="none" cap="none" strike="noStrike">
              <a:solidFill>
                <a:srgbClr val="FFFFFF"/>
              </a:solidFill>
              <a:latin typeface="Arial"/>
              <a:ea typeface="Arial"/>
              <a:cs typeface="Arial"/>
              <a:sym typeface="Arial"/>
            </a:endParaRPr>
          </a:p>
        </p:txBody>
      </p:sp>
      <p:sp>
        <p:nvSpPr>
          <p:cNvPr id="339" name="Google Shape;339;p15"/>
          <p:cNvSpPr txBox="1"/>
          <p:nvPr/>
        </p:nvSpPr>
        <p:spPr>
          <a:xfrm>
            <a:off x="519614" y="1049855"/>
            <a:ext cx="7310566"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rgbClr val="FF0000"/>
                </a:solidFill>
                <a:latin typeface="Arial"/>
                <a:ea typeface="Arial"/>
                <a:cs typeface="Arial"/>
                <a:sym typeface="Arial"/>
              </a:rPr>
              <a:t>Earth Intelligence for TG5 - Asia-RiCE to contribute to National and regional Info.System and  commercial e-Agriculture service</a:t>
            </a:r>
            <a:endParaRPr b="0" i="1" sz="1800" u="none" cap="none" strike="noStrike">
              <a:solidFill>
                <a:srgbClr val="FF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2"/>
          <p:cNvSpPr txBox="1"/>
          <p:nvPr/>
        </p:nvSpPr>
        <p:spPr>
          <a:xfrm>
            <a:off x="357105" y="1290957"/>
            <a:ext cx="11112000" cy="4570442"/>
          </a:xfrm>
          <a:prstGeom prst="rect">
            <a:avLst/>
          </a:prstGeom>
          <a:noFill/>
          <a:ln>
            <a:noFill/>
          </a:ln>
        </p:spPr>
        <p:txBody>
          <a:bodyPr anchorCtr="0" anchor="t" bIns="45700" lIns="91425" spcFirstLastPara="1" rIns="91425" wrap="square" tIns="45700">
            <a:spAutoFit/>
          </a:bodyPr>
          <a:lstStyle/>
          <a:p>
            <a:pPr indent="-201613" lvl="0" marL="214313" marR="0" rtl="0" algn="l">
              <a:lnSpc>
                <a:spcPct val="150000"/>
              </a:lnSpc>
              <a:spcBef>
                <a:spcPts val="1800"/>
              </a:spcBef>
              <a:spcAft>
                <a:spcPts val="0"/>
              </a:spcAft>
              <a:buClr>
                <a:schemeClr val="dk1"/>
              </a:buClr>
              <a:buSzPts val="1400"/>
              <a:buFont typeface="Montserrat"/>
              <a:buChar char="❖"/>
            </a:pPr>
            <a:r>
              <a:rPr b="1" i="0" lang="en-US" sz="1800" u="none" cap="none" strike="noStrike">
                <a:solidFill>
                  <a:schemeClr val="dk1"/>
                </a:solidFill>
                <a:latin typeface="Montserrat"/>
                <a:ea typeface="Montserrat"/>
                <a:cs typeface="Montserrat"/>
                <a:sym typeface="Montserrat"/>
              </a:rPr>
              <a:t>CH4Rice project </a:t>
            </a:r>
            <a:r>
              <a:rPr b="0" i="0" lang="en-US" sz="1800" u="none" cap="none" strike="noStrike">
                <a:solidFill>
                  <a:schemeClr val="dk1"/>
                </a:solidFill>
                <a:latin typeface="Montserrat"/>
                <a:ea typeface="Montserrat"/>
                <a:cs typeface="Montserrat"/>
                <a:sym typeface="Montserrat"/>
              </a:rPr>
              <a:t>background in the Asia-Pacific Regional Space Agency Forum (APRSAF) and Asia-Oceania GEO (AOGEO) TG5</a:t>
            </a:r>
            <a:endParaRPr/>
          </a:p>
          <a:p>
            <a:pPr indent="-201613" lvl="0" marL="214313" marR="0" rtl="0" algn="l">
              <a:lnSpc>
                <a:spcPct val="150000"/>
              </a:lnSpc>
              <a:spcBef>
                <a:spcPts val="1800"/>
              </a:spcBef>
              <a:spcAft>
                <a:spcPts val="0"/>
              </a:spcAft>
              <a:buClr>
                <a:schemeClr val="dk1"/>
              </a:buClr>
              <a:buSzPts val="1400"/>
              <a:buFont typeface="Montserrat"/>
              <a:buChar char="❖"/>
            </a:pPr>
            <a:r>
              <a:rPr b="1" i="0" lang="en-US" sz="1800" u="none" cap="none" strike="noStrike">
                <a:solidFill>
                  <a:schemeClr val="dk1"/>
                </a:solidFill>
                <a:latin typeface="Montserrat"/>
                <a:ea typeface="Montserrat"/>
                <a:cs typeface="Montserrat"/>
                <a:sym typeface="Montserrat"/>
              </a:rPr>
              <a:t>Current activities </a:t>
            </a:r>
            <a:r>
              <a:rPr b="0" i="0" lang="en-US" sz="1800" u="none" cap="none" strike="noStrike">
                <a:solidFill>
                  <a:schemeClr val="dk1"/>
                </a:solidFill>
                <a:latin typeface="Montserrat"/>
                <a:ea typeface="Montserrat"/>
                <a:cs typeface="Montserrat"/>
                <a:sym typeface="Montserrat"/>
              </a:rPr>
              <a:t>in cooperation with the private sector, especially around satellite data usage in standard guidelines for carbon trading (Voluntary Credit Mechanism (VCM) , Joint Crediting Mechanism (JCM)) and the IPCC / GST.</a:t>
            </a:r>
            <a:endParaRPr/>
          </a:p>
          <a:p>
            <a:pPr indent="-201613" lvl="0" marL="214313" marR="0" rtl="0" algn="l">
              <a:lnSpc>
                <a:spcPct val="150000"/>
              </a:lnSpc>
              <a:spcBef>
                <a:spcPts val="1800"/>
              </a:spcBef>
              <a:spcAft>
                <a:spcPts val="0"/>
              </a:spcAft>
              <a:buClr>
                <a:schemeClr val="dk1"/>
              </a:buClr>
              <a:buSzPts val="1400"/>
              <a:buFont typeface="Montserrat"/>
              <a:buChar char="❖"/>
            </a:pPr>
            <a:r>
              <a:rPr b="1" i="0" lang="en-US" sz="1800" u="none" cap="none" strike="noStrike">
                <a:solidFill>
                  <a:schemeClr val="dk1"/>
                </a:solidFill>
                <a:latin typeface="Montserrat"/>
                <a:ea typeface="Montserrat"/>
                <a:cs typeface="Montserrat"/>
                <a:sym typeface="Montserrat"/>
              </a:rPr>
              <a:t>Publications and research activity</a:t>
            </a:r>
            <a:endParaRPr/>
          </a:p>
          <a:p>
            <a:pPr indent="-201613" lvl="0" marL="214313" marR="0" rtl="0" algn="l">
              <a:lnSpc>
                <a:spcPct val="150000"/>
              </a:lnSpc>
              <a:spcBef>
                <a:spcPts val="1800"/>
              </a:spcBef>
              <a:spcAft>
                <a:spcPts val="0"/>
              </a:spcAft>
              <a:buClr>
                <a:schemeClr val="dk1"/>
              </a:buClr>
              <a:buSzPts val="1400"/>
              <a:buFont typeface="Montserrat"/>
              <a:buChar char="❖"/>
            </a:pPr>
            <a:r>
              <a:rPr b="1" i="0" lang="en-US" sz="1800" u="none" cap="none" strike="noStrike">
                <a:solidFill>
                  <a:schemeClr val="dk1"/>
                </a:solidFill>
                <a:latin typeface="Montserrat"/>
                <a:ea typeface="Montserrat"/>
                <a:cs typeface="Montserrat"/>
                <a:sym typeface="Montserrat"/>
              </a:rPr>
              <a:t>Next Action and way forward </a:t>
            </a:r>
            <a:endParaRPr/>
          </a:p>
          <a:p>
            <a:pPr indent="-201613" lvl="0" marL="214313" marR="0" rtl="0" algn="l">
              <a:lnSpc>
                <a:spcPct val="150000"/>
              </a:lnSpc>
              <a:spcBef>
                <a:spcPts val="1800"/>
              </a:spcBef>
              <a:spcAft>
                <a:spcPts val="0"/>
              </a:spcAft>
              <a:buClr>
                <a:schemeClr val="dk1"/>
              </a:buClr>
              <a:buSzPts val="1400"/>
              <a:buFont typeface="Montserrat"/>
              <a:buChar char="❖"/>
            </a:pPr>
            <a:r>
              <a:rPr b="1" i="0" lang="en-US" sz="1800" u="none" cap="none" strike="noStrike">
                <a:solidFill>
                  <a:schemeClr val="dk1"/>
                </a:solidFill>
                <a:latin typeface="Montserrat"/>
                <a:ea typeface="Montserrat"/>
                <a:cs typeface="Montserrat"/>
                <a:sym typeface="Montserrat"/>
              </a:rPr>
              <a:t>Challenges in EO cycle</a:t>
            </a:r>
            <a:endParaRPr b="1" i="0" sz="1800" u="none" cap="none" strike="noStrike">
              <a:solidFill>
                <a:schemeClr val="dk1"/>
              </a:solidFill>
              <a:latin typeface="Montserrat"/>
              <a:ea typeface="Montserrat"/>
              <a:cs typeface="Montserrat"/>
              <a:sym typeface="Montserrat"/>
            </a:endParaRPr>
          </a:p>
        </p:txBody>
      </p:sp>
      <p:sp>
        <p:nvSpPr>
          <p:cNvPr id="77" name="Google Shape;77;p2"/>
          <p:cNvSpPr txBox="1"/>
          <p:nvPr/>
        </p:nvSpPr>
        <p:spPr>
          <a:xfrm>
            <a:off x="2143124" y="103248"/>
            <a:ext cx="6619407"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Montserrat"/>
                <a:ea typeface="Montserrat"/>
                <a:cs typeface="Montserrat"/>
                <a:sym typeface="Montserrat"/>
              </a:rPr>
              <a:t>Presenter Outline</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3"/>
          <p:cNvSpPr txBox="1"/>
          <p:nvPr/>
        </p:nvSpPr>
        <p:spPr>
          <a:xfrm>
            <a:off x="2305050" y="103248"/>
            <a:ext cx="6457482"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Montserrat"/>
                <a:ea typeface="Montserrat"/>
                <a:cs typeface="Montserrat"/>
                <a:sym typeface="Montserrat"/>
              </a:rPr>
              <a:t>What is SAFE project?</a:t>
            </a:r>
            <a:endParaRPr b="0" i="0" sz="1400" u="none" cap="none" strike="noStrike">
              <a:solidFill>
                <a:srgbClr val="000000"/>
              </a:solidFill>
              <a:latin typeface="Montserrat"/>
              <a:ea typeface="Montserrat"/>
              <a:cs typeface="Montserrat"/>
              <a:sym typeface="Montserrat"/>
            </a:endParaRPr>
          </a:p>
        </p:txBody>
      </p:sp>
      <p:sp>
        <p:nvSpPr>
          <p:cNvPr id="83" name="Google Shape;83;p3"/>
          <p:cNvSpPr/>
          <p:nvPr/>
        </p:nvSpPr>
        <p:spPr>
          <a:xfrm>
            <a:off x="1455419" y="5469806"/>
            <a:ext cx="2427883" cy="998135"/>
          </a:xfrm>
          <a:prstGeom prst="roundRect">
            <a:avLst>
              <a:gd fmla="val 16667" name="adj"/>
            </a:avLst>
          </a:prstGeom>
          <a:solidFill>
            <a:srgbClr val="F8F8F8"/>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4" name="Google Shape;84;p3"/>
          <p:cNvSpPr/>
          <p:nvPr/>
        </p:nvSpPr>
        <p:spPr>
          <a:xfrm>
            <a:off x="855650" y="4443307"/>
            <a:ext cx="3627417" cy="736810"/>
          </a:xfrm>
          <a:prstGeom prst="roundRect">
            <a:avLst>
              <a:gd fmla="val 16667" name="adj"/>
            </a:avLst>
          </a:prstGeom>
          <a:solidFill>
            <a:srgbClr val="F2DFE0"/>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Satellite Applications for </a:t>
            </a:r>
            <a:br>
              <a:rPr b="1" i="0" lang="en-US" sz="1400" u="none" cap="none" strike="noStrike">
                <a:solidFill>
                  <a:schemeClr val="dk1"/>
                </a:solidFill>
                <a:latin typeface="Arial"/>
                <a:ea typeface="Arial"/>
                <a:cs typeface="Arial"/>
                <a:sym typeface="Arial"/>
              </a:rPr>
            </a:br>
            <a:r>
              <a:rPr b="1" i="0" lang="en-US" sz="1400" u="none" cap="none" strike="noStrike">
                <a:solidFill>
                  <a:schemeClr val="dk1"/>
                </a:solidFill>
                <a:latin typeface="Arial"/>
                <a:ea typeface="Arial"/>
                <a:cs typeface="Arial"/>
                <a:sym typeface="Arial"/>
              </a:rPr>
              <a:t>Societal Benefit Working Group (SAWG)</a:t>
            </a:r>
            <a:endParaRPr b="1" i="0" sz="1400" u="none" cap="none" strike="noStrike">
              <a:solidFill>
                <a:schemeClr val="dk1"/>
              </a:solidFill>
              <a:latin typeface="Arial"/>
              <a:ea typeface="Arial"/>
              <a:cs typeface="Arial"/>
              <a:sym typeface="Arial"/>
            </a:endParaRPr>
          </a:p>
        </p:txBody>
      </p:sp>
      <p:sp>
        <p:nvSpPr>
          <p:cNvPr id="85" name="Google Shape;85;p3"/>
          <p:cNvSpPr/>
          <p:nvPr/>
        </p:nvSpPr>
        <p:spPr>
          <a:xfrm>
            <a:off x="2699536" y="1129811"/>
            <a:ext cx="164150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Established in 1993</a:t>
            </a:r>
            <a:endParaRPr/>
          </a:p>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http://aprsaf.org</a:t>
            </a:r>
            <a:endParaRPr/>
          </a:p>
        </p:txBody>
      </p:sp>
      <p:pic>
        <p:nvPicPr>
          <p:cNvPr id="86" name="Google Shape;86;p3"/>
          <p:cNvPicPr preferRelativeResize="0"/>
          <p:nvPr/>
        </p:nvPicPr>
        <p:blipFill rotWithShape="1">
          <a:blip r:embed="rId3">
            <a:alphaModFix/>
          </a:blip>
          <a:srcRect b="0" l="0" r="0" t="0"/>
          <a:stretch/>
        </p:blipFill>
        <p:spPr>
          <a:xfrm>
            <a:off x="846235" y="1007472"/>
            <a:ext cx="1823124" cy="639151"/>
          </a:xfrm>
          <a:prstGeom prst="rect">
            <a:avLst/>
          </a:prstGeom>
          <a:noFill/>
          <a:ln>
            <a:noFill/>
          </a:ln>
        </p:spPr>
      </p:pic>
      <p:sp>
        <p:nvSpPr>
          <p:cNvPr id="87" name="Google Shape;87;p3"/>
          <p:cNvSpPr txBox="1"/>
          <p:nvPr/>
        </p:nvSpPr>
        <p:spPr>
          <a:xfrm>
            <a:off x="4991101" y="1129811"/>
            <a:ext cx="6868894" cy="4771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sng" cap="none" strike="noStrike">
                <a:solidFill>
                  <a:srgbClr val="262626"/>
                </a:solidFill>
                <a:latin typeface="Calibri"/>
                <a:ea typeface="Calibri"/>
                <a:cs typeface="Calibri"/>
                <a:sym typeface="Calibri"/>
              </a:rPr>
              <a:t>Asia-Pacific Regional Space Agency Forum(APRSAF)</a:t>
            </a:r>
            <a:endParaRPr/>
          </a:p>
          <a:p>
            <a:pPr indent="-342900" lvl="0" marL="342900" marR="0" rtl="0" algn="l">
              <a:lnSpc>
                <a:spcPct val="100000"/>
              </a:lnSpc>
              <a:spcBef>
                <a:spcPts val="600"/>
              </a:spcBef>
              <a:spcAft>
                <a:spcPts val="0"/>
              </a:spcAft>
              <a:buClr>
                <a:srgbClr val="000000"/>
              </a:buClr>
              <a:buSzPts val="2400"/>
              <a:buFont typeface="Arial"/>
              <a:buChar char="•"/>
            </a:pPr>
            <a:r>
              <a:rPr b="0" i="0" lang="en-US" sz="2400" u="none" cap="none" strike="noStrike">
                <a:solidFill>
                  <a:srgbClr val="262626"/>
                </a:solidFill>
                <a:latin typeface="Calibri"/>
                <a:ea typeface="Calibri"/>
                <a:cs typeface="Calibri"/>
                <a:sym typeface="Calibri"/>
              </a:rPr>
              <a:t>The </a:t>
            </a:r>
            <a:r>
              <a:rPr b="0" i="0" lang="en-US" sz="2400" u="none" cap="none" strike="noStrike">
                <a:solidFill>
                  <a:srgbClr val="FF0000"/>
                </a:solidFill>
                <a:latin typeface="Calibri"/>
                <a:ea typeface="Calibri"/>
                <a:cs typeface="Calibri"/>
                <a:sym typeface="Calibri"/>
              </a:rPr>
              <a:t>largest space-related conference </a:t>
            </a:r>
            <a:r>
              <a:rPr b="0" i="0" lang="en-US" sz="2400" u="none" cap="none" strike="noStrike">
                <a:solidFill>
                  <a:srgbClr val="262626"/>
                </a:solidFill>
                <a:latin typeface="Calibri"/>
                <a:ea typeface="Calibri"/>
                <a:cs typeface="Calibri"/>
                <a:sym typeface="Calibri"/>
              </a:rPr>
              <a:t>in the Asia-Pacific region with </a:t>
            </a:r>
            <a:r>
              <a:rPr b="0" i="0" lang="en-US" sz="2400" u="none" cap="none" strike="noStrike">
                <a:solidFill>
                  <a:srgbClr val="FF0000"/>
                </a:solidFill>
                <a:latin typeface="Calibri"/>
                <a:ea typeface="Calibri"/>
                <a:cs typeface="Calibri"/>
                <a:sym typeface="Calibri"/>
              </a:rPr>
              <a:t>over 40 countries and regions</a:t>
            </a:r>
            <a:r>
              <a:rPr b="0" i="0" lang="en-US" sz="2400" u="none" cap="none" strike="noStrike">
                <a:solidFill>
                  <a:srgbClr val="262626"/>
                </a:solidFill>
                <a:latin typeface="Calibri"/>
                <a:ea typeface="Calibri"/>
                <a:cs typeface="Calibri"/>
                <a:sym typeface="Calibri"/>
              </a:rPr>
              <a:t>. </a:t>
            </a:r>
            <a:endParaRPr/>
          </a:p>
          <a:p>
            <a:pPr indent="-342900" lvl="0" marL="342900" marR="0" rtl="0" algn="l">
              <a:lnSpc>
                <a:spcPct val="100000"/>
              </a:lnSpc>
              <a:spcBef>
                <a:spcPts val="600"/>
              </a:spcBef>
              <a:spcAft>
                <a:spcPts val="0"/>
              </a:spcAft>
              <a:buClr>
                <a:srgbClr val="000000"/>
              </a:buClr>
              <a:buSzPts val="2400"/>
              <a:buFont typeface="Arial"/>
              <a:buChar char="•"/>
            </a:pPr>
            <a:r>
              <a:rPr b="0" i="0" lang="en-US" sz="2400" u="none" cap="none" strike="noStrike">
                <a:solidFill>
                  <a:srgbClr val="262626"/>
                </a:solidFill>
                <a:latin typeface="Calibri"/>
                <a:ea typeface="Calibri"/>
                <a:cs typeface="Calibri"/>
                <a:sym typeface="Calibri"/>
              </a:rPr>
              <a:t>Supports the establishment of international projects as </a:t>
            </a:r>
            <a:r>
              <a:rPr b="0" i="0" lang="en-US" sz="2400" u="none" cap="none" strike="noStrike">
                <a:solidFill>
                  <a:srgbClr val="FF0000"/>
                </a:solidFill>
                <a:latin typeface="Calibri"/>
                <a:ea typeface="Calibri"/>
                <a:cs typeface="Calibri"/>
                <a:sym typeface="Calibri"/>
              </a:rPr>
              <a:t>solutions for common issues</a:t>
            </a:r>
            <a:r>
              <a:rPr b="0" i="0" lang="en-US" sz="2400" u="none" cap="none" strike="noStrike">
                <a:solidFill>
                  <a:srgbClr val="262626"/>
                </a:solidFill>
                <a:latin typeface="Calibri"/>
                <a:ea typeface="Calibri"/>
                <a:cs typeface="Calibri"/>
                <a:sym typeface="Calibri"/>
              </a:rPr>
              <a:t>, such as disaster management and environmental protection, so that participating parties will benefit from </a:t>
            </a:r>
            <a:r>
              <a:rPr b="0" i="0" lang="en-US" sz="2400" u="none" cap="none" strike="noStrike">
                <a:solidFill>
                  <a:srgbClr val="FF0000"/>
                </a:solidFill>
                <a:latin typeface="Calibri"/>
                <a:ea typeface="Calibri"/>
                <a:cs typeface="Calibri"/>
                <a:sym typeface="Calibri"/>
              </a:rPr>
              <a:t>mutual cooperation</a:t>
            </a:r>
            <a:r>
              <a:rPr b="0" i="0" lang="en-US" sz="2400" u="none" cap="none" strike="noStrike">
                <a:solidFill>
                  <a:srgbClr val="262626"/>
                </a:solidFill>
                <a:latin typeface="Calibri"/>
                <a:ea typeface="Calibri"/>
                <a:cs typeface="Calibri"/>
                <a:sym typeface="Calibri"/>
              </a:rPr>
              <a:t>.</a:t>
            </a:r>
            <a:endParaRPr/>
          </a:p>
          <a:p>
            <a:pPr indent="-190500" lvl="0" marL="342900" marR="0" rtl="0" algn="l">
              <a:lnSpc>
                <a:spcPct val="100000"/>
              </a:lnSpc>
              <a:spcBef>
                <a:spcPts val="600"/>
              </a:spcBef>
              <a:spcAft>
                <a:spcPts val="0"/>
              </a:spcAft>
              <a:buClr>
                <a:srgbClr val="000000"/>
              </a:buClr>
              <a:buSzPts val="2400"/>
              <a:buFont typeface="Arial"/>
              <a:buNone/>
            </a:pPr>
            <a:r>
              <a:t/>
            </a:r>
            <a:endParaRPr b="0" i="0" sz="2400" u="none" cap="none" strike="noStrike">
              <a:solidFill>
                <a:srgbClr val="262626"/>
              </a:solidFill>
              <a:latin typeface="Calibri"/>
              <a:ea typeface="Calibri"/>
              <a:cs typeface="Calibri"/>
              <a:sym typeface="Calibri"/>
            </a:endParaRPr>
          </a:p>
          <a:p>
            <a:pPr indent="-342900" lvl="0" marL="342900" marR="0" rtl="0" algn="l">
              <a:lnSpc>
                <a:spcPct val="100000"/>
              </a:lnSpc>
              <a:spcBef>
                <a:spcPts val="600"/>
              </a:spcBef>
              <a:spcAft>
                <a:spcPts val="0"/>
              </a:spcAft>
              <a:buClr>
                <a:srgbClr val="000000"/>
              </a:buClr>
              <a:buSzPts val="2400"/>
              <a:buFont typeface="Arial"/>
              <a:buChar char="•"/>
            </a:pPr>
            <a:r>
              <a:rPr b="0" i="0" lang="en-US" sz="2400" u="none" cap="none" strike="noStrike">
                <a:solidFill>
                  <a:srgbClr val="262626"/>
                </a:solidFill>
                <a:latin typeface="Calibri"/>
                <a:ea typeface="Calibri"/>
                <a:cs typeface="Calibri"/>
                <a:sym typeface="Calibri"/>
              </a:rPr>
              <a:t>SAFE initiative has 3 projects, including CH4Rice project.</a:t>
            </a:r>
            <a:endParaRPr/>
          </a:p>
          <a:p>
            <a:pPr indent="-190500" lvl="0" marL="342900" marR="0" rtl="0" algn="l">
              <a:lnSpc>
                <a:spcPct val="100000"/>
              </a:lnSpc>
              <a:spcBef>
                <a:spcPts val="600"/>
              </a:spcBef>
              <a:spcAft>
                <a:spcPts val="0"/>
              </a:spcAft>
              <a:buClr>
                <a:srgbClr val="000000"/>
              </a:buClr>
              <a:buSzPts val="2400"/>
              <a:buFont typeface="Arial"/>
              <a:buNone/>
            </a:pPr>
            <a:r>
              <a:t/>
            </a:r>
            <a:endParaRPr b="0" i="0" sz="2400" u="none" cap="none" strike="noStrike">
              <a:solidFill>
                <a:srgbClr val="262626"/>
              </a:solidFill>
              <a:latin typeface="Calibri"/>
              <a:ea typeface="Calibri"/>
              <a:cs typeface="Calibri"/>
              <a:sym typeface="Calibri"/>
            </a:endParaRPr>
          </a:p>
        </p:txBody>
      </p:sp>
      <p:pic>
        <p:nvPicPr>
          <p:cNvPr id="88" name="Google Shape;88;p3"/>
          <p:cNvPicPr preferRelativeResize="0"/>
          <p:nvPr/>
        </p:nvPicPr>
        <p:blipFill rotWithShape="1">
          <a:blip r:embed="rId4">
            <a:alphaModFix/>
          </a:blip>
          <a:srcRect b="0" l="0" r="0" t="14080"/>
          <a:stretch/>
        </p:blipFill>
        <p:spPr>
          <a:xfrm>
            <a:off x="800100" y="1714021"/>
            <a:ext cx="3738521" cy="2439598"/>
          </a:xfrm>
          <a:prstGeom prst="rect">
            <a:avLst/>
          </a:prstGeom>
          <a:noFill/>
          <a:ln>
            <a:noFill/>
          </a:ln>
        </p:spPr>
      </p:pic>
      <p:pic>
        <p:nvPicPr>
          <p:cNvPr id="89" name="Google Shape;89;p3"/>
          <p:cNvPicPr preferRelativeResize="0"/>
          <p:nvPr/>
        </p:nvPicPr>
        <p:blipFill rotWithShape="1">
          <a:blip r:embed="rId5">
            <a:alphaModFix/>
          </a:blip>
          <a:srcRect b="0" l="0" r="0" t="0"/>
          <a:stretch/>
        </p:blipFill>
        <p:spPr>
          <a:xfrm>
            <a:off x="1804301" y="5507202"/>
            <a:ext cx="1730119" cy="685081"/>
          </a:xfrm>
          <a:prstGeom prst="rect">
            <a:avLst/>
          </a:prstGeom>
          <a:noFill/>
          <a:ln>
            <a:noFill/>
          </a:ln>
        </p:spPr>
      </p:pic>
      <p:sp>
        <p:nvSpPr>
          <p:cNvPr id="90" name="Google Shape;90;p3"/>
          <p:cNvSpPr/>
          <p:nvPr/>
        </p:nvSpPr>
        <p:spPr>
          <a:xfrm>
            <a:off x="1772020" y="6166294"/>
            <a:ext cx="1794681"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Established in 2008</a:t>
            </a:r>
            <a:endParaRPr/>
          </a:p>
        </p:txBody>
      </p:sp>
      <p:cxnSp>
        <p:nvCxnSpPr>
          <p:cNvPr id="91" name="Google Shape;91;p3"/>
          <p:cNvCxnSpPr/>
          <p:nvPr/>
        </p:nvCxnSpPr>
        <p:spPr>
          <a:xfrm rot="10800000">
            <a:off x="2669359" y="4146617"/>
            <a:ext cx="0" cy="310418"/>
          </a:xfrm>
          <a:prstGeom prst="straightConnector1">
            <a:avLst/>
          </a:prstGeom>
          <a:noFill/>
          <a:ln cap="flat" cmpd="sng" w="28575">
            <a:solidFill>
              <a:schemeClr val="dk1"/>
            </a:solidFill>
            <a:prstDash val="solid"/>
            <a:round/>
            <a:headEnd len="med" w="med" type="triangle"/>
            <a:tailEnd len="sm" w="sm" type="none"/>
          </a:ln>
        </p:spPr>
      </p:cxnSp>
      <p:cxnSp>
        <p:nvCxnSpPr>
          <p:cNvPr id="92" name="Google Shape;92;p3"/>
          <p:cNvCxnSpPr>
            <a:stCxn id="89" idx="0"/>
            <a:endCxn id="84" idx="2"/>
          </p:cNvCxnSpPr>
          <p:nvPr/>
        </p:nvCxnSpPr>
        <p:spPr>
          <a:xfrm rot="10800000">
            <a:off x="2669361" y="5180202"/>
            <a:ext cx="0" cy="327000"/>
          </a:xfrm>
          <a:prstGeom prst="straightConnector1">
            <a:avLst/>
          </a:prstGeom>
          <a:noFill/>
          <a:ln cap="flat" cmpd="sng" w="28575">
            <a:solidFill>
              <a:schemeClr val="dk1"/>
            </a:solidFill>
            <a:prstDash val="solid"/>
            <a:round/>
            <a:headEnd len="med" w="med" type="triangl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4"/>
          <p:cNvSpPr txBox="1"/>
          <p:nvPr/>
        </p:nvSpPr>
        <p:spPr>
          <a:xfrm>
            <a:off x="2305050" y="103248"/>
            <a:ext cx="6457482" cy="7694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Montserrat"/>
                <a:ea typeface="Montserrat"/>
                <a:cs typeface="Montserrat"/>
                <a:sym typeface="Montserrat"/>
              </a:rPr>
              <a:t>AOGEO TG-5 Asia Rice</a:t>
            </a:r>
            <a:endParaRPr b="0" i="0" sz="1400" u="none" cap="none" strike="noStrike">
              <a:solidFill>
                <a:srgbClr val="000000"/>
              </a:solidFill>
              <a:latin typeface="Montserrat"/>
              <a:ea typeface="Montserrat"/>
              <a:cs typeface="Montserrat"/>
              <a:sym typeface="Montserrat"/>
            </a:endParaRPr>
          </a:p>
        </p:txBody>
      </p:sp>
      <p:pic>
        <p:nvPicPr>
          <p:cNvPr id="98" name="Google Shape;98;p4"/>
          <p:cNvPicPr preferRelativeResize="0"/>
          <p:nvPr/>
        </p:nvPicPr>
        <p:blipFill rotWithShape="1">
          <a:blip r:embed="rId3">
            <a:alphaModFix/>
          </a:blip>
          <a:srcRect b="0" l="0" r="0" t="0"/>
          <a:stretch/>
        </p:blipFill>
        <p:spPr>
          <a:xfrm>
            <a:off x="751291" y="2396406"/>
            <a:ext cx="2748966" cy="3936206"/>
          </a:xfrm>
          <a:prstGeom prst="rect">
            <a:avLst/>
          </a:prstGeom>
          <a:noFill/>
          <a:ln>
            <a:noFill/>
          </a:ln>
        </p:spPr>
      </p:pic>
      <p:sp>
        <p:nvSpPr>
          <p:cNvPr id="99" name="Google Shape;99;p4"/>
          <p:cNvSpPr txBox="1"/>
          <p:nvPr/>
        </p:nvSpPr>
        <p:spPr>
          <a:xfrm>
            <a:off x="-41025" y="6284450"/>
            <a:ext cx="39705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Phase 4 Work Plan Rev C (March 2025)</a:t>
            </a:r>
            <a:endParaRPr b="1" i="0" sz="1400" u="none" cap="none" strike="noStrike">
              <a:solidFill>
                <a:srgbClr val="000000"/>
              </a:solidFill>
              <a:latin typeface="Calibri"/>
              <a:ea typeface="Calibri"/>
              <a:cs typeface="Calibri"/>
              <a:sym typeface="Calibri"/>
            </a:endParaRPr>
          </a:p>
        </p:txBody>
      </p:sp>
      <p:pic>
        <p:nvPicPr>
          <p:cNvPr id="100" name="Google Shape;100;p4"/>
          <p:cNvPicPr preferRelativeResize="0"/>
          <p:nvPr/>
        </p:nvPicPr>
        <p:blipFill rotWithShape="1">
          <a:blip r:embed="rId4">
            <a:alphaModFix/>
          </a:blip>
          <a:srcRect b="0" l="0" r="0" t="0"/>
          <a:stretch/>
        </p:blipFill>
        <p:spPr>
          <a:xfrm>
            <a:off x="3686077" y="2168038"/>
            <a:ext cx="4899819" cy="2196471"/>
          </a:xfrm>
          <a:prstGeom prst="rect">
            <a:avLst/>
          </a:prstGeom>
          <a:noFill/>
          <a:ln>
            <a:noFill/>
          </a:ln>
        </p:spPr>
      </p:pic>
      <p:pic>
        <p:nvPicPr>
          <p:cNvPr id="101" name="Google Shape;101;p4"/>
          <p:cNvPicPr preferRelativeResize="0"/>
          <p:nvPr/>
        </p:nvPicPr>
        <p:blipFill rotWithShape="1">
          <a:blip r:embed="rId5">
            <a:alphaModFix/>
          </a:blip>
          <a:srcRect b="0" l="0" r="0" t="0"/>
          <a:stretch/>
        </p:blipFill>
        <p:spPr>
          <a:xfrm>
            <a:off x="4225956" y="4531029"/>
            <a:ext cx="7869876" cy="2108290"/>
          </a:xfrm>
          <a:prstGeom prst="rect">
            <a:avLst/>
          </a:prstGeom>
          <a:noFill/>
          <a:ln>
            <a:noFill/>
          </a:ln>
        </p:spPr>
      </p:pic>
      <p:sp>
        <p:nvSpPr>
          <p:cNvPr id="102" name="Google Shape;102;p4"/>
          <p:cNvSpPr txBox="1"/>
          <p:nvPr/>
        </p:nvSpPr>
        <p:spPr>
          <a:xfrm>
            <a:off x="8929251" y="3998422"/>
            <a:ext cx="2934786"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rgbClr val="C00000"/>
                </a:solidFill>
                <a:latin typeface="Calibri"/>
                <a:ea typeface="Calibri"/>
                <a:cs typeface="Calibri"/>
                <a:sym typeface="Calibri"/>
              </a:rPr>
              <a:t>Newly added Table1.b</a:t>
            </a:r>
            <a:endParaRPr b="1" i="0" sz="1800" u="none" cap="none" strike="noStrike">
              <a:solidFill>
                <a:srgbClr val="C00000"/>
              </a:solidFill>
              <a:latin typeface="Calibri"/>
              <a:ea typeface="Calibri"/>
              <a:cs typeface="Calibri"/>
              <a:sym typeface="Calibri"/>
            </a:endParaRPr>
          </a:p>
        </p:txBody>
      </p:sp>
      <p:sp>
        <p:nvSpPr>
          <p:cNvPr id="103" name="Google Shape;103;p4"/>
          <p:cNvSpPr/>
          <p:nvPr/>
        </p:nvSpPr>
        <p:spPr>
          <a:xfrm>
            <a:off x="4112055" y="4434217"/>
            <a:ext cx="7873062" cy="2205102"/>
          </a:xfrm>
          <a:prstGeom prst="rect">
            <a:avLst/>
          </a:prstGeom>
          <a:noFill/>
          <a:ln cap="flat" cmpd="sng" w="38100">
            <a:solidFill>
              <a:srgbClr val="C00000"/>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4" name="Google Shape;104;p4"/>
          <p:cNvSpPr txBox="1"/>
          <p:nvPr/>
        </p:nvSpPr>
        <p:spPr>
          <a:xfrm>
            <a:off x="9383713" y="2478241"/>
            <a:ext cx="2822430"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Calibri"/>
                <a:ea typeface="Calibri"/>
                <a:cs typeface="Calibri"/>
                <a:sym typeface="Calibri"/>
              </a:rPr>
              <a:t>More Information</a:t>
            </a:r>
            <a:br>
              <a:rPr b="0" i="0" lang="en-US" sz="2000" u="none" cap="none" strike="noStrike">
                <a:solidFill>
                  <a:srgbClr val="000000"/>
                </a:solidFill>
                <a:latin typeface="Calibri"/>
                <a:ea typeface="Calibri"/>
                <a:cs typeface="Calibri"/>
                <a:sym typeface="Calibri"/>
              </a:rPr>
            </a:br>
            <a:r>
              <a:rPr b="1" i="0" lang="en-US" sz="2000" u="sng" cap="none" strike="noStrike">
                <a:solidFill>
                  <a:srgbClr val="000000"/>
                </a:solidFill>
                <a:latin typeface="Calibri"/>
                <a:ea typeface="Calibri"/>
                <a:cs typeface="Calibri"/>
                <a:sym typeface="Calibri"/>
              </a:rPr>
              <a:t>https://asia-rice.org</a:t>
            </a:r>
            <a:endParaRPr/>
          </a:p>
        </p:txBody>
      </p:sp>
      <p:sp>
        <p:nvSpPr>
          <p:cNvPr id="105" name="Google Shape;105;p4"/>
          <p:cNvSpPr txBox="1"/>
          <p:nvPr/>
        </p:nvSpPr>
        <p:spPr>
          <a:xfrm>
            <a:off x="751291" y="1101333"/>
            <a:ext cx="10726333" cy="1318298"/>
          </a:xfrm>
          <a:prstGeom prst="rect">
            <a:avLst/>
          </a:prstGeom>
          <a:noFill/>
          <a:ln cap="flat" cmpd="sng" w="9525">
            <a:solidFill>
              <a:srgbClr val="000000"/>
            </a:solidFill>
            <a:prstDash val="solid"/>
            <a:miter lim="800000"/>
            <a:headEnd len="sm" w="sm" type="none"/>
            <a:tailEnd len="sm" w="sm" type="none"/>
          </a:ln>
        </p:spPr>
        <p:txBody>
          <a:bodyPr anchorCtr="0" anchor="t" bIns="21600" lIns="180000" spcFirstLastPara="1" rIns="180000" wrap="square" tIns="36000">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5FAA"/>
                </a:solidFill>
                <a:latin typeface="Arial Narrow"/>
                <a:ea typeface="Arial Narrow"/>
                <a:cs typeface="Arial Narrow"/>
                <a:sym typeface="Arial Narrow"/>
              </a:rPr>
              <a:t>Rice monitoring for food security in Asia and Oceania, and R4D network on rice monitoring in Asia, especially IPS Mekong region. </a:t>
            </a:r>
            <a:endParaRPr/>
          </a:p>
          <a:p>
            <a:pPr indent="-342900" lvl="0" marL="342900" marR="0" rtl="0" algn="l">
              <a:lnSpc>
                <a:spcPct val="100000"/>
              </a:lnSpc>
              <a:spcBef>
                <a:spcPts val="200"/>
              </a:spcBef>
              <a:spcAft>
                <a:spcPts val="0"/>
              </a:spcAft>
              <a:buClr>
                <a:srgbClr val="000000"/>
              </a:buClr>
              <a:buSzPts val="1400"/>
              <a:buFont typeface="Arial"/>
              <a:buChar char="•"/>
            </a:pPr>
            <a:r>
              <a:rPr b="1" i="0" lang="en-US" sz="1400" u="none" cap="none" strike="noStrike">
                <a:solidFill>
                  <a:srgbClr val="005FAA"/>
                </a:solidFill>
                <a:latin typeface="Arial Narrow"/>
                <a:ea typeface="Arial Narrow"/>
                <a:cs typeface="Arial Narrow"/>
                <a:sym typeface="Arial Narrow"/>
              </a:rPr>
              <a:t>The role of Asia-RiCE as “a network of networks” was emphasized</a:t>
            </a:r>
            <a:endParaRPr/>
          </a:p>
          <a:p>
            <a:pPr indent="-342900" lvl="0" marL="342900" marR="0" rtl="0" algn="l">
              <a:lnSpc>
                <a:spcPct val="100000"/>
              </a:lnSpc>
              <a:spcBef>
                <a:spcPts val="200"/>
              </a:spcBef>
              <a:spcAft>
                <a:spcPts val="0"/>
              </a:spcAft>
              <a:buClr>
                <a:srgbClr val="000000"/>
              </a:buClr>
              <a:buSzPts val="1400"/>
              <a:buFont typeface="Arial"/>
              <a:buChar char="•"/>
            </a:pPr>
            <a:r>
              <a:rPr b="1" i="0" lang="en-US" sz="1400" u="none" cap="none" strike="noStrike">
                <a:solidFill>
                  <a:srgbClr val="005FAA"/>
                </a:solidFill>
                <a:latin typeface="Arial Narrow"/>
                <a:ea typeface="Arial Narrow"/>
                <a:cs typeface="Arial Narrow"/>
                <a:sym typeface="Arial Narrow"/>
              </a:rPr>
              <a:t>Future joint session (TG5/crop-TG3/forestry-TG1/water) was proposed for land use</a:t>
            </a:r>
            <a:endParaRPr/>
          </a:p>
          <a:p>
            <a:pPr indent="-342900" lvl="0" marL="342900" marR="0" rtl="0" algn="l">
              <a:lnSpc>
                <a:spcPct val="100000"/>
              </a:lnSpc>
              <a:spcBef>
                <a:spcPts val="200"/>
              </a:spcBef>
              <a:spcAft>
                <a:spcPts val="0"/>
              </a:spcAft>
              <a:buClr>
                <a:srgbClr val="000000"/>
              </a:buClr>
              <a:buSzPts val="1400"/>
              <a:buFont typeface="Arial"/>
              <a:buChar char="•"/>
            </a:pPr>
            <a:r>
              <a:rPr b="1" i="0" lang="en-US" sz="1400" u="none" cap="none" strike="noStrike">
                <a:solidFill>
                  <a:srgbClr val="005FAA"/>
                </a:solidFill>
                <a:latin typeface="Arial Narrow"/>
                <a:ea typeface="Arial Narrow"/>
                <a:cs typeface="Arial Narrow"/>
                <a:sym typeface="Arial Narrow"/>
              </a:rPr>
              <a:t>Promote outreach and data, information and knowledge sharing in AO region</a:t>
            </a:r>
            <a:endParaRPr b="1" i="0" sz="1400" u="none" cap="none" strike="noStrike">
              <a:solidFill>
                <a:srgbClr val="005FAA"/>
              </a:solidFill>
              <a:latin typeface="Arial Narrow"/>
              <a:ea typeface="Arial Narrow"/>
              <a:cs typeface="Arial Narrow"/>
              <a:sym typeface="Arial Narrow"/>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5"/>
          <p:cNvSpPr txBox="1"/>
          <p:nvPr/>
        </p:nvSpPr>
        <p:spPr>
          <a:xfrm>
            <a:off x="2352674" y="103248"/>
            <a:ext cx="6409857"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Montserrat"/>
                <a:ea typeface="Montserrat"/>
                <a:cs typeface="Montserrat"/>
                <a:sym typeface="Montserrat"/>
              </a:rPr>
              <a:t>What is CH4RICE project?</a:t>
            </a:r>
            <a:endParaRPr b="0" i="0" sz="3200" u="none" cap="none" strike="noStrike">
              <a:solidFill>
                <a:srgbClr val="000000"/>
              </a:solidFill>
              <a:latin typeface="Montserrat"/>
              <a:ea typeface="Montserrat"/>
              <a:cs typeface="Montserrat"/>
              <a:sym typeface="Montserrat"/>
            </a:endParaRPr>
          </a:p>
        </p:txBody>
      </p:sp>
      <p:sp>
        <p:nvSpPr>
          <p:cNvPr id="111" name="Google Shape;111;p5"/>
          <p:cNvSpPr txBox="1"/>
          <p:nvPr/>
        </p:nvSpPr>
        <p:spPr>
          <a:xfrm>
            <a:off x="187287" y="929360"/>
            <a:ext cx="11910900" cy="55158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dk1"/>
              </a:buClr>
              <a:buSzPts val="2000"/>
              <a:buFont typeface="Arial"/>
              <a:buChar char="•"/>
            </a:pPr>
            <a:r>
              <a:rPr b="1" i="0" lang="en-US" sz="2400" u="none" cap="none" strike="noStrike">
                <a:solidFill>
                  <a:schemeClr val="dk1"/>
                </a:solidFill>
                <a:latin typeface="Calibri"/>
                <a:ea typeface="Calibri"/>
                <a:cs typeface="Calibri"/>
                <a:sym typeface="Calibri"/>
              </a:rPr>
              <a:t>CH4Rice project was approved at SAWG, APRSAF-28 (Hanoi, Vietnam, Nov., 2022)</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0"/>
              </a:spcBef>
              <a:spcAft>
                <a:spcPts val="0"/>
              </a:spcAft>
              <a:buClr>
                <a:schemeClr val="dk1"/>
              </a:buClr>
              <a:buSzPts val="2000"/>
              <a:buFont typeface="Arial"/>
              <a:buChar char="•"/>
            </a:pPr>
            <a:r>
              <a:rPr b="1" i="0" lang="en-US" sz="2400" u="none" cap="none" strike="noStrike">
                <a:solidFill>
                  <a:schemeClr val="dk1"/>
                </a:solidFill>
                <a:latin typeface="Calibri"/>
                <a:ea typeface="Calibri"/>
                <a:cs typeface="Calibri"/>
                <a:sym typeface="Calibri"/>
              </a:rPr>
              <a:t>Expect to Contribute (Outcome)</a:t>
            </a:r>
            <a:endParaRPr b="0" i="0" sz="2400" u="none" cap="none" strike="noStrike">
              <a:solidFill>
                <a:schemeClr val="dk1"/>
              </a:solidFill>
              <a:latin typeface="Calibri"/>
              <a:ea typeface="Calibri"/>
              <a:cs typeface="Calibri"/>
              <a:sym typeface="Calibri"/>
            </a:endParaRPr>
          </a:p>
          <a:p>
            <a:pPr indent="-228600" lvl="1" marL="685800" marR="0" rtl="0" algn="l">
              <a:lnSpc>
                <a:spcPct val="100000"/>
              </a:lnSpc>
              <a:spcBef>
                <a:spcPts val="500"/>
              </a:spcBef>
              <a:spcAft>
                <a:spcPts val="0"/>
              </a:spcAft>
              <a:buClr>
                <a:srgbClr val="C00000"/>
              </a:buClr>
              <a:buSzPts val="2000"/>
              <a:buFont typeface="Arial"/>
              <a:buChar char="•"/>
            </a:pPr>
            <a:r>
              <a:rPr b="1" i="0" lang="en-US" sz="2000" u="none" cap="none" strike="noStrike">
                <a:solidFill>
                  <a:srgbClr val="C00000"/>
                </a:solidFill>
                <a:latin typeface="Calibri"/>
                <a:ea typeface="Calibri"/>
                <a:cs typeface="Calibri"/>
                <a:sym typeface="Calibri"/>
              </a:rPr>
              <a:t>Climate change mitigation such as </a:t>
            </a:r>
            <a:r>
              <a:rPr b="1" i="0" lang="en-US" sz="2000" u="sng" cap="none" strike="noStrike">
                <a:solidFill>
                  <a:srgbClr val="C00000"/>
                </a:solidFill>
                <a:latin typeface="Calibri"/>
                <a:ea typeface="Calibri"/>
                <a:cs typeface="Calibri"/>
                <a:sym typeface="Calibri"/>
              </a:rPr>
              <a:t>carbon credit </a:t>
            </a:r>
            <a:r>
              <a:rPr b="1" i="0" lang="en-US" sz="2000" u="none" cap="none" strike="noStrike">
                <a:solidFill>
                  <a:srgbClr val="C00000"/>
                </a:solidFill>
                <a:latin typeface="Calibri"/>
                <a:ea typeface="Calibri"/>
                <a:cs typeface="Calibri"/>
                <a:sym typeface="Calibri"/>
              </a:rPr>
              <a:t>through CH</a:t>
            </a:r>
            <a:r>
              <a:rPr b="1" baseline="-25000" i="0" lang="en-US" sz="2000" u="none" cap="none" strike="noStrike">
                <a:solidFill>
                  <a:srgbClr val="C00000"/>
                </a:solidFill>
                <a:latin typeface="Calibri"/>
                <a:ea typeface="Calibri"/>
                <a:cs typeface="Calibri"/>
                <a:sym typeface="Calibri"/>
              </a:rPr>
              <a:t>4</a:t>
            </a:r>
            <a:r>
              <a:rPr b="1" i="0" lang="en-US" sz="2000" u="none" cap="none" strike="noStrike">
                <a:solidFill>
                  <a:srgbClr val="C00000"/>
                </a:solidFill>
                <a:latin typeface="Calibri"/>
                <a:ea typeface="Calibri"/>
                <a:cs typeface="Calibri"/>
                <a:sym typeface="Calibri"/>
              </a:rPr>
              <a:t> MRV (Monitoring, Reporting and Verification) </a:t>
            </a:r>
            <a:r>
              <a:rPr b="0" i="0" lang="en-US" sz="2000" u="none" cap="none" strike="noStrike">
                <a:solidFill>
                  <a:schemeClr val="dk1"/>
                </a:solidFill>
                <a:latin typeface="Calibri"/>
                <a:ea typeface="Calibri"/>
                <a:cs typeface="Calibri"/>
                <a:sym typeface="Calibri"/>
              </a:rPr>
              <a:t>using satellite and in-situ data</a:t>
            </a:r>
            <a:endParaRPr b="0" i="0" sz="1400" u="none" cap="none" strike="noStrike">
              <a:solidFill>
                <a:srgbClr val="000000"/>
              </a:solidFill>
              <a:latin typeface="Arial"/>
              <a:ea typeface="Arial"/>
              <a:cs typeface="Arial"/>
              <a:sym typeface="Arial"/>
            </a:endParaRPr>
          </a:p>
          <a:p>
            <a:pPr indent="-228600" lvl="1" marL="685800" marR="0" rtl="0" algn="l">
              <a:lnSpc>
                <a:spcPct val="100000"/>
              </a:lnSpc>
              <a:spcBef>
                <a:spcPts val="500"/>
              </a:spcBef>
              <a:spcAft>
                <a:spcPts val="0"/>
              </a:spcAft>
              <a:buClr>
                <a:srgbClr val="C00000"/>
              </a:buClr>
              <a:buSzPts val="2000"/>
              <a:buFont typeface="Arial"/>
              <a:buChar char="•"/>
            </a:pPr>
            <a:r>
              <a:rPr b="1" i="0" lang="en-US" sz="2000" u="none" cap="none" strike="noStrike">
                <a:solidFill>
                  <a:srgbClr val="C00000"/>
                </a:solidFill>
                <a:latin typeface="Calibri"/>
                <a:ea typeface="Calibri"/>
                <a:cs typeface="Calibri"/>
                <a:sym typeface="Calibri"/>
              </a:rPr>
              <a:t>Water management by efficient irrigation with lower CH</a:t>
            </a:r>
            <a:r>
              <a:rPr b="1" baseline="-25000" i="0" lang="en-US" sz="2000" u="none" cap="none" strike="noStrike">
                <a:solidFill>
                  <a:srgbClr val="C00000"/>
                </a:solidFill>
                <a:latin typeface="Calibri"/>
                <a:ea typeface="Calibri"/>
                <a:cs typeface="Calibri"/>
                <a:sym typeface="Calibri"/>
              </a:rPr>
              <a:t>4</a:t>
            </a:r>
            <a:r>
              <a:rPr b="1" i="0" lang="en-US" sz="2000" u="none" cap="none" strike="noStrike">
                <a:solidFill>
                  <a:srgbClr val="C00000"/>
                </a:solidFill>
                <a:latin typeface="Calibri"/>
                <a:ea typeface="Calibri"/>
                <a:cs typeface="Calibri"/>
                <a:sym typeface="Calibri"/>
              </a:rPr>
              <a:t> emission </a:t>
            </a:r>
            <a:r>
              <a:rPr b="0" i="0" lang="en-US" sz="2000" u="none" cap="none" strike="noStrike">
                <a:solidFill>
                  <a:schemeClr val="dk1"/>
                </a:solidFill>
                <a:latin typeface="Calibri"/>
                <a:ea typeface="Calibri"/>
                <a:cs typeface="Calibri"/>
                <a:sym typeface="Calibri"/>
              </a:rPr>
              <a:t>(e.g. Alternate Wetting and Drying (AWD) or water saving irrigation)</a:t>
            </a:r>
            <a:endParaRPr b="0" i="0" sz="1400" u="none" cap="none" strike="noStrike">
              <a:solidFill>
                <a:srgbClr val="000000"/>
              </a:solidFill>
              <a:latin typeface="Arial"/>
              <a:ea typeface="Arial"/>
              <a:cs typeface="Arial"/>
              <a:sym typeface="Arial"/>
            </a:endParaRPr>
          </a:p>
          <a:p>
            <a:pPr indent="-228600" lvl="1" marL="685800" marR="0" rtl="0" algn="l">
              <a:lnSpc>
                <a:spcPct val="100000"/>
              </a:lnSpc>
              <a:spcBef>
                <a:spcPts val="500"/>
              </a:spcBef>
              <a:spcAft>
                <a:spcPts val="0"/>
              </a:spcAft>
              <a:buClr>
                <a:srgbClr val="C00000"/>
              </a:buClr>
              <a:buSzPts val="2000"/>
              <a:buFont typeface="Arial"/>
              <a:buChar char="•"/>
            </a:pPr>
            <a:r>
              <a:rPr b="1" i="0" lang="en-US" sz="2000" u="none" cap="none" strike="noStrike">
                <a:solidFill>
                  <a:srgbClr val="C00000"/>
                </a:solidFill>
                <a:latin typeface="Calibri"/>
                <a:ea typeface="Calibri"/>
                <a:cs typeface="Calibri"/>
                <a:sym typeface="Calibri"/>
              </a:rPr>
              <a:t>Regional and global sustainable agriculture related initiatives/activities </a:t>
            </a:r>
            <a:r>
              <a:rPr b="0" i="0" lang="en-US" sz="2000" u="none" cap="none" strike="noStrike">
                <a:solidFill>
                  <a:schemeClr val="dk1"/>
                </a:solidFill>
                <a:latin typeface="Calibri"/>
                <a:ea typeface="Calibri"/>
                <a:cs typeface="Calibri"/>
                <a:sym typeface="Calibri"/>
              </a:rPr>
              <a:t>(e.g. CEOS, SDGs Goal2/13, GEOGLAM/Asia-RiCE, AOGEO etc. )</a:t>
            </a:r>
            <a:br>
              <a:rPr b="0" i="0" lang="en-US" sz="2000" u="none" cap="none" strike="noStrike">
                <a:solidFill>
                  <a:schemeClr val="dk1"/>
                </a:solidFill>
                <a:latin typeface="Calibri"/>
                <a:ea typeface="Calibri"/>
                <a:cs typeface="Calibri"/>
                <a:sym typeface="Calibri"/>
              </a:rPr>
            </a:br>
            <a:endParaRPr b="0" i="0" sz="2000" u="none" cap="none" strike="noStrike">
              <a:solidFill>
                <a:schemeClr val="dk1"/>
              </a:solidFill>
              <a:latin typeface="Calibri"/>
              <a:ea typeface="Calibri"/>
              <a:cs typeface="Calibri"/>
              <a:sym typeface="Calibri"/>
            </a:endParaRPr>
          </a:p>
          <a:p>
            <a:pPr indent="-101600" lvl="1" marL="685800" marR="0" rtl="0" algn="l">
              <a:lnSpc>
                <a:spcPct val="100000"/>
              </a:lnSpc>
              <a:spcBef>
                <a:spcPts val="500"/>
              </a:spcBef>
              <a:spcAft>
                <a:spcPts val="0"/>
              </a:spcAft>
              <a:buClr>
                <a:srgbClr val="C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228600" lvl="0" marL="228600" marR="0" rtl="0" algn="l">
              <a:lnSpc>
                <a:spcPct val="100000"/>
              </a:lnSpc>
              <a:spcBef>
                <a:spcPts val="0"/>
              </a:spcBef>
              <a:spcAft>
                <a:spcPts val="0"/>
              </a:spcAft>
              <a:buClr>
                <a:schemeClr val="dk1"/>
              </a:buClr>
              <a:buSzPts val="2400"/>
              <a:buFont typeface="Arial"/>
              <a:buChar char="•"/>
            </a:pPr>
            <a:r>
              <a:rPr b="1" i="0" lang="en-US" sz="2400" u="none" cap="none" strike="noStrike">
                <a:solidFill>
                  <a:schemeClr val="dk1"/>
                </a:solidFill>
                <a:latin typeface="Calibri"/>
                <a:ea typeface="Calibri"/>
                <a:cs typeface="Calibri"/>
                <a:sym typeface="Calibri"/>
              </a:rPr>
              <a:t>Implementation</a:t>
            </a:r>
            <a:endParaRPr b="0" i="0" sz="1400" u="none" cap="none" strike="noStrike">
              <a:solidFill>
                <a:srgbClr val="000000"/>
              </a:solidFill>
              <a:latin typeface="Arial"/>
              <a:ea typeface="Arial"/>
              <a:cs typeface="Arial"/>
              <a:sym typeface="Arial"/>
            </a:endParaRPr>
          </a:p>
          <a:p>
            <a:pPr indent="-228600" lvl="1" marL="685800" marR="0" rtl="0" algn="l">
              <a:lnSpc>
                <a:spcPct val="100000"/>
              </a:lnSpc>
              <a:spcBef>
                <a:spcPts val="0"/>
              </a:spcBef>
              <a:spcAft>
                <a:spcPts val="0"/>
              </a:spcAft>
              <a:buClr>
                <a:schemeClr val="dk1"/>
              </a:buClr>
              <a:buSzPts val="2400"/>
              <a:buFont typeface="Arial"/>
              <a:buChar char="•"/>
            </a:pPr>
            <a:r>
              <a:rPr b="1" i="0" lang="en-US" sz="2000" u="none" cap="none" strike="noStrike">
                <a:solidFill>
                  <a:srgbClr val="C00000"/>
                </a:solidFill>
                <a:latin typeface="Calibri"/>
                <a:ea typeface="Calibri"/>
                <a:cs typeface="Calibri"/>
                <a:sym typeface="Calibri"/>
              </a:rPr>
              <a:t>Development of the methodology </a:t>
            </a:r>
            <a:r>
              <a:rPr b="0" i="0" lang="en-US" sz="2000" u="none" cap="none" strike="noStrike">
                <a:solidFill>
                  <a:schemeClr val="dk1"/>
                </a:solidFill>
                <a:latin typeface="Calibri"/>
                <a:ea typeface="Calibri"/>
                <a:cs typeface="Calibri"/>
                <a:sym typeface="Calibri"/>
              </a:rPr>
              <a:t>to monitor </a:t>
            </a:r>
            <a:r>
              <a:rPr b="1" i="0" lang="en-US" sz="2000" u="none" cap="none" strike="noStrike">
                <a:solidFill>
                  <a:srgbClr val="C00000"/>
                </a:solidFill>
                <a:latin typeface="Calibri"/>
                <a:ea typeface="Calibri"/>
                <a:cs typeface="Calibri"/>
                <a:sym typeface="Calibri"/>
              </a:rPr>
              <a:t>water inundation </a:t>
            </a:r>
            <a:r>
              <a:rPr b="0" i="0" lang="en-US" sz="2000" u="none" cap="none" strike="noStrike">
                <a:solidFill>
                  <a:schemeClr val="dk1"/>
                </a:solidFill>
                <a:latin typeface="Calibri"/>
                <a:ea typeface="Calibri"/>
                <a:cs typeface="Calibri"/>
                <a:sym typeface="Calibri"/>
              </a:rPr>
              <a:t>and </a:t>
            </a:r>
            <a:r>
              <a:rPr b="1" i="0" lang="en-US" sz="2000" u="none" cap="none" strike="noStrike">
                <a:solidFill>
                  <a:srgbClr val="C00000"/>
                </a:solidFill>
                <a:latin typeface="Calibri"/>
                <a:ea typeface="Calibri"/>
                <a:cs typeface="Calibri"/>
                <a:sym typeface="Calibri"/>
              </a:rPr>
              <a:t>CH</a:t>
            </a:r>
            <a:r>
              <a:rPr b="1" baseline="-25000" i="0" lang="en-US" sz="2000" u="none" cap="none" strike="noStrike">
                <a:solidFill>
                  <a:srgbClr val="C00000"/>
                </a:solidFill>
                <a:latin typeface="Calibri"/>
                <a:ea typeface="Calibri"/>
                <a:cs typeface="Calibri"/>
                <a:sym typeface="Calibri"/>
              </a:rPr>
              <a:t>4</a:t>
            </a:r>
            <a:r>
              <a:rPr b="1" i="0" lang="en-US" sz="2000" u="none" cap="none" strike="noStrike">
                <a:solidFill>
                  <a:srgbClr val="C00000"/>
                </a:solidFill>
                <a:latin typeface="Calibri"/>
                <a:ea typeface="Calibri"/>
                <a:cs typeface="Calibri"/>
                <a:sym typeface="Calibri"/>
              </a:rPr>
              <a:t> emission </a:t>
            </a:r>
            <a:r>
              <a:rPr b="0" i="0" lang="en-US" sz="2000" u="none" cap="none" strike="noStrike">
                <a:solidFill>
                  <a:schemeClr val="dk1"/>
                </a:solidFill>
                <a:latin typeface="Calibri"/>
                <a:ea typeface="Calibri"/>
                <a:cs typeface="Calibri"/>
                <a:sym typeface="Calibri"/>
              </a:rPr>
              <a:t>from rice paddies</a:t>
            </a:r>
            <a:endParaRPr b="0" i="0" sz="1400" u="none" cap="none" strike="noStrike">
              <a:solidFill>
                <a:srgbClr val="000000"/>
              </a:solidFill>
              <a:latin typeface="Arial"/>
              <a:ea typeface="Arial"/>
              <a:cs typeface="Arial"/>
              <a:sym typeface="Arial"/>
            </a:endParaRPr>
          </a:p>
          <a:p>
            <a:pPr indent="-228600" lvl="1" marL="685800" marR="0" rtl="0" algn="l">
              <a:lnSpc>
                <a:spcPct val="100000"/>
              </a:lnSpc>
              <a:spcBef>
                <a:spcPts val="0"/>
              </a:spcBef>
              <a:spcAft>
                <a:spcPts val="0"/>
              </a:spcAft>
              <a:buClr>
                <a:schemeClr val="dk1"/>
              </a:buClr>
              <a:buSzPts val="2400"/>
              <a:buFont typeface="Arial"/>
              <a:buChar char="•"/>
            </a:pPr>
            <a:r>
              <a:rPr b="1" i="0" lang="en-US" sz="2000" u="none" cap="none" strike="noStrike">
                <a:solidFill>
                  <a:srgbClr val="C00000"/>
                </a:solidFill>
                <a:latin typeface="Calibri"/>
                <a:ea typeface="Calibri"/>
                <a:cs typeface="Calibri"/>
                <a:sym typeface="Calibri"/>
              </a:rPr>
              <a:t>Data/Tool/Knowledge sharing </a:t>
            </a:r>
            <a:r>
              <a:rPr b="0" i="0" lang="en-US" sz="2000" u="none" cap="none" strike="noStrike">
                <a:solidFill>
                  <a:schemeClr val="dk1"/>
                </a:solidFill>
                <a:latin typeface="Calibri"/>
                <a:ea typeface="Calibri"/>
                <a:cs typeface="Calibri"/>
                <a:sym typeface="Calibri"/>
              </a:rPr>
              <a:t>and </a:t>
            </a:r>
            <a:r>
              <a:rPr b="1" i="0" lang="en-US" sz="2000" u="none" cap="none" strike="noStrike">
                <a:solidFill>
                  <a:srgbClr val="C00000"/>
                </a:solidFill>
                <a:latin typeface="Calibri"/>
                <a:ea typeface="Calibri"/>
                <a:cs typeface="Calibri"/>
                <a:sym typeface="Calibri"/>
              </a:rPr>
              <a:t>capacity building </a:t>
            </a:r>
            <a:r>
              <a:rPr b="0" i="0" lang="en-US" sz="2000" u="none" cap="none" strike="noStrike">
                <a:solidFill>
                  <a:schemeClr val="dk1"/>
                </a:solidFill>
                <a:latin typeface="Calibri"/>
                <a:ea typeface="Calibri"/>
                <a:cs typeface="Calibri"/>
                <a:sym typeface="Calibri"/>
              </a:rPr>
              <a:t>for multi-lateral collaborations</a:t>
            </a:r>
            <a:endParaRPr b="0" i="0" sz="1400" u="none" cap="none" strike="noStrike">
              <a:solidFill>
                <a:srgbClr val="000000"/>
              </a:solidFill>
              <a:latin typeface="Arial"/>
              <a:ea typeface="Arial"/>
              <a:cs typeface="Arial"/>
              <a:sym typeface="Arial"/>
            </a:endParaRPr>
          </a:p>
          <a:p>
            <a:pPr indent="-228600" lvl="1" marL="685800" marR="0" rtl="0" algn="l">
              <a:lnSpc>
                <a:spcPct val="100000"/>
              </a:lnSpc>
              <a:spcBef>
                <a:spcPts val="0"/>
              </a:spcBef>
              <a:spcAft>
                <a:spcPts val="0"/>
              </a:spcAft>
              <a:buClr>
                <a:schemeClr val="dk1"/>
              </a:buClr>
              <a:buSzPts val="2400"/>
              <a:buFont typeface="Arial"/>
              <a:buChar char="•"/>
            </a:pPr>
            <a:r>
              <a:rPr b="1" i="0" lang="en-US" sz="2000" u="none" cap="none" strike="noStrike">
                <a:solidFill>
                  <a:srgbClr val="C00000"/>
                </a:solidFill>
                <a:latin typeface="Calibri"/>
                <a:ea typeface="Calibri"/>
                <a:cs typeface="Calibri"/>
                <a:sym typeface="Calibri"/>
              </a:rPr>
              <a:t>Promote dialog with stakeholders/end-users </a:t>
            </a:r>
            <a:r>
              <a:rPr b="0" i="0" lang="en-US" sz="2000" u="none" cap="none" strike="noStrike">
                <a:solidFill>
                  <a:schemeClr val="dk1"/>
                </a:solidFill>
                <a:latin typeface="Calibri"/>
                <a:ea typeface="Calibri"/>
                <a:cs typeface="Calibri"/>
                <a:sym typeface="Calibri"/>
              </a:rPr>
              <a:t>with showing results (considering national policy, try to reach related agencies)</a:t>
            </a:r>
            <a:endParaRPr b="0" i="0" sz="1400" u="none" cap="none" strike="noStrike">
              <a:solidFill>
                <a:srgbClr val="000000"/>
              </a:solidFill>
              <a:latin typeface="Arial"/>
              <a:ea typeface="Arial"/>
              <a:cs typeface="Arial"/>
              <a:sym typeface="Arial"/>
            </a:endParaRPr>
          </a:p>
          <a:p>
            <a:pPr indent="-228600" lvl="1" marL="685800" marR="0" rtl="0" algn="l">
              <a:lnSpc>
                <a:spcPct val="100000"/>
              </a:lnSpc>
              <a:spcBef>
                <a:spcPts val="0"/>
              </a:spcBef>
              <a:spcAft>
                <a:spcPts val="0"/>
              </a:spcAft>
              <a:buClr>
                <a:schemeClr val="dk1"/>
              </a:buClr>
              <a:buSzPts val="2400"/>
              <a:buFont typeface="Arial"/>
              <a:buChar char="•"/>
            </a:pPr>
            <a:r>
              <a:rPr b="0" i="0" lang="en-US" sz="2000" u="none" cap="none" strike="noStrike">
                <a:solidFill>
                  <a:schemeClr val="dk1"/>
                </a:solidFill>
                <a:latin typeface="Calibri"/>
                <a:ea typeface="Calibri"/>
                <a:cs typeface="Calibri"/>
                <a:sym typeface="Calibri"/>
              </a:rPr>
              <a:t>Synergies with other SAFE projects, Agromet and Rice Monitoring Projects</a:t>
            </a:r>
            <a:endParaRPr b="0" i="0" sz="1400" u="none" cap="none" strike="noStrike">
              <a:solidFill>
                <a:srgbClr val="000000"/>
              </a:solidFill>
              <a:latin typeface="Arial"/>
              <a:ea typeface="Arial"/>
              <a:cs typeface="Arial"/>
              <a:sym typeface="Arial"/>
            </a:endParaRPr>
          </a:p>
        </p:txBody>
      </p:sp>
      <p:pic>
        <p:nvPicPr>
          <p:cNvPr id="112" name="Google Shape;112;p5"/>
          <p:cNvPicPr preferRelativeResize="0"/>
          <p:nvPr/>
        </p:nvPicPr>
        <p:blipFill rotWithShape="1">
          <a:blip r:embed="rId3">
            <a:alphaModFix/>
          </a:blip>
          <a:srcRect b="0" l="0" r="0" t="0"/>
          <a:stretch/>
        </p:blipFill>
        <p:spPr>
          <a:xfrm>
            <a:off x="6389220" y="3728152"/>
            <a:ext cx="1005623" cy="985709"/>
          </a:xfrm>
          <a:prstGeom prst="rect">
            <a:avLst/>
          </a:prstGeom>
          <a:noFill/>
          <a:ln>
            <a:noFill/>
          </a:ln>
        </p:spPr>
      </p:pic>
      <p:pic>
        <p:nvPicPr>
          <p:cNvPr id="113" name="Google Shape;113;p5"/>
          <p:cNvPicPr preferRelativeResize="0"/>
          <p:nvPr/>
        </p:nvPicPr>
        <p:blipFill rotWithShape="1">
          <a:blip r:embed="rId4">
            <a:alphaModFix/>
          </a:blip>
          <a:srcRect b="0" l="0" r="0" t="0"/>
          <a:stretch/>
        </p:blipFill>
        <p:spPr>
          <a:xfrm>
            <a:off x="7394843" y="3720748"/>
            <a:ext cx="1005623" cy="1000518"/>
          </a:xfrm>
          <a:prstGeom prst="rect">
            <a:avLst/>
          </a:prstGeom>
          <a:noFill/>
          <a:ln>
            <a:noFill/>
          </a:ln>
        </p:spPr>
      </p:pic>
      <p:pic>
        <p:nvPicPr>
          <p:cNvPr descr="image9.png" id="114" name="Google Shape;114;p5"/>
          <p:cNvPicPr preferRelativeResize="0"/>
          <p:nvPr/>
        </p:nvPicPr>
        <p:blipFill rotWithShape="1">
          <a:blip r:embed="rId5">
            <a:alphaModFix/>
          </a:blip>
          <a:srcRect b="0" l="0" r="0" t="0"/>
          <a:stretch/>
        </p:blipFill>
        <p:spPr>
          <a:xfrm>
            <a:off x="10220780" y="4337907"/>
            <a:ext cx="1750768" cy="527487"/>
          </a:xfrm>
          <a:prstGeom prst="rect">
            <a:avLst/>
          </a:prstGeom>
          <a:noFill/>
          <a:ln>
            <a:noFill/>
          </a:ln>
        </p:spPr>
      </p:pic>
      <p:pic>
        <p:nvPicPr>
          <p:cNvPr descr="スクリーンショット 2016-02-23 11.02.20.png" id="115" name="Google Shape;115;p5"/>
          <p:cNvPicPr preferRelativeResize="0"/>
          <p:nvPr/>
        </p:nvPicPr>
        <p:blipFill rotWithShape="1">
          <a:blip r:embed="rId6">
            <a:alphaModFix/>
          </a:blip>
          <a:srcRect b="0" l="0" r="0" t="0"/>
          <a:stretch/>
        </p:blipFill>
        <p:spPr>
          <a:xfrm>
            <a:off x="8666545" y="3891876"/>
            <a:ext cx="1288156" cy="576070"/>
          </a:xfrm>
          <a:prstGeom prst="rect">
            <a:avLst/>
          </a:prstGeom>
          <a:noFill/>
          <a:ln>
            <a:noFill/>
          </a:ln>
        </p:spPr>
      </p:pic>
      <p:pic>
        <p:nvPicPr>
          <p:cNvPr descr="イメージ" id="116" name="Google Shape;116;p5"/>
          <p:cNvPicPr preferRelativeResize="0"/>
          <p:nvPr/>
        </p:nvPicPr>
        <p:blipFill rotWithShape="1">
          <a:blip r:embed="rId7">
            <a:alphaModFix/>
          </a:blip>
          <a:srcRect b="0" l="0" r="0" t="0"/>
          <a:stretch/>
        </p:blipFill>
        <p:spPr>
          <a:xfrm>
            <a:off x="10220780" y="3720748"/>
            <a:ext cx="1530626" cy="571824"/>
          </a:xfrm>
          <a:prstGeom prst="rect">
            <a:avLst/>
          </a:prstGeom>
          <a:noFill/>
          <a:ln>
            <a:noFill/>
          </a:ln>
        </p:spPr>
      </p:pic>
      <p:pic>
        <p:nvPicPr>
          <p:cNvPr id="117" name="Google Shape;117;p5"/>
          <p:cNvPicPr preferRelativeResize="0"/>
          <p:nvPr/>
        </p:nvPicPr>
        <p:blipFill rotWithShape="1">
          <a:blip r:embed="rId8">
            <a:alphaModFix/>
          </a:blip>
          <a:srcRect b="0" l="0" r="0" t="0"/>
          <a:stretch/>
        </p:blipFill>
        <p:spPr>
          <a:xfrm>
            <a:off x="5067811" y="3648643"/>
            <a:ext cx="1231875" cy="10573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6"/>
          <p:cNvSpPr txBox="1"/>
          <p:nvPr/>
        </p:nvSpPr>
        <p:spPr>
          <a:xfrm>
            <a:off x="2334325" y="119547"/>
            <a:ext cx="6457482"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Montserrat"/>
                <a:ea typeface="Montserrat"/>
                <a:cs typeface="Montserrat"/>
                <a:sym typeface="Montserrat"/>
              </a:rPr>
              <a:t>Methodology</a:t>
            </a:r>
            <a:endParaRPr b="0" i="0" sz="1400" u="none" cap="none" strike="noStrike">
              <a:solidFill>
                <a:srgbClr val="000000"/>
              </a:solidFill>
              <a:latin typeface="Montserrat"/>
              <a:ea typeface="Montserrat"/>
              <a:cs typeface="Montserrat"/>
              <a:sym typeface="Montserrat"/>
            </a:endParaRPr>
          </a:p>
        </p:txBody>
      </p:sp>
      <p:grpSp>
        <p:nvGrpSpPr>
          <p:cNvPr id="123" name="Google Shape;123;p6"/>
          <p:cNvGrpSpPr/>
          <p:nvPr/>
        </p:nvGrpSpPr>
        <p:grpSpPr>
          <a:xfrm>
            <a:off x="1008289" y="1881299"/>
            <a:ext cx="9845878" cy="2099978"/>
            <a:chOff x="880601" y="1705117"/>
            <a:chExt cx="9845878" cy="2099978"/>
          </a:xfrm>
        </p:grpSpPr>
        <p:pic>
          <p:nvPicPr>
            <p:cNvPr id="124" name="Google Shape;124;p6"/>
            <p:cNvPicPr preferRelativeResize="0"/>
            <p:nvPr/>
          </p:nvPicPr>
          <p:blipFill rotWithShape="1">
            <a:blip r:embed="rId3">
              <a:alphaModFix/>
            </a:blip>
            <a:srcRect b="0" l="0" r="0" t="0"/>
            <a:stretch/>
          </p:blipFill>
          <p:spPr>
            <a:xfrm>
              <a:off x="880601" y="1705117"/>
              <a:ext cx="9845878" cy="1618780"/>
            </a:xfrm>
            <a:prstGeom prst="rect">
              <a:avLst/>
            </a:prstGeom>
            <a:noFill/>
            <a:ln>
              <a:noFill/>
            </a:ln>
          </p:spPr>
        </p:pic>
        <p:sp>
          <p:nvSpPr>
            <p:cNvPr id="125" name="Google Shape;125;p6"/>
            <p:cNvSpPr/>
            <p:nvPr/>
          </p:nvSpPr>
          <p:spPr>
            <a:xfrm>
              <a:off x="2492201" y="3435804"/>
              <a:ext cx="2596035"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1800"/>
                <a:buFont typeface="Calibri"/>
                <a:buNone/>
              </a:pPr>
              <a:r>
                <a:rPr b="1" i="0" lang="en-US" sz="1800" u="none" cap="none" strike="noStrike">
                  <a:solidFill>
                    <a:schemeClr val="dk1"/>
                  </a:solidFill>
                  <a:latin typeface="Calibri"/>
                  <a:ea typeface="Calibri"/>
                  <a:cs typeface="Calibri"/>
                  <a:sym typeface="Calibri"/>
                </a:rPr>
                <a:t>Emission Factors</a:t>
              </a:r>
              <a:endParaRPr b="1" i="0" sz="1800" u="none" cap="none" strike="noStrike">
                <a:solidFill>
                  <a:schemeClr val="dk1"/>
                </a:solidFill>
                <a:latin typeface="Calibri"/>
                <a:ea typeface="Calibri"/>
                <a:cs typeface="Calibri"/>
                <a:sym typeface="Calibri"/>
              </a:endParaRPr>
            </a:p>
          </p:txBody>
        </p:sp>
        <p:sp>
          <p:nvSpPr>
            <p:cNvPr id="126" name="Google Shape;126;p6"/>
            <p:cNvSpPr/>
            <p:nvPr/>
          </p:nvSpPr>
          <p:spPr>
            <a:xfrm>
              <a:off x="7149467" y="3429000"/>
              <a:ext cx="2596035"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663C"/>
                </a:buClr>
                <a:buSzPts val="1800"/>
                <a:buFont typeface="Calibri"/>
                <a:buNone/>
              </a:pPr>
              <a:r>
                <a:rPr b="1" i="0" lang="en-US" sz="1800" u="none" cap="none" strike="noStrike">
                  <a:solidFill>
                    <a:schemeClr val="dk1"/>
                  </a:solidFill>
                  <a:latin typeface="Calibri"/>
                  <a:ea typeface="Calibri"/>
                  <a:cs typeface="Calibri"/>
                  <a:sym typeface="Calibri"/>
                </a:rPr>
                <a:t> Harvested Area</a:t>
              </a:r>
              <a:endParaRPr b="1" i="0" sz="1800" u="none" cap="none" strike="noStrike">
                <a:solidFill>
                  <a:schemeClr val="dk1"/>
                </a:solidFill>
                <a:latin typeface="Calibri"/>
                <a:ea typeface="Calibri"/>
                <a:cs typeface="Calibri"/>
                <a:sym typeface="Calibri"/>
              </a:endParaRPr>
            </a:p>
          </p:txBody>
        </p:sp>
        <p:sp>
          <p:nvSpPr>
            <p:cNvPr id="127" name="Google Shape;127;p6"/>
            <p:cNvSpPr/>
            <p:nvPr/>
          </p:nvSpPr>
          <p:spPr>
            <a:xfrm>
              <a:off x="4820834" y="3435803"/>
              <a:ext cx="2596035"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F528F"/>
                </a:buClr>
                <a:buSzPts val="1800"/>
                <a:buFont typeface="Calibri"/>
                <a:buNone/>
              </a:pPr>
              <a:r>
                <a:rPr b="1" i="0" lang="en-US" sz="1800" u="none" cap="none" strike="noStrike">
                  <a:solidFill>
                    <a:schemeClr val="dk1"/>
                  </a:solidFill>
                  <a:latin typeface="Calibri"/>
                  <a:ea typeface="Calibri"/>
                  <a:cs typeface="Calibri"/>
                  <a:sym typeface="Calibri"/>
                </a:rPr>
                <a:t>Cultivation Period</a:t>
              </a:r>
              <a:endParaRPr b="1" i="0" sz="1800" u="none" cap="none" strike="noStrike">
                <a:solidFill>
                  <a:schemeClr val="dk1"/>
                </a:solidFill>
                <a:latin typeface="Calibri"/>
                <a:ea typeface="Calibri"/>
                <a:cs typeface="Calibri"/>
                <a:sym typeface="Calibri"/>
              </a:endParaRPr>
            </a:p>
          </p:txBody>
        </p:sp>
        <p:sp>
          <p:nvSpPr>
            <p:cNvPr id="128" name="Google Shape;128;p6"/>
            <p:cNvSpPr/>
            <p:nvPr/>
          </p:nvSpPr>
          <p:spPr>
            <a:xfrm>
              <a:off x="5088236" y="2543503"/>
              <a:ext cx="694284" cy="376795"/>
            </a:xfrm>
            <a:prstGeom prst="rect">
              <a:avLst/>
            </a:prstGeom>
            <a:noFill/>
            <a:ln cap="flat" cmpd="sng" w="38100">
              <a:solidFill>
                <a:srgbClr val="C00000"/>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9" name="Google Shape;129;p6"/>
            <p:cNvSpPr/>
            <p:nvPr/>
          </p:nvSpPr>
          <p:spPr>
            <a:xfrm>
              <a:off x="5920985" y="2555517"/>
              <a:ext cx="488498" cy="376795"/>
            </a:xfrm>
            <a:prstGeom prst="rect">
              <a:avLst/>
            </a:prstGeom>
            <a:noFill/>
            <a:ln cap="flat" cmpd="sng" w="38100">
              <a:solidFill>
                <a:srgbClr val="2F528F"/>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0" name="Google Shape;130;p6"/>
            <p:cNvSpPr/>
            <p:nvPr/>
          </p:nvSpPr>
          <p:spPr>
            <a:xfrm>
              <a:off x="6526927" y="2555517"/>
              <a:ext cx="534797" cy="376795"/>
            </a:xfrm>
            <a:prstGeom prst="rect">
              <a:avLst/>
            </a:prstGeom>
            <a:noFill/>
            <a:ln cap="flat" cmpd="sng" w="38100">
              <a:solidFill>
                <a:srgbClr val="00663C"/>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131" name="Google Shape;131;p6"/>
            <p:cNvCxnSpPr>
              <a:stCxn id="128" idx="2"/>
              <a:endCxn id="125" idx="0"/>
            </p:cNvCxnSpPr>
            <p:nvPr/>
          </p:nvCxnSpPr>
          <p:spPr>
            <a:xfrm flipH="1">
              <a:off x="3790178" y="2920298"/>
              <a:ext cx="1645200" cy="515400"/>
            </a:xfrm>
            <a:prstGeom prst="straightConnector1">
              <a:avLst/>
            </a:prstGeom>
            <a:noFill/>
            <a:ln cap="flat" cmpd="sng" w="38100">
              <a:solidFill>
                <a:srgbClr val="C00000"/>
              </a:solidFill>
              <a:prstDash val="solid"/>
              <a:miter lim="800000"/>
              <a:headEnd len="sm" w="sm" type="none"/>
              <a:tailEnd len="med" w="med" type="triangle"/>
            </a:ln>
          </p:spPr>
        </p:cxnSp>
        <p:cxnSp>
          <p:nvCxnSpPr>
            <p:cNvPr id="132" name="Google Shape;132;p6"/>
            <p:cNvCxnSpPr>
              <a:endCxn id="127" idx="0"/>
            </p:cNvCxnSpPr>
            <p:nvPr/>
          </p:nvCxnSpPr>
          <p:spPr>
            <a:xfrm flipH="1">
              <a:off x="6118852" y="2927003"/>
              <a:ext cx="46500" cy="508800"/>
            </a:xfrm>
            <a:prstGeom prst="straightConnector1">
              <a:avLst/>
            </a:prstGeom>
            <a:noFill/>
            <a:ln cap="flat" cmpd="sng" w="38100">
              <a:solidFill>
                <a:srgbClr val="2F528F"/>
              </a:solidFill>
              <a:prstDash val="solid"/>
              <a:miter lim="800000"/>
              <a:headEnd len="sm" w="sm" type="none"/>
              <a:tailEnd len="med" w="med" type="triangle"/>
            </a:ln>
          </p:spPr>
        </p:cxnSp>
        <p:cxnSp>
          <p:nvCxnSpPr>
            <p:cNvPr id="133" name="Google Shape;133;p6"/>
            <p:cNvCxnSpPr>
              <a:endCxn id="126" idx="0"/>
            </p:cNvCxnSpPr>
            <p:nvPr/>
          </p:nvCxnSpPr>
          <p:spPr>
            <a:xfrm>
              <a:off x="6756685" y="2939100"/>
              <a:ext cx="1690800" cy="489900"/>
            </a:xfrm>
            <a:prstGeom prst="straightConnector1">
              <a:avLst/>
            </a:prstGeom>
            <a:noFill/>
            <a:ln cap="flat" cmpd="sng" w="38100">
              <a:solidFill>
                <a:srgbClr val="00663C"/>
              </a:solidFill>
              <a:prstDash val="solid"/>
              <a:miter lim="800000"/>
              <a:headEnd len="sm" w="sm" type="none"/>
              <a:tailEnd len="med" w="med" type="triangle"/>
            </a:ln>
          </p:spPr>
        </p:cxnSp>
        <p:sp>
          <p:nvSpPr>
            <p:cNvPr id="134" name="Google Shape;134;p6"/>
            <p:cNvSpPr/>
            <p:nvPr/>
          </p:nvSpPr>
          <p:spPr>
            <a:xfrm>
              <a:off x="1076740" y="2294626"/>
              <a:ext cx="2596035" cy="64629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1800"/>
                <a:buFont typeface="Calibri"/>
                <a:buNone/>
              </a:pPr>
              <a:r>
                <a:rPr b="1" i="0" lang="en-US" sz="1800" u="none" cap="none" strike="noStrike">
                  <a:solidFill>
                    <a:schemeClr val="dk1"/>
                  </a:solidFill>
                  <a:latin typeface="Calibri"/>
                  <a:ea typeface="Calibri"/>
                  <a:cs typeface="Calibri"/>
                  <a:sym typeface="Calibri"/>
                </a:rPr>
                <a:t>Annual </a:t>
              </a:r>
              <a:br>
                <a:rPr b="1" i="0" lang="en-US" sz="1800" u="none" cap="none" strike="noStrike">
                  <a:solidFill>
                    <a:schemeClr val="dk1"/>
                  </a:solidFill>
                  <a:latin typeface="Calibri"/>
                  <a:ea typeface="Calibri"/>
                  <a:cs typeface="Calibri"/>
                  <a:sym typeface="Calibri"/>
                </a:rPr>
              </a:br>
              <a:r>
                <a:rPr b="1" i="0" lang="en-US" sz="1800" u="none" cap="none" strike="noStrike">
                  <a:solidFill>
                    <a:schemeClr val="dk1"/>
                  </a:solidFill>
                  <a:latin typeface="Calibri"/>
                  <a:ea typeface="Calibri"/>
                  <a:cs typeface="Calibri"/>
                  <a:sym typeface="Calibri"/>
                </a:rPr>
                <a:t>Methane Emissions</a:t>
              </a:r>
              <a:endParaRPr b="1" i="0" sz="1800" u="none" cap="none" strike="noStrike">
                <a:solidFill>
                  <a:schemeClr val="dk1"/>
                </a:solidFill>
                <a:latin typeface="Calibri"/>
                <a:ea typeface="Calibri"/>
                <a:cs typeface="Calibri"/>
                <a:sym typeface="Calibri"/>
              </a:endParaRPr>
            </a:p>
          </p:txBody>
        </p:sp>
      </p:grpSp>
      <p:pic>
        <p:nvPicPr>
          <p:cNvPr id="135" name="Google Shape;135;p6"/>
          <p:cNvPicPr preferRelativeResize="0"/>
          <p:nvPr/>
        </p:nvPicPr>
        <p:blipFill rotWithShape="1">
          <a:blip r:embed="rId4">
            <a:alphaModFix/>
          </a:blip>
          <a:srcRect b="0" l="0" r="0" t="0"/>
          <a:stretch/>
        </p:blipFill>
        <p:spPr>
          <a:xfrm>
            <a:off x="209802" y="999236"/>
            <a:ext cx="11982198" cy="533488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7"/>
          <p:cNvSpPr txBox="1"/>
          <p:nvPr/>
        </p:nvSpPr>
        <p:spPr>
          <a:xfrm>
            <a:off x="2414682" y="17581"/>
            <a:ext cx="6457482" cy="10771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Montserrat"/>
                <a:ea typeface="Montserrat"/>
                <a:cs typeface="Montserrat"/>
                <a:sym typeface="Montserrat"/>
              </a:rPr>
              <a:t>Water Inundation Monitoring using L-band SAR</a:t>
            </a:r>
            <a:endParaRPr b="0" i="0" sz="3200" u="none" cap="none" strike="noStrike">
              <a:solidFill>
                <a:srgbClr val="000000"/>
              </a:solidFill>
              <a:latin typeface="Montserrat"/>
              <a:ea typeface="Montserrat"/>
              <a:cs typeface="Montserrat"/>
              <a:sym typeface="Montserrat"/>
            </a:endParaRPr>
          </a:p>
        </p:txBody>
      </p:sp>
      <p:pic>
        <p:nvPicPr>
          <p:cNvPr id="141" name="Google Shape;141;p7"/>
          <p:cNvPicPr preferRelativeResize="0"/>
          <p:nvPr/>
        </p:nvPicPr>
        <p:blipFill rotWithShape="1">
          <a:blip r:embed="rId3">
            <a:alphaModFix/>
          </a:blip>
          <a:srcRect b="0" l="0" r="0" t="0"/>
          <a:stretch/>
        </p:blipFill>
        <p:spPr>
          <a:xfrm>
            <a:off x="9134092" y="4261052"/>
            <a:ext cx="2586231" cy="1862367"/>
          </a:xfrm>
          <a:prstGeom prst="rect">
            <a:avLst/>
          </a:prstGeom>
          <a:noFill/>
          <a:ln>
            <a:noFill/>
          </a:ln>
        </p:spPr>
      </p:pic>
      <p:sp>
        <p:nvSpPr>
          <p:cNvPr id="142" name="Google Shape;142;p7"/>
          <p:cNvSpPr txBox="1"/>
          <p:nvPr>
            <p:ph idx="1" type="body"/>
          </p:nvPr>
        </p:nvSpPr>
        <p:spPr>
          <a:xfrm>
            <a:off x="0" y="1054412"/>
            <a:ext cx="9759900" cy="1416300"/>
          </a:xfrm>
          <a:prstGeom prst="rect">
            <a:avLst/>
          </a:prstGeom>
          <a:noFill/>
          <a:ln>
            <a:noFill/>
          </a:ln>
        </p:spPr>
        <p:txBody>
          <a:bodyPr anchorCtr="0" anchor="t" bIns="45700" lIns="91425" spcFirstLastPara="1" rIns="91425" wrap="square" tIns="45700">
            <a:normAutofit lnSpcReduction="20000"/>
          </a:bodyPr>
          <a:lstStyle/>
          <a:p>
            <a:pPr indent="-365897" lvl="0" marL="457200" rtl="0" algn="l">
              <a:lnSpc>
                <a:spcPct val="90000"/>
              </a:lnSpc>
              <a:spcBef>
                <a:spcPts val="400"/>
              </a:spcBef>
              <a:spcAft>
                <a:spcPts val="0"/>
              </a:spcAft>
              <a:buSzPts val="2162"/>
              <a:buChar char="•"/>
            </a:pPr>
            <a:r>
              <a:rPr b="1" lang="en-US">
                <a:solidFill>
                  <a:srgbClr val="C00000"/>
                </a:solidFill>
                <a:latin typeface="Calibri"/>
                <a:ea typeface="Calibri"/>
                <a:cs typeface="Calibri"/>
                <a:sym typeface="Calibri"/>
              </a:rPr>
              <a:t>L-band SAR penetrates rice canopy </a:t>
            </a:r>
            <a:r>
              <a:rPr lang="en-US">
                <a:latin typeface="Calibri"/>
                <a:ea typeface="Calibri"/>
                <a:cs typeface="Calibri"/>
                <a:sym typeface="Calibri"/>
              </a:rPr>
              <a:t>and can identify the existence of water under rice.</a:t>
            </a:r>
            <a:endParaRPr/>
          </a:p>
          <a:p>
            <a:pPr indent="-365897" lvl="0" marL="457200" rtl="0" algn="l">
              <a:lnSpc>
                <a:spcPct val="90000"/>
              </a:lnSpc>
              <a:spcBef>
                <a:spcPts val="400"/>
              </a:spcBef>
              <a:spcAft>
                <a:spcPts val="0"/>
              </a:spcAft>
              <a:buSzPts val="2162"/>
              <a:buChar char="•"/>
            </a:pPr>
            <a:r>
              <a:rPr b="1" lang="en-US">
                <a:solidFill>
                  <a:srgbClr val="C00000"/>
                </a:solidFill>
                <a:latin typeface="Calibri"/>
                <a:ea typeface="Calibri"/>
                <a:cs typeface="Calibri"/>
                <a:sym typeface="Calibri"/>
              </a:rPr>
              <a:t>Existing algorithm : Inundated paddy field shows strong double-bounce scattering. 　</a:t>
            </a:r>
            <a:r>
              <a:rPr lang="en-US">
                <a:latin typeface="Calibri"/>
                <a:ea typeface="Calibri"/>
                <a:cs typeface="Calibri"/>
                <a:sym typeface="Calibri"/>
              </a:rPr>
              <a:t>[Arai et. al, 2018]</a:t>
            </a:r>
            <a:endParaRPr/>
          </a:p>
        </p:txBody>
      </p:sp>
      <p:pic>
        <p:nvPicPr>
          <p:cNvPr id="143" name="Google Shape;143;p7"/>
          <p:cNvPicPr preferRelativeResize="0"/>
          <p:nvPr/>
        </p:nvPicPr>
        <p:blipFill rotWithShape="1">
          <a:blip r:embed="rId4">
            <a:alphaModFix/>
          </a:blip>
          <a:srcRect b="0" l="0" r="0" t="0"/>
          <a:stretch/>
        </p:blipFill>
        <p:spPr>
          <a:xfrm>
            <a:off x="1950835" y="4071369"/>
            <a:ext cx="1751029" cy="2316588"/>
          </a:xfrm>
          <a:prstGeom prst="rect">
            <a:avLst/>
          </a:prstGeom>
          <a:noFill/>
          <a:ln>
            <a:noFill/>
          </a:ln>
        </p:spPr>
      </p:pic>
      <p:pic>
        <p:nvPicPr>
          <p:cNvPr id="144" name="Google Shape;144;p7"/>
          <p:cNvPicPr preferRelativeResize="0"/>
          <p:nvPr/>
        </p:nvPicPr>
        <p:blipFill rotWithShape="1">
          <a:blip r:embed="rId4">
            <a:alphaModFix/>
          </a:blip>
          <a:srcRect b="0" l="0" r="0" t="0"/>
          <a:stretch/>
        </p:blipFill>
        <p:spPr>
          <a:xfrm>
            <a:off x="663653" y="4103079"/>
            <a:ext cx="1751029" cy="2316588"/>
          </a:xfrm>
          <a:prstGeom prst="rect">
            <a:avLst/>
          </a:prstGeom>
          <a:noFill/>
          <a:ln>
            <a:noFill/>
          </a:ln>
        </p:spPr>
      </p:pic>
      <p:sp>
        <p:nvSpPr>
          <p:cNvPr id="145" name="Google Shape;145;p7"/>
          <p:cNvSpPr/>
          <p:nvPr/>
        </p:nvSpPr>
        <p:spPr>
          <a:xfrm>
            <a:off x="511166" y="6186484"/>
            <a:ext cx="3272417" cy="189067"/>
          </a:xfrm>
          <a:prstGeom prst="rect">
            <a:avLst/>
          </a:prstGeom>
          <a:solidFill>
            <a:srgbClr val="2E75B5"/>
          </a:solidFill>
          <a:ln cap="flat" cmpd="sng" w="25400">
            <a:solidFill>
              <a:srgbClr val="9CC2E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6" name="Google Shape;146;p7"/>
          <p:cNvSpPr/>
          <p:nvPr/>
        </p:nvSpPr>
        <p:spPr>
          <a:xfrm>
            <a:off x="511166" y="6407261"/>
            <a:ext cx="3272417" cy="220778"/>
          </a:xfrm>
          <a:prstGeom prst="rect">
            <a:avLst/>
          </a:prstGeom>
          <a:solidFill>
            <a:srgbClr val="833C0B"/>
          </a:solidFill>
          <a:ln cap="flat" cmpd="sng" w="25400">
            <a:solidFill>
              <a:srgbClr val="833C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147" name="Google Shape;147;p7"/>
          <p:cNvCxnSpPr/>
          <p:nvPr/>
        </p:nvCxnSpPr>
        <p:spPr>
          <a:xfrm flipH="1" rot="10800000">
            <a:off x="2511972" y="5634111"/>
            <a:ext cx="528238" cy="552373"/>
          </a:xfrm>
          <a:prstGeom prst="straightConnector1">
            <a:avLst/>
          </a:prstGeom>
          <a:noFill/>
          <a:ln cap="flat" cmpd="sng" w="38100">
            <a:solidFill>
              <a:srgbClr val="C00000"/>
            </a:solidFill>
            <a:prstDash val="dash"/>
            <a:round/>
            <a:headEnd len="sm" w="sm" type="none"/>
            <a:tailEnd len="med" w="med" type="triangle"/>
          </a:ln>
        </p:spPr>
      </p:cxnSp>
      <p:cxnSp>
        <p:nvCxnSpPr>
          <p:cNvPr id="148" name="Google Shape;148;p7"/>
          <p:cNvCxnSpPr/>
          <p:nvPr/>
        </p:nvCxnSpPr>
        <p:spPr>
          <a:xfrm rot="10800000">
            <a:off x="975098" y="3207463"/>
            <a:ext cx="1992290" cy="2430616"/>
          </a:xfrm>
          <a:prstGeom prst="straightConnector1">
            <a:avLst/>
          </a:prstGeom>
          <a:noFill/>
          <a:ln cap="flat" cmpd="sng" w="38100">
            <a:solidFill>
              <a:srgbClr val="C00000"/>
            </a:solidFill>
            <a:prstDash val="dash"/>
            <a:round/>
            <a:headEnd len="sm" w="sm" type="none"/>
            <a:tailEnd len="med" w="med" type="triangle"/>
          </a:ln>
        </p:spPr>
      </p:cxnSp>
      <p:sp>
        <p:nvSpPr>
          <p:cNvPr id="149" name="Google Shape;149;p7"/>
          <p:cNvSpPr txBox="1"/>
          <p:nvPr/>
        </p:nvSpPr>
        <p:spPr>
          <a:xfrm>
            <a:off x="1541631" y="3578085"/>
            <a:ext cx="2706917"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C00000"/>
                </a:solidFill>
                <a:latin typeface="Arial"/>
                <a:ea typeface="Arial"/>
                <a:cs typeface="Arial"/>
                <a:sym typeface="Arial"/>
              </a:rPr>
              <a:t>Double bounce</a:t>
            </a:r>
            <a:endParaRPr b="1" i="0" sz="2000" u="none" cap="none" strike="noStrike">
              <a:solidFill>
                <a:srgbClr val="C00000"/>
              </a:solidFill>
              <a:latin typeface="Arial"/>
              <a:ea typeface="Arial"/>
              <a:cs typeface="Arial"/>
              <a:sym typeface="Arial"/>
            </a:endParaRPr>
          </a:p>
        </p:txBody>
      </p:sp>
      <p:sp>
        <p:nvSpPr>
          <p:cNvPr id="150" name="Google Shape;150;p7"/>
          <p:cNvSpPr/>
          <p:nvPr/>
        </p:nvSpPr>
        <p:spPr>
          <a:xfrm>
            <a:off x="8963378" y="6028816"/>
            <a:ext cx="3464354"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[H. Arai, W. Takeuchi,  L. D. Nguyen  et al., </a:t>
            </a:r>
            <a:br>
              <a:rPr b="0" i="0" lang="en-US" sz="1400" u="none" cap="none" strike="noStrike">
                <a:solidFill>
                  <a:schemeClr val="dk1"/>
                </a:solidFill>
                <a:latin typeface="Calibri"/>
                <a:ea typeface="Calibri"/>
                <a:cs typeface="Calibri"/>
                <a:sym typeface="Calibri"/>
              </a:rPr>
            </a:br>
            <a:r>
              <a:rPr b="0" i="0" lang="en-US" sz="1400" u="none" cap="none" strike="noStrike">
                <a:solidFill>
                  <a:schemeClr val="dk1"/>
                </a:solidFill>
                <a:latin typeface="Calibri"/>
                <a:ea typeface="Calibri"/>
                <a:cs typeface="Calibri"/>
                <a:sym typeface="Calibri"/>
              </a:rPr>
              <a:t>Remote Sens., 2018]</a:t>
            </a:r>
            <a:endParaRPr b="0" i="0" sz="1400" u="none" cap="none" strike="noStrike">
              <a:solidFill>
                <a:schemeClr val="dk1"/>
              </a:solidFill>
              <a:latin typeface="Calibri"/>
              <a:ea typeface="Calibri"/>
              <a:cs typeface="Calibri"/>
              <a:sym typeface="Calibri"/>
            </a:endParaRPr>
          </a:p>
        </p:txBody>
      </p:sp>
      <p:pic>
        <p:nvPicPr>
          <p:cNvPr id="151" name="Google Shape;151;p7"/>
          <p:cNvPicPr preferRelativeResize="0"/>
          <p:nvPr/>
        </p:nvPicPr>
        <p:blipFill rotWithShape="1">
          <a:blip r:embed="rId4">
            <a:alphaModFix/>
          </a:blip>
          <a:srcRect b="0" l="0" r="0" t="0"/>
          <a:stretch/>
        </p:blipFill>
        <p:spPr>
          <a:xfrm>
            <a:off x="6423221" y="4166595"/>
            <a:ext cx="1751029" cy="2316588"/>
          </a:xfrm>
          <a:prstGeom prst="rect">
            <a:avLst/>
          </a:prstGeom>
          <a:noFill/>
          <a:ln>
            <a:noFill/>
          </a:ln>
        </p:spPr>
      </p:pic>
      <p:pic>
        <p:nvPicPr>
          <p:cNvPr id="152" name="Google Shape;152;p7"/>
          <p:cNvPicPr preferRelativeResize="0"/>
          <p:nvPr/>
        </p:nvPicPr>
        <p:blipFill rotWithShape="1">
          <a:blip r:embed="rId4">
            <a:alphaModFix/>
          </a:blip>
          <a:srcRect b="0" l="0" r="0" t="0"/>
          <a:stretch/>
        </p:blipFill>
        <p:spPr>
          <a:xfrm>
            <a:off x="5136039" y="4198305"/>
            <a:ext cx="1751029" cy="2316588"/>
          </a:xfrm>
          <a:prstGeom prst="rect">
            <a:avLst/>
          </a:prstGeom>
          <a:noFill/>
          <a:ln>
            <a:noFill/>
          </a:ln>
        </p:spPr>
      </p:pic>
      <p:sp>
        <p:nvSpPr>
          <p:cNvPr id="153" name="Google Shape;153;p7"/>
          <p:cNvSpPr/>
          <p:nvPr/>
        </p:nvSpPr>
        <p:spPr>
          <a:xfrm>
            <a:off x="4983552" y="6388649"/>
            <a:ext cx="3272417" cy="220778"/>
          </a:xfrm>
          <a:prstGeom prst="rect">
            <a:avLst/>
          </a:prstGeom>
          <a:solidFill>
            <a:srgbClr val="833C0B"/>
          </a:solidFill>
          <a:ln cap="flat" cmpd="sng" w="25400">
            <a:solidFill>
              <a:srgbClr val="833C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154" name="Google Shape;154;p7"/>
          <p:cNvCxnSpPr/>
          <p:nvPr/>
        </p:nvCxnSpPr>
        <p:spPr>
          <a:xfrm flipH="1" rot="10800000">
            <a:off x="6684439" y="5901856"/>
            <a:ext cx="188495" cy="399973"/>
          </a:xfrm>
          <a:prstGeom prst="straightConnector1">
            <a:avLst/>
          </a:prstGeom>
          <a:noFill/>
          <a:ln cap="flat" cmpd="sng" w="38100">
            <a:solidFill>
              <a:srgbClr val="C00000"/>
            </a:solidFill>
            <a:prstDash val="dash"/>
            <a:round/>
            <a:headEnd len="sm" w="sm" type="none"/>
            <a:tailEnd len="med" w="med" type="triangle"/>
          </a:ln>
        </p:spPr>
      </p:cxnSp>
      <p:cxnSp>
        <p:nvCxnSpPr>
          <p:cNvPr id="155" name="Google Shape;155;p7"/>
          <p:cNvCxnSpPr/>
          <p:nvPr/>
        </p:nvCxnSpPr>
        <p:spPr>
          <a:xfrm rot="10800000">
            <a:off x="6592687" y="5794244"/>
            <a:ext cx="8546" cy="550995"/>
          </a:xfrm>
          <a:prstGeom prst="straightConnector1">
            <a:avLst/>
          </a:prstGeom>
          <a:noFill/>
          <a:ln cap="flat" cmpd="sng" w="38100">
            <a:solidFill>
              <a:srgbClr val="C00000"/>
            </a:solidFill>
            <a:prstDash val="dash"/>
            <a:round/>
            <a:headEnd len="sm" w="sm" type="none"/>
            <a:tailEnd len="med" w="med" type="triangle"/>
          </a:ln>
        </p:spPr>
      </p:cxnSp>
      <p:cxnSp>
        <p:nvCxnSpPr>
          <p:cNvPr id="156" name="Google Shape;156;p7"/>
          <p:cNvCxnSpPr/>
          <p:nvPr/>
        </p:nvCxnSpPr>
        <p:spPr>
          <a:xfrm rot="10800000">
            <a:off x="6391662" y="5901856"/>
            <a:ext cx="258400" cy="467167"/>
          </a:xfrm>
          <a:prstGeom prst="straightConnector1">
            <a:avLst/>
          </a:prstGeom>
          <a:noFill/>
          <a:ln cap="flat" cmpd="sng" w="38100">
            <a:solidFill>
              <a:srgbClr val="C00000"/>
            </a:solidFill>
            <a:prstDash val="dash"/>
            <a:round/>
            <a:headEnd len="sm" w="sm" type="none"/>
            <a:tailEnd len="med" w="med" type="triangle"/>
          </a:ln>
        </p:spPr>
      </p:cxnSp>
      <p:cxnSp>
        <p:nvCxnSpPr>
          <p:cNvPr id="157" name="Google Shape;157;p7"/>
          <p:cNvCxnSpPr/>
          <p:nvPr/>
        </p:nvCxnSpPr>
        <p:spPr>
          <a:xfrm rot="10800000">
            <a:off x="6111906" y="6301829"/>
            <a:ext cx="538156" cy="43410"/>
          </a:xfrm>
          <a:prstGeom prst="straightConnector1">
            <a:avLst/>
          </a:prstGeom>
          <a:noFill/>
          <a:ln cap="flat" cmpd="sng" w="38100">
            <a:solidFill>
              <a:srgbClr val="C00000"/>
            </a:solidFill>
            <a:prstDash val="dash"/>
            <a:round/>
            <a:headEnd len="sm" w="sm" type="none"/>
            <a:tailEnd len="med" w="med" type="triangle"/>
          </a:ln>
        </p:spPr>
      </p:cxnSp>
      <p:cxnSp>
        <p:nvCxnSpPr>
          <p:cNvPr id="158" name="Google Shape;158;p7"/>
          <p:cNvCxnSpPr/>
          <p:nvPr/>
        </p:nvCxnSpPr>
        <p:spPr>
          <a:xfrm flipH="1" rot="10800000">
            <a:off x="6721573" y="6301829"/>
            <a:ext cx="380495" cy="31710"/>
          </a:xfrm>
          <a:prstGeom prst="straightConnector1">
            <a:avLst/>
          </a:prstGeom>
          <a:noFill/>
          <a:ln cap="flat" cmpd="sng" w="38100">
            <a:solidFill>
              <a:srgbClr val="C00000"/>
            </a:solidFill>
            <a:prstDash val="dash"/>
            <a:round/>
            <a:headEnd len="sm" w="sm" type="none"/>
            <a:tailEnd len="med" w="med" type="triangle"/>
          </a:ln>
        </p:spPr>
      </p:cxnSp>
      <p:cxnSp>
        <p:nvCxnSpPr>
          <p:cNvPr id="159" name="Google Shape;159;p7"/>
          <p:cNvCxnSpPr/>
          <p:nvPr/>
        </p:nvCxnSpPr>
        <p:spPr>
          <a:xfrm flipH="1" rot="10800000">
            <a:off x="6754594" y="6081464"/>
            <a:ext cx="243574" cy="182232"/>
          </a:xfrm>
          <a:prstGeom prst="straightConnector1">
            <a:avLst/>
          </a:prstGeom>
          <a:noFill/>
          <a:ln cap="flat" cmpd="sng" w="38100">
            <a:solidFill>
              <a:srgbClr val="C00000"/>
            </a:solidFill>
            <a:prstDash val="dash"/>
            <a:round/>
            <a:headEnd len="sm" w="sm" type="none"/>
            <a:tailEnd len="med" w="med" type="triangle"/>
          </a:ln>
        </p:spPr>
      </p:cxnSp>
      <p:cxnSp>
        <p:nvCxnSpPr>
          <p:cNvPr id="160" name="Google Shape;160;p7"/>
          <p:cNvCxnSpPr/>
          <p:nvPr/>
        </p:nvCxnSpPr>
        <p:spPr>
          <a:xfrm rot="10800000">
            <a:off x="6200249" y="6101842"/>
            <a:ext cx="518704" cy="244130"/>
          </a:xfrm>
          <a:prstGeom prst="straightConnector1">
            <a:avLst/>
          </a:prstGeom>
          <a:noFill/>
          <a:ln cap="flat" cmpd="sng" w="38100">
            <a:solidFill>
              <a:srgbClr val="C00000"/>
            </a:solidFill>
            <a:prstDash val="dash"/>
            <a:round/>
            <a:headEnd len="sm" w="sm" type="none"/>
            <a:tailEnd len="med" w="med" type="triangle"/>
          </a:ln>
        </p:spPr>
      </p:cxnSp>
      <p:sp>
        <p:nvSpPr>
          <p:cNvPr id="161" name="Google Shape;161;p7"/>
          <p:cNvSpPr txBox="1"/>
          <p:nvPr/>
        </p:nvSpPr>
        <p:spPr>
          <a:xfrm>
            <a:off x="384138" y="2696818"/>
            <a:ext cx="3464354"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Paddy </a:t>
            </a:r>
            <a:r>
              <a:rPr b="1" i="0" lang="en-US" sz="2000" u="none" cap="none" strike="noStrike">
                <a:solidFill>
                  <a:srgbClr val="C00000"/>
                </a:solidFill>
                <a:latin typeface="Arial"/>
                <a:ea typeface="Arial"/>
                <a:cs typeface="Arial"/>
                <a:sym typeface="Arial"/>
              </a:rPr>
              <a:t>with water </a:t>
            </a:r>
            <a:r>
              <a:rPr b="1" i="0" lang="en-US" sz="2000" u="none" cap="none" strike="noStrike">
                <a:solidFill>
                  <a:srgbClr val="000000"/>
                </a:solidFill>
                <a:latin typeface="Arial"/>
                <a:ea typeface="Arial"/>
                <a:cs typeface="Arial"/>
                <a:sym typeface="Arial"/>
              </a:rPr>
              <a:t>(inundation)</a:t>
            </a:r>
            <a:endParaRPr b="1" i="0" sz="2000" u="none" cap="none" strike="noStrike">
              <a:solidFill>
                <a:srgbClr val="000000"/>
              </a:solidFill>
              <a:latin typeface="Arial"/>
              <a:ea typeface="Arial"/>
              <a:cs typeface="Arial"/>
              <a:sym typeface="Arial"/>
            </a:endParaRPr>
          </a:p>
        </p:txBody>
      </p:sp>
      <p:sp>
        <p:nvSpPr>
          <p:cNvPr id="162" name="Google Shape;162;p7"/>
          <p:cNvSpPr txBox="1"/>
          <p:nvPr/>
        </p:nvSpPr>
        <p:spPr>
          <a:xfrm>
            <a:off x="4504075" y="2697103"/>
            <a:ext cx="3924361"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Paddy </a:t>
            </a:r>
            <a:r>
              <a:rPr b="1" i="0" lang="en-US" sz="2000" u="none" cap="none" strike="noStrike">
                <a:solidFill>
                  <a:srgbClr val="C00000"/>
                </a:solidFill>
                <a:latin typeface="Arial"/>
                <a:ea typeface="Arial"/>
                <a:cs typeface="Arial"/>
                <a:sym typeface="Arial"/>
              </a:rPr>
              <a:t>without water </a:t>
            </a:r>
            <a:br>
              <a:rPr b="1" i="0" lang="en-US" sz="2000" u="none" cap="none" strike="noStrike">
                <a:solidFill>
                  <a:srgbClr val="000000"/>
                </a:solidFill>
                <a:latin typeface="Arial"/>
                <a:ea typeface="Arial"/>
                <a:cs typeface="Arial"/>
                <a:sym typeface="Arial"/>
              </a:rPr>
            </a:br>
            <a:r>
              <a:rPr b="1" i="0" lang="en-US" sz="2000" u="none" cap="none" strike="noStrike">
                <a:solidFill>
                  <a:srgbClr val="000000"/>
                </a:solidFill>
                <a:latin typeface="Arial"/>
                <a:ea typeface="Arial"/>
                <a:cs typeface="Arial"/>
                <a:sym typeface="Arial"/>
              </a:rPr>
              <a:t>(non-inundation)</a:t>
            </a:r>
            <a:endParaRPr b="1" i="0" sz="2000" u="none" cap="none" strike="noStrike">
              <a:solidFill>
                <a:srgbClr val="000000"/>
              </a:solidFill>
              <a:latin typeface="Arial"/>
              <a:ea typeface="Arial"/>
              <a:cs typeface="Arial"/>
              <a:sym typeface="Arial"/>
            </a:endParaRPr>
          </a:p>
        </p:txBody>
      </p:sp>
      <p:sp>
        <p:nvSpPr>
          <p:cNvPr id="163" name="Google Shape;163;p7"/>
          <p:cNvSpPr txBox="1"/>
          <p:nvPr/>
        </p:nvSpPr>
        <p:spPr>
          <a:xfrm>
            <a:off x="5445511" y="3604907"/>
            <a:ext cx="2630454"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928E01"/>
                </a:solidFill>
                <a:latin typeface="Arial"/>
                <a:ea typeface="Arial"/>
                <a:cs typeface="Arial"/>
                <a:sym typeface="Arial"/>
              </a:rPr>
              <a:t>Single scattering</a:t>
            </a:r>
            <a:endParaRPr b="1" i="0" sz="2000" u="none" cap="none" strike="noStrike">
              <a:solidFill>
                <a:srgbClr val="928E01"/>
              </a:solidFill>
              <a:latin typeface="Arial"/>
              <a:ea typeface="Arial"/>
              <a:cs typeface="Arial"/>
              <a:sym typeface="Arial"/>
            </a:endParaRPr>
          </a:p>
        </p:txBody>
      </p:sp>
      <p:cxnSp>
        <p:nvCxnSpPr>
          <p:cNvPr id="164" name="Google Shape;164;p7"/>
          <p:cNvCxnSpPr/>
          <p:nvPr/>
        </p:nvCxnSpPr>
        <p:spPr>
          <a:xfrm>
            <a:off x="4188809" y="3415835"/>
            <a:ext cx="796421" cy="911873"/>
          </a:xfrm>
          <a:prstGeom prst="straightConnector1">
            <a:avLst/>
          </a:prstGeom>
          <a:noFill/>
          <a:ln cap="flat" cmpd="sng" w="38100">
            <a:solidFill>
              <a:srgbClr val="C00000"/>
            </a:solidFill>
            <a:prstDash val="solid"/>
            <a:round/>
            <a:headEnd len="sm" w="sm" type="none"/>
            <a:tailEnd len="med" w="med" type="triangle"/>
          </a:ln>
        </p:spPr>
      </p:cxnSp>
      <p:cxnSp>
        <p:nvCxnSpPr>
          <p:cNvPr id="165" name="Google Shape;165;p7"/>
          <p:cNvCxnSpPr/>
          <p:nvPr/>
        </p:nvCxnSpPr>
        <p:spPr>
          <a:xfrm>
            <a:off x="4997967" y="4313486"/>
            <a:ext cx="1379561" cy="1788356"/>
          </a:xfrm>
          <a:prstGeom prst="straightConnector1">
            <a:avLst/>
          </a:prstGeom>
          <a:noFill/>
          <a:ln cap="flat" cmpd="sng" w="38100">
            <a:solidFill>
              <a:srgbClr val="C00000"/>
            </a:solidFill>
            <a:prstDash val="solid"/>
            <a:round/>
            <a:headEnd len="sm" w="sm" type="none"/>
            <a:tailEnd len="med" w="med" type="triangle"/>
          </a:ln>
        </p:spPr>
      </p:cxnSp>
      <p:cxnSp>
        <p:nvCxnSpPr>
          <p:cNvPr id="166" name="Google Shape;166;p7"/>
          <p:cNvCxnSpPr/>
          <p:nvPr/>
        </p:nvCxnSpPr>
        <p:spPr>
          <a:xfrm>
            <a:off x="368028" y="3459120"/>
            <a:ext cx="2183251" cy="2701938"/>
          </a:xfrm>
          <a:prstGeom prst="straightConnector1">
            <a:avLst/>
          </a:prstGeom>
          <a:noFill/>
          <a:ln cap="flat" cmpd="sng" w="38100">
            <a:solidFill>
              <a:srgbClr val="C00000"/>
            </a:solidFill>
            <a:prstDash val="solid"/>
            <a:round/>
            <a:headEnd len="sm" w="sm" type="none"/>
            <a:tailEnd len="med" w="med" type="triangle"/>
          </a:ln>
        </p:spPr>
      </p:cxnSp>
      <p:pic>
        <p:nvPicPr>
          <p:cNvPr id="167" name="Google Shape;167;p7"/>
          <p:cNvPicPr preferRelativeResize="0"/>
          <p:nvPr/>
        </p:nvPicPr>
        <p:blipFill rotWithShape="1">
          <a:blip r:embed="rId5">
            <a:alphaModFix/>
          </a:blip>
          <a:srcRect b="0" l="0" r="0" t="0"/>
          <a:stretch/>
        </p:blipFill>
        <p:spPr>
          <a:xfrm>
            <a:off x="8719616" y="1702605"/>
            <a:ext cx="3317851" cy="2741345"/>
          </a:xfrm>
          <a:prstGeom prst="rect">
            <a:avLst/>
          </a:prstGeom>
          <a:noFill/>
          <a:ln>
            <a:noFill/>
          </a:ln>
        </p:spPr>
      </p:pic>
      <p:sp>
        <p:nvSpPr>
          <p:cNvPr id="168" name="Google Shape;168;p7"/>
          <p:cNvSpPr/>
          <p:nvPr/>
        </p:nvSpPr>
        <p:spPr>
          <a:xfrm rot="1545840">
            <a:off x="9729196" y="1722974"/>
            <a:ext cx="889397" cy="1713230"/>
          </a:xfrm>
          <a:prstGeom prst="ellipse">
            <a:avLst/>
          </a:prstGeom>
          <a:noFill/>
          <a:ln cap="flat" cmpd="sng" w="38100">
            <a:solidFill>
              <a:schemeClr val="accent1"/>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9" name="Google Shape;169;p7"/>
          <p:cNvSpPr/>
          <p:nvPr/>
        </p:nvSpPr>
        <p:spPr>
          <a:xfrm rot="1545840">
            <a:off x="10317264" y="3202167"/>
            <a:ext cx="1184432" cy="1396298"/>
          </a:xfrm>
          <a:prstGeom prst="ellipse">
            <a:avLst/>
          </a:prstGeom>
          <a:noFill/>
          <a:ln cap="flat" cmpd="sng" w="38100">
            <a:solidFill>
              <a:srgbClr val="FF0000"/>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0" name="Google Shape;170;p7"/>
          <p:cNvSpPr txBox="1"/>
          <p:nvPr/>
        </p:nvSpPr>
        <p:spPr>
          <a:xfrm>
            <a:off x="5061812" y="2367309"/>
            <a:ext cx="45576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cap="none" strike="noStrike">
                <a:solidFill>
                  <a:srgbClr val="C00000"/>
                </a:solidFill>
                <a:latin typeface="Arial"/>
                <a:ea typeface="Arial"/>
                <a:cs typeface="Arial"/>
                <a:sym typeface="Arial"/>
              </a:rPr>
              <a:t>→ </a:t>
            </a:r>
            <a:r>
              <a:rPr b="1" i="0" lang="en-US" sz="2000" u="sng" cap="none" strike="noStrike">
                <a:solidFill>
                  <a:srgbClr val="C00000"/>
                </a:solidFill>
                <a:latin typeface="Arial"/>
                <a:ea typeface="Arial"/>
                <a:cs typeface="Arial"/>
                <a:sym typeface="Arial"/>
              </a:rPr>
              <a:t>Under evaluation in each country</a:t>
            </a:r>
            <a:endParaRPr b="1" i="0" sz="2000" u="sng" cap="none" strike="noStrike">
              <a:solidFill>
                <a:srgbClr val="C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8"/>
          <p:cNvSpPr txBox="1"/>
          <p:nvPr/>
        </p:nvSpPr>
        <p:spPr>
          <a:xfrm>
            <a:off x="2305050" y="103248"/>
            <a:ext cx="6457482"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Montserrat"/>
                <a:ea typeface="Montserrat"/>
                <a:cs typeface="Montserrat"/>
                <a:sym typeface="Montserrat"/>
              </a:rPr>
              <a:t>Current activity</a:t>
            </a:r>
            <a:endParaRPr b="0" i="0" sz="1400" u="none" cap="none" strike="noStrike">
              <a:solidFill>
                <a:srgbClr val="000000"/>
              </a:solidFill>
              <a:latin typeface="Montserrat"/>
              <a:ea typeface="Montserrat"/>
              <a:cs typeface="Montserrat"/>
              <a:sym typeface="Montserrat"/>
            </a:endParaRPr>
          </a:p>
        </p:txBody>
      </p:sp>
      <p:pic>
        <p:nvPicPr>
          <p:cNvPr id="176" name="Google Shape;176;p8"/>
          <p:cNvPicPr preferRelativeResize="0"/>
          <p:nvPr/>
        </p:nvPicPr>
        <p:blipFill rotWithShape="1">
          <a:blip r:embed="rId3">
            <a:alphaModFix/>
          </a:blip>
          <a:srcRect b="0" l="0" r="0" t="0"/>
          <a:stretch/>
        </p:blipFill>
        <p:spPr>
          <a:xfrm>
            <a:off x="967562" y="1208418"/>
            <a:ext cx="10696353" cy="5220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9"/>
          <p:cNvSpPr txBox="1"/>
          <p:nvPr/>
        </p:nvSpPr>
        <p:spPr>
          <a:xfrm>
            <a:off x="2305050" y="103248"/>
            <a:ext cx="6457482"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Montserrat"/>
                <a:ea typeface="Montserrat"/>
                <a:cs typeface="Montserrat"/>
                <a:sym typeface="Montserrat"/>
              </a:rPr>
              <a:t>Current project sites</a:t>
            </a:r>
            <a:endParaRPr b="0" i="0" sz="1400" u="none" cap="none" strike="noStrike">
              <a:solidFill>
                <a:srgbClr val="000000"/>
              </a:solidFill>
              <a:latin typeface="Montserrat"/>
              <a:ea typeface="Montserrat"/>
              <a:cs typeface="Montserrat"/>
              <a:sym typeface="Montserrat"/>
            </a:endParaRPr>
          </a:p>
        </p:txBody>
      </p:sp>
      <p:pic>
        <p:nvPicPr>
          <p:cNvPr id="182" name="Google Shape;182;p9"/>
          <p:cNvPicPr preferRelativeResize="0"/>
          <p:nvPr/>
        </p:nvPicPr>
        <p:blipFill rotWithShape="1">
          <a:blip r:embed="rId3">
            <a:alphaModFix/>
          </a:blip>
          <a:srcRect b="0" l="0" r="0" t="0"/>
          <a:stretch/>
        </p:blipFill>
        <p:spPr>
          <a:xfrm>
            <a:off x="5195384" y="2021415"/>
            <a:ext cx="6845300" cy="4724400"/>
          </a:xfrm>
          <a:prstGeom prst="rect">
            <a:avLst/>
          </a:prstGeom>
          <a:noFill/>
          <a:ln>
            <a:noFill/>
          </a:ln>
        </p:spPr>
      </p:pic>
      <p:sp>
        <p:nvSpPr>
          <p:cNvPr id="183" name="Google Shape;183;p9"/>
          <p:cNvSpPr txBox="1"/>
          <p:nvPr>
            <p:ph idx="1" type="body"/>
          </p:nvPr>
        </p:nvSpPr>
        <p:spPr>
          <a:xfrm>
            <a:off x="-173917" y="1088142"/>
            <a:ext cx="8010617" cy="5036479"/>
          </a:xfrm>
          <a:prstGeom prst="rect">
            <a:avLst/>
          </a:prstGeom>
          <a:noFill/>
          <a:ln>
            <a:noFill/>
          </a:ln>
        </p:spPr>
        <p:txBody>
          <a:bodyPr anchorCtr="0" anchor="t" bIns="45700" lIns="91425" spcFirstLastPara="1" rIns="91425" wrap="square" tIns="45700">
            <a:normAutofit fontScale="92500" lnSpcReduction="10000"/>
          </a:bodyPr>
          <a:lstStyle/>
          <a:p>
            <a:pPr indent="-355600" lvl="0" marL="457200" rtl="0" algn="l">
              <a:lnSpc>
                <a:spcPct val="90000"/>
              </a:lnSpc>
              <a:spcBef>
                <a:spcPts val="1000"/>
              </a:spcBef>
              <a:spcAft>
                <a:spcPts val="0"/>
              </a:spcAft>
              <a:buClr>
                <a:schemeClr val="dk1"/>
              </a:buClr>
              <a:buSzPct val="106240"/>
              <a:buChar char="•"/>
            </a:pPr>
            <a:r>
              <a:rPr b="1" lang="en-US" sz="2200">
                <a:solidFill>
                  <a:srgbClr val="C00000"/>
                </a:solidFill>
                <a:latin typeface="Calibri"/>
                <a:ea typeface="Calibri"/>
                <a:cs typeface="Calibri"/>
                <a:sym typeface="Calibri"/>
              </a:rPr>
              <a:t>ALOS-2 PALSAR2  (L-band, Full-Pol SAR)  observation</a:t>
            </a:r>
            <a:endParaRPr/>
          </a:p>
          <a:p>
            <a:pPr indent="-355600" lvl="0" marL="457200" rtl="0" algn="l">
              <a:lnSpc>
                <a:spcPct val="90000"/>
              </a:lnSpc>
              <a:spcBef>
                <a:spcPts val="1000"/>
              </a:spcBef>
              <a:spcAft>
                <a:spcPts val="0"/>
              </a:spcAft>
              <a:buClr>
                <a:schemeClr val="dk1"/>
              </a:buClr>
              <a:buSzPct val="106240"/>
              <a:buChar char="•"/>
            </a:pPr>
            <a:r>
              <a:rPr b="1" lang="en-US" sz="2200">
                <a:solidFill>
                  <a:srgbClr val="C00000"/>
                </a:solidFill>
                <a:latin typeface="Calibri"/>
                <a:ea typeface="Calibri"/>
                <a:cs typeface="Calibri"/>
                <a:sym typeface="Calibri"/>
              </a:rPr>
              <a:t>in-situ water-level/inundation measurement </a:t>
            </a:r>
            <a:br>
              <a:rPr b="1" lang="en-US" sz="2200">
                <a:solidFill>
                  <a:srgbClr val="C00000"/>
                </a:solidFill>
                <a:latin typeface="Calibri"/>
                <a:ea typeface="Calibri"/>
                <a:cs typeface="Calibri"/>
                <a:sym typeface="Calibri"/>
              </a:rPr>
            </a:br>
            <a:endParaRPr b="1" sz="2200">
              <a:solidFill>
                <a:srgbClr val="C00000"/>
              </a:solidFill>
              <a:latin typeface="Calibri"/>
              <a:ea typeface="Calibri"/>
              <a:cs typeface="Calibri"/>
              <a:sym typeface="Calibri"/>
            </a:endParaRPr>
          </a:p>
          <a:p>
            <a:pPr indent="-355600" lvl="0" marL="457200" rtl="0" algn="l">
              <a:lnSpc>
                <a:spcPct val="90000"/>
              </a:lnSpc>
              <a:spcBef>
                <a:spcPts val="1000"/>
              </a:spcBef>
              <a:spcAft>
                <a:spcPts val="0"/>
              </a:spcAft>
              <a:buClr>
                <a:schemeClr val="dk1"/>
              </a:buClr>
              <a:buSzPct val="97387"/>
              <a:buChar char="•"/>
            </a:pPr>
            <a:r>
              <a:rPr b="1" lang="en-US" sz="2400">
                <a:latin typeface="Calibri"/>
                <a:ea typeface="Calibri"/>
                <a:cs typeface="Calibri"/>
                <a:sym typeface="Calibri"/>
              </a:rPr>
              <a:t>Super Site Selection</a:t>
            </a:r>
            <a:endParaRPr b="1" sz="2400">
              <a:latin typeface="Calibri"/>
              <a:ea typeface="Calibri"/>
              <a:cs typeface="Calibri"/>
              <a:sym typeface="Calibri"/>
            </a:endParaRPr>
          </a:p>
          <a:p>
            <a:pPr indent="-355598" lvl="1" marL="914400" rtl="0" algn="l">
              <a:lnSpc>
                <a:spcPct val="90000"/>
              </a:lnSpc>
              <a:spcBef>
                <a:spcPts val="500"/>
              </a:spcBef>
              <a:spcAft>
                <a:spcPts val="0"/>
              </a:spcAft>
              <a:buSzPct val="97387"/>
              <a:buChar char="•"/>
            </a:pPr>
            <a:r>
              <a:rPr b="1" lang="en-US">
                <a:latin typeface="Calibri"/>
                <a:ea typeface="Calibri"/>
                <a:cs typeface="Calibri"/>
                <a:sym typeface="Calibri"/>
              </a:rPr>
              <a:t>BRIN</a:t>
            </a:r>
            <a:r>
              <a:rPr lang="en-US">
                <a:latin typeface="Calibri"/>
                <a:ea typeface="Calibri"/>
                <a:cs typeface="Calibri"/>
                <a:sym typeface="Calibri"/>
              </a:rPr>
              <a:t> Indonesia: </a:t>
            </a:r>
            <a:r>
              <a:rPr lang="en-US"/>
              <a:t>Subang</a:t>
            </a:r>
            <a:endParaRPr b="1">
              <a:latin typeface="Calibri"/>
              <a:ea typeface="Calibri"/>
              <a:cs typeface="Calibri"/>
              <a:sym typeface="Calibri"/>
            </a:endParaRPr>
          </a:p>
          <a:p>
            <a:pPr indent="-355598" lvl="1" marL="914400" rtl="0" algn="l">
              <a:lnSpc>
                <a:spcPct val="90000"/>
              </a:lnSpc>
              <a:spcBef>
                <a:spcPts val="500"/>
              </a:spcBef>
              <a:spcAft>
                <a:spcPts val="0"/>
              </a:spcAft>
              <a:buSzPct val="97387"/>
              <a:buChar char="•"/>
            </a:pPr>
            <a:r>
              <a:rPr b="1" lang="en-US">
                <a:latin typeface="Calibri"/>
                <a:ea typeface="Calibri"/>
                <a:cs typeface="Calibri"/>
                <a:sym typeface="Calibri"/>
              </a:rPr>
              <a:t>GISTDA</a:t>
            </a:r>
            <a:r>
              <a:rPr lang="en-US">
                <a:latin typeface="Calibri"/>
                <a:ea typeface="Calibri"/>
                <a:cs typeface="Calibri"/>
                <a:sym typeface="Calibri"/>
              </a:rPr>
              <a:t> Thailand: Suphan Buri</a:t>
            </a:r>
            <a:endParaRPr/>
          </a:p>
          <a:p>
            <a:pPr indent="-355598" lvl="1" marL="914400" rtl="0" algn="l">
              <a:lnSpc>
                <a:spcPct val="90000"/>
              </a:lnSpc>
              <a:spcBef>
                <a:spcPts val="500"/>
              </a:spcBef>
              <a:spcAft>
                <a:spcPts val="0"/>
              </a:spcAft>
              <a:buSzPct val="97387"/>
              <a:buChar char="•"/>
            </a:pPr>
            <a:r>
              <a:rPr b="1" lang="en-US">
                <a:solidFill>
                  <a:schemeClr val="dk1"/>
                </a:solidFill>
                <a:latin typeface="Calibri"/>
                <a:ea typeface="Calibri"/>
                <a:cs typeface="Calibri"/>
                <a:sym typeface="Calibri"/>
              </a:rPr>
              <a:t>ISRO </a:t>
            </a:r>
            <a:r>
              <a:rPr lang="en-US">
                <a:solidFill>
                  <a:schemeClr val="dk1"/>
                </a:solidFill>
                <a:latin typeface="Calibri"/>
                <a:ea typeface="Calibri"/>
                <a:cs typeface="Calibri"/>
                <a:sym typeface="Calibri"/>
              </a:rPr>
              <a:t>India: Nawagam</a:t>
            </a:r>
            <a:endParaRPr b="1">
              <a:latin typeface="Calibri"/>
              <a:ea typeface="Calibri"/>
              <a:cs typeface="Calibri"/>
              <a:sym typeface="Calibri"/>
            </a:endParaRPr>
          </a:p>
          <a:p>
            <a:pPr indent="-355598" lvl="1" marL="914400" rtl="0" algn="l">
              <a:lnSpc>
                <a:spcPct val="90000"/>
              </a:lnSpc>
              <a:spcBef>
                <a:spcPts val="500"/>
              </a:spcBef>
              <a:spcAft>
                <a:spcPts val="0"/>
              </a:spcAft>
              <a:buSzPct val="97387"/>
              <a:buChar char="•"/>
            </a:pPr>
            <a:r>
              <a:rPr b="1" lang="en-US">
                <a:latin typeface="Calibri"/>
                <a:ea typeface="Calibri"/>
                <a:cs typeface="Calibri"/>
                <a:sym typeface="Calibri"/>
              </a:rPr>
              <a:t>JAXA</a:t>
            </a:r>
            <a:r>
              <a:rPr lang="en-US">
                <a:latin typeface="Calibri"/>
                <a:ea typeface="Calibri"/>
                <a:cs typeface="Calibri"/>
                <a:sym typeface="Calibri"/>
              </a:rPr>
              <a:t> Japan: </a:t>
            </a:r>
            <a:endParaRPr/>
          </a:p>
          <a:p>
            <a:pPr indent="0" lvl="1" marL="558800" rtl="0" algn="l">
              <a:lnSpc>
                <a:spcPct val="90000"/>
              </a:lnSpc>
              <a:spcBef>
                <a:spcPts val="500"/>
              </a:spcBef>
              <a:spcAft>
                <a:spcPts val="0"/>
              </a:spcAft>
              <a:buSzPct val="97387"/>
              <a:buNone/>
            </a:pPr>
            <a:r>
              <a:rPr lang="en-US"/>
              <a:t>	           </a:t>
            </a:r>
            <a:r>
              <a:rPr lang="en-US">
                <a:latin typeface="Calibri"/>
                <a:ea typeface="Calibri"/>
                <a:cs typeface="Calibri"/>
                <a:sym typeface="Calibri"/>
              </a:rPr>
              <a:t>Miyagi, Akita, Niigata, Ibaraki </a:t>
            </a:r>
            <a:endParaRPr/>
          </a:p>
          <a:p>
            <a:pPr indent="-355598" lvl="1" marL="914400" rtl="0" algn="l">
              <a:lnSpc>
                <a:spcPct val="90000"/>
              </a:lnSpc>
              <a:spcBef>
                <a:spcPts val="500"/>
              </a:spcBef>
              <a:spcAft>
                <a:spcPts val="0"/>
              </a:spcAft>
              <a:buSzPct val="97387"/>
              <a:buChar char="•"/>
            </a:pPr>
            <a:r>
              <a:rPr b="1" lang="en-US">
                <a:latin typeface="Calibri"/>
                <a:ea typeface="Calibri"/>
                <a:cs typeface="Calibri"/>
                <a:sym typeface="Calibri"/>
              </a:rPr>
              <a:t>PhilSA</a:t>
            </a:r>
            <a:r>
              <a:rPr lang="en-US">
                <a:latin typeface="Calibri"/>
                <a:ea typeface="Calibri"/>
                <a:cs typeface="Calibri"/>
                <a:sym typeface="Calibri"/>
              </a:rPr>
              <a:t> Philippine: Bulacan</a:t>
            </a:r>
            <a:endParaRPr/>
          </a:p>
          <a:p>
            <a:pPr indent="-355598" lvl="1" marL="914400" rtl="0" algn="l">
              <a:lnSpc>
                <a:spcPct val="90000"/>
              </a:lnSpc>
              <a:spcBef>
                <a:spcPts val="500"/>
              </a:spcBef>
              <a:spcAft>
                <a:spcPts val="0"/>
              </a:spcAft>
              <a:buSzPct val="97387"/>
              <a:buChar char="•"/>
            </a:pPr>
            <a:r>
              <a:rPr b="1" lang="en-US">
                <a:latin typeface="Calibri"/>
                <a:ea typeface="Calibri"/>
                <a:cs typeface="Calibri"/>
                <a:sym typeface="Calibri"/>
              </a:rPr>
              <a:t>PUST</a:t>
            </a:r>
            <a:r>
              <a:rPr lang="en-US">
                <a:latin typeface="Calibri"/>
                <a:ea typeface="Calibri"/>
                <a:cs typeface="Calibri"/>
                <a:sym typeface="Calibri"/>
              </a:rPr>
              <a:t> Bangladesh: Rajshahi</a:t>
            </a:r>
            <a:endParaRPr>
              <a:latin typeface="Calibri"/>
              <a:ea typeface="Calibri"/>
              <a:cs typeface="Calibri"/>
              <a:sym typeface="Calibri"/>
            </a:endParaRPr>
          </a:p>
          <a:p>
            <a:pPr indent="-355598" lvl="1" marL="914400" rtl="0" algn="l">
              <a:lnSpc>
                <a:spcPct val="90000"/>
              </a:lnSpc>
              <a:spcBef>
                <a:spcPts val="500"/>
              </a:spcBef>
              <a:spcAft>
                <a:spcPts val="0"/>
              </a:spcAft>
              <a:buSzPct val="97387"/>
              <a:buChar char="•"/>
            </a:pPr>
            <a:r>
              <a:rPr b="1" lang="en-US">
                <a:latin typeface="Calibri"/>
                <a:ea typeface="Calibri"/>
                <a:cs typeface="Calibri"/>
                <a:sym typeface="Calibri"/>
              </a:rPr>
              <a:t>VNSC</a:t>
            </a:r>
            <a:r>
              <a:rPr lang="en-US">
                <a:latin typeface="Calibri"/>
                <a:ea typeface="Calibri"/>
                <a:cs typeface="Calibri"/>
                <a:sym typeface="Calibri"/>
              </a:rPr>
              <a:t> Vietnam: Mekong Delta</a:t>
            </a:r>
            <a:endParaRPr/>
          </a:p>
          <a:p>
            <a:pPr indent="0" lvl="1" marL="558801" rtl="0" algn="l">
              <a:lnSpc>
                <a:spcPct val="90000"/>
              </a:lnSpc>
              <a:spcBef>
                <a:spcPts val="500"/>
              </a:spcBef>
              <a:spcAft>
                <a:spcPts val="0"/>
              </a:spcAft>
              <a:buSzPct val="97387"/>
              <a:buNone/>
            </a:pPr>
            <a:r>
              <a:rPr lang="en-US">
                <a:latin typeface="Calibri"/>
                <a:ea typeface="Calibri"/>
                <a:cs typeface="Calibri"/>
                <a:sym typeface="Calibri"/>
              </a:rPr>
              <a:t>	          An Giang, Bac Lieu province </a:t>
            </a:r>
            <a:endParaRPr/>
          </a:p>
          <a:p>
            <a:pPr indent="-355598" lvl="1" marL="914400" rtl="0" algn="l">
              <a:lnSpc>
                <a:spcPct val="90000"/>
              </a:lnSpc>
              <a:spcBef>
                <a:spcPts val="500"/>
              </a:spcBef>
              <a:spcAft>
                <a:spcPts val="0"/>
              </a:spcAft>
              <a:buSzPct val="97387"/>
              <a:buChar char="•"/>
            </a:pPr>
            <a:r>
              <a:rPr lang="en-US">
                <a:latin typeface="Calibri"/>
                <a:ea typeface="Calibri"/>
                <a:cs typeface="Calibri"/>
                <a:sym typeface="Calibri"/>
              </a:rPr>
              <a:t>Cambodia and more other sites </a:t>
            </a:r>
            <a:endParaRPr/>
          </a:p>
          <a:p>
            <a:pPr indent="-101600" lvl="1" marL="685800" rtl="0" algn="l">
              <a:lnSpc>
                <a:spcPct val="90000"/>
              </a:lnSpc>
              <a:spcBef>
                <a:spcPts val="500"/>
              </a:spcBef>
              <a:spcAft>
                <a:spcPts val="0"/>
              </a:spcAft>
              <a:buClr>
                <a:schemeClr val="dk1"/>
              </a:buClr>
              <a:buSzPct val="97387"/>
              <a:buNone/>
            </a:pPr>
            <a:r>
              <a:t/>
            </a:r>
            <a:endParaRPr>
              <a:latin typeface="Calibri"/>
              <a:ea typeface="Calibri"/>
              <a:cs typeface="Calibri"/>
              <a:sym typeface="Calibri"/>
            </a:endParaRPr>
          </a:p>
          <a:p>
            <a:pPr indent="-228600" lvl="0" marL="457200" rtl="0" algn="l">
              <a:lnSpc>
                <a:spcPct val="90000"/>
              </a:lnSpc>
              <a:spcBef>
                <a:spcPts val="500"/>
              </a:spcBef>
              <a:spcAft>
                <a:spcPts val="0"/>
              </a:spcAft>
              <a:buClr>
                <a:schemeClr val="dk1"/>
              </a:buClr>
              <a:buSzPct val="83474"/>
              <a:buNone/>
            </a:pPr>
            <a:r>
              <a:t/>
            </a:r>
            <a:endParaRPr>
              <a:latin typeface="Calibri"/>
              <a:ea typeface="Calibri"/>
              <a:cs typeface="Calibri"/>
              <a:sym typeface="Calibri"/>
            </a:endParaRPr>
          </a:p>
          <a:p>
            <a:pPr indent="0" lvl="1" marL="457200" rtl="0" algn="l">
              <a:lnSpc>
                <a:spcPct val="90000"/>
              </a:lnSpc>
              <a:spcBef>
                <a:spcPts val="500"/>
              </a:spcBef>
              <a:spcAft>
                <a:spcPts val="0"/>
              </a:spcAft>
              <a:buSzPct val="97387"/>
              <a:buNone/>
            </a:pPr>
            <a:r>
              <a:t/>
            </a:r>
            <a:endParaRPr>
              <a:latin typeface="Calibri"/>
              <a:ea typeface="Calibri"/>
              <a:cs typeface="Calibri"/>
              <a:sym typeface="Calibri"/>
            </a:endParaRPr>
          </a:p>
        </p:txBody>
      </p:sp>
      <p:cxnSp>
        <p:nvCxnSpPr>
          <p:cNvPr id="184" name="Google Shape;184;p9"/>
          <p:cNvCxnSpPr>
            <a:stCxn id="185" idx="0"/>
          </p:cNvCxnSpPr>
          <p:nvPr/>
        </p:nvCxnSpPr>
        <p:spPr>
          <a:xfrm flipH="1" rot="10800000">
            <a:off x="7462872" y="4672930"/>
            <a:ext cx="423000" cy="370200"/>
          </a:xfrm>
          <a:prstGeom prst="straightConnector1">
            <a:avLst/>
          </a:prstGeom>
          <a:noFill/>
          <a:ln cap="flat" cmpd="sng" w="57150">
            <a:solidFill>
              <a:srgbClr val="FFFF00"/>
            </a:solidFill>
            <a:prstDash val="solid"/>
            <a:miter lim="800000"/>
            <a:headEnd len="sm" w="sm" type="none"/>
            <a:tailEnd len="med" w="med" type="triangle"/>
          </a:ln>
        </p:spPr>
      </p:cxnSp>
      <p:sp>
        <p:nvSpPr>
          <p:cNvPr id="185" name="Google Shape;185;p9"/>
          <p:cNvSpPr txBox="1"/>
          <p:nvPr/>
        </p:nvSpPr>
        <p:spPr>
          <a:xfrm>
            <a:off x="6702888" y="5043130"/>
            <a:ext cx="1519968"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00"/>
                </a:solidFill>
                <a:latin typeface="Calibri"/>
                <a:ea typeface="Calibri"/>
                <a:cs typeface="Calibri"/>
                <a:sym typeface="Calibri"/>
              </a:rPr>
              <a:t>Thailand</a:t>
            </a:r>
            <a:endParaRPr b="0" i="0" sz="1800" u="none" cap="none" strike="noStrike">
              <a:solidFill>
                <a:schemeClr val="dk1"/>
              </a:solidFill>
              <a:latin typeface="Calibri"/>
              <a:ea typeface="Calibri"/>
              <a:cs typeface="Calibri"/>
              <a:sym typeface="Calibri"/>
            </a:endParaRPr>
          </a:p>
        </p:txBody>
      </p:sp>
      <p:sp>
        <p:nvSpPr>
          <p:cNvPr id="186" name="Google Shape;186;p9"/>
          <p:cNvSpPr txBox="1"/>
          <p:nvPr/>
        </p:nvSpPr>
        <p:spPr>
          <a:xfrm>
            <a:off x="10125290" y="4645086"/>
            <a:ext cx="1519968"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00"/>
                </a:solidFill>
                <a:latin typeface="Calibri"/>
                <a:ea typeface="Calibri"/>
                <a:cs typeface="Calibri"/>
                <a:sym typeface="Calibri"/>
              </a:rPr>
              <a:t>Philippine</a:t>
            </a:r>
            <a:endParaRPr b="0" i="0" sz="1400" u="none" cap="none" strike="noStrike">
              <a:solidFill>
                <a:schemeClr val="dk1"/>
              </a:solidFill>
              <a:latin typeface="Calibri"/>
              <a:ea typeface="Calibri"/>
              <a:cs typeface="Calibri"/>
              <a:sym typeface="Calibri"/>
            </a:endParaRPr>
          </a:p>
        </p:txBody>
      </p:sp>
      <p:cxnSp>
        <p:nvCxnSpPr>
          <p:cNvPr id="187" name="Google Shape;187;p9"/>
          <p:cNvCxnSpPr/>
          <p:nvPr/>
        </p:nvCxnSpPr>
        <p:spPr>
          <a:xfrm rot="10800000">
            <a:off x="8330536" y="5068451"/>
            <a:ext cx="639050" cy="272715"/>
          </a:xfrm>
          <a:prstGeom prst="straightConnector1">
            <a:avLst/>
          </a:prstGeom>
          <a:noFill/>
          <a:ln cap="flat" cmpd="sng" w="57150">
            <a:solidFill>
              <a:srgbClr val="FFFF00"/>
            </a:solidFill>
            <a:prstDash val="solid"/>
            <a:miter lim="800000"/>
            <a:headEnd len="sm" w="sm" type="none"/>
            <a:tailEnd len="med" w="med" type="triangle"/>
          </a:ln>
        </p:spPr>
      </p:cxnSp>
      <p:cxnSp>
        <p:nvCxnSpPr>
          <p:cNvPr id="188" name="Google Shape;188;p9"/>
          <p:cNvCxnSpPr/>
          <p:nvPr/>
        </p:nvCxnSpPr>
        <p:spPr>
          <a:xfrm flipH="1">
            <a:off x="8694376" y="6033253"/>
            <a:ext cx="808522" cy="343345"/>
          </a:xfrm>
          <a:prstGeom prst="straightConnector1">
            <a:avLst/>
          </a:prstGeom>
          <a:noFill/>
          <a:ln cap="flat" cmpd="sng" w="57150">
            <a:solidFill>
              <a:srgbClr val="FFFF00"/>
            </a:solidFill>
            <a:prstDash val="solid"/>
            <a:miter lim="800000"/>
            <a:headEnd len="sm" w="sm" type="none"/>
            <a:tailEnd len="med" w="med" type="triangle"/>
          </a:ln>
        </p:spPr>
      </p:cxnSp>
      <p:sp>
        <p:nvSpPr>
          <p:cNvPr id="189" name="Google Shape;189;p9"/>
          <p:cNvSpPr txBox="1"/>
          <p:nvPr/>
        </p:nvSpPr>
        <p:spPr>
          <a:xfrm>
            <a:off x="9425019" y="5637146"/>
            <a:ext cx="1519968"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00"/>
                </a:solidFill>
                <a:latin typeface="Calibri"/>
                <a:ea typeface="Calibri"/>
                <a:cs typeface="Calibri"/>
                <a:sym typeface="Calibri"/>
              </a:rPr>
              <a:t>Indonesia</a:t>
            </a:r>
            <a:endParaRPr b="0" i="0" sz="1400" u="none" cap="none" strike="noStrike">
              <a:solidFill>
                <a:schemeClr val="dk1"/>
              </a:solidFill>
              <a:latin typeface="Calibri"/>
              <a:ea typeface="Calibri"/>
              <a:cs typeface="Calibri"/>
              <a:sym typeface="Calibri"/>
            </a:endParaRPr>
          </a:p>
        </p:txBody>
      </p:sp>
      <p:sp>
        <p:nvSpPr>
          <p:cNvPr id="190" name="Google Shape;190;p9"/>
          <p:cNvSpPr txBox="1"/>
          <p:nvPr/>
        </p:nvSpPr>
        <p:spPr>
          <a:xfrm>
            <a:off x="5531121" y="5231120"/>
            <a:ext cx="885835"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00"/>
                </a:solidFill>
                <a:latin typeface="Calibri"/>
                <a:ea typeface="Calibri"/>
                <a:cs typeface="Calibri"/>
                <a:sym typeface="Calibri"/>
              </a:rPr>
              <a:t>India</a:t>
            </a:r>
            <a:endParaRPr b="0" i="0" sz="1800" u="none" cap="none" strike="noStrike">
              <a:solidFill>
                <a:schemeClr val="dk1"/>
              </a:solidFill>
              <a:latin typeface="Calibri"/>
              <a:ea typeface="Calibri"/>
              <a:cs typeface="Calibri"/>
              <a:sym typeface="Calibri"/>
            </a:endParaRPr>
          </a:p>
        </p:txBody>
      </p:sp>
      <p:cxnSp>
        <p:nvCxnSpPr>
          <p:cNvPr id="191" name="Google Shape;191;p9"/>
          <p:cNvCxnSpPr/>
          <p:nvPr/>
        </p:nvCxnSpPr>
        <p:spPr>
          <a:xfrm flipH="1" rot="10800000">
            <a:off x="5776377" y="4256640"/>
            <a:ext cx="179781" cy="871964"/>
          </a:xfrm>
          <a:prstGeom prst="straightConnector1">
            <a:avLst/>
          </a:prstGeom>
          <a:noFill/>
          <a:ln cap="flat" cmpd="sng" w="57150">
            <a:solidFill>
              <a:srgbClr val="FFFF00"/>
            </a:solidFill>
            <a:prstDash val="solid"/>
            <a:miter lim="800000"/>
            <a:headEnd len="sm" w="sm" type="none"/>
            <a:tailEnd len="med" w="med" type="triangle"/>
          </a:ln>
        </p:spPr>
      </p:cxnSp>
      <p:cxnSp>
        <p:nvCxnSpPr>
          <p:cNvPr id="192" name="Google Shape;192;p9"/>
          <p:cNvCxnSpPr/>
          <p:nvPr/>
        </p:nvCxnSpPr>
        <p:spPr>
          <a:xfrm>
            <a:off x="6975021" y="3212989"/>
            <a:ext cx="258936" cy="671339"/>
          </a:xfrm>
          <a:prstGeom prst="straightConnector1">
            <a:avLst/>
          </a:prstGeom>
          <a:noFill/>
          <a:ln cap="flat" cmpd="sng" w="57150">
            <a:solidFill>
              <a:srgbClr val="FFFF00"/>
            </a:solidFill>
            <a:prstDash val="solid"/>
            <a:miter lim="800000"/>
            <a:headEnd len="sm" w="sm" type="none"/>
            <a:tailEnd len="med" w="med" type="triangle"/>
          </a:ln>
        </p:spPr>
      </p:cxnSp>
      <p:sp>
        <p:nvSpPr>
          <p:cNvPr id="193" name="Google Shape;193;p9"/>
          <p:cNvSpPr txBox="1"/>
          <p:nvPr/>
        </p:nvSpPr>
        <p:spPr>
          <a:xfrm>
            <a:off x="5776377" y="2916507"/>
            <a:ext cx="1519968"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00"/>
                </a:solidFill>
                <a:latin typeface="Calibri"/>
                <a:ea typeface="Calibri"/>
                <a:cs typeface="Calibri"/>
                <a:sym typeface="Calibri"/>
              </a:rPr>
              <a:t>Bangladesh</a:t>
            </a:r>
            <a:endParaRPr b="0" i="0" sz="1400" u="none" cap="none" strike="noStrike">
              <a:solidFill>
                <a:srgbClr val="000000"/>
              </a:solidFill>
              <a:latin typeface="Arial"/>
              <a:ea typeface="Arial"/>
              <a:cs typeface="Arial"/>
              <a:sym typeface="Arial"/>
            </a:endParaRPr>
          </a:p>
        </p:txBody>
      </p:sp>
      <p:sp>
        <p:nvSpPr>
          <p:cNvPr id="194" name="Google Shape;194;p9"/>
          <p:cNvSpPr txBox="1"/>
          <p:nvPr/>
        </p:nvSpPr>
        <p:spPr>
          <a:xfrm>
            <a:off x="2854966" y="5927387"/>
            <a:ext cx="2119474"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C00000"/>
                </a:solidFill>
                <a:latin typeface="Arial"/>
                <a:ea typeface="Arial"/>
                <a:cs typeface="Arial"/>
                <a:sym typeface="Arial"/>
              </a:rPr>
              <a:t>As of 2024/11/25</a:t>
            </a:r>
            <a:endParaRPr b="1" i="0" sz="1600" u="none" cap="none" strike="noStrike">
              <a:solidFill>
                <a:srgbClr val="C00000"/>
              </a:solidFill>
              <a:latin typeface="Arial"/>
              <a:ea typeface="Arial"/>
              <a:cs typeface="Arial"/>
              <a:sym typeface="Arial"/>
            </a:endParaRPr>
          </a:p>
        </p:txBody>
      </p:sp>
      <p:sp>
        <p:nvSpPr>
          <p:cNvPr id="195" name="Google Shape;195;p9"/>
          <p:cNvSpPr txBox="1"/>
          <p:nvPr/>
        </p:nvSpPr>
        <p:spPr>
          <a:xfrm>
            <a:off x="11249833" y="3606382"/>
            <a:ext cx="790851"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00"/>
                </a:solidFill>
                <a:latin typeface="Calibri"/>
                <a:ea typeface="Calibri"/>
                <a:cs typeface="Calibri"/>
                <a:sym typeface="Calibri"/>
              </a:rPr>
              <a:t>Japan</a:t>
            </a:r>
            <a:endParaRPr b="0" i="0" sz="1400" u="none" cap="none" strike="noStrike">
              <a:solidFill>
                <a:schemeClr val="dk1"/>
              </a:solidFill>
              <a:latin typeface="Calibri"/>
              <a:ea typeface="Calibri"/>
              <a:cs typeface="Calibri"/>
              <a:sym typeface="Calibri"/>
            </a:endParaRPr>
          </a:p>
        </p:txBody>
      </p:sp>
      <p:cxnSp>
        <p:nvCxnSpPr>
          <p:cNvPr id="196" name="Google Shape;196;p9"/>
          <p:cNvCxnSpPr/>
          <p:nvPr/>
        </p:nvCxnSpPr>
        <p:spPr>
          <a:xfrm rot="10800000">
            <a:off x="10996645" y="2916507"/>
            <a:ext cx="550203" cy="603846"/>
          </a:xfrm>
          <a:prstGeom prst="straightConnector1">
            <a:avLst/>
          </a:prstGeom>
          <a:noFill/>
          <a:ln cap="flat" cmpd="sng" w="57150">
            <a:solidFill>
              <a:srgbClr val="FFFF00"/>
            </a:solidFill>
            <a:prstDash val="solid"/>
            <a:miter lim="800000"/>
            <a:headEnd len="sm" w="sm" type="none"/>
            <a:tailEnd len="med" w="med" type="triangle"/>
          </a:ln>
        </p:spPr>
      </p:cxnSp>
      <p:cxnSp>
        <p:nvCxnSpPr>
          <p:cNvPr id="197" name="Google Shape;197;p9"/>
          <p:cNvCxnSpPr/>
          <p:nvPr/>
        </p:nvCxnSpPr>
        <p:spPr>
          <a:xfrm rot="10800000">
            <a:off x="9428845" y="4556264"/>
            <a:ext cx="639050" cy="272715"/>
          </a:xfrm>
          <a:prstGeom prst="straightConnector1">
            <a:avLst/>
          </a:prstGeom>
          <a:noFill/>
          <a:ln cap="flat" cmpd="sng" w="57150">
            <a:solidFill>
              <a:srgbClr val="FFFF00"/>
            </a:solidFill>
            <a:prstDash val="solid"/>
            <a:miter lim="800000"/>
            <a:headEnd len="sm" w="sm" type="none"/>
            <a:tailEnd len="med" w="med" type="triangle"/>
          </a:ln>
        </p:spPr>
      </p:cxnSp>
      <p:sp>
        <p:nvSpPr>
          <p:cNvPr id="198" name="Google Shape;198;p9"/>
          <p:cNvSpPr txBox="1"/>
          <p:nvPr/>
        </p:nvSpPr>
        <p:spPr>
          <a:xfrm>
            <a:off x="9117381" y="5374347"/>
            <a:ext cx="1519968"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00"/>
                </a:solidFill>
                <a:latin typeface="Calibri"/>
                <a:ea typeface="Calibri"/>
                <a:cs typeface="Calibri"/>
                <a:sym typeface="Calibri"/>
              </a:rPr>
              <a:t>Vietnam</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