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hs7kKCegUmJEXZRt1T3VoOfyE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font" Target="fonts/Roboto-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27305" rtl="0" algn="ctr">
              <a:lnSpc>
                <a:spcPct val="100000"/>
              </a:lnSpc>
              <a:spcBef>
                <a:spcPts val="0"/>
              </a:spcBef>
              <a:spcAft>
                <a:spcPts val="600"/>
              </a:spcAft>
              <a:buSzPts val="1100"/>
              <a:buNone/>
            </a:pPr>
            <a:r>
              <a:t/>
            </a:r>
            <a:endParaRPr sz="18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27305" rtl="0" algn="ctr">
              <a:lnSpc>
                <a:spcPct val="100000"/>
              </a:lnSpc>
              <a:spcBef>
                <a:spcPts val="0"/>
              </a:spcBef>
              <a:spcAft>
                <a:spcPts val="600"/>
              </a:spcAft>
              <a:buSzPts val="1100"/>
              <a:buNone/>
            </a:pPr>
            <a:r>
              <a:t/>
            </a:r>
            <a:endParaRPr sz="18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27305" rtl="0" algn="l">
              <a:lnSpc>
                <a:spcPct val="100000"/>
              </a:lnSpc>
              <a:spcBef>
                <a:spcPts val="0"/>
              </a:spcBef>
              <a:spcAft>
                <a:spcPts val="600"/>
              </a:spcAft>
              <a:buSzPts val="1100"/>
              <a:buNone/>
            </a:pPr>
            <a:r>
              <a:rPr b="0" i="0" lang="en-GB" sz="1200">
                <a:solidFill>
                  <a:srgbClr val="4D4D4D"/>
                </a:solidFill>
                <a:latin typeface="Roboto"/>
                <a:ea typeface="Roboto"/>
                <a:cs typeface="Roboto"/>
                <a:sym typeface="Roboto"/>
              </a:rPr>
              <a:t>The high-level 2025 United Nations Conference to Support the Implementation of Sustainable Development Goal 14: Conserve and sustainably use the oceans, seas and marine resources for sustainable development (the 2025 UN Ocean Conference) will be held in Nice, France, from 9 – 13 June 2025, co-hosted by France and Costa Rica.</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27305" rtl="0" algn="l">
              <a:lnSpc>
                <a:spcPct val="100000"/>
              </a:lnSpc>
              <a:spcBef>
                <a:spcPts val="0"/>
              </a:spcBef>
              <a:spcAft>
                <a:spcPts val="0"/>
              </a:spcAft>
              <a:buClr>
                <a:srgbClr val="000000"/>
              </a:buClr>
              <a:buSzPts val="1100"/>
              <a:buFont typeface="Arial"/>
              <a:buNone/>
            </a:pPr>
            <a:r>
              <a:rPr lang="en-GB" sz="1200"/>
              <a:t>To address this imbalance in communications, space agencies are asked to work with their respective IOC representatives to advocate for more intentional communication of satellite Earth observations with the UN Ocean Decade on behalf of their member state. The following talking points are suggested for discussions on the broader national agency engagement. Objective: To increase CEOS engagement with IOC on the ten UNOD Observation Goals (especially Priority 7, which is to expand the global ocean observing system) and invited participation within applicable UNOD Working Groups. IOC Audience: Primarily focus on the IOC, but within that context engage UNOD strategic leaders, applicable UNOD Working Group leaders, UNOD Outreach and Engagement communicators. Presented on behalf of COAST-VC but included wider CEOS activities.</a:t>
            </a:r>
            <a:br>
              <a:rPr lang="en-GB" sz="1200">
                <a:highlight>
                  <a:srgbClr val="FFFF00"/>
                </a:highlight>
              </a:rPr>
            </a:br>
            <a:endParaRPr sz="1200">
              <a:highlight>
                <a:srgbClr val="FFFF00"/>
              </a:highlight>
            </a:endParaRPr>
          </a:p>
          <a:p>
            <a:pPr indent="0" lvl="0" marL="158750" marR="27305" rtl="0" algn="ctr">
              <a:lnSpc>
                <a:spcPct val="100000"/>
              </a:lnSpc>
              <a:spcBef>
                <a:spcPts val="600"/>
              </a:spcBef>
              <a:spcAft>
                <a:spcPts val="600"/>
              </a:spcAft>
              <a:buSzPts val="1100"/>
              <a:buNone/>
            </a:pPr>
            <a:r>
              <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27305" rtl="0" algn="l">
              <a:lnSpc>
                <a:spcPct val="100000"/>
              </a:lnSpc>
              <a:spcBef>
                <a:spcPts val="0"/>
              </a:spcBef>
              <a:spcAft>
                <a:spcPts val="0"/>
              </a:spcAft>
              <a:buSzPts val="1100"/>
              <a:buNone/>
            </a:pPr>
            <a:r>
              <a:rPr lang="en-GB" sz="1200">
                <a:latin typeface="Calibri"/>
                <a:ea typeface="Calibri"/>
                <a:cs typeface="Calibri"/>
                <a:sym typeface="Calibri"/>
              </a:rPr>
              <a:t>Discussion around essential variables for biodiversity, climate and ocean, also other CEOS virtual constellations and activities. As well as COAST Predict. </a:t>
            </a:r>
            <a:endParaRPr sz="1200"/>
          </a:p>
          <a:p>
            <a:pPr indent="0" lvl="0" marL="158750" marR="27305" rtl="0" algn="l">
              <a:lnSpc>
                <a:spcPct val="100000"/>
              </a:lnSpc>
              <a:spcBef>
                <a:spcPts val="600"/>
              </a:spcBef>
              <a:spcAft>
                <a:spcPts val="0"/>
              </a:spcAft>
              <a:buSzPts val="1100"/>
              <a:buNone/>
            </a:pPr>
            <a:r>
              <a:t/>
            </a:r>
            <a:endParaRPr b="0"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27305" rtl="0" algn="l">
              <a:lnSpc>
                <a:spcPct val="100000"/>
              </a:lnSpc>
              <a:spcBef>
                <a:spcPts val="0"/>
              </a:spcBef>
              <a:spcAft>
                <a:spcPts val="0"/>
              </a:spcAft>
              <a:buSzPts val="1100"/>
              <a:buNone/>
            </a:pPr>
            <a:r>
              <a:rPr lang="en-GB" sz="1200">
                <a:latin typeface="Calibri"/>
                <a:ea typeface="Calibri"/>
                <a:cs typeface="Calibri"/>
                <a:sym typeface="Calibri"/>
              </a:rPr>
              <a:t>Ocean pavilion in Nice during UNOC3 - </a:t>
            </a:r>
            <a:r>
              <a:rPr b="0" i="0" lang="en-GB" sz="1200">
                <a:solidFill>
                  <a:srgbClr val="474747"/>
                </a:solidFill>
                <a:latin typeface="Arial"/>
                <a:ea typeface="Arial"/>
                <a:cs typeface="Arial"/>
                <a:sym typeface="Arial"/>
              </a:rPr>
              <a:t>co-organised by the governments of France and Costa Rica, the third United Nations Ocean Conference (UNOC3) will take place in Nice from </a:t>
            </a:r>
            <a:r>
              <a:rPr b="0" i="0" lang="en-GB" sz="1200">
                <a:solidFill>
                  <a:srgbClr val="767676"/>
                </a:solidFill>
                <a:latin typeface="Arial"/>
                <a:ea typeface="Arial"/>
                <a:cs typeface="Arial"/>
                <a:sym typeface="Arial"/>
              </a:rPr>
              <a:t>9 to 13 June 2025</a:t>
            </a:r>
            <a:r>
              <a:rPr b="0" i="0" lang="en-GB" sz="1200">
                <a:solidFill>
                  <a:srgbClr val="474747"/>
                </a:solidFill>
                <a:latin typeface="Arial"/>
                <a:ea typeface="Arial"/>
                <a:cs typeface="Arial"/>
                <a:sym typeface="Arial"/>
              </a:rPr>
              <a:t>.</a:t>
            </a:r>
            <a:r>
              <a:rPr lang="en-GB" sz="1200"/>
              <a:t> </a:t>
            </a:r>
            <a:r>
              <a:rPr b="0" i="0" lang="en-GB" sz="1200">
                <a:solidFill>
                  <a:srgbClr val="474747"/>
                </a:solidFill>
                <a:latin typeface="Arial"/>
                <a:ea typeface="Arial"/>
                <a:cs typeface="Arial"/>
                <a:sym typeface="Arial"/>
              </a:rPr>
              <a:t>Possible tutorials during ESA Living Planet in Vienna from </a:t>
            </a:r>
            <a:r>
              <a:rPr b="0" i="0" lang="en-GB" sz="1200">
                <a:solidFill>
                  <a:srgbClr val="767676"/>
                </a:solidFill>
                <a:latin typeface="Arial"/>
                <a:ea typeface="Arial"/>
                <a:cs typeface="Arial"/>
                <a:sym typeface="Arial"/>
              </a:rPr>
              <a:t>23 to 27 June 2025.</a:t>
            </a:r>
            <a:endParaRPr b="0"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300"/>
              </a:spcAft>
              <a:buSzPts val="8000"/>
              <a:buNone/>
            </a:pPr>
            <a:r>
              <a:rPr lang="en-GB" sz="7500"/>
              <a:t>CEOS SIT-40</a:t>
            </a:r>
            <a:br>
              <a:rPr lang="en-GB" sz="7500"/>
            </a:br>
            <a:br>
              <a:rPr lang="en-GB" sz="7500"/>
            </a:br>
            <a:r>
              <a:rPr i="1" lang="en-GB" sz="4000"/>
              <a:t>UN Decade of Ocean Science for Sustainable Development (2021-2030)</a:t>
            </a:r>
            <a:endParaRPr i="1" sz="4000">
              <a:latin typeface="Montserrat"/>
              <a:ea typeface="Montserrat"/>
              <a:cs typeface="Montserrat"/>
              <a:sym typeface="Montserrat"/>
            </a:endParaRPr>
          </a:p>
        </p:txBody>
      </p:sp>
      <p:sp>
        <p:nvSpPr>
          <p:cNvPr id="67" name="Google Shape;67;p1"/>
          <p:cNvSpPr/>
          <p:nvPr/>
        </p:nvSpPr>
        <p:spPr>
          <a:xfrm>
            <a:off x="7206143" y="3724712"/>
            <a:ext cx="4899766" cy="3133295"/>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Steven Ramage</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 on behalf of COAST-VC</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7.2</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SIT-40</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696600" y="1206401"/>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u="sng"/>
              <a:t>December 2024</a:t>
            </a:r>
            <a:r>
              <a:rPr lang="en-GB"/>
              <a:t>: initial call</a:t>
            </a:r>
            <a:endParaRPr/>
          </a:p>
          <a:p>
            <a:pPr indent="0" lvl="0" marL="50800" rtl="0" algn="l">
              <a:lnSpc>
                <a:spcPct val="115000"/>
              </a:lnSpc>
              <a:spcBef>
                <a:spcPts val="1000"/>
              </a:spcBef>
              <a:spcAft>
                <a:spcPts val="0"/>
              </a:spcAft>
              <a:buSzPts val="2800"/>
              <a:buNone/>
            </a:pPr>
            <a:r>
              <a:rPr lang="en-GB"/>
              <a:t>Discussion with Joanna Post (formerly UNFCCC), Head, Ocean Observations and Services Section, and Director of the Global Ocean Observing System (GOOS) at the Intergovernmental Oceanographic Commission (IOC) of UNESCO. COAST-VC represented by Merrie Beth Neely and Paul DiGiacomo (NOAA), supported by Steven Ramage (CEO). </a:t>
            </a:r>
            <a:endParaRPr/>
          </a:p>
          <a:p>
            <a:pPr indent="0" lvl="0" marL="50800" rtl="0" algn="l">
              <a:lnSpc>
                <a:spcPct val="115000"/>
              </a:lnSpc>
              <a:spcBef>
                <a:spcPts val="1000"/>
              </a:spcBef>
              <a:spcAft>
                <a:spcPts val="0"/>
              </a:spcAft>
              <a:buSzPts val="2800"/>
              <a:buNone/>
            </a:pPr>
            <a:r>
              <a:rPr lang="en-GB" u="sng"/>
              <a:t>February 2025</a:t>
            </a:r>
            <a:r>
              <a:rPr lang="en-GB"/>
              <a:t>: CEO joined 14</a:t>
            </a:r>
            <a:r>
              <a:rPr baseline="30000" lang="en-GB"/>
              <a:t>th</a:t>
            </a:r>
            <a:r>
              <a:rPr lang="en-GB"/>
              <a:t> GOOS Steering Committee (SC14) in Paris (paid by UNESCO) on behalf of COAST-VC.</a:t>
            </a:r>
            <a:endParaRPr/>
          </a:p>
          <a:p>
            <a:pPr indent="0" lvl="0" marL="50800" rtl="0" algn="l">
              <a:lnSpc>
                <a:spcPct val="115000"/>
              </a:lnSpc>
              <a:spcBef>
                <a:spcPts val="1000"/>
              </a:spcBef>
              <a:spcAft>
                <a:spcPts val="0"/>
              </a:spcAft>
              <a:buSzPts val="2800"/>
              <a:buNone/>
            </a:pPr>
            <a:br>
              <a:rPr lang="en-GB">
                <a:highlight>
                  <a:srgbClr val="FFFF00"/>
                </a:highlight>
              </a:rPr>
            </a:br>
            <a:endParaRPr>
              <a:highlight>
                <a:srgbClr val="FFFF00"/>
              </a:highlight>
            </a:endParaRPr>
          </a:p>
          <a:p>
            <a:pPr indent="-228600" lvl="0" marL="457200" rtl="0" algn="l">
              <a:lnSpc>
                <a:spcPct val="115000"/>
              </a:lnSpc>
              <a:spcBef>
                <a:spcPts val="1000"/>
              </a:spcBef>
              <a:spcAft>
                <a:spcPts val="0"/>
              </a:spcAft>
              <a:buSzPts val="2800"/>
              <a:buFont typeface="Montserrat"/>
              <a:buNone/>
            </a:pPr>
            <a:r>
              <a:t/>
            </a:r>
            <a:endParaRPr/>
          </a:p>
        </p:txBody>
      </p:sp>
      <p:sp>
        <p:nvSpPr>
          <p:cNvPr id="73" name="Google Shape;73;p2"/>
          <p:cNvSpPr txBox="1"/>
          <p:nvPr>
            <p:ph type="title"/>
          </p:nvPr>
        </p:nvSpPr>
        <p:spPr>
          <a:xfrm>
            <a:off x="804698" y="11878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Background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788040" y="1097550"/>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a:t>GOOS stated an interest to: </a:t>
            </a:r>
            <a:endParaRPr/>
          </a:p>
          <a:p>
            <a:pPr indent="-342900" lvl="0" marL="393700" rtl="0" algn="l">
              <a:lnSpc>
                <a:spcPct val="115000"/>
              </a:lnSpc>
              <a:spcBef>
                <a:spcPts val="1000"/>
              </a:spcBef>
              <a:spcAft>
                <a:spcPts val="0"/>
              </a:spcAft>
              <a:buSzPts val="2800"/>
              <a:buFont typeface="Arial"/>
              <a:buAutoNum type="arabicPeriod"/>
            </a:pPr>
            <a:r>
              <a:rPr lang="en-GB"/>
              <a:t>Work on critical infrastructure for ocean observations for both in situ and space-based data;</a:t>
            </a:r>
            <a:endParaRPr/>
          </a:p>
          <a:p>
            <a:pPr indent="-342900" lvl="0" marL="393700" rtl="0" algn="l">
              <a:lnSpc>
                <a:spcPct val="115000"/>
              </a:lnSpc>
              <a:spcBef>
                <a:spcPts val="1000"/>
              </a:spcBef>
              <a:spcAft>
                <a:spcPts val="0"/>
              </a:spcAft>
              <a:buSzPts val="2800"/>
              <a:buFont typeface="Arial"/>
              <a:buAutoNum type="arabicPeriod"/>
            </a:pPr>
            <a:r>
              <a:rPr lang="en-GB"/>
              <a:t>Build delivery of the implementation for this infrastructure, which will require an investment plan from GOOS;</a:t>
            </a:r>
            <a:endParaRPr/>
          </a:p>
          <a:p>
            <a:pPr indent="-406400" lvl="0" marL="457200" rtl="0" algn="l">
              <a:lnSpc>
                <a:spcPct val="115000"/>
              </a:lnSpc>
              <a:spcBef>
                <a:spcPts val="1000"/>
              </a:spcBef>
              <a:spcAft>
                <a:spcPts val="0"/>
              </a:spcAft>
              <a:buSzPts val="2800"/>
              <a:buFont typeface="Arial"/>
              <a:buAutoNum type="arabicPeriod"/>
            </a:pPr>
            <a:r>
              <a:rPr lang="en-GB"/>
              <a:t>Connect with CEOS VCs, through COAST VC;</a:t>
            </a:r>
            <a:endParaRPr/>
          </a:p>
          <a:p>
            <a:pPr indent="-406400" lvl="0" marL="457200" rtl="0" algn="l">
              <a:lnSpc>
                <a:spcPct val="115000"/>
              </a:lnSpc>
              <a:spcBef>
                <a:spcPts val="1000"/>
              </a:spcBef>
              <a:spcAft>
                <a:spcPts val="0"/>
              </a:spcAft>
              <a:buSzPts val="2800"/>
              <a:buFont typeface="Arial"/>
              <a:buAutoNum type="arabicPeriod"/>
            </a:pPr>
            <a:r>
              <a:rPr lang="en-GB"/>
              <a:t>Invite CEOS to participate in GOOS Steering Committee </a:t>
            </a:r>
            <a:br>
              <a:rPr lang="en-GB"/>
            </a:br>
            <a:r>
              <a:rPr lang="en-GB"/>
              <a:t>Feb 2025 in Paris; CEO invited to represent COAST-VC;</a:t>
            </a:r>
            <a:endParaRPr/>
          </a:p>
        </p:txBody>
      </p:sp>
      <p:sp>
        <p:nvSpPr>
          <p:cNvPr id="79" name="Google Shape;79;p3"/>
          <p:cNvSpPr txBox="1"/>
          <p:nvPr/>
        </p:nvSpPr>
        <p:spPr>
          <a:xfrm>
            <a:off x="328448" y="17760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GB" sz="4400" u="none" cap="none" strike="noStrike">
                <a:solidFill>
                  <a:schemeClr val="lt1"/>
                </a:solidFill>
                <a:latin typeface="Montserrat"/>
                <a:ea typeface="Montserrat"/>
                <a:cs typeface="Montserrat"/>
                <a:sym typeface="Montserrat"/>
              </a:rPr>
              <a:t>December call summary</a:t>
            </a:r>
            <a:endParaRPr b="0" i="0" sz="4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788040" y="1097550"/>
            <a:ext cx="10864029"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a:t>5. Assess essential ocean variables (EOVs) at global level;</a:t>
            </a:r>
            <a:endParaRPr/>
          </a:p>
          <a:p>
            <a:pPr indent="0" lvl="0" marL="50800" rtl="0" algn="l">
              <a:lnSpc>
                <a:spcPct val="115000"/>
              </a:lnSpc>
              <a:spcBef>
                <a:spcPts val="1000"/>
              </a:spcBef>
              <a:spcAft>
                <a:spcPts val="0"/>
              </a:spcAft>
              <a:buSzPts val="2800"/>
              <a:buNone/>
            </a:pPr>
            <a:r>
              <a:rPr lang="en-GB"/>
              <a:t>6. Engage with the Space for Ocean Alliance; and</a:t>
            </a:r>
            <a:endParaRPr/>
          </a:p>
          <a:p>
            <a:pPr indent="0" lvl="0" marL="50800" rtl="0" algn="l">
              <a:lnSpc>
                <a:spcPct val="115000"/>
              </a:lnSpc>
              <a:spcBef>
                <a:spcPts val="1000"/>
              </a:spcBef>
              <a:spcAft>
                <a:spcPts val="0"/>
              </a:spcAft>
              <a:buSzPts val="2800"/>
              <a:buNone/>
            </a:pPr>
            <a:r>
              <a:rPr lang="en-GB"/>
              <a:t>7. Receive contributions from CEOS as GOOS plans for UNOC 2025;</a:t>
            </a:r>
            <a:endParaRPr/>
          </a:p>
          <a:p>
            <a:pPr indent="0" lvl="0" marL="50800" rtl="0" algn="l">
              <a:lnSpc>
                <a:spcPct val="115000"/>
              </a:lnSpc>
              <a:spcBef>
                <a:spcPts val="1000"/>
              </a:spcBef>
              <a:spcAft>
                <a:spcPts val="0"/>
              </a:spcAft>
              <a:buSzPts val="2800"/>
              <a:buNone/>
            </a:pPr>
            <a:r>
              <a:rPr lang="en-GB"/>
              <a:t>8. Invite CEOS to review the Ocean Teaching Academy content and GOOS communications; revamping website and other media.</a:t>
            </a:r>
            <a:endParaRPr/>
          </a:p>
        </p:txBody>
      </p:sp>
      <p:sp>
        <p:nvSpPr>
          <p:cNvPr id="85" name="Google Shape;85;p4"/>
          <p:cNvSpPr txBox="1"/>
          <p:nvPr/>
        </p:nvSpPr>
        <p:spPr>
          <a:xfrm>
            <a:off x="328448" y="17760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GB" sz="4400" u="none" cap="none" strike="noStrike">
                <a:solidFill>
                  <a:schemeClr val="lt1"/>
                </a:solidFill>
                <a:latin typeface="Montserrat"/>
                <a:ea typeface="Montserrat"/>
                <a:cs typeface="Montserrat"/>
                <a:sym typeface="Montserrat"/>
              </a:rPr>
              <a:t>December call summary (2)</a:t>
            </a:r>
            <a:endParaRPr b="0" i="0" sz="4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idx="1" type="body"/>
          </p:nvPr>
        </p:nvSpPr>
        <p:spPr>
          <a:xfrm>
            <a:off x="735789" y="1097550"/>
            <a:ext cx="11255914"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a:t>Encourage SC14 audience to bring attention to satellite observations as much as possible in UN Ocean Decade (UNOD) activities, programming, press, &amp; outreach materials. </a:t>
            </a:r>
            <a:endParaRPr/>
          </a:p>
          <a:p>
            <a:pPr indent="0" lvl="0" marL="50800" rtl="0" algn="l">
              <a:lnSpc>
                <a:spcPct val="115000"/>
              </a:lnSpc>
              <a:spcBef>
                <a:spcPts val="1000"/>
              </a:spcBef>
              <a:spcAft>
                <a:spcPts val="0"/>
              </a:spcAft>
              <a:buSzPts val="2800"/>
              <a:buNone/>
            </a:pPr>
            <a:r>
              <a:rPr lang="en-GB"/>
              <a:t>- Ensure the importance of satellite observations and in situ observations be communicated together. Emphasizing the importance of each and the power of their complementarity is essential for a unified GOOS/CEOS approach. In situ observations, such as ocean buoys are emphasized far more than satellite data. </a:t>
            </a:r>
            <a:endParaRPr/>
          </a:p>
        </p:txBody>
      </p:sp>
      <p:sp>
        <p:nvSpPr>
          <p:cNvPr id="91" name="Google Shape;91;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GOOS SC 14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idx="1" type="body"/>
          </p:nvPr>
        </p:nvSpPr>
        <p:spPr>
          <a:xfrm>
            <a:off x="696600" y="1206401"/>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a:t>GOOS outlined opportunities to better coordinate with the satellite community.</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Recognising the importance of collaboration with the satellite community through CEOS COAST-VC including opportunities for:</a:t>
            </a:r>
            <a:endParaRPr/>
          </a:p>
          <a:p>
            <a:pPr indent="-571500" lvl="2" marL="1536700" rtl="0" algn="l">
              <a:lnSpc>
                <a:spcPct val="115000"/>
              </a:lnSpc>
              <a:spcBef>
                <a:spcPts val="500"/>
              </a:spcBef>
              <a:spcAft>
                <a:spcPts val="0"/>
              </a:spcAft>
              <a:buSzPts val="2000"/>
              <a:buFont typeface="Arial"/>
              <a:buAutoNum type="alphaLcPeriod"/>
            </a:pPr>
            <a:r>
              <a:rPr lang="en-GB"/>
              <a:t>Focusing on Early Warning Systems, such as marine heatwaves as a possible early area for specific interaction between GOOS and CEOS.</a:t>
            </a:r>
            <a:endParaRPr/>
          </a:p>
          <a:p>
            <a:pPr indent="-571500" lvl="2" marL="1536700" rtl="0" algn="l">
              <a:lnSpc>
                <a:spcPct val="115000"/>
              </a:lnSpc>
              <a:spcBef>
                <a:spcPts val="500"/>
              </a:spcBef>
              <a:spcAft>
                <a:spcPts val="0"/>
              </a:spcAft>
              <a:buSzPts val="2000"/>
              <a:buFont typeface="Arial"/>
              <a:buAutoNum type="alphaLcPeriod"/>
            </a:pPr>
            <a:r>
              <a:rPr lang="en-GB"/>
              <a:t>Bi-directional exchange on ground truthing satellite missions and constellations,  data integration for operational oceanographic needs .</a:t>
            </a:r>
            <a:endParaRPr/>
          </a:p>
          <a:p>
            <a:pPr indent="0" lvl="0" marL="50800" rtl="0" algn="l">
              <a:lnSpc>
                <a:spcPct val="115000"/>
              </a:lnSpc>
              <a:spcBef>
                <a:spcPts val="1000"/>
              </a:spcBef>
              <a:spcAft>
                <a:spcPts val="0"/>
              </a:spcAft>
              <a:buSzPts val="2800"/>
              <a:buNone/>
            </a:pPr>
            <a:r>
              <a:t/>
            </a:r>
            <a:endParaRPr/>
          </a:p>
          <a:p>
            <a:pPr indent="0" lvl="0" marL="50800" rtl="0" algn="l">
              <a:lnSpc>
                <a:spcPct val="115000"/>
              </a:lnSpc>
              <a:spcBef>
                <a:spcPts val="1000"/>
              </a:spcBef>
              <a:spcAft>
                <a:spcPts val="0"/>
              </a:spcAft>
              <a:buSzPts val="2800"/>
              <a:buNone/>
            </a:pPr>
            <a:br>
              <a:rPr lang="en-GB">
                <a:highlight>
                  <a:srgbClr val="FFFF00"/>
                </a:highlight>
              </a:rPr>
            </a:br>
            <a:endParaRPr>
              <a:highlight>
                <a:srgbClr val="FFFF00"/>
              </a:highlight>
            </a:endParaRPr>
          </a:p>
          <a:p>
            <a:pPr indent="-228600" lvl="0" marL="457200" rtl="0" algn="l">
              <a:lnSpc>
                <a:spcPct val="115000"/>
              </a:lnSpc>
              <a:spcBef>
                <a:spcPts val="1000"/>
              </a:spcBef>
              <a:spcAft>
                <a:spcPts val="0"/>
              </a:spcAft>
              <a:buSzPts val="2800"/>
              <a:buFont typeface="Montserrat"/>
              <a:buNone/>
            </a:pPr>
            <a:r>
              <a:t/>
            </a:r>
            <a:endParaRPr/>
          </a:p>
        </p:txBody>
      </p:sp>
      <p:sp>
        <p:nvSpPr>
          <p:cNvPr id="97" name="Google Shape;97;p6"/>
          <p:cNvSpPr txBox="1"/>
          <p:nvPr>
            <p:ph type="title"/>
          </p:nvPr>
        </p:nvSpPr>
        <p:spPr>
          <a:xfrm>
            <a:off x="176048" y="175939"/>
            <a:ext cx="1070531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SC14: satellite community engagement</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idx="1" type="body"/>
          </p:nvPr>
        </p:nvSpPr>
        <p:spPr>
          <a:xfrm>
            <a:off x="696600" y="1206401"/>
            <a:ext cx="11495400" cy="4662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000"/>
              </a:spcBef>
              <a:spcAft>
                <a:spcPts val="0"/>
              </a:spcAft>
              <a:buNone/>
            </a:pPr>
            <a:r>
              <a:rPr lang="en-GB"/>
              <a:t>Communicate with GOOS</a:t>
            </a:r>
            <a:endParaRPr/>
          </a:p>
          <a:p>
            <a:pPr indent="-406400" lvl="0" marL="457200" rtl="0" algn="l">
              <a:lnSpc>
                <a:spcPct val="115000"/>
              </a:lnSpc>
              <a:spcBef>
                <a:spcPts val="1000"/>
              </a:spcBef>
              <a:spcAft>
                <a:spcPts val="0"/>
              </a:spcAft>
              <a:buSzPts val="2800"/>
              <a:buChar char="❖"/>
            </a:pPr>
            <a:r>
              <a:rPr lang="en-GB"/>
              <a:t>Engage someone from GOOS in COAST-VC</a:t>
            </a:r>
            <a:endParaRPr/>
          </a:p>
          <a:p>
            <a:pPr indent="-406400" lvl="0" marL="457200" rtl="0" algn="l">
              <a:lnSpc>
                <a:spcPct val="115000"/>
              </a:lnSpc>
              <a:spcBef>
                <a:spcPts val="0"/>
              </a:spcBef>
              <a:spcAft>
                <a:spcPts val="0"/>
              </a:spcAft>
              <a:buSzPts val="2800"/>
              <a:buChar char="❖"/>
            </a:pPr>
            <a:r>
              <a:rPr lang="en-GB"/>
              <a:t>CEOS Agencies support GOOS work on marine heatwaves</a:t>
            </a:r>
            <a:endParaRPr/>
          </a:p>
          <a:p>
            <a:pPr indent="-406400" lvl="0" marL="457200" rtl="0" algn="l">
              <a:lnSpc>
                <a:spcPct val="115000"/>
              </a:lnSpc>
              <a:spcBef>
                <a:spcPts val="0"/>
              </a:spcBef>
              <a:spcAft>
                <a:spcPts val="0"/>
              </a:spcAft>
              <a:buSzPts val="2800"/>
              <a:buChar char="❖"/>
            </a:pPr>
            <a:r>
              <a:rPr lang="en-GB"/>
              <a:t>CEOS Agencies support GOOS work on carbon plan</a:t>
            </a:r>
            <a:endParaRPr/>
          </a:p>
          <a:p>
            <a:pPr indent="-406400" lvl="0" marL="457200" rtl="0" algn="l">
              <a:lnSpc>
                <a:spcPct val="115000"/>
              </a:lnSpc>
              <a:spcBef>
                <a:spcPts val="0"/>
              </a:spcBef>
              <a:spcAft>
                <a:spcPts val="0"/>
              </a:spcAft>
              <a:buSzPts val="2800"/>
              <a:buChar char="❖"/>
            </a:pPr>
            <a:r>
              <a:rPr lang="en-GB"/>
              <a:t>Consider broader CEOS ocean activities, e.g. SST-VC</a:t>
            </a:r>
            <a:endParaRPr/>
          </a:p>
          <a:p>
            <a:pPr indent="-406400" lvl="0" marL="457200" rtl="0" algn="l">
              <a:lnSpc>
                <a:spcPct val="115000"/>
              </a:lnSpc>
              <a:spcBef>
                <a:spcPts val="0"/>
              </a:spcBef>
              <a:spcAft>
                <a:spcPts val="0"/>
              </a:spcAft>
              <a:buSzPts val="2800"/>
              <a:buChar char="❖"/>
            </a:pPr>
            <a:r>
              <a:rPr lang="en-GB"/>
              <a:t>COAST-VC as liaison contact with support from SIT Chair</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a:p>
            <a:pPr indent="0" lvl="0" marL="50800" rtl="0" algn="l">
              <a:lnSpc>
                <a:spcPct val="115000"/>
              </a:lnSpc>
              <a:spcBef>
                <a:spcPts val="1000"/>
              </a:spcBef>
              <a:spcAft>
                <a:spcPts val="0"/>
              </a:spcAft>
              <a:buSzPts val="2800"/>
              <a:buNone/>
            </a:pPr>
            <a:br>
              <a:rPr lang="en-GB">
                <a:highlight>
                  <a:srgbClr val="FFFF00"/>
                </a:highlight>
              </a:rPr>
            </a:br>
            <a:endParaRPr>
              <a:highlight>
                <a:srgbClr val="FFFF00"/>
              </a:highlight>
            </a:endParaRPr>
          </a:p>
          <a:p>
            <a:pPr indent="-228600" lvl="0" marL="457200" rtl="0" algn="l">
              <a:lnSpc>
                <a:spcPct val="115000"/>
              </a:lnSpc>
              <a:spcBef>
                <a:spcPts val="1000"/>
              </a:spcBef>
              <a:spcAft>
                <a:spcPts val="0"/>
              </a:spcAft>
              <a:buSzPts val="2800"/>
              <a:buFont typeface="Montserrat"/>
              <a:buNone/>
            </a:pPr>
            <a:r>
              <a:t/>
            </a:r>
            <a:endParaRPr/>
          </a:p>
        </p:txBody>
      </p:sp>
      <p:sp>
        <p:nvSpPr>
          <p:cNvPr id="103" name="Google Shape;103;p7"/>
          <p:cNvSpPr txBox="1"/>
          <p:nvPr>
            <p:ph type="title"/>
          </p:nvPr>
        </p:nvSpPr>
        <p:spPr>
          <a:xfrm>
            <a:off x="176048" y="175939"/>
            <a:ext cx="1070531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COAST-VC next steps</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p:nvPr/>
        </p:nvSpPr>
        <p:spPr>
          <a:xfrm>
            <a:off x="7222284" y="3913044"/>
            <a:ext cx="4832943" cy="2944956"/>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Steven Ramage</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 CEOS Executive Office </a:t>
            </a:r>
            <a:endParaRPr b="0" i="0" sz="2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7.2</a:t>
            </a:r>
            <a:endParaRPr b="0" i="0" sz="2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SIT-40</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Fukuoka, Japan</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
        <p:nvSpPr>
          <p:cNvPr id="109" name="Google Shape;109;p8"/>
          <p:cNvSpPr txBox="1"/>
          <p:nvPr>
            <p:ph type="title"/>
          </p:nvPr>
        </p:nvSpPr>
        <p:spPr>
          <a:xfrm>
            <a:off x="176047" y="404540"/>
            <a:ext cx="8992016" cy="39726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Montserrat"/>
              <a:buNone/>
            </a:pPr>
            <a:r>
              <a:rPr lang="en-GB"/>
              <a:t>Thank you for listening, on behalf of </a:t>
            </a:r>
            <a:br>
              <a:rPr lang="en-GB"/>
            </a:br>
            <a:r>
              <a:rPr lang="en-GB"/>
              <a:t>COAST-VC</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Steven Ramage</dc:creator>
</cp:coreProperties>
</file>