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Montserrat"/>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hBkQaI1XlNzGBYbzPz9jBqdtQ7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81C12E3-DE1E-4E76-8FB3-C792DCB2CF0E}">
  <a:tblStyle styleId="{E81C12E3-DE1E-4E76-8FB3-C792DCB2CF0E}" styleName="Table_0">
    <a:wholeTbl>
      <a:tcTxStyle b="off" i="off">
        <a:font>
          <a:latin typeface="Arial"/>
          <a:ea typeface="Arial"/>
          <a:cs typeface="Arial"/>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bold.fntdata"/><Relationship Id="rId14" Type="http://schemas.openxmlformats.org/officeDocument/2006/relationships/font" Target="fonts/Montserrat-regular.fntdata"/><Relationship Id="rId17" Type="http://schemas.openxmlformats.org/officeDocument/2006/relationships/font" Target="fonts/Montserrat-boldItalic.fntdata"/><Relationship Id="rId16" Type="http://schemas.openxmlformats.org/officeDocument/2006/relationships/font" Target="fonts/Montserrat-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1.png"/><Relationship Id="rId6"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1"/>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1"/>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1"/>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1"/>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1"/>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1"/>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1"/>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1"/>
          <p:cNvPicPr preferRelativeResize="0"/>
          <p:nvPr/>
        </p:nvPicPr>
        <p:blipFill rotWithShape="1">
          <a:blip r:embed="rId6">
            <a:alphaModFix amt="34000"/>
          </a:blip>
          <a:srcRect b="671" l="54016" r="11355" t="36081"/>
          <a:stretch/>
        </p:blipFill>
        <p:spPr>
          <a:xfrm rot="-5400000">
            <a:off x="5792642" y="4819952"/>
            <a:ext cx="1719709" cy="2366806"/>
          </a:xfrm>
          <a:prstGeom prst="rtTriangle">
            <a:avLst/>
          </a:prstGeom>
          <a:noFill/>
          <a:ln>
            <a:noFill/>
          </a:ln>
        </p:spPr>
      </p:pic>
      <p:sp>
        <p:nvSpPr>
          <p:cNvPr id="20" name="Google Shape;20;p11"/>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12"/>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12"/>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1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1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12"/>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29" name="Google Shape;29;p1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 name="Google Shape;30;p12"/>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CEOS SIT-40, 8-10 April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1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1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1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1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13"/>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13"/>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1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1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13"/>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CEOS SIT-40, 8-10 April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1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1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1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1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1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1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1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14"/>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CEOS SIT-40, 8-10 April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1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1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1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1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1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15"/>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15"/>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1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1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15"/>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CEOS SIT-40, 8-10 April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0"/>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0"/>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0"/>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0"/>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176050" y="175950"/>
            <a:ext cx="83202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7500"/>
              <a:t>SIT-40</a:t>
            </a:r>
            <a:br>
              <a:rPr i="1" lang="en-GB" sz="4000">
                <a:latin typeface="Montserrat"/>
                <a:ea typeface="Montserrat"/>
                <a:cs typeface="Montserrat"/>
                <a:sym typeface="Montserrat"/>
              </a:rPr>
            </a:br>
            <a:r>
              <a:rPr i="1" lang="en-GB" sz="4000">
                <a:latin typeface="Montserrat"/>
                <a:ea typeface="Montserrat"/>
                <a:cs typeface="Montserrat"/>
                <a:sym typeface="Montserrat"/>
              </a:rPr>
              <a:t>Revised Requests </a:t>
            </a:r>
            <a:r>
              <a:rPr i="1" lang="en-GB" sz="4000"/>
              <a:t>on </a:t>
            </a:r>
            <a:br>
              <a:rPr i="1" lang="en-GB" sz="4000"/>
            </a:br>
            <a:r>
              <a:rPr i="1" lang="en-GB" sz="4000"/>
              <a:t>Improved Coastal Coverage in Future TIR Sensors from SST-VC &amp; COAST-VC</a:t>
            </a:r>
            <a:endParaRPr i="1" sz="4000">
              <a:latin typeface="Montserrat"/>
              <a:ea typeface="Montserrat"/>
              <a:cs typeface="Montserrat"/>
              <a:sym typeface="Montserrat"/>
            </a:endParaRPr>
          </a:p>
        </p:txBody>
      </p:sp>
      <p:sp>
        <p:nvSpPr>
          <p:cNvPr id="67" name="Google Shape;67;p1"/>
          <p:cNvSpPr/>
          <p:nvPr/>
        </p:nvSpPr>
        <p:spPr>
          <a:xfrm>
            <a:off x="7272909" y="4148557"/>
            <a:ext cx="4833000" cy="26052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Misako KACHI, JAXA </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with SST-VC &amp; COAST-VC </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Agenda Item #7.1</a:t>
            </a:r>
            <a:endParaRPr b="0" i="0" sz="14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CEOS SIT-40</a:t>
            </a:r>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Fukuoka, Japan</a:t>
            </a:r>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8</a:t>
            </a:r>
            <a:r>
              <a:rPr b="1" baseline="30000" i="0" lang="en-GB" sz="2200" u="none" cap="none" strike="noStrike">
                <a:solidFill>
                  <a:schemeClr val="accent1"/>
                </a:solidFill>
                <a:latin typeface="Montserrat"/>
                <a:ea typeface="Montserrat"/>
                <a:cs typeface="Montserrat"/>
                <a:sym typeface="Montserrat"/>
              </a:rPr>
              <a:t>th</a:t>
            </a:r>
            <a:r>
              <a:rPr b="1" i="0" lang="en-GB" sz="2200" u="none" cap="none" strike="noStrike">
                <a:solidFill>
                  <a:schemeClr val="accent1"/>
                </a:solidFill>
                <a:latin typeface="Montserrat"/>
                <a:ea typeface="Montserrat"/>
                <a:cs typeface="Montserrat"/>
                <a:sym typeface="Montserrat"/>
              </a:rPr>
              <a:t> – 10</a:t>
            </a:r>
            <a:r>
              <a:rPr b="1" baseline="30000" i="0" lang="en-GB" sz="2200" u="none" cap="none" strike="noStrike">
                <a:solidFill>
                  <a:schemeClr val="accent1"/>
                </a:solidFill>
                <a:latin typeface="Montserrat"/>
                <a:ea typeface="Montserrat"/>
                <a:cs typeface="Montserrat"/>
                <a:sym typeface="Montserrat"/>
              </a:rPr>
              <a:t>th</a:t>
            </a:r>
            <a:r>
              <a:rPr b="1" i="0" lang="en-GB" sz="2200" u="none" cap="none" strike="noStrike">
                <a:solidFill>
                  <a:schemeClr val="accent1"/>
                </a:solidFill>
                <a:latin typeface="Montserrat"/>
                <a:ea typeface="Montserrat"/>
                <a:cs typeface="Montserrat"/>
                <a:sym typeface="Montserrat"/>
              </a:rPr>
              <a:t> April 2025</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7"/>
          <p:cNvSpPr txBox="1"/>
          <p:nvPr>
            <p:ph idx="1" type="body"/>
          </p:nvPr>
        </p:nvSpPr>
        <p:spPr>
          <a:xfrm>
            <a:off x="248349" y="1097756"/>
            <a:ext cx="11495088" cy="4662488"/>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GB">
                <a:solidFill>
                  <a:schemeClr val="dk1"/>
                </a:solidFill>
              </a:rPr>
              <a:t>At the SIT TWS in Sep. 2024, under agenda item 8.3, the SST- and COAST-VCs presented a community request for improved coastal coverage in future Ultra-High Resolution</a:t>
            </a:r>
            <a:r>
              <a:rPr baseline="30000" lang="en-GB">
                <a:solidFill>
                  <a:schemeClr val="dk1"/>
                </a:solidFill>
              </a:rPr>
              <a:t>1</a:t>
            </a:r>
            <a:r>
              <a:rPr lang="en-GB">
                <a:solidFill>
                  <a:schemeClr val="dk1"/>
                </a:solidFill>
              </a:rPr>
              <a:t> TIR sensors, especially the NASA SBG mission, to make it more scientifically useful for the coastal ocean applications.</a:t>
            </a:r>
            <a:endParaRPr/>
          </a:p>
          <a:p>
            <a:pPr indent="-381000" lvl="1" marL="914400" rtl="0" algn="l">
              <a:lnSpc>
                <a:spcPct val="115000"/>
              </a:lnSpc>
              <a:spcBef>
                <a:spcPts val="500"/>
              </a:spcBef>
              <a:spcAft>
                <a:spcPts val="0"/>
              </a:spcAft>
              <a:buSzPts val="2400"/>
              <a:buChar char="▪"/>
            </a:pPr>
            <a:r>
              <a:rPr lang="en-GB">
                <a:solidFill>
                  <a:schemeClr val="dk1"/>
                </a:solidFill>
              </a:rPr>
              <a:t>Action was assigned to liaise further with member agencies on this issue, especially with SBG mentioned (</a:t>
            </a:r>
            <a:r>
              <a:rPr b="1" lang="en-GB">
                <a:solidFill>
                  <a:schemeClr val="dk1"/>
                </a:solidFill>
              </a:rPr>
              <a:t>SIT-TW-2024-09</a:t>
            </a:r>
            <a:r>
              <a:rPr lang="en-GB">
                <a:solidFill>
                  <a:schemeClr val="dk1"/>
                </a:solidFill>
              </a:rPr>
              <a:t>).</a:t>
            </a:r>
            <a:endParaRPr/>
          </a:p>
          <a:p>
            <a:pPr indent="-381000" lvl="1" marL="914400" rtl="0" algn="l">
              <a:lnSpc>
                <a:spcPct val="115000"/>
              </a:lnSpc>
              <a:spcBef>
                <a:spcPts val="500"/>
              </a:spcBef>
              <a:spcAft>
                <a:spcPts val="0"/>
              </a:spcAft>
              <a:buSzPts val="2400"/>
              <a:buChar char="▪"/>
            </a:pPr>
            <a:r>
              <a:rPr lang="en-GB">
                <a:solidFill>
                  <a:schemeClr val="dk1"/>
                </a:solidFill>
              </a:rPr>
              <a:t>It is also suggested the original 100 km from coast recommendation, a ‘one-size-fits-all approach’, may fail to fully consider various coastal user needs and lack scientific justification.</a:t>
            </a:r>
            <a:endParaRPr>
              <a:solidFill>
                <a:schemeClr val="dk1"/>
              </a:solidFill>
            </a:endParaRPr>
          </a:p>
        </p:txBody>
      </p:sp>
      <p:sp>
        <p:nvSpPr>
          <p:cNvPr id="73" name="Google Shape;73;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Discussion at 2024 SIT TWS</a:t>
            </a:r>
            <a:endParaRPr/>
          </a:p>
        </p:txBody>
      </p:sp>
      <p:sp>
        <p:nvSpPr>
          <p:cNvPr id="74" name="Google Shape;74;p7"/>
          <p:cNvSpPr txBox="1"/>
          <p:nvPr/>
        </p:nvSpPr>
        <p:spPr>
          <a:xfrm>
            <a:off x="683170" y="6138041"/>
            <a:ext cx="1004789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chemeClr val="dk1"/>
                </a:solidFill>
                <a:latin typeface="Arial"/>
                <a:ea typeface="Arial"/>
                <a:cs typeface="Arial"/>
                <a:sym typeface="Arial"/>
              </a:rPr>
              <a:t>1. Ultra High Resolution TIR is characterized as sub 100 meter pixel size. SBG-TIR is 60 meter resolution.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8"/>
          <p:cNvSpPr txBox="1"/>
          <p:nvPr>
            <p:ph idx="1" type="body"/>
          </p:nvPr>
        </p:nvSpPr>
        <p:spPr>
          <a:xfrm>
            <a:off x="348300" y="1058308"/>
            <a:ext cx="11495400" cy="5387551"/>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GB" sz="2400">
                <a:solidFill>
                  <a:schemeClr val="dk1"/>
                </a:solidFill>
              </a:rPr>
              <a:t>In response to action SIT-TW-2024-09, we had following activities.</a:t>
            </a:r>
            <a:endParaRPr/>
          </a:p>
          <a:p>
            <a:pPr indent="-381000" lvl="1" marL="914400" rtl="0" algn="l">
              <a:lnSpc>
                <a:spcPct val="115000"/>
              </a:lnSpc>
              <a:spcBef>
                <a:spcPts val="500"/>
              </a:spcBef>
              <a:spcAft>
                <a:spcPts val="0"/>
              </a:spcAft>
              <a:buSzPts val="2400"/>
              <a:buChar char="▪"/>
            </a:pPr>
            <a:r>
              <a:rPr lang="en-GB" sz="2000">
                <a:solidFill>
                  <a:schemeClr val="dk1"/>
                </a:solidFill>
              </a:rPr>
              <a:t>Meeting with the NASA/JPL SBG TIR mission team on 16 Oct. 2024 to discuss possibility of extension of coastal coverage. The following is the summary:</a:t>
            </a:r>
            <a:endParaRPr/>
          </a:p>
          <a:p>
            <a:pPr indent="-355600" lvl="2" marL="1371600" rtl="0" algn="l">
              <a:lnSpc>
                <a:spcPct val="115000"/>
              </a:lnSpc>
              <a:spcBef>
                <a:spcPts val="500"/>
              </a:spcBef>
              <a:spcAft>
                <a:spcPts val="0"/>
              </a:spcAft>
              <a:buSzPts val="2000"/>
              <a:buChar char="o"/>
            </a:pPr>
            <a:r>
              <a:rPr lang="en-GB" sz="1600">
                <a:solidFill>
                  <a:schemeClr val="dk1"/>
                </a:solidFill>
              </a:rPr>
              <a:t>Current global map of SBG-TIR ultra-high resolution (60m) coverage was defined after an extensive trade study and harmonizing of different requests from various communities and is near final. </a:t>
            </a:r>
            <a:endParaRPr/>
          </a:p>
          <a:p>
            <a:pPr indent="-355600" lvl="2" marL="1371600" rtl="0" algn="l">
              <a:lnSpc>
                <a:spcPct val="115000"/>
              </a:lnSpc>
              <a:spcBef>
                <a:spcPts val="500"/>
              </a:spcBef>
              <a:spcAft>
                <a:spcPts val="0"/>
              </a:spcAft>
              <a:buSzPts val="2000"/>
              <a:buChar char="o"/>
            </a:pPr>
            <a:r>
              <a:rPr lang="en-GB" sz="1600">
                <a:solidFill>
                  <a:schemeClr val="dk1"/>
                </a:solidFill>
              </a:rPr>
              <a:t>No increase in coverage in one area can be accommodated without removing coverage from another due to limitation of X-band downlink technology. </a:t>
            </a:r>
            <a:endParaRPr/>
          </a:p>
          <a:p>
            <a:pPr indent="-381000" lvl="1" marL="914400" rtl="0" algn="l">
              <a:lnSpc>
                <a:spcPct val="115000"/>
              </a:lnSpc>
              <a:spcBef>
                <a:spcPts val="500"/>
              </a:spcBef>
              <a:spcAft>
                <a:spcPts val="0"/>
              </a:spcAft>
              <a:buSzPts val="2400"/>
              <a:buChar char="▪"/>
            </a:pPr>
            <a:r>
              <a:rPr lang="en-GB" sz="2000">
                <a:solidFill>
                  <a:schemeClr val="dk1"/>
                </a:solidFill>
              </a:rPr>
              <a:t>Joint presentation on SST coverage recommendation at the TRISHNA Science </a:t>
            </a:r>
            <a:r>
              <a:rPr lang="en-GB" sz="2000"/>
              <a:t>Meeting</a:t>
            </a:r>
            <a:r>
              <a:rPr lang="en-GB" sz="2000">
                <a:solidFill>
                  <a:schemeClr val="dk1"/>
                </a:solidFill>
              </a:rPr>
              <a:t> in November 2024 hosted by ISRO.</a:t>
            </a:r>
            <a:endParaRPr/>
          </a:p>
          <a:p>
            <a:pPr indent="-381000" lvl="1" marL="914400" rtl="0" algn="l">
              <a:lnSpc>
                <a:spcPct val="115000"/>
              </a:lnSpc>
              <a:spcBef>
                <a:spcPts val="500"/>
              </a:spcBef>
              <a:spcAft>
                <a:spcPts val="0"/>
              </a:spcAft>
              <a:buSzPts val="2400"/>
              <a:buChar char="▪"/>
            </a:pPr>
            <a:r>
              <a:rPr lang="en-GB" sz="2000">
                <a:solidFill>
                  <a:schemeClr val="dk1"/>
                </a:solidFill>
              </a:rPr>
              <a:t>To ensure the coastal coverage distance recommendation is science-based, we convened a series of discussions and six teleconferences during the period from 21 Nov. 2024 to 5 Mar. 2025, inviting subject matter experts to advise on this topic. List of experts are included in Appendix A of the statement.</a:t>
            </a:r>
            <a:endParaRPr/>
          </a:p>
        </p:txBody>
      </p:sp>
      <p:sp>
        <p:nvSpPr>
          <p:cNvPr id="80" name="Google Shape;80;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Response to action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9"/>
          <p:cNvSpPr txBox="1"/>
          <p:nvPr>
            <p:ph idx="1" type="body"/>
          </p:nvPr>
        </p:nvSpPr>
        <p:spPr>
          <a:xfrm>
            <a:off x="348300" y="954941"/>
            <a:ext cx="11495400" cy="46629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GB"/>
              <a:t>Consensus agreement captured </a:t>
            </a:r>
            <a:r>
              <a:rPr b="1" lang="en-GB"/>
              <a:t>six coastal features</a:t>
            </a:r>
            <a:r>
              <a:rPr lang="en-GB"/>
              <a:t> for which ongoing scientific research demands ultra high-resolution SST data. They are</a:t>
            </a:r>
            <a:r>
              <a:rPr lang="en-GB">
                <a:solidFill>
                  <a:srgbClr val="FF0000"/>
                </a:solidFill>
              </a:rPr>
              <a:t>:</a:t>
            </a:r>
            <a:endParaRPr/>
          </a:p>
          <a:p>
            <a:pPr indent="-381000" lvl="1" marL="914400" rtl="0" algn="l">
              <a:lnSpc>
                <a:spcPct val="115000"/>
              </a:lnSpc>
              <a:spcBef>
                <a:spcPts val="500"/>
              </a:spcBef>
              <a:spcAft>
                <a:spcPts val="0"/>
              </a:spcAft>
              <a:buSzPts val="2400"/>
              <a:buChar char="▪"/>
            </a:pPr>
            <a:r>
              <a:rPr b="1" lang="en-GB"/>
              <a:t>Boundary currents</a:t>
            </a:r>
            <a:r>
              <a:rPr lang="en-GB"/>
              <a:t>;</a:t>
            </a:r>
            <a:endParaRPr/>
          </a:p>
          <a:p>
            <a:pPr indent="-381000" lvl="1" marL="914400" rtl="0" algn="l">
              <a:lnSpc>
                <a:spcPct val="115000"/>
              </a:lnSpc>
              <a:spcBef>
                <a:spcPts val="500"/>
              </a:spcBef>
              <a:spcAft>
                <a:spcPts val="0"/>
              </a:spcAft>
              <a:buSzPts val="2400"/>
              <a:buChar char="▪"/>
            </a:pPr>
            <a:r>
              <a:rPr b="1" lang="en-GB"/>
              <a:t>Estuaries/river mouth (major)</a:t>
            </a:r>
            <a:r>
              <a:rPr lang="en-GB"/>
              <a:t>;</a:t>
            </a:r>
            <a:endParaRPr/>
          </a:p>
          <a:p>
            <a:pPr indent="-381000" lvl="1" marL="914400" rtl="0" algn="l">
              <a:lnSpc>
                <a:spcPct val="115000"/>
              </a:lnSpc>
              <a:spcBef>
                <a:spcPts val="500"/>
              </a:spcBef>
              <a:spcAft>
                <a:spcPts val="0"/>
              </a:spcAft>
              <a:buSzPts val="2400"/>
              <a:buChar char="▪"/>
            </a:pPr>
            <a:r>
              <a:rPr b="1" lang="en-GB"/>
              <a:t>Meltwaters</a:t>
            </a:r>
            <a:r>
              <a:rPr lang="en-GB"/>
              <a:t>;</a:t>
            </a:r>
            <a:endParaRPr/>
          </a:p>
          <a:p>
            <a:pPr indent="-381000" lvl="1" marL="914400" rtl="0" algn="l">
              <a:lnSpc>
                <a:spcPct val="115000"/>
              </a:lnSpc>
              <a:spcBef>
                <a:spcPts val="500"/>
              </a:spcBef>
              <a:spcAft>
                <a:spcPts val="0"/>
              </a:spcAft>
              <a:buSzPts val="2400"/>
              <a:buChar char="▪"/>
            </a:pPr>
            <a:r>
              <a:rPr b="1" lang="en-GB"/>
              <a:t>Chronic Harmful Algal Bloom (HAB) areas</a:t>
            </a:r>
            <a:r>
              <a:rPr lang="en-GB"/>
              <a:t>;</a:t>
            </a:r>
            <a:endParaRPr/>
          </a:p>
          <a:p>
            <a:pPr indent="-381000" lvl="1" marL="914400" rtl="0" algn="l">
              <a:lnSpc>
                <a:spcPct val="115000"/>
              </a:lnSpc>
              <a:spcBef>
                <a:spcPts val="500"/>
              </a:spcBef>
              <a:spcAft>
                <a:spcPts val="0"/>
              </a:spcAft>
              <a:buSzPts val="2400"/>
              <a:buChar char="▪"/>
            </a:pPr>
            <a:r>
              <a:rPr b="1" lang="en-GB"/>
              <a:t>Operational high-resolution coastal model areas</a:t>
            </a:r>
            <a:r>
              <a:rPr lang="en-GB"/>
              <a:t>; and </a:t>
            </a:r>
            <a:endParaRPr/>
          </a:p>
          <a:p>
            <a:pPr indent="-381000" lvl="1" marL="914400" rtl="0" algn="l">
              <a:lnSpc>
                <a:spcPct val="115000"/>
              </a:lnSpc>
              <a:spcBef>
                <a:spcPts val="500"/>
              </a:spcBef>
              <a:spcAft>
                <a:spcPts val="0"/>
              </a:spcAft>
              <a:buSzPts val="2400"/>
              <a:buChar char="▪"/>
            </a:pPr>
            <a:r>
              <a:rPr b="1" lang="en-GB"/>
              <a:t>Highly productive habitats</a:t>
            </a:r>
            <a:r>
              <a:rPr lang="en-GB"/>
              <a:t>.</a:t>
            </a:r>
            <a:endParaRPr/>
          </a:p>
        </p:txBody>
      </p:sp>
      <p:sp>
        <p:nvSpPr>
          <p:cNvPr id="86" name="Google Shape;86;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Output from Expert Meetings (1)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6"/>
          <p:cNvSpPr txBox="1"/>
          <p:nvPr>
            <p:ph idx="1" type="body"/>
          </p:nvPr>
        </p:nvSpPr>
        <p:spPr>
          <a:xfrm>
            <a:off x="348453" y="955675"/>
            <a:ext cx="11495088" cy="4662488"/>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GB" sz="2400"/>
              <a:t>Composite CEOS Global coverage mask areas recommendation (yellow) for Ultra High-Resolution SST.</a:t>
            </a:r>
            <a:endParaRPr/>
          </a:p>
        </p:txBody>
      </p:sp>
      <p:sp>
        <p:nvSpPr>
          <p:cNvPr id="92" name="Google Shape;92;p1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Output from Expert Meetings (2)</a:t>
            </a:r>
            <a:endParaRPr/>
          </a:p>
        </p:txBody>
      </p:sp>
      <p:pic>
        <p:nvPicPr>
          <p:cNvPr id="93" name="Google Shape;93;p16"/>
          <p:cNvPicPr preferRelativeResize="0"/>
          <p:nvPr/>
        </p:nvPicPr>
        <p:blipFill rotWithShape="1">
          <a:blip r:embed="rId3">
            <a:alphaModFix/>
          </a:blip>
          <a:srcRect b="0" l="0" r="0" t="0"/>
          <a:stretch/>
        </p:blipFill>
        <p:spPr>
          <a:xfrm>
            <a:off x="1352853" y="1946951"/>
            <a:ext cx="9486289" cy="459155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idx="1" type="body"/>
          </p:nvPr>
        </p:nvSpPr>
        <p:spPr>
          <a:xfrm>
            <a:off x="248349" y="1097756"/>
            <a:ext cx="11495088" cy="4662488"/>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GB">
                <a:solidFill>
                  <a:schemeClr val="dk1"/>
                </a:solidFill>
              </a:rPr>
              <a:t>For these six features, the recommended coverage distances from the nearest shore, and seasonal sampling optimization for a few features, are summarized in the table (next page).</a:t>
            </a:r>
            <a:endParaRPr/>
          </a:p>
          <a:p>
            <a:pPr indent="-406400" lvl="0" marL="457200" marR="0" rtl="0" algn="l">
              <a:lnSpc>
                <a:spcPct val="115000"/>
              </a:lnSpc>
              <a:spcBef>
                <a:spcPts val="1000"/>
              </a:spcBef>
              <a:spcAft>
                <a:spcPts val="0"/>
              </a:spcAft>
              <a:buClr>
                <a:schemeClr val="dk1"/>
              </a:buClr>
              <a:buSzPts val="2800"/>
              <a:buFont typeface="Montserrat"/>
              <a:buChar char="❖"/>
            </a:pPr>
            <a:r>
              <a:rPr lang="en-GB">
                <a:solidFill>
                  <a:schemeClr val="dk1"/>
                </a:solidFill>
              </a:rPr>
              <a:t>The revised coastal coverage recommendations capture coastal areas where temperature dynamics might especially influence ecology, biogeochemical, and physical processes; or where coastal high resolution models require ultra-high resolution SST inputs.</a:t>
            </a:r>
            <a:endParaRPr>
              <a:solidFill>
                <a:schemeClr val="dk1"/>
              </a:solidFill>
            </a:endParaRPr>
          </a:p>
        </p:txBody>
      </p:sp>
      <p:sp>
        <p:nvSpPr>
          <p:cNvPr id="99" name="Google Shape;99;p1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Output from Expert Meetings (3)</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ph idx="1" type="body"/>
          </p:nvPr>
        </p:nvSpPr>
        <p:spPr>
          <a:xfrm>
            <a:off x="261922" y="954941"/>
            <a:ext cx="11495400" cy="46629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GB" sz="2400"/>
              <a:t>Summary of six coastal features, areas, and seasonality of Ultra High Resolution SST data collection for the global ocean.</a:t>
            </a:r>
            <a:endParaRPr sz="2400"/>
          </a:p>
        </p:txBody>
      </p:sp>
      <p:sp>
        <p:nvSpPr>
          <p:cNvPr id="105" name="Google Shape;105;p1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Output from Expert Meetings (4)</a:t>
            </a:r>
            <a:endParaRPr/>
          </a:p>
        </p:txBody>
      </p:sp>
      <p:graphicFrame>
        <p:nvGraphicFramePr>
          <p:cNvPr id="106" name="Google Shape;106;p18"/>
          <p:cNvGraphicFramePr/>
          <p:nvPr/>
        </p:nvGraphicFramePr>
        <p:xfrm>
          <a:off x="261922" y="2009303"/>
          <a:ext cx="3000000" cy="3000000"/>
        </p:xfrm>
        <a:graphic>
          <a:graphicData uri="http://schemas.openxmlformats.org/drawingml/2006/table">
            <a:tbl>
              <a:tblPr bandRow="1" firstRow="1">
                <a:noFill/>
                <a:tableStyleId>{E81C12E3-DE1E-4E76-8FB3-C792DCB2CF0E}</a:tableStyleId>
              </a:tblPr>
              <a:tblGrid>
                <a:gridCol w="2181975"/>
                <a:gridCol w="955450"/>
                <a:gridCol w="2473925"/>
                <a:gridCol w="2951625"/>
                <a:gridCol w="3105200"/>
              </a:tblGrid>
              <a:tr h="152400">
                <a:tc gridSpan="2">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lt1"/>
                          </a:solidFill>
                        </a:rPr>
                        <a:t>Feature</a:t>
                      </a:r>
                      <a:endParaRPr b="1" sz="1200" u="none" cap="none" strike="noStrike">
                        <a:solidFill>
                          <a:schemeClr val="lt1"/>
                        </a:solidFill>
                      </a:endParaRPr>
                    </a:p>
                  </a:txBody>
                  <a:tcPr marT="45725" marB="45725" marR="91450" marL="91450" anchor="ctr">
                    <a:solidFill>
                      <a:schemeClr val="accent1"/>
                    </a:solidFill>
                  </a:tcPr>
                </a:tc>
                <a:tc hMerge="1"/>
                <a:tc>
                  <a:txBody>
                    <a:bodyPr/>
                    <a:lstStyle/>
                    <a:p>
                      <a:pPr indent="0" lvl="0" marL="0" marR="0" rtl="0" algn="l">
                        <a:lnSpc>
                          <a:spcPct val="100000"/>
                        </a:lnSpc>
                        <a:spcBef>
                          <a:spcPts val="0"/>
                        </a:spcBef>
                        <a:spcAft>
                          <a:spcPts val="0"/>
                        </a:spcAft>
                        <a:buNone/>
                      </a:pPr>
                      <a:r>
                        <a:rPr b="1" lang="en-GB" sz="1200" u="none" cap="none" strike="noStrike">
                          <a:solidFill>
                            <a:schemeClr val="lt1"/>
                          </a:solidFill>
                        </a:rPr>
                        <a:t>Distance from Shore (km)</a:t>
                      </a:r>
                      <a:endParaRPr b="1" sz="1200" u="none" cap="none" strike="noStrike">
                        <a:solidFill>
                          <a:schemeClr val="lt1"/>
                        </a:solidFill>
                      </a:endParaRPr>
                    </a:p>
                  </a:txBody>
                  <a:tcPr marT="45725" marB="45725" marR="91450" marL="91450" anchor="ctr">
                    <a:solidFill>
                      <a:schemeClr val="accent1"/>
                    </a:solidFill>
                  </a:tcPr>
                </a:tc>
                <a:tc>
                  <a:txBody>
                    <a:bodyPr/>
                    <a:lstStyle/>
                    <a:p>
                      <a:pPr indent="0" lvl="0" marL="0" marR="0" rtl="0" algn="l">
                        <a:lnSpc>
                          <a:spcPct val="100000"/>
                        </a:lnSpc>
                        <a:spcBef>
                          <a:spcPts val="0"/>
                        </a:spcBef>
                        <a:spcAft>
                          <a:spcPts val="0"/>
                        </a:spcAft>
                        <a:buNone/>
                      </a:pPr>
                      <a:r>
                        <a:rPr b="1" lang="en-GB" sz="1200" u="none" cap="none" strike="noStrike">
                          <a:solidFill>
                            <a:schemeClr val="lt1"/>
                          </a:solidFill>
                        </a:rPr>
                        <a:t>Example Areas (respectively)</a:t>
                      </a:r>
                      <a:endParaRPr b="1" sz="1200" u="none" cap="none" strike="noStrike">
                        <a:solidFill>
                          <a:schemeClr val="lt1"/>
                        </a:solidFill>
                      </a:endParaRPr>
                    </a:p>
                  </a:txBody>
                  <a:tcPr marT="45725" marB="45725" marR="91450" marL="91450" anchor="ctr">
                    <a:solidFill>
                      <a:schemeClr val="accent1"/>
                    </a:solidFill>
                  </a:tcPr>
                </a:tc>
                <a:tc>
                  <a:txBody>
                    <a:bodyPr/>
                    <a:lstStyle/>
                    <a:p>
                      <a:pPr indent="0" lvl="0" marL="0" marR="0" rtl="0" algn="l">
                        <a:lnSpc>
                          <a:spcPct val="100000"/>
                        </a:lnSpc>
                        <a:spcBef>
                          <a:spcPts val="0"/>
                        </a:spcBef>
                        <a:spcAft>
                          <a:spcPts val="0"/>
                        </a:spcAft>
                        <a:buNone/>
                      </a:pPr>
                      <a:r>
                        <a:rPr b="1" lang="en-GB" sz="1200" u="none" cap="none" strike="noStrike">
                          <a:solidFill>
                            <a:schemeClr val="lt1"/>
                          </a:solidFill>
                        </a:rPr>
                        <a:t>Data Collection Seasonality</a:t>
                      </a:r>
                      <a:endParaRPr b="1" sz="1200" u="none" cap="none" strike="noStrike">
                        <a:solidFill>
                          <a:schemeClr val="lt1"/>
                        </a:solidFill>
                      </a:endParaRPr>
                    </a:p>
                  </a:txBody>
                  <a:tcPr marT="45725" marB="45725" marR="91450" marL="91450" anchor="ctr">
                    <a:solidFill>
                      <a:schemeClr val="accent1"/>
                    </a:solidFill>
                  </a:tcPr>
                </a:tc>
              </a:tr>
              <a:tr h="152400">
                <a:tc rowSpan="2">
                  <a:txBody>
                    <a:bodyPr/>
                    <a:lstStyle/>
                    <a:p>
                      <a:pPr indent="0" lvl="0" marL="0" marR="0" rtl="0" algn="l">
                        <a:lnSpc>
                          <a:spcPct val="100000"/>
                        </a:lnSpc>
                        <a:spcBef>
                          <a:spcPts val="0"/>
                        </a:spcBef>
                        <a:spcAft>
                          <a:spcPts val="0"/>
                        </a:spcAft>
                        <a:buClr>
                          <a:srgbClr val="000000"/>
                        </a:buClr>
                        <a:buSzPts val="1200"/>
                        <a:buFont typeface="Arial"/>
                        <a:buNone/>
                      </a:pPr>
                      <a:r>
                        <a:rPr lang="en-GB" sz="1200" u="sng" cap="none" strike="noStrike"/>
                        <a:t>Boundary Currents</a:t>
                      </a:r>
                      <a:endParaRPr sz="1200" u="sng" cap="none" strike="noStrike">
                        <a:latin typeface="Calibri"/>
                        <a:ea typeface="Calibri"/>
                        <a:cs typeface="Calibri"/>
                        <a:sym typeface="Calibri"/>
                      </a:endParaRPr>
                    </a:p>
                  </a:txBody>
                  <a:tcPr marT="25400" marB="25400" marR="25400" marL="25400" anchor="ctr"/>
                </a:tc>
                <a:tc>
                  <a:txBody>
                    <a:bodyPr/>
                    <a:lstStyle/>
                    <a:p>
                      <a:pPr indent="0" lvl="0" marL="0" marR="0" rtl="0" algn="l">
                        <a:lnSpc>
                          <a:spcPct val="100000"/>
                        </a:lnSpc>
                        <a:spcBef>
                          <a:spcPts val="0"/>
                        </a:spcBef>
                        <a:spcAft>
                          <a:spcPts val="0"/>
                        </a:spcAft>
                        <a:buClr>
                          <a:srgbClr val="000000"/>
                        </a:buClr>
                        <a:buSzPts val="1200"/>
                        <a:buFont typeface="Arial"/>
                        <a:buNone/>
                      </a:pPr>
                      <a:r>
                        <a:rPr b="0" lang="en-GB" sz="1200" u="none" cap="none" strike="noStrike">
                          <a:solidFill>
                            <a:srgbClr val="000000"/>
                          </a:solidFill>
                        </a:rPr>
                        <a:t>Eastern</a:t>
                      </a:r>
                      <a:endParaRPr sz="1200" u="sng" cap="none" strike="noStrike">
                        <a:latin typeface="Calibri"/>
                        <a:ea typeface="Calibri"/>
                        <a:cs typeface="Calibri"/>
                        <a:sym typeface="Calibri"/>
                      </a:endParaRPr>
                    </a:p>
                  </a:txBody>
                  <a:tcPr marT="25400" marB="25400" marR="25400" marL="25400" anchor="ctr"/>
                </a:tc>
                <a:tc>
                  <a:txBody>
                    <a:bodyPr/>
                    <a:lstStyle/>
                    <a:p>
                      <a:pPr indent="0" lvl="0" marL="0" marR="0" rtl="0" algn="l">
                        <a:lnSpc>
                          <a:spcPct val="100000"/>
                        </a:lnSpc>
                        <a:spcBef>
                          <a:spcPts val="0"/>
                        </a:spcBef>
                        <a:spcAft>
                          <a:spcPts val="0"/>
                        </a:spcAft>
                        <a:buClr>
                          <a:srgbClr val="000000"/>
                        </a:buClr>
                        <a:buSzPts val="1200"/>
                        <a:buFont typeface="Arial"/>
                        <a:buNone/>
                      </a:pPr>
                      <a:r>
                        <a:rPr b="0" lang="en-GB" sz="1200" u="none" cap="none" strike="noStrike">
                          <a:solidFill>
                            <a:srgbClr val="000000"/>
                          </a:solidFill>
                        </a:rPr>
                        <a:t>350, 200, 225, 300, 250</a:t>
                      </a:r>
                      <a:endParaRPr sz="1200" u="none" cap="none" strike="noStrike"/>
                    </a:p>
                  </a:txBody>
                  <a:tcPr marT="25400" marB="25400" marR="25400" marL="25400" anchor="ctr"/>
                </a:tc>
                <a:tc>
                  <a:txBody>
                    <a:bodyPr/>
                    <a:lstStyle/>
                    <a:p>
                      <a:pPr indent="0" lvl="0" marL="0" marR="0" rtl="0" algn="l">
                        <a:lnSpc>
                          <a:spcPct val="100000"/>
                        </a:lnSpc>
                        <a:spcBef>
                          <a:spcPts val="0"/>
                        </a:spcBef>
                        <a:spcAft>
                          <a:spcPts val="0"/>
                        </a:spcAft>
                        <a:buClr>
                          <a:srgbClr val="000000"/>
                        </a:buClr>
                        <a:buSzPts val="1200"/>
                        <a:buFont typeface="Arial"/>
                        <a:buNone/>
                      </a:pPr>
                      <a:r>
                        <a:rPr b="0" lang="en-GB" sz="1200" u="none" cap="none" strike="noStrike">
                          <a:solidFill>
                            <a:srgbClr val="000000"/>
                          </a:solidFill>
                        </a:rPr>
                        <a:t>Benguela, Canary, Humboldt, California, Leeuwin</a:t>
                      </a:r>
                      <a:endParaRPr sz="1200" u="none" cap="none" strike="noStrike"/>
                    </a:p>
                  </a:txBody>
                  <a:tcPr marT="25400" marB="25400" marR="25400" marL="25400" anchor="ctr"/>
                </a:tc>
                <a:tc>
                  <a:txBody>
                    <a:bodyPr/>
                    <a:lstStyle/>
                    <a:p>
                      <a:pPr indent="0" lvl="0" marL="0" marR="0" rtl="0" algn="l">
                        <a:lnSpc>
                          <a:spcPct val="100000"/>
                        </a:lnSpc>
                        <a:spcBef>
                          <a:spcPts val="0"/>
                        </a:spcBef>
                        <a:spcAft>
                          <a:spcPts val="0"/>
                        </a:spcAft>
                        <a:buClr>
                          <a:srgbClr val="000000"/>
                        </a:buClr>
                        <a:buSzPts val="1200"/>
                        <a:buFont typeface="Arial"/>
                        <a:buNone/>
                      </a:pPr>
                      <a:r>
                        <a:rPr b="0" lang="en-GB" sz="1200" u="none" cap="none" strike="noStrike">
                          <a:solidFill>
                            <a:srgbClr val="000000"/>
                          </a:solidFill>
                        </a:rPr>
                        <a:t>Yes: widest in hemispheric summer/fall and narrowest in winter/early spring.</a:t>
                      </a:r>
                      <a:endParaRPr sz="1200" u="none" cap="none" strike="noStrike"/>
                    </a:p>
                  </a:txBody>
                  <a:tcPr marT="25400" marB="25400" marR="25400" marL="25400" anchor="ctr"/>
                </a:tc>
              </a:tr>
              <a:tr h="370850">
                <a:tc vMerge="1"/>
                <a:tc>
                  <a:txBody>
                    <a:bodyPr/>
                    <a:lstStyle/>
                    <a:p>
                      <a:pPr indent="0" lvl="0" marL="0" marR="0" rtl="0" algn="l">
                        <a:lnSpc>
                          <a:spcPct val="100000"/>
                        </a:lnSpc>
                        <a:spcBef>
                          <a:spcPts val="0"/>
                        </a:spcBef>
                        <a:spcAft>
                          <a:spcPts val="0"/>
                        </a:spcAft>
                        <a:buNone/>
                      </a:pPr>
                      <a:r>
                        <a:rPr b="0" lang="en-GB" sz="1200" u="none" cap="none" strike="noStrike">
                          <a:solidFill>
                            <a:srgbClr val="000000"/>
                          </a:solidFill>
                        </a:rPr>
                        <a:t>Western</a:t>
                      </a:r>
                      <a:endParaRPr sz="1400" u="none" cap="none" strike="noStrike"/>
                    </a:p>
                  </a:txBody>
                  <a:tcPr marT="25400" marB="25400" marR="25400" marL="25400" anchor="ctr"/>
                </a:tc>
                <a:tc>
                  <a:txBody>
                    <a:bodyPr/>
                    <a:lstStyle/>
                    <a:p>
                      <a:pPr indent="0" lvl="0" marL="0" marR="0" rtl="0" algn="l">
                        <a:lnSpc>
                          <a:spcPct val="100000"/>
                        </a:lnSpc>
                        <a:spcBef>
                          <a:spcPts val="0"/>
                        </a:spcBef>
                        <a:spcAft>
                          <a:spcPts val="0"/>
                        </a:spcAft>
                        <a:buClr>
                          <a:srgbClr val="000000"/>
                        </a:buClr>
                        <a:buSzPts val="1200"/>
                        <a:buFont typeface="Arial"/>
                        <a:buNone/>
                      </a:pPr>
                      <a:r>
                        <a:rPr b="0" lang="en-GB" sz="1200" u="none" cap="none" strike="noStrike">
                          <a:solidFill>
                            <a:srgbClr val="000000"/>
                          </a:solidFill>
                        </a:rPr>
                        <a:t>100, 400, 300, 100, 300</a:t>
                      </a:r>
                      <a:endParaRPr sz="1200" u="none" cap="none" strike="noStrike"/>
                    </a:p>
                  </a:txBody>
                  <a:tcPr marT="25400" marB="25400" marR="25400" marL="25400" anchor="ctr"/>
                </a:tc>
                <a:tc>
                  <a:txBody>
                    <a:bodyPr/>
                    <a:lstStyle/>
                    <a:p>
                      <a:pPr indent="0" lvl="0" marL="0" marR="0" rtl="0" algn="l">
                        <a:lnSpc>
                          <a:spcPct val="100000"/>
                        </a:lnSpc>
                        <a:spcBef>
                          <a:spcPts val="0"/>
                        </a:spcBef>
                        <a:spcAft>
                          <a:spcPts val="0"/>
                        </a:spcAft>
                        <a:buClr>
                          <a:srgbClr val="000000"/>
                        </a:buClr>
                        <a:buSzPts val="1200"/>
                        <a:buFont typeface="Arial"/>
                        <a:buNone/>
                      </a:pPr>
                      <a:r>
                        <a:rPr b="0" lang="en-GB" sz="1200" u="none" cap="none" strike="noStrike">
                          <a:solidFill>
                            <a:srgbClr val="000000"/>
                          </a:solidFill>
                        </a:rPr>
                        <a:t>Gulf Stream, Kuroshio, EAC, Brazil, Agulhas</a:t>
                      </a:r>
                      <a:endParaRPr sz="1200" u="none" cap="none" strike="noStrike"/>
                    </a:p>
                  </a:txBody>
                  <a:tcPr marT="25400" marB="25400" marR="25400" marL="25400" anchor="ctr"/>
                </a:tc>
                <a:tc>
                  <a:txBody>
                    <a:bodyPr/>
                    <a:lstStyle/>
                    <a:p>
                      <a:pPr indent="0" lvl="0" marL="0" marR="0" rtl="0" algn="l">
                        <a:lnSpc>
                          <a:spcPct val="100000"/>
                        </a:lnSpc>
                        <a:spcBef>
                          <a:spcPts val="0"/>
                        </a:spcBef>
                        <a:spcAft>
                          <a:spcPts val="0"/>
                        </a:spcAft>
                        <a:buClr>
                          <a:srgbClr val="000000"/>
                        </a:buClr>
                        <a:buSzPts val="1200"/>
                        <a:buFont typeface="Arial"/>
                        <a:buNone/>
                      </a:pPr>
                      <a:r>
                        <a:rPr b="0" lang="en-GB" sz="1200" u="none" cap="none" strike="noStrike">
                          <a:solidFill>
                            <a:srgbClr val="000000"/>
                          </a:solidFill>
                        </a:rPr>
                        <a:t>Yes: widest in hemispheric summer/fall and narrowest in winter/early spring.</a:t>
                      </a:r>
                      <a:endParaRPr sz="1200" u="none" cap="none" strike="noStrike"/>
                    </a:p>
                  </a:txBody>
                  <a:tcPr marT="25400" marB="25400" marR="25400" marL="25400" anchor="ctr"/>
                </a:tc>
              </a:tr>
              <a:tr h="129800">
                <a:tc>
                  <a:txBody>
                    <a:bodyPr/>
                    <a:lstStyle/>
                    <a:p>
                      <a:pPr indent="0" lvl="0" marL="0" marR="0" rtl="0" algn="l">
                        <a:lnSpc>
                          <a:spcPct val="100000"/>
                        </a:lnSpc>
                        <a:spcBef>
                          <a:spcPts val="0"/>
                        </a:spcBef>
                        <a:spcAft>
                          <a:spcPts val="0"/>
                        </a:spcAft>
                        <a:buClr>
                          <a:srgbClr val="000000"/>
                        </a:buClr>
                        <a:buSzPts val="1200"/>
                        <a:buFont typeface="Arial"/>
                        <a:buNone/>
                      </a:pPr>
                      <a:r>
                        <a:rPr b="0" lang="en-GB" sz="1200" u="sng" cap="none" strike="noStrike">
                          <a:solidFill>
                            <a:srgbClr val="000000"/>
                          </a:solidFill>
                        </a:rPr>
                        <a:t>Estuaries/River Mouth (major)</a:t>
                      </a:r>
                      <a:endParaRPr sz="1200" u="none" cap="none" strike="noStrike"/>
                    </a:p>
                  </a:txBody>
                  <a:tcPr marT="25400" marB="25400" marR="25400" marL="25400"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25400" marB="25400" marR="25400" marL="25400" anchor="ctr"/>
                </a:tc>
                <a:tc>
                  <a:txBody>
                    <a:bodyPr/>
                    <a:lstStyle/>
                    <a:p>
                      <a:pPr indent="0" lvl="0" marL="0" marR="0" rtl="0" algn="l">
                        <a:lnSpc>
                          <a:spcPct val="100000"/>
                        </a:lnSpc>
                        <a:spcBef>
                          <a:spcPts val="0"/>
                        </a:spcBef>
                        <a:spcAft>
                          <a:spcPts val="0"/>
                        </a:spcAft>
                        <a:buClr>
                          <a:srgbClr val="000000"/>
                        </a:buClr>
                        <a:buSzPts val="1200"/>
                        <a:buFont typeface="Arial"/>
                        <a:buNone/>
                      </a:pPr>
                      <a:r>
                        <a:rPr b="0" lang="en-GB" sz="1200" u="none" cap="none" strike="noStrike">
                          <a:solidFill>
                            <a:srgbClr val="000000"/>
                          </a:solidFill>
                        </a:rPr>
                        <a:t>to reach of major boundary current</a:t>
                      </a:r>
                      <a:endParaRPr sz="1200" u="none" cap="none" strike="noStrike"/>
                    </a:p>
                  </a:txBody>
                  <a:tcPr marT="25400" marB="25400" marR="25400" marL="25400" anchor="ctr"/>
                </a:tc>
                <a:tc>
                  <a:txBody>
                    <a:bodyPr/>
                    <a:lstStyle/>
                    <a:p>
                      <a:pPr indent="0" lvl="0" marL="0" marR="0" rtl="0" algn="l">
                        <a:lnSpc>
                          <a:spcPct val="100000"/>
                        </a:lnSpc>
                        <a:spcBef>
                          <a:spcPts val="0"/>
                        </a:spcBef>
                        <a:spcAft>
                          <a:spcPts val="0"/>
                        </a:spcAft>
                        <a:buClr>
                          <a:srgbClr val="000000"/>
                        </a:buClr>
                        <a:buSzPts val="1200"/>
                        <a:buFont typeface="Arial"/>
                        <a:buNone/>
                      </a:pPr>
                      <a:r>
                        <a:rPr b="0" lang="en-GB" sz="1200" u="none" cap="none" strike="noStrike">
                          <a:solidFill>
                            <a:srgbClr val="000000"/>
                          </a:solidFill>
                        </a:rPr>
                        <a:t>(many)</a:t>
                      </a:r>
                      <a:endParaRPr sz="1200" u="none" cap="none" strike="noStrike"/>
                    </a:p>
                  </a:txBody>
                  <a:tcPr marT="25400" marB="25400" marR="25400" marL="25400" anchor="ctr"/>
                </a:tc>
                <a:tc>
                  <a:txBody>
                    <a:bodyPr/>
                    <a:lstStyle/>
                    <a:p>
                      <a:pPr indent="0" lvl="0" marL="0" marR="0" rtl="0" algn="l">
                        <a:lnSpc>
                          <a:spcPct val="100000"/>
                        </a:lnSpc>
                        <a:spcBef>
                          <a:spcPts val="0"/>
                        </a:spcBef>
                        <a:spcAft>
                          <a:spcPts val="0"/>
                        </a:spcAft>
                        <a:buClr>
                          <a:srgbClr val="000000"/>
                        </a:buClr>
                        <a:buSzPts val="1200"/>
                        <a:buFont typeface="Arial"/>
                        <a:buNone/>
                      </a:pPr>
                      <a:r>
                        <a:rPr b="0" lang="en-GB" sz="1200" u="none" cap="none" strike="noStrike">
                          <a:solidFill>
                            <a:srgbClr val="000000"/>
                          </a:solidFill>
                        </a:rPr>
                        <a:t>Yes: during the hemispheric wet season;</a:t>
                      </a:r>
                      <a:endParaRPr sz="1200" u="none" cap="none" strike="noStrike"/>
                    </a:p>
                  </a:txBody>
                  <a:tcPr marT="25400" marB="25400" marR="25400" marL="25400" anchor="ctr"/>
                </a:tc>
              </a:tr>
              <a:tr h="152400">
                <a:tc rowSpan="2">
                  <a:txBody>
                    <a:bodyPr/>
                    <a:lstStyle/>
                    <a:p>
                      <a:pPr indent="0" lvl="0" marL="0" marR="0" rtl="0" algn="l">
                        <a:lnSpc>
                          <a:spcPct val="100000"/>
                        </a:lnSpc>
                        <a:spcBef>
                          <a:spcPts val="0"/>
                        </a:spcBef>
                        <a:spcAft>
                          <a:spcPts val="0"/>
                        </a:spcAft>
                        <a:buClr>
                          <a:srgbClr val="000000"/>
                        </a:buClr>
                        <a:buSzPts val="1200"/>
                        <a:buFont typeface="Arial"/>
                        <a:buNone/>
                      </a:pPr>
                      <a:r>
                        <a:rPr b="0" lang="en-GB" sz="1200" u="sng" cap="none" strike="noStrike">
                          <a:solidFill>
                            <a:srgbClr val="000000"/>
                          </a:solidFill>
                        </a:rPr>
                        <a:t>Meltwaters</a:t>
                      </a:r>
                      <a:endParaRPr sz="1200" u="none" cap="none" strike="noStrike"/>
                    </a:p>
                  </a:txBody>
                  <a:tcPr marT="25400" marB="25400" marR="25400" marL="25400" anchor="ctr"/>
                </a:tc>
                <a:tc>
                  <a:txBody>
                    <a:bodyPr/>
                    <a:lstStyle/>
                    <a:p>
                      <a:pPr indent="0" lvl="0" marL="0" marR="0" rtl="0" algn="l">
                        <a:lnSpc>
                          <a:spcPct val="100000"/>
                        </a:lnSpc>
                        <a:spcBef>
                          <a:spcPts val="0"/>
                        </a:spcBef>
                        <a:spcAft>
                          <a:spcPts val="0"/>
                        </a:spcAft>
                        <a:buClr>
                          <a:srgbClr val="000000"/>
                        </a:buClr>
                        <a:buSzPts val="1200"/>
                        <a:buFont typeface="Arial"/>
                        <a:buNone/>
                      </a:pPr>
                      <a:r>
                        <a:rPr b="0" lang="en-GB" sz="1200" u="none" cap="none" strike="noStrike">
                          <a:solidFill>
                            <a:srgbClr val="000000"/>
                          </a:solidFill>
                        </a:rPr>
                        <a:t>Hi Latitude</a:t>
                      </a:r>
                      <a:endParaRPr sz="1200" u="none" cap="none" strike="noStrike"/>
                    </a:p>
                  </a:txBody>
                  <a:tcPr marT="25400" marB="25400" marR="25400" marL="25400" anchor="ctr"/>
                </a:tc>
                <a:tc>
                  <a:txBody>
                    <a:bodyPr/>
                    <a:lstStyle/>
                    <a:p>
                      <a:pPr indent="0" lvl="0" marL="0" marR="0" rtl="0" algn="l">
                        <a:lnSpc>
                          <a:spcPct val="100000"/>
                        </a:lnSpc>
                        <a:spcBef>
                          <a:spcPts val="0"/>
                        </a:spcBef>
                        <a:spcAft>
                          <a:spcPts val="0"/>
                        </a:spcAft>
                        <a:buClr>
                          <a:srgbClr val="000000"/>
                        </a:buClr>
                        <a:buSzPts val="1200"/>
                        <a:buFont typeface="Arial"/>
                        <a:buNone/>
                      </a:pPr>
                      <a:r>
                        <a:rPr b="0" lang="en-GB" sz="1200" u="none" cap="none" strike="noStrike">
                          <a:solidFill>
                            <a:srgbClr val="000000"/>
                          </a:solidFill>
                        </a:rPr>
                        <a:t>250</a:t>
                      </a:r>
                      <a:endParaRPr sz="1200" u="none" cap="none" strike="noStrike"/>
                    </a:p>
                  </a:txBody>
                  <a:tcPr marT="25400" marB="25400" marR="25400" marL="25400" anchor="ctr"/>
                </a:tc>
                <a:tc>
                  <a:txBody>
                    <a:bodyPr/>
                    <a:lstStyle/>
                    <a:p>
                      <a:pPr indent="0" lvl="0" marL="0" marR="0" rtl="0" algn="l">
                        <a:lnSpc>
                          <a:spcPct val="100000"/>
                        </a:lnSpc>
                        <a:spcBef>
                          <a:spcPts val="0"/>
                        </a:spcBef>
                        <a:spcAft>
                          <a:spcPts val="0"/>
                        </a:spcAft>
                        <a:buNone/>
                      </a:pPr>
                      <a:r>
                        <a:t/>
                      </a:r>
                      <a:endParaRPr sz="1200" u="none" cap="none" strike="noStrike"/>
                    </a:p>
                  </a:txBody>
                  <a:tcPr marT="25400" marB="25400" marR="25400" marL="25400" anchor="ctr"/>
                </a:tc>
                <a:tc>
                  <a:txBody>
                    <a:bodyPr/>
                    <a:lstStyle/>
                    <a:p>
                      <a:pPr indent="0" lvl="0" marL="0" marR="0" rtl="0" algn="l">
                        <a:lnSpc>
                          <a:spcPct val="100000"/>
                        </a:lnSpc>
                        <a:spcBef>
                          <a:spcPts val="0"/>
                        </a:spcBef>
                        <a:spcAft>
                          <a:spcPts val="0"/>
                        </a:spcAft>
                        <a:buClr>
                          <a:srgbClr val="000000"/>
                        </a:buClr>
                        <a:buSzPts val="1200"/>
                        <a:buFont typeface="Arial"/>
                        <a:buNone/>
                      </a:pPr>
                      <a:r>
                        <a:rPr b="0" lang="en-GB" sz="1200" u="none" cap="none" strike="noStrike">
                          <a:solidFill>
                            <a:srgbClr val="000000"/>
                          </a:solidFill>
                        </a:rPr>
                        <a:t>Yes: during hemispheric spring/summer</a:t>
                      </a:r>
                      <a:endParaRPr sz="1200" u="none" cap="none" strike="noStrike"/>
                    </a:p>
                  </a:txBody>
                  <a:tcPr marT="25400" marB="25400" marR="25400" marL="25400" anchor="ctr"/>
                </a:tc>
              </a:tr>
              <a:tr h="115450">
                <a:tc vMerge="1"/>
                <a:tc>
                  <a:txBody>
                    <a:bodyPr/>
                    <a:lstStyle/>
                    <a:p>
                      <a:pPr indent="0" lvl="0" marL="0" marR="0" rtl="0" algn="l">
                        <a:lnSpc>
                          <a:spcPct val="100000"/>
                        </a:lnSpc>
                        <a:spcBef>
                          <a:spcPts val="0"/>
                        </a:spcBef>
                        <a:spcAft>
                          <a:spcPts val="0"/>
                        </a:spcAft>
                        <a:buNone/>
                      </a:pPr>
                      <a:r>
                        <a:rPr b="0" lang="en-GB" sz="1200" u="none" cap="none" strike="noStrike">
                          <a:solidFill>
                            <a:srgbClr val="000000"/>
                          </a:solidFill>
                        </a:rPr>
                        <a:t>Himalayan</a:t>
                      </a:r>
                      <a:endParaRPr sz="1400" u="none" cap="none" strike="noStrike"/>
                    </a:p>
                  </a:txBody>
                  <a:tcPr marT="25400" marB="25400" marR="25400" marL="25400" anchor="ctr"/>
                </a:tc>
                <a:tc>
                  <a:txBody>
                    <a:bodyPr/>
                    <a:lstStyle/>
                    <a:p>
                      <a:pPr indent="0" lvl="0" marL="0" marR="0" rtl="0" algn="l">
                        <a:lnSpc>
                          <a:spcPct val="100000"/>
                        </a:lnSpc>
                        <a:spcBef>
                          <a:spcPts val="0"/>
                        </a:spcBef>
                        <a:spcAft>
                          <a:spcPts val="0"/>
                        </a:spcAft>
                        <a:buClr>
                          <a:srgbClr val="000000"/>
                        </a:buClr>
                        <a:buSzPts val="1200"/>
                        <a:buFont typeface="Arial"/>
                        <a:buNone/>
                      </a:pPr>
                      <a:r>
                        <a:rPr b="0" lang="en-GB" sz="1200" u="none" cap="none" strike="noStrike">
                          <a:solidFill>
                            <a:srgbClr val="000000"/>
                          </a:solidFill>
                        </a:rPr>
                        <a:t>200</a:t>
                      </a:r>
                      <a:endParaRPr sz="1200" u="none" cap="none" strike="noStrike"/>
                    </a:p>
                  </a:txBody>
                  <a:tcPr marT="25400" marB="25400" marR="25400" marL="25400" anchor="ctr"/>
                </a:tc>
                <a:tc>
                  <a:txBody>
                    <a:bodyPr/>
                    <a:lstStyle/>
                    <a:p>
                      <a:pPr indent="0" lvl="0" marL="0" marR="0" rtl="0" algn="l">
                        <a:lnSpc>
                          <a:spcPct val="100000"/>
                        </a:lnSpc>
                        <a:spcBef>
                          <a:spcPts val="0"/>
                        </a:spcBef>
                        <a:spcAft>
                          <a:spcPts val="0"/>
                        </a:spcAft>
                        <a:buNone/>
                      </a:pPr>
                      <a:r>
                        <a:t/>
                      </a:r>
                      <a:endParaRPr sz="1200" u="none" cap="none" strike="noStrike"/>
                    </a:p>
                  </a:txBody>
                  <a:tcPr marT="25400" marB="25400" marR="25400" marL="25400" anchor="ctr"/>
                </a:tc>
                <a:tc>
                  <a:txBody>
                    <a:bodyPr/>
                    <a:lstStyle/>
                    <a:p>
                      <a:pPr indent="0" lvl="0" marL="0" marR="0" rtl="0" algn="l">
                        <a:lnSpc>
                          <a:spcPct val="100000"/>
                        </a:lnSpc>
                        <a:spcBef>
                          <a:spcPts val="0"/>
                        </a:spcBef>
                        <a:spcAft>
                          <a:spcPts val="0"/>
                        </a:spcAft>
                        <a:buClr>
                          <a:srgbClr val="000000"/>
                        </a:buClr>
                        <a:buSzPts val="1200"/>
                        <a:buFont typeface="Arial"/>
                        <a:buNone/>
                      </a:pPr>
                      <a:r>
                        <a:rPr b="0" lang="en-GB" sz="1200" u="none" cap="none" strike="noStrike">
                          <a:solidFill>
                            <a:srgbClr val="000000"/>
                          </a:solidFill>
                        </a:rPr>
                        <a:t>Yes: during N hemisphere spring/summer</a:t>
                      </a:r>
                      <a:endParaRPr sz="1200" u="none" cap="none" strike="noStrike"/>
                    </a:p>
                  </a:txBody>
                  <a:tcPr marT="25400" marB="25400" marR="25400" marL="25400" anchor="ctr"/>
                </a:tc>
              </a:tr>
              <a:tr h="164900">
                <a:tc gridSpan="2">
                  <a:txBody>
                    <a:bodyPr/>
                    <a:lstStyle/>
                    <a:p>
                      <a:pPr indent="0" lvl="0" marL="0" marR="0" rtl="0" algn="l">
                        <a:lnSpc>
                          <a:spcPct val="100000"/>
                        </a:lnSpc>
                        <a:spcBef>
                          <a:spcPts val="0"/>
                        </a:spcBef>
                        <a:spcAft>
                          <a:spcPts val="0"/>
                        </a:spcAft>
                        <a:buClr>
                          <a:srgbClr val="000000"/>
                        </a:buClr>
                        <a:buSzPts val="1200"/>
                        <a:buFont typeface="Arial"/>
                        <a:buNone/>
                      </a:pPr>
                      <a:r>
                        <a:rPr b="0" lang="en-GB" sz="1200" u="sng" cap="none" strike="noStrike">
                          <a:solidFill>
                            <a:srgbClr val="000000"/>
                          </a:solidFill>
                        </a:rPr>
                        <a:t>Chronic Harmful Algal Bloom (HAB) Areas</a:t>
                      </a:r>
                      <a:endParaRPr sz="1200" u="none" cap="none" strike="noStrike"/>
                    </a:p>
                  </a:txBody>
                  <a:tcPr marT="25400" marB="25400" marR="25400" marL="25400" anchor="ctr"/>
                </a:tc>
                <a:tc hMerge="1"/>
                <a:tc>
                  <a:txBody>
                    <a:bodyPr/>
                    <a:lstStyle/>
                    <a:p>
                      <a:pPr indent="0" lvl="0" marL="0" marR="0" rtl="0" algn="l">
                        <a:lnSpc>
                          <a:spcPct val="100000"/>
                        </a:lnSpc>
                        <a:spcBef>
                          <a:spcPts val="0"/>
                        </a:spcBef>
                        <a:spcAft>
                          <a:spcPts val="0"/>
                        </a:spcAft>
                        <a:buClr>
                          <a:srgbClr val="000000"/>
                        </a:buClr>
                        <a:buSzPts val="1200"/>
                        <a:buFont typeface="Arial"/>
                        <a:buNone/>
                      </a:pPr>
                      <a:r>
                        <a:rPr b="0" lang="en-GB" sz="1200" u="none" cap="none" strike="noStrike">
                          <a:solidFill>
                            <a:srgbClr val="000000"/>
                          </a:solidFill>
                        </a:rPr>
                        <a:t>350</a:t>
                      </a:r>
                      <a:endParaRPr sz="1200" u="none" cap="none" strike="noStrike"/>
                    </a:p>
                  </a:txBody>
                  <a:tcPr marT="25400" marB="25400" marR="25400" marL="25400" anchor="ctr"/>
                </a:tc>
                <a:tc>
                  <a:txBody>
                    <a:bodyPr/>
                    <a:lstStyle/>
                    <a:p>
                      <a:pPr indent="0" lvl="0" marL="0" marR="0" rtl="0" algn="l">
                        <a:lnSpc>
                          <a:spcPct val="100000"/>
                        </a:lnSpc>
                        <a:spcBef>
                          <a:spcPts val="0"/>
                        </a:spcBef>
                        <a:spcAft>
                          <a:spcPts val="0"/>
                        </a:spcAft>
                        <a:buClr>
                          <a:srgbClr val="000000"/>
                        </a:buClr>
                        <a:buSzPts val="1200"/>
                        <a:buFont typeface="Arial"/>
                        <a:buNone/>
                      </a:pPr>
                      <a:r>
                        <a:rPr b="0" lang="en-GB" sz="1200" u="none" cap="none" strike="noStrike">
                          <a:solidFill>
                            <a:srgbClr val="000000"/>
                          </a:solidFill>
                        </a:rPr>
                        <a:t>GOM/WFS, Arabian Sea, Baltic, Cape and horn of Africa, Med, Mozambique channel</a:t>
                      </a:r>
                      <a:endParaRPr sz="1200" u="none" cap="none" strike="noStrike"/>
                    </a:p>
                  </a:txBody>
                  <a:tcPr marT="25400" marB="25400" marR="25400" marL="25400" anchor="ctr"/>
                </a:tc>
                <a:tc>
                  <a:txBody>
                    <a:bodyPr/>
                    <a:lstStyle/>
                    <a:p>
                      <a:pPr indent="0" lvl="0" marL="0" marR="0" rtl="0" algn="l">
                        <a:lnSpc>
                          <a:spcPct val="100000"/>
                        </a:lnSpc>
                        <a:spcBef>
                          <a:spcPts val="0"/>
                        </a:spcBef>
                        <a:spcAft>
                          <a:spcPts val="0"/>
                        </a:spcAft>
                        <a:buClr>
                          <a:srgbClr val="000000"/>
                        </a:buClr>
                        <a:buSzPts val="1200"/>
                        <a:buFont typeface="Arial"/>
                        <a:buNone/>
                      </a:pPr>
                      <a:r>
                        <a:rPr b="0" lang="en-GB" sz="1200" u="none" cap="none" strike="noStrike">
                          <a:solidFill>
                            <a:srgbClr val="000000"/>
                          </a:solidFill>
                        </a:rPr>
                        <a:t>Yes: during the start and end of known HAB seasons</a:t>
                      </a:r>
                      <a:endParaRPr sz="1200" u="none" cap="none" strike="noStrike"/>
                    </a:p>
                  </a:txBody>
                  <a:tcPr marT="25400" marB="25400" marR="25400" marL="25400" anchor="ctr"/>
                </a:tc>
              </a:tr>
              <a:tr h="152400">
                <a:tc gridSpan="2">
                  <a:txBody>
                    <a:bodyPr/>
                    <a:lstStyle/>
                    <a:p>
                      <a:pPr indent="0" lvl="0" marL="0" marR="0" rtl="0" algn="l">
                        <a:lnSpc>
                          <a:spcPct val="100000"/>
                        </a:lnSpc>
                        <a:spcBef>
                          <a:spcPts val="0"/>
                        </a:spcBef>
                        <a:spcAft>
                          <a:spcPts val="0"/>
                        </a:spcAft>
                        <a:buClr>
                          <a:srgbClr val="000000"/>
                        </a:buClr>
                        <a:buSzPts val="1200"/>
                        <a:buFont typeface="Arial"/>
                        <a:buNone/>
                      </a:pPr>
                      <a:r>
                        <a:rPr b="0" lang="en-GB" sz="1200" u="sng" cap="none" strike="noStrike">
                          <a:solidFill>
                            <a:srgbClr val="000000"/>
                          </a:solidFill>
                        </a:rPr>
                        <a:t>Operational Hi Res Coastal Model Areas</a:t>
                      </a:r>
                      <a:endParaRPr sz="1200" u="none" cap="none" strike="noStrike"/>
                    </a:p>
                  </a:txBody>
                  <a:tcPr marT="25400" marB="25400" marR="25400" marL="25400" anchor="ctr"/>
                </a:tc>
                <a:tc hMerge="1"/>
                <a:tc>
                  <a:txBody>
                    <a:bodyPr/>
                    <a:lstStyle/>
                    <a:p>
                      <a:pPr indent="0" lvl="0" marL="0" marR="0" rtl="0" algn="l">
                        <a:lnSpc>
                          <a:spcPct val="100000"/>
                        </a:lnSpc>
                        <a:spcBef>
                          <a:spcPts val="0"/>
                        </a:spcBef>
                        <a:spcAft>
                          <a:spcPts val="0"/>
                        </a:spcAft>
                        <a:buClr>
                          <a:srgbClr val="000000"/>
                        </a:buClr>
                        <a:buSzPts val="1200"/>
                        <a:buFont typeface="Arial"/>
                        <a:buNone/>
                      </a:pPr>
                      <a:r>
                        <a:rPr b="0" lang="en-GB" sz="1200" u="none" cap="none" strike="noStrike">
                          <a:solidFill>
                            <a:srgbClr val="000000"/>
                          </a:solidFill>
                        </a:rPr>
                        <a:t>100</a:t>
                      </a:r>
                      <a:endParaRPr sz="1200" u="none" cap="none" strike="noStrike"/>
                    </a:p>
                  </a:txBody>
                  <a:tcPr marT="25400" marB="25400" marR="25400" marL="25400" anchor="ctr"/>
                </a:tc>
                <a:tc>
                  <a:txBody>
                    <a:bodyPr/>
                    <a:lstStyle/>
                    <a:p>
                      <a:pPr indent="0" lvl="0" marL="0" marR="0" rtl="0" algn="l">
                        <a:lnSpc>
                          <a:spcPct val="100000"/>
                        </a:lnSpc>
                        <a:spcBef>
                          <a:spcPts val="0"/>
                        </a:spcBef>
                        <a:spcAft>
                          <a:spcPts val="0"/>
                        </a:spcAft>
                        <a:buNone/>
                      </a:pPr>
                      <a:r>
                        <a:t/>
                      </a:r>
                      <a:endParaRPr sz="1200" u="none" cap="none" strike="noStrike"/>
                    </a:p>
                  </a:txBody>
                  <a:tcPr marT="25400" marB="25400" marR="25400" marL="25400" anchor="ctr"/>
                </a:tc>
                <a:tc>
                  <a:txBody>
                    <a:bodyPr/>
                    <a:lstStyle/>
                    <a:p>
                      <a:pPr indent="0" lvl="0" marL="0" marR="0" rtl="0" algn="l">
                        <a:lnSpc>
                          <a:spcPct val="100000"/>
                        </a:lnSpc>
                        <a:spcBef>
                          <a:spcPts val="0"/>
                        </a:spcBef>
                        <a:spcAft>
                          <a:spcPts val="0"/>
                        </a:spcAft>
                        <a:buClr>
                          <a:srgbClr val="000000"/>
                        </a:buClr>
                        <a:buSzPts val="1200"/>
                        <a:buFont typeface="Arial"/>
                        <a:buNone/>
                      </a:pPr>
                      <a:r>
                        <a:rPr b="0" lang="en-GB" sz="1200" u="none" cap="none" strike="noStrike">
                          <a:solidFill>
                            <a:srgbClr val="000000"/>
                          </a:solidFill>
                        </a:rPr>
                        <a:t>No</a:t>
                      </a:r>
                      <a:endParaRPr sz="1200" u="none" cap="none" strike="noStrike"/>
                    </a:p>
                  </a:txBody>
                  <a:tcPr marT="25400" marB="25400" marR="25400" marL="25400" anchor="ctr"/>
                </a:tc>
              </a:tr>
              <a:tr h="152400">
                <a:tc rowSpan="3">
                  <a:txBody>
                    <a:bodyPr/>
                    <a:lstStyle/>
                    <a:p>
                      <a:pPr indent="0" lvl="0" marL="0" marR="0" rtl="0" algn="l">
                        <a:lnSpc>
                          <a:spcPct val="100000"/>
                        </a:lnSpc>
                        <a:spcBef>
                          <a:spcPts val="0"/>
                        </a:spcBef>
                        <a:spcAft>
                          <a:spcPts val="0"/>
                        </a:spcAft>
                        <a:buClr>
                          <a:srgbClr val="000000"/>
                        </a:buClr>
                        <a:buSzPts val="1200"/>
                        <a:buFont typeface="Arial"/>
                        <a:buNone/>
                      </a:pPr>
                      <a:r>
                        <a:rPr b="0" lang="en-GB" sz="1200" u="sng" cap="none" strike="noStrike">
                          <a:solidFill>
                            <a:srgbClr val="000000"/>
                          </a:solidFill>
                        </a:rPr>
                        <a:t>Highly Productive Habitats</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25400" marB="25400" marR="25400" marL="25400" anchor="ctr"/>
                </a:tc>
                <a:tc>
                  <a:txBody>
                    <a:bodyPr/>
                    <a:lstStyle/>
                    <a:p>
                      <a:pPr indent="0" lvl="0" marL="0" marR="0" rtl="0" algn="l">
                        <a:lnSpc>
                          <a:spcPct val="100000"/>
                        </a:lnSpc>
                        <a:spcBef>
                          <a:spcPts val="0"/>
                        </a:spcBef>
                        <a:spcAft>
                          <a:spcPts val="0"/>
                        </a:spcAft>
                        <a:buClr>
                          <a:srgbClr val="000000"/>
                        </a:buClr>
                        <a:buSzPts val="1200"/>
                        <a:buFont typeface="Arial"/>
                        <a:buNone/>
                      </a:pPr>
                      <a:r>
                        <a:rPr b="0" lang="en-GB" sz="1200" u="none" cap="none" strike="noStrike">
                          <a:solidFill>
                            <a:srgbClr val="000000"/>
                          </a:solidFill>
                        </a:rPr>
                        <a:t>Reefs</a:t>
                      </a:r>
                      <a:endParaRPr sz="1200" u="none" cap="none" strike="noStrike"/>
                    </a:p>
                  </a:txBody>
                  <a:tcPr marT="25400" marB="25400" marR="25400" marL="25400" anchor="ctr"/>
                </a:tc>
                <a:tc>
                  <a:txBody>
                    <a:bodyPr/>
                    <a:lstStyle/>
                    <a:p>
                      <a:pPr indent="0" lvl="0" marL="0" marR="0" rtl="0" algn="l">
                        <a:lnSpc>
                          <a:spcPct val="100000"/>
                        </a:lnSpc>
                        <a:spcBef>
                          <a:spcPts val="0"/>
                        </a:spcBef>
                        <a:spcAft>
                          <a:spcPts val="0"/>
                        </a:spcAft>
                        <a:buClr>
                          <a:srgbClr val="000000"/>
                        </a:buClr>
                        <a:buSzPts val="1200"/>
                        <a:buFont typeface="Arial"/>
                        <a:buNone/>
                      </a:pPr>
                      <a:r>
                        <a:rPr b="0" lang="en-GB" sz="1200" u="none" cap="none" strike="noStrike">
                          <a:solidFill>
                            <a:srgbClr val="000000"/>
                          </a:solidFill>
                        </a:rPr>
                        <a:t>as needed to encompass</a:t>
                      </a:r>
                      <a:endParaRPr sz="1200" u="none" cap="none" strike="noStrike"/>
                    </a:p>
                  </a:txBody>
                  <a:tcPr marT="25400" marB="25400" marR="25400" marL="25400" anchor="ctr"/>
                </a:tc>
                <a:tc>
                  <a:txBody>
                    <a:bodyPr/>
                    <a:lstStyle/>
                    <a:p>
                      <a:pPr indent="0" lvl="0" marL="0" marR="0" rtl="0" algn="l">
                        <a:lnSpc>
                          <a:spcPct val="100000"/>
                        </a:lnSpc>
                        <a:spcBef>
                          <a:spcPts val="0"/>
                        </a:spcBef>
                        <a:spcAft>
                          <a:spcPts val="0"/>
                        </a:spcAft>
                        <a:buClr>
                          <a:srgbClr val="000000"/>
                        </a:buClr>
                        <a:buSzPts val="1200"/>
                        <a:buFont typeface="Arial"/>
                        <a:buNone/>
                      </a:pPr>
                      <a:r>
                        <a:rPr b="0" lang="en-GB" sz="1200" u="none" cap="none" strike="noStrike">
                          <a:solidFill>
                            <a:srgbClr val="000000"/>
                          </a:solidFill>
                        </a:rPr>
                        <a:t>GBR, Caribbean islands, Maldives,</a:t>
                      </a:r>
                      <a:endParaRPr sz="1200" u="none" cap="none" strike="noStrike"/>
                    </a:p>
                  </a:txBody>
                  <a:tcPr marT="25400" marB="25400" marR="25400" marL="25400" anchor="ctr"/>
                </a:tc>
                <a:tc>
                  <a:txBody>
                    <a:bodyPr/>
                    <a:lstStyle/>
                    <a:p>
                      <a:pPr indent="0" lvl="0" marL="0" marR="0" rtl="0" algn="l">
                        <a:lnSpc>
                          <a:spcPct val="100000"/>
                        </a:lnSpc>
                        <a:spcBef>
                          <a:spcPts val="0"/>
                        </a:spcBef>
                        <a:spcAft>
                          <a:spcPts val="0"/>
                        </a:spcAft>
                        <a:buClr>
                          <a:srgbClr val="000000"/>
                        </a:buClr>
                        <a:buSzPts val="1200"/>
                        <a:buFont typeface="Arial"/>
                        <a:buNone/>
                      </a:pPr>
                      <a:r>
                        <a:rPr b="0" lang="en-GB" sz="1200" u="none" cap="none" strike="noStrike">
                          <a:solidFill>
                            <a:srgbClr val="000000"/>
                          </a:solidFill>
                        </a:rPr>
                        <a:t>No, despite assumptions about high heat in summers it may be cooler season stressors that set up bleaching, thus yearlong data collection is justified</a:t>
                      </a:r>
                      <a:endParaRPr sz="1200" u="none" cap="none" strike="noStrike"/>
                    </a:p>
                  </a:txBody>
                  <a:tcPr marT="25400" marB="25400" marR="25400" marL="25400" anchor="ctr"/>
                </a:tc>
              </a:tr>
              <a:tr h="151200">
                <a:tc vMerge="1"/>
                <a:tc>
                  <a:txBody>
                    <a:bodyPr/>
                    <a:lstStyle/>
                    <a:p>
                      <a:pPr indent="0" lvl="0" marL="0" marR="0" rtl="0" algn="l">
                        <a:lnSpc>
                          <a:spcPct val="100000"/>
                        </a:lnSpc>
                        <a:spcBef>
                          <a:spcPts val="0"/>
                        </a:spcBef>
                        <a:spcAft>
                          <a:spcPts val="0"/>
                        </a:spcAft>
                        <a:buNone/>
                      </a:pPr>
                      <a:r>
                        <a:rPr b="0" lang="en-GB" sz="1200" u="none" cap="none" strike="noStrike">
                          <a:solidFill>
                            <a:srgbClr val="000000"/>
                          </a:solidFill>
                        </a:rPr>
                        <a:t>Seagrasses</a:t>
                      </a:r>
                      <a:endParaRPr sz="1400" u="none" cap="none" strike="noStrike"/>
                    </a:p>
                  </a:txBody>
                  <a:tcPr marT="25400" marB="25400" marR="25400" marL="25400" anchor="ctr"/>
                </a:tc>
                <a:tc>
                  <a:txBody>
                    <a:bodyPr/>
                    <a:lstStyle/>
                    <a:p>
                      <a:pPr indent="0" lvl="0" marL="0" marR="0" rtl="0" algn="l">
                        <a:lnSpc>
                          <a:spcPct val="100000"/>
                        </a:lnSpc>
                        <a:spcBef>
                          <a:spcPts val="0"/>
                        </a:spcBef>
                        <a:spcAft>
                          <a:spcPts val="0"/>
                        </a:spcAft>
                        <a:buClr>
                          <a:srgbClr val="000000"/>
                        </a:buClr>
                        <a:buSzPts val="1200"/>
                        <a:buFont typeface="Arial"/>
                        <a:buNone/>
                      </a:pPr>
                      <a:r>
                        <a:rPr b="0" lang="en-GB" sz="1200" u="none" cap="none" strike="noStrike">
                          <a:solidFill>
                            <a:srgbClr val="000000"/>
                          </a:solidFill>
                        </a:rPr>
                        <a:t>as needed to encompass</a:t>
                      </a:r>
                      <a:endParaRPr sz="1200" u="none" cap="none" strike="noStrike"/>
                    </a:p>
                  </a:txBody>
                  <a:tcPr marT="25400" marB="25400" marR="25400" marL="25400" anchor="ctr"/>
                </a:tc>
                <a:tc>
                  <a:txBody>
                    <a:bodyPr/>
                    <a:lstStyle/>
                    <a:p>
                      <a:pPr indent="0" lvl="0" marL="0" marR="0" rtl="0" algn="l">
                        <a:lnSpc>
                          <a:spcPct val="100000"/>
                        </a:lnSpc>
                        <a:spcBef>
                          <a:spcPts val="0"/>
                        </a:spcBef>
                        <a:spcAft>
                          <a:spcPts val="0"/>
                        </a:spcAft>
                        <a:buClr>
                          <a:srgbClr val="000000"/>
                        </a:buClr>
                        <a:buSzPts val="1200"/>
                        <a:buFont typeface="Arial"/>
                        <a:buNone/>
                      </a:pPr>
                      <a:r>
                        <a:rPr b="0" lang="en-GB" sz="1200" u="none" cap="none" strike="noStrike">
                          <a:solidFill>
                            <a:srgbClr val="000000"/>
                          </a:solidFill>
                        </a:rPr>
                        <a:t>GBR, Dutch Wadden Sea, Northern Australia, Madagascar, Bahamas and Florida Bay, Indonesia, English Channel</a:t>
                      </a:r>
                      <a:endParaRPr sz="1200" u="none" cap="none" strike="noStrike"/>
                    </a:p>
                  </a:txBody>
                  <a:tcPr marT="25400" marB="25400" marR="25400" marL="25400" anchor="ctr"/>
                </a:tc>
                <a:tc>
                  <a:txBody>
                    <a:bodyPr/>
                    <a:lstStyle/>
                    <a:p>
                      <a:pPr indent="0" lvl="0" marL="0" marR="0" rtl="0" algn="l">
                        <a:lnSpc>
                          <a:spcPct val="100000"/>
                        </a:lnSpc>
                        <a:spcBef>
                          <a:spcPts val="0"/>
                        </a:spcBef>
                        <a:spcAft>
                          <a:spcPts val="0"/>
                        </a:spcAft>
                        <a:buClr>
                          <a:srgbClr val="000000"/>
                        </a:buClr>
                        <a:buSzPts val="1200"/>
                        <a:buFont typeface="Arial"/>
                        <a:buNone/>
                      </a:pPr>
                      <a:r>
                        <a:rPr b="0" lang="en-GB" sz="1200" u="none" cap="none" strike="noStrike">
                          <a:solidFill>
                            <a:srgbClr val="000000"/>
                          </a:solidFill>
                        </a:rPr>
                        <a:t>No</a:t>
                      </a:r>
                      <a:endParaRPr sz="1200" u="none" cap="none" strike="noStrike"/>
                    </a:p>
                  </a:txBody>
                  <a:tcPr marT="25400" marB="25400" marR="25400" marL="25400" anchor="ctr"/>
                </a:tc>
              </a:tr>
              <a:tr h="533825">
                <a:tc vMerge="1"/>
                <a:tc>
                  <a:txBody>
                    <a:bodyPr/>
                    <a:lstStyle/>
                    <a:p>
                      <a:pPr indent="0" lvl="0" marL="0" marR="0" rtl="0" algn="l">
                        <a:lnSpc>
                          <a:spcPct val="100000"/>
                        </a:lnSpc>
                        <a:spcBef>
                          <a:spcPts val="0"/>
                        </a:spcBef>
                        <a:spcAft>
                          <a:spcPts val="0"/>
                        </a:spcAft>
                        <a:buNone/>
                      </a:pPr>
                      <a:r>
                        <a:rPr b="0" lang="en-GB" sz="1200" u="none" cap="none" strike="noStrike">
                          <a:solidFill>
                            <a:srgbClr val="000000"/>
                          </a:solidFill>
                        </a:rPr>
                        <a:t>Mangroves</a:t>
                      </a:r>
                      <a:endParaRPr sz="1400" u="none" cap="none" strike="noStrike"/>
                    </a:p>
                  </a:txBody>
                  <a:tcPr marT="25400" marB="25400" marR="25400" marL="25400" anchor="ctr"/>
                </a:tc>
                <a:tc>
                  <a:txBody>
                    <a:bodyPr/>
                    <a:lstStyle/>
                    <a:p>
                      <a:pPr indent="0" lvl="0" marL="0" marR="0" rtl="0" algn="l">
                        <a:lnSpc>
                          <a:spcPct val="100000"/>
                        </a:lnSpc>
                        <a:spcBef>
                          <a:spcPts val="0"/>
                        </a:spcBef>
                        <a:spcAft>
                          <a:spcPts val="0"/>
                        </a:spcAft>
                        <a:buClr>
                          <a:srgbClr val="000000"/>
                        </a:buClr>
                        <a:buSzPts val="1200"/>
                        <a:buFont typeface="Arial"/>
                        <a:buNone/>
                      </a:pPr>
                      <a:r>
                        <a:rPr b="0" lang="en-GB" sz="1200" u="none" cap="none" strike="noStrike">
                          <a:solidFill>
                            <a:srgbClr val="000000"/>
                          </a:solidFill>
                        </a:rPr>
                        <a:t>as needed to encompass</a:t>
                      </a:r>
                      <a:endParaRPr sz="1200" u="none" cap="none" strike="noStrike"/>
                    </a:p>
                  </a:txBody>
                  <a:tcPr marT="25400" marB="25400" marR="25400" marL="25400" anchor="ctr"/>
                </a:tc>
                <a:tc>
                  <a:txBody>
                    <a:bodyPr/>
                    <a:lstStyle/>
                    <a:p>
                      <a:pPr indent="0" lvl="0" marL="0" marR="0" rtl="0" algn="l">
                        <a:lnSpc>
                          <a:spcPct val="100000"/>
                        </a:lnSpc>
                        <a:spcBef>
                          <a:spcPts val="0"/>
                        </a:spcBef>
                        <a:spcAft>
                          <a:spcPts val="0"/>
                        </a:spcAft>
                        <a:buClr>
                          <a:srgbClr val="000000"/>
                        </a:buClr>
                        <a:buSzPts val="1200"/>
                        <a:buFont typeface="Arial"/>
                        <a:buNone/>
                      </a:pPr>
                      <a:r>
                        <a:rPr b="0" lang="en-GB" sz="1200" u="none" cap="none" strike="noStrike">
                          <a:solidFill>
                            <a:srgbClr val="000000"/>
                          </a:solidFill>
                        </a:rPr>
                        <a:t>Sundarban, Indonesia, Northern Australia, Equatorial Africa, Gulf of mexico/Caribbean,</a:t>
                      </a:r>
                      <a:endParaRPr sz="1200" u="none" cap="none" strike="noStrike"/>
                    </a:p>
                  </a:txBody>
                  <a:tcPr marT="25400" marB="25400" marR="25400" marL="25400" anchor="ctr"/>
                </a:tc>
                <a:tc>
                  <a:txBody>
                    <a:bodyPr/>
                    <a:lstStyle/>
                    <a:p>
                      <a:pPr indent="0" lvl="0" marL="0" marR="0" rtl="0" algn="l">
                        <a:lnSpc>
                          <a:spcPct val="100000"/>
                        </a:lnSpc>
                        <a:spcBef>
                          <a:spcPts val="0"/>
                        </a:spcBef>
                        <a:spcAft>
                          <a:spcPts val="0"/>
                        </a:spcAft>
                        <a:buClr>
                          <a:srgbClr val="000000"/>
                        </a:buClr>
                        <a:buSzPts val="1200"/>
                        <a:buFont typeface="Arial"/>
                        <a:buNone/>
                      </a:pPr>
                      <a:r>
                        <a:rPr b="0" lang="en-GB" sz="1200" u="none" cap="none" strike="noStrike">
                          <a:solidFill>
                            <a:srgbClr val="000000"/>
                          </a:solidFill>
                        </a:rPr>
                        <a:t>No</a:t>
                      </a:r>
                      <a:endParaRPr sz="1200" u="none" cap="none" strike="noStrike"/>
                    </a:p>
                  </a:txBody>
                  <a:tcPr marT="25400" marB="25400" marR="25400" marL="25400" anchor="ct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6"/>
          <p:cNvSpPr txBox="1"/>
          <p:nvPr>
            <p:ph idx="1" type="body"/>
          </p:nvPr>
        </p:nvSpPr>
        <p:spPr>
          <a:xfrm>
            <a:off x="176048" y="1033940"/>
            <a:ext cx="11449500" cy="4662900"/>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1000"/>
              </a:spcBef>
              <a:spcAft>
                <a:spcPts val="0"/>
              </a:spcAft>
              <a:buSzPts val="2800"/>
              <a:buChar char="❖"/>
            </a:pPr>
            <a:r>
              <a:rPr b="1" lang="en-GB" sz="2400">
                <a:solidFill>
                  <a:schemeClr val="dk1"/>
                </a:solidFill>
              </a:rPr>
              <a:t>We strongly encourage</a:t>
            </a:r>
            <a:r>
              <a:rPr lang="en-GB" sz="2400">
                <a:solidFill>
                  <a:schemeClr val="dk1"/>
                </a:solidFill>
              </a:rPr>
              <a:t> that CEOS members who plan future ultra high resolution TIR missions to provide the opportunity to obtain coastal SST in GHRSST format with enough coverage up to minimum 100 km from the coast, like TRISHNA. </a:t>
            </a:r>
            <a:endParaRPr/>
          </a:p>
          <a:p>
            <a:pPr indent="-406400" lvl="0" marL="457200" rtl="0" algn="l">
              <a:lnSpc>
                <a:spcPct val="115000"/>
              </a:lnSpc>
              <a:spcBef>
                <a:spcPts val="1000"/>
              </a:spcBef>
              <a:spcAft>
                <a:spcPts val="0"/>
              </a:spcAft>
              <a:buSzPts val="2800"/>
              <a:buChar char="❖"/>
            </a:pPr>
            <a:r>
              <a:rPr lang="en-GB" sz="2400">
                <a:solidFill>
                  <a:schemeClr val="dk1"/>
                </a:solidFill>
              </a:rPr>
              <a:t>In addition, </a:t>
            </a:r>
            <a:r>
              <a:rPr b="1" lang="en-GB" sz="2400">
                <a:solidFill>
                  <a:schemeClr val="dk1"/>
                </a:solidFill>
              </a:rPr>
              <a:t>we strongly recommend</a:t>
            </a:r>
            <a:r>
              <a:rPr lang="en-GB" sz="2400">
                <a:solidFill>
                  <a:schemeClr val="dk1"/>
                </a:solidFill>
              </a:rPr>
              <a:t> that future mission planners enable the coastal coverage distances for features listed in page 5 and 7, and based on the justifications detailed in the appendices herein. </a:t>
            </a:r>
            <a:endParaRPr/>
          </a:p>
          <a:p>
            <a:pPr indent="-406400" lvl="0" marL="457200" rtl="0" algn="l">
              <a:lnSpc>
                <a:spcPct val="115000"/>
              </a:lnSpc>
              <a:spcBef>
                <a:spcPts val="1000"/>
              </a:spcBef>
              <a:spcAft>
                <a:spcPts val="0"/>
              </a:spcAft>
              <a:buSzPts val="2800"/>
              <a:buChar char="❖"/>
            </a:pPr>
            <a:r>
              <a:rPr lang="en-GB" sz="2400">
                <a:solidFill>
                  <a:schemeClr val="dk1"/>
                </a:solidFill>
              </a:rPr>
              <a:t>Following these recommendations will make data from emerging missions significantly more valuable and usable to the scientific coastal ocean communities, and increase the likelihood of breakthrough science and improved information for decision making and societal benefits.</a:t>
            </a:r>
            <a:endParaRPr sz="2400">
              <a:solidFill>
                <a:schemeClr val="dk1"/>
              </a:solidFill>
            </a:endParaRPr>
          </a:p>
        </p:txBody>
      </p:sp>
      <p:sp>
        <p:nvSpPr>
          <p:cNvPr id="112" name="Google Shape;112;p6"/>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Request to CEOS Members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