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Italic.fntdata"/><Relationship Id="rId14"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20aa8c8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320aa8c80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20aee48f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320aee48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20aee48fb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3320aee48fb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20aee48fb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320aee48fb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20aee48fb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320aee48fb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320aee48fb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320aee48fb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40</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8-9 April 2025</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1" y="175950"/>
            <a:ext cx="80145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Country Engagement</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rPr i="1" lang="en-GB" sz="4000">
                <a:solidFill>
                  <a:schemeClr val="accent2"/>
                </a:solidFill>
              </a:rPr>
              <a:t>Candidate initiatives</a:t>
            </a:r>
            <a:endParaRPr i="1" sz="4000">
              <a:solidFill>
                <a:schemeClr val="accent2"/>
              </a:solidFill>
              <a:latin typeface="Montserrat"/>
              <a:ea typeface="Montserrat"/>
              <a:cs typeface="Montserrat"/>
              <a:sym typeface="Montserrat"/>
            </a:endParaRPr>
          </a:p>
        </p:txBody>
      </p:sp>
      <p:sp>
        <p:nvSpPr>
          <p:cNvPr id="67" name="Google Shape;67;p7"/>
          <p:cNvSpPr/>
          <p:nvPr/>
        </p:nvSpPr>
        <p:spPr>
          <a:xfrm>
            <a:off x="7231234" y="393043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Stephen Ward</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a:t>
            </a:r>
            <a:r>
              <a:rPr b="1" lang="en-GB" sz="2200">
                <a:solidFill>
                  <a:schemeClr val="accent1"/>
                </a:solidFill>
                <a:latin typeface="Montserrat"/>
                <a:ea typeface="Montserrat"/>
                <a:cs typeface="Montserrat"/>
                <a:sym typeface="Montserrat"/>
              </a:rPr>
              <a:t>item 6.2</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-40 2025, 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8th - 9th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40944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Consider and debate the various ideas emerging from our discussions on optimal ways to improve country engagement outcomes and address the GST Lessons Learned</a:t>
            </a:r>
            <a:endParaRPr b="1" sz="2000">
              <a:solidFill>
                <a:schemeClr val="dk1"/>
              </a:solidFill>
              <a:latin typeface="Montserrat"/>
              <a:ea typeface="Montserrat"/>
              <a:cs typeface="Montserrat"/>
              <a:sym typeface="Montserrat"/>
            </a:endParaRPr>
          </a:p>
          <a:p>
            <a:pPr indent="-355600" lvl="1" marL="914400" marR="0" rtl="0" algn="l">
              <a:lnSpc>
                <a:spcPct val="150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Agency feedback and preferences sought</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239712" lvl="0" marL="214312" marR="0" rtl="0" algn="l">
              <a:lnSpc>
                <a:spcPct val="150000"/>
              </a:lnSpc>
              <a:spcBef>
                <a:spcPts val="0"/>
              </a:spcBef>
              <a:spcAft>
                <a:spcPts val="0"/>
              </a:spcAft>
              <a:buClr>
                <a:schemeClr val="dk1"/>
              </a:buClr>
              <a:buSzPts val="2000"/>
              <a:buFont typeface="Montserrat"/>
              <a:buChar char="❖"/>
            </a:pPr>
            <a:r>
              <a:rPr b="1" lang="en-GB" sz="2000">
                <a:solidFill>
                  <a:schemeClr val="dk1"/>
                </a:solidFill>
                <a:latin typeface="Montserrat"/>
                <a:ea typeface="Montserrat"/>
                <a:cs typeface="Montserrat"/>
                <a:sym typeface="Montserrat"/>
              </a:rPr>
              <a:t>SIT guidance can help inform the development of the GST Strategy update in 2025 and broader initiatives in WGClimate</a:t>
            </a:r>
            <a:endParaRPr b="1"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20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20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Objectives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1000"/>
              </a:spcBef>
              <a:spcAft>
                <a:spcPts val="0"/>
              </a:spcAft>
              <a:buNone/>
            </a:pPr>
            <a:r>
              <a:t/>
            </a:r>
            <a:endParaRPr sz="2300"/>
          </a:p>
          <a:p>
            <a:pPr indent="-200025" lvl="2" marL="1304999" rtl="0" algn="l">
              <a:spcBef>
                <a:spcPts val="0"/>
              </a:spcBef>
              <a:spcAft>
                <a:spcPts val="0"/>
              </a:spcAft>
              <a:buSzPts val="1500"/>
              <a:buChar char="o"/>
            </a:pPr>
            <a:r>
              <a:rPr lang="en-GB" sz="1500"/>
              <a:t>Lesson 2.1: Limited Advocacy and Fragmented Representation at UNFCCC Events</a:t>
            </a:r>
            <a:endParaRPr sz="1500"/>
          </a:p>
          <a:p>
            <a:pPr indent="-200025" lvl="2" marL="1304999" rtl="0" algn="l">
              <a:spcBef>
                <a:spcPts val="0"/>
              </a:spcBef>
              <a:spcAft>
                <a:spcPts val="0"/>
              </a:spcAft>
              <a:buSzPts val="1500"/>
              <a:buChar char="o"/>
            </a:pPr>
            <a:r>
              <a:rPr b="1" lang="en-GB" sz="1500"/>
              <a:t>Recommendation 2.1: Build Stronger Relationships with COP Delegates</a:t>
            </a:r>
            <a:r>
              <a:rPr lang="en-GB" sz="1500"/>
              <a:t> and Leverage CEOS and CGMS Member Countries at Key UNFCCC Events</a:t>
            </a:r>
            <a:endParaRPr sz="1500"/>
          </a:p>
          <a:p>
            <a:pPr indent="0" lvl="0" marL="0" rtl="0" algn="l">
              <a:spcBef>
                <a:spcPts val="0"/>
              </a:spcBef>
              <a:spcAft>
                <a:spcPts val="0"/>
              </a:spcAft>
              <a:buNone/>
            </a:pPr>
            <a:r>
              <a:t/>
            </a:r>
            <a:endParaRPr sz="1100">
              <a:latin typeface="Arial"/>
              <a:ea typeface="Arial"/>
              <a:cs typeface="Arial"/>
              <a:sym typeface="Arial"/>
            </a:endParaRPr>
          </a:p>
          <a:p>
            <a:pPr indent="-323850" lvl="0" marL="1371600" rtl="0" algn="l">
              <a:spcBef>
                <a:spcPts val="0"/>
              </a:spcBef>
              <a:spcAft>
                <a:spcPts val="0"/>
              </a:spcAft>
              <a:buSzPts val="1500"/>
              <a:buFont typeface="Montserrat"/>
              <a:buChar char="○"/>
            </a:pPr>
            <a:r>
              <a:rPr lang="en-GB" sz="1500"/>
              <a:t>Lesson 2.2: Lack of Collaboration with National Inventory Agencies</a:t>
            </a:r>
            <a:endParaRPr sz="1500"/>
          </a:p>
          <a:p>
            <a:pPr indent="-323850" lvl="0" marL="1371600" rtl="0" algn="l">
              <a:spcBef>
                <a:spcPts val="0"/>
              </a:spcBef>
              <a:spcAft>
                <a:spcPts val="0"/>
              </a:spcAft>
              <a:buSzPts val="1500"/>
              <a:buFont typeface="Montserrat"/>
              <a:buChar char="○"/>
            </a:pPr>
            <a:r>
              <a:rPr b="1" lang="en-GB" sz="1500"/>
              <a:t>Recommendation 2.2:</a:t>
            </a:r>
            <a:r>
              <a:rPr lang="en-GB" sz="1500"/>
              <a:t> </a:t>
            </a:r>
            <a:r>
              <a:rPr b="1" lang="en-GB" sz="1500"/>
              <a:t>Enhance Country Engagement Through Targeted Support, Capacity Building, Strategic Partnerships, and Co-Development of GHG Flux Products</a:t>
            </a:r>
            <a:endParaRPr b="1" sz="1500"/>
          </a:p>
          <a:p>
            <a:pPr indent="0" lvl="0" marL="0" rtl="0" algn="l">
              <a:spcBef>
                <a:spcPts val="0"/>
              </a:spcBef>
              <a:spcAft>
                <a:spcPts val="0"/>
              </a:spcAft>
              <a:buNone/>
            </a:pPr>
            <a:r>
              <a:t/>
            </a:r>
            <a:endParaRPr sz="1100">
              <a:latin typeface="Arial"/>
              <a:ea typeface="Arial"/>
              <a:cs typeface="Arial"/>
              <a:sym typeface="Arial"/>
            </a:endParaRPr>
          </a:p>
          <a:p>
            <a:pPr indent="-323850" lvl="0" marL="1371600" rtl="0" algn="l">
              <a:spcBef>
                <a:spcPts val="0"/>
              </a:spcBef>
              <a:spcAft>
                <a:spcPts val="0"/>
              </a:spcAft>
              <a:buSzPts val="1500"/>
              <a:buFont typeface="Montserrat"/>
              <a:buChar char="○"/>
            </a:pPr>
            <a:r>
              <a:rPr lang="en-GB" sz="1500"/>
              <a:t>Lesson 3.1: Bridging Knowledge Gaps Among Inventory Compilers</a:t>
            </a:r>
            <a:endParaRPr sz="1500"/>
          </a:p>
          <a:p>
            <a:pPr indent="-323850" lvl="0" marL="1371600" rtl="0" algn="l">
              <a:spcBef>
                <a:spcPts val="0"/>
              </a:spcBef>
              <a:spcAft>
                <a:spcPts val="0"/>
              </a:spcAft>
              <a:buSzPts val="1500"/>
              <a:buFont typeface="Montserrat"/>
              <a:buChar char="○"/>
            </a:pPr>
            <a:r>
              <a:rPr b="1" lang="en-GB" sz="1500"/>
              <a:t>Recommendation 3.1: Equip Inventory Compilers with Targeted Training and Resources</a:t>
            </a:r>
            <a:endParaRPr b="1" sz="1500"/>
          </a:p>
          <a:p>
            <a:pPr indent="0" lvl="0" marL="0" rtl="0" algn="l">
              <a:spcBef>
                <a:spcPts val="0"/>
              </a:spcBef>
              <a:spcAft>
                <a:spcPts val="0"/>
              </a:spcAft>
              <a:buNone/>
            </a:pPr>
            <a:r>
              <a:t/>
            </a:r>
            <a:endParaRPr sz="1100">
              <a:latin typeface="Arial"/>
              <a:ea typeface="Arial"/>
              <a:cs typeface="Arial"/>
              <a:sym typeface="Arial"/>
            </a:endParaRPr>
          </a:p>
          <a:p>
            <a:pPr indent="-323850" lvl="0" marL="1371600" rtl="0" algn="l">
              <a:spcBef>
                <a:spcPts val="0"/>
              </a:spcBef>
              <a:spcAft>
                <a:spcPts val="0"/>
              </a:spcAft>
              <a:buSzPts val="1500"/>
              <a:buFont typeface="Montserrat"/>
              <a:buChar char="○"/>
            </a:pPr>
            <a:r>
              <a:rPr lang="en-GB" sz="1500"/>
              <a:t>Lesson 3.2: Addressing Limited Awareness of Space-Based Data Among COP Delegates</a:t>
            </a:r>
            <a:endParaRPr sz="1500"/>
          </a:p>
          <a:p>
            <a:pPr indent="-323850" lvl="0" marL="1371600" rtl="0" algn="l">
              <a:spcBef>
                <a:spcPts val="0"/>
              </a:spcBef>
              <a:spcAft>
                <a:spcPts val="0"/>
              </a:spcAft>
              <a:buSzPts val="1500"/>
              <a:buFont typeface="Montserrat"/>
              <a:buChar char="○"/>
            </a:pPr>
            <a:r>
              <a:rPr b="1" lang="en-GB" sz="1500"/>
              <a:t>Recommendation 3.2: Raise Awareness of Space-Based Data </a:t>
            </a:r>
            <a:r>
              <a:rPr lang="en-GB" sz="1500"/>
              <a:t>Through Targeted Communication</a:t>
            </a:r>
            <a:endParaRPr sz="1500"/>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2300"/>
          </a:p>
        </p:txBody>
      </p:sp>
      <p:sp>
        <p:nvSpPr>
          <p:cNvPr id="79" name="Google Shape;79;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3000"/>
              <a:t>WGClimate LL had multiple recommendations</a:t>
            </a:r>
            <a:endParaRPr sz="4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1000"/>
              </a:spcBef>
              <a:spcAft>
                <a:spcPts val="0"/>
              </a:spcAft>
              <a:buSzPts val="1600"/>
              <a:buChar char="❖"/>
            </a:pPr>
            <a:r>
              <a:rPr b="1" lang="en-GB" sz="1600"/>
              <a:t>Related to</a:t>
            </a:r>
            <a:r>
              <a:rPr b="1" lang="en-GB" sz="1600"/>
              <a:t> </a:t>
            </a:r>
            <a:r>
              <a:rPr b="1" lang="en-GB" sz="1600"/>
              <a:t>country engagement and data uptake</a:t>
            </a:r>
            <a:endParaRPr b="1" sz="1600"/>
          </a:p>
          <a:p>
            <a:pPr indent="-177800" lvl="1" marL="685800" rtl="0" algn="l">
              <a:spcBef>
                <a:spcPts val="1000"/>
              </a:spcBef>
              <a:spcAft>
                <a:spcPts val="0"/>
              </a:spcAft>
              <a:buSzPts val="1600"/>
              <a:buAutoNum type="alphaLcPeriod"/>
            </a:pPr>
            <a:r>
              <a:rPr lang="en-GB" sz="1600"/>
              <a:t>Develop a </a:t>
            </a:r>
            <a:r>
              <a:rPr b="1" lang="en-GB" sz="1600"/>
              <a:t>directory of national inventory contacts</a:t>
            </a:r>
            <a:r>
              <a:rPr lang="en-GB" sz="1600"/>
              <a:t> for CEOS agencies.</a:t>
            </a:r>
            <a:endParaRPr sz="400">
              <a:latin typeface="Arial"/>
              <a:ea typeface="Arial"/>
              <a:cs typeface="Arial"/>
              <a:sym typeface="Arial"/>
            </a:endParaRPr>
          </a:p>
          <a:p>
            <a:pPr indent="-177800" lvl="1" marL="685800" rtl="0" algn="l">
              <a:spcBef>
                <a:spcPts val="1000"/>
              </a:spcBef>
              <a:spcAft>
                <a:spcPts val="0"/>
              </a:spcAft>
              <a:buSzPts val="1600"/>
              <a:buAutoNum type="alphaLcPeriod"/>
            </a:pPr>
            <a:r>
              <a:rPr b="1" lang="en-GB" sz="1600"/>
              <a:t>A partnering process involving space agencies and national inventory counterparts</a:t>
            </a:r>
            <a:endParaRPr b="1" sz="1600"/>
          </a:p>
          <a:p>
            <a:pPr indent="-177800" lvl="1" marL="685800" rtl="0" algn="l">
              <a:spcBef>
                <a:spcPts val="1000"/>
              </a:spcBef>
              <a:spcAft>
                <a:spcPts val="0"/>
              </a:spcAft>
              <a:buSzPts val="1600"/>
              <a:buAutoNum type="alphaLcPeriod"/>
            </a:pPr>
            <a:r>
              <a:rPr lang="en-GB" sz="1600"/>
              <a:t>National inventory communities may need a step-by-step and </a:t>
            </a:r>
            <a:r>
              <a:rPr b="1" lang="en-GB" sz="1600"/>
              <a:t>clear guidance on the differing potential roles (interpretations) of top-down vs bottom-up approaches</a:t>
            </a:r>
            <a:endParaRPr b="1" sz="1600"/>
          </a:p>
          <a:p>
            <a:pPr indent="-177800" lvl="1" marL="685800" rtl="0" algn="l">
              <a:spcBef>
                <a:spcPts val="1000"/>
              </a:spcBef>
              <a:spcAft>
                <a:spcPts val="0"/>
              </a:spcAft>
              <a:buSzPts val="1600"/>
              <a:buAutoNum type="alphaLcPeriod"/>
            </a:pPr>
            <a:r>
              <a:rPr lang="en-GB" sz="1600"/>
              <a:t>Need for </a:t>
            </a:r>
            <a:r>
              <a:rPr b="1" lang="en-GB" sz="1600"/>
              <a:t>improved corporate memory and coordination</a:t>
            </a:r>
            <a:r>
              <a:rPr lang="en-GB" sz="1600"/>
              <a:t> between country engagement efforts so that overall progress is better managed and quicker (</a:t>
            </a:r>
            <a:r>
              <a:rPr b="1" lang="en-GB" sz="1600"/>
              <a:t>MGD type approach?</a:t>
            </a:r>
            <a:r>
              <a:rPr lang="en-GB" sz="1600"/>
              <a:t>). </a:t>
            </a:r>
            <a:endParaRPr sz="1600"/>
          </a:p>
          <a:p>
            <a:pPr indent="-177800" lvl="1" marL="685800" rtl="0" algn="l">
              <a:spcBef>
                <a:spcPts val="1000"/>
              </a:spcBef>
              <a:spcAft>
                <a:spcPts val="0"/>
              </a:spcAft>
              <a:buSzPts val="1600"/>
              <a:buAutoNum type="alphaLcPeriod"/>
            </a:pPr>
            <a:r>
              <a:rPr lang="en-GB" sz="1600"/>
              <a:t>Could the </a:t>
            </a:r>
            <a:r>
              <a:rPr b="1" lang="en-GB" sz="1600"/>
              <a:t>SilvaCarbon model be expanded to included GHG flux datasets</a:t>
            </a:r>
            <a:r>
              <a:rPr lang="en-GB" sz="1600"/>
              <a:t>?</a:t>
            </a:r>
            <a:endParaRPr sz="1600"/>
          </a:p>
          <a:p>
            <a:pPr indent="-177800" lvl="1" marL="685800" rtl="0" algn="l">
              <a:spcBef>
                <a:spcPts val="1000"/>
              </a:spcBef>
              <a:spcAft>
                <a:spcPts val="0"/>
              </a:spcAft>
              <a:buSzPts val="1600"/>
              <a:buAutoNum type="alphaLcPeriod"/>
            </a:pPr>
            <a:r>
              <a:rPr lang="en-GB" sz="1600"/>
              <a:t>The </a:t>
            </a:r>
            <a:r>
              <a:rPr b="1" lang="en-GB" sz="1600"/>
              <a:t>reconciliation/translation of EO datasets into country definitions using IPCC guidance</a:t>
            </a:r>
            <a:r>
              <a:rPr lang="en-GB" sz="1600"/>
              <a:t> (discussed by the IPCC, TFI and included in AR7 by WGs) is essential to be addressed by EO providers for trust in datasets and their uptake. </a:t>
            </a:r>
            <a:endParaRPr sz="1600"/>
          </a:p>
          <a:p>
            <a:pPr indent="0" lvl="0" marL="685800" rtl="0" algn="l">
              <a:spcBef>
                <a:spcPts val="1000"/>
              </a:spcBef>
              <a:spcAft>
                <a:spcPts val="0"/>
              </a:spcAft>
              <a:buNone/>
            </a:pPr>
            <a:r>
              <a:t/>
            </a:r>
            <a:endParaRPr sz="1600"/>
          </a:p>
          <a:p>
            <a:pPr indent="-165100" lvl="0" marL="228600" rtl="0" algn="l">
              <a:spcBef>
                <a:spcPts val="1000"/>
              </a:spcBef>
              <a:spcAft>
                <a:spcPts val="0"/>
              </a:spcAft>
              <a:buClr>
                <a:schemeClr val="accent2"/>
              </a:buClr>
              <a:buSzPts val="1800"/>
              <a:buChar char="❖"/>
            </a:pPr>
            <a:r>
              <a:rPr b="1" lang="en-GB" sz="1800">
                <a:solidFill>
                  <a:schemeClr val="accent2"/>
                </a:solidFill>
              </a:rPr>
              <a:t>Lets discuss the potential of each of these in turn to help the process of prioritisation for the GST Strategy update (and more)</a:t>
            </a:r>
            <a:endParaRPr b="1" sz="1800">
              <a:solidFill>
                <a:schemeClr val="accent2"/>
              </a:solidFill>
            </a:endParaRPr>
          </a:p>
          <a:p>
            <a:pPr indent="0" lvl="0" marL="0" rtl="0" algn="l">
              <a:spcBef>
                <a:spcPts val="0"/>
              </a:spcBef>
              <a:spcAft>
                <a:spcPts val="0"/>
              </a:spcAft>
              <a:buNone/>
            </a:pPr>
            <a:r>
              <a:t/>
            </a:r>
            <a:endParaRPr sz="1600"/>
          </a:p>
        </p:txBody>
      </p:sp>
      <p:sp>
        <p:nvSpPr>
          <p:cNvPr id="85" name="Google Shape;85;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3000"/>
              <a:t>Ideas from the </a:t>
            </a:r>
            <a:r>
              <a:rPr lang="en-GB" sz="3000"/>
              <a:t>Climate Policy Impact call series</a:t>
            </a:r>
            <a:endParaRPr sz="4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idx="1" type="body"/>
          </p:nvPr>
        </p:nvSpPr>
        <p:spPr>
          <a:xfrm>
            <a:off x="249675" y="1464375"/>
            <a:ext cx="11825700" cy="46629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Char char="❖"/>
            </a:pPr>
            <a:r>
              <a:rPr b="1" lang="en-GB" sz="2100"/>
              <a:t>Relevant lessons from the WGClimate session?</a:t>
            </a:r>
            <a:endParaRPr b="1" sz="2100"/>
          </a:p>
          <a:p>
            <a:pPr indent="-361950" lvl="0" marL="457200" rtl="0" algn="l">
              <a:lnSpc>
                <a:spcPct val="115000"/>
              </a:lnSpc>
              <a:spcBef>
                <a:spcPts val="1000"/>
              </a:spcBef>
              <a:spcAft>
                <a:spcPts val="0"/>
              </a:spcAft>
              <a:buSzPts val="2100"/>
              <a:buChar char="❖"/>
            </a:pPr>
            <a:r>
              <a:rPr b="1" lang="en-GB" sz="2100"/>
              <a:t>Is a Directory of value? (dont agencies already know their national POC?)</a:t>
            </a:r>
            <a:endParaRPr b="1" sz="2100"/>
          </a:p>
          <a:p>
            <a:pPr indent="-361950" lvl="0" marL="457200" rtl="0" algn="l">
              <a:lnSpc>
                <a:spcPct val="115000"/>
              </a:lnSpc>
              <a:spcBef>
                <a:spcPts val="1000"/>
              </a:spcBef>
              <a:spcAft>
                <a:spcPts val="0"/>
              </a:spcAft>
              <a:buSzPts val="2100"/>
              <a:buChar char="❖"/>
            </a:pPr>
            <a:r>
              <a:rPr b="1" lang="en-GB" sz="2100"/>
              <a:t>What form would the partnering process take and how might we develop it?</a:t>
            </a:r>
            <a:endParaRPr b="1" sz="2100"/>
          </a:p>
          <a:p>
            <a:pPr indent="-361950" lvl="0" marL="457200" rtl="0" algn="l">
              <a:lnSpc>
                <a:spcPct val="115000"/>
              </a:lnSpc>
              <a:spcBef>
                <a:spcPts val="1000"/>
              </a:spcBef>
              <a:spcAft>
                <a:spcPts val="0"/>
              </a:spcAft>
              <a:buSzPts val="2100"/>
              <a:buChar char="❖"/>
            </a:pPr>
            <a:r>
              <a:rPr b="1" lang="en-GB" sz="2100"/>
              <a:t>Step by step guidance: foundations, approach, capacity…</a:t>
            </a:r>
            <a:endParaRPr b="1" sz="2100"/>
          </a:p>
          <a:p>
            <a:pPr indent="-361950" lvl="0" marL="457200" rtl="0" algn="l">
              <a:lnSpc>
                <a:spcPct val="115000"/>
              </a:lnSpc>
              <a:spcBef>
                <a:spcPts val="1000"/>
              </a:spcBef>
              <a:spcAft>
                <a:spcPts val="0"/>
              </a:spcAft>
              <a:buSzPts val="2100"/>
              <a:buChar char="❖"/>
            </a:pPr>
            <a:r>
              <a:rPr b="1" lang="en-GB" sz="2100"/>
              <a:t>Could the SilvaCarbon approach be expanded to include GHG fluxes and co-development of products (inc for GST2)?</a:t>
            </a:r>
            <a:endParaRPr b="1" sz="2100"/>
          </a:p>
          <a:p>
            <a:pPr indent="0" lvl="0" marL="228600" rtl="0" algn="l">
              <a:lnSpc>
                <a:spcPct val="115000"/>
              </a:lnSpc>
              <a:spcBef>
                <a:spcPts val="1000"/>
              </a:spcBef>
              <a:spcAft>
                <a:spcPts val="0"/>
              </a:spcAft>
              <a:buNone/>
            </a:pPr>
            <a:r>
              <a:t/>
            </a:r>
            <a:endParaRPr b="1" sz="2100"/>
          </a:p>
          <a:p>
            <a:pPr indent="-184150" lvl="0" marL="228600" rtl="0" algn="l">
              <a:spcBef>
                <a:spcPts val="1000"/>
              </a:spcBef>
              <a:spcAft>
                <a:spcPts val="0"/>
              </a:spcAft>
              <a:buSzPts val="2100"/>
              <a:buChar char="❖"/>
            </a:pPr>
            <a:r>
              <a:rPr b="1" lang="en-GB" sz="2100">
                <a:solidFill>
                  <a:schemeClr val="accent2"/>
                </a:solidFill>
              </a:rPr>
              <a:t>Feedback and suggestions </a:t>
            </a:r>
            <a:endParaRPr sz="2100"/>
          </a:p>
        </p:txBody>
      </p:sp>
      <p:sp>
        <p:nvSpPr>
          <p:cNvPr id="91" name="Google Shape;91;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3000"/>
              <a:t>National </a:t>
            </a:r>
            <a:r>
              <a:rPr lang="en-GB" sz="3000"/>
              <a:t>inventory</a:t>
            </a:r>
            <a:r>
              <a:rPr lang="en-GB" sz="3000"/>
              <a:t> partnerships</a:t>
            </a:r>
            <a:endParaRPr sz="4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1000"/>
              </a:spcBef>
              <a:spcAft>
                <a:spcPts val="0"/>
              </a:spcAft>
              <a:buSzPts val="2200"/>
              <a:buChar char="❖"/>
            </a:pPr>
            <a:r>
              <a:rPr b="1" lang="en-GB" sz="2200"/>
              <a:t>Need for improved corporate memory and coordination between country engagement efforts so that overall progress is better managed and quicker</a:t>
            </a:r>
            <a:endParaRPr b="1" sz="2200"/>
          </a:p>
          <a:p>
            <a:pPr indent="-368300" lvl="0" marL="457200" rtl="0" algn="l">
              <a:lnSpc>
                <a:spcPct val="115000"/>
              </a:lnSpc>
              <a:spcBef>
                <a:spcPts val="1000"/>
              </a:spcBef>
              <a:spcAft>
                <a:spcPts val="0"/>
              </a:spcAft>
              <a:buSzPts val="2200"/>
              <a:buChar char="❖"/>
            </a:pPr>
            <a:r>
              <a:rPr b="1" lang="en-GB" sz="2200"/>
              <a:t>CEOS has seen how effective the Methods and Guidance Documentation (MGD) process has been in GFOI </a:t>
            </a:r>
            <a:endParaRPr b="1" sz="2200"/>
          </a:p>
          <a:p>
            <a:pPr indent="-215900" lvl="1" marL="685800" rtl="0" algn="l">
              <a:lnSpc>
                <a:spcPct val="115000"/>
              </a:lnSpc>
              <a:spcBef>
                <a:spcPts val="1000"/>
              </a:spcBef>
              <a:spcAft>
                <a:spcPts val="0"/>
              </a:spcAft>
              <a:buSzPts val="2200"/>
              <a:buChar char="▪"/>
            </a:pPr>
            <a:r>
              <a:rPr lang="en-GB" sz="2200"/>
              <a:t>Accruing knowledge from each project - stored in a central online info base</a:t>
            </a:r>
            <a:endParaRPr sz="2200"/>
          </a:p>
          <a:p>
            <a:pPr indent="-215900" lvl="1" marL="685800" rtl="0" algn="l">
              <a:lnSpc>
                <a:spcPct val="115000"/>
              </a:lnSpc>
              <a:spcBef>
                <a:spcPts val="1000"/>
              </a:spcBef>
              <a:spcAft>
                <a:spcPts val="0"/>
              </a:spcAft>
              <a:buSzPts val="2200"/>
              <a:buChar char="▪"/>
            </a:pPr>
            <a:r>
              <a:rPr lang="en-GB" sz="2200"/>
              <a:t>Could we imagine a similar </a:t>
            </a:r>
            <a:r>
              <a:rPr lang="en-GB" sz="2200"/>
              <a:t>approach</a:t>
            </a:r>
            <a:r>
              <a:rPr lang="en-GB" sz="2200"/>
              <a:t> applied more broadly - build on the MGD foundations?</a:t>
            </a:r>
            <a:endParaRPr sz="2200"/>
          </a:p>
          <a:p>
            <a:pPr indent="0" lvl="0" marL="685800" rtl="0" algn="l">
              <a:lnSpc>
                <a:spcPct val="115000"/>
              </a:lnSpc>
              <a:spcBef>
                <a:spcPts val="1000"/>
              </a:spcBef>
              <a:spcAft>
                <a:spcPts val="0"/>
              </a:spcAft>
              <a:buNone/>
            </a:pPr>
            <a:r>
              <a:t/>
            </a:r>
            <a:endParaRPr sz="2200"/>
          </a:p>
          <a:p>
            <a:pPr indent="-190500" lvl="0" marL="228600" rtl="0" algn="l">
              <a:lnSpc>
                <a:spcPct val="115000"/>
              </a:lnSpc>
              <a:spcBef>
                <a:spcPts val="1000"/>
              </a:spcBef>
              <a:spcAft>
                <a:spcPts val="0"/>
              </a:spcAft>
              <a:buClr>
                <a:schemeClr val="accent2"/>
              </a:buClr>
              <a:buSzPts val="2200"/>
              <a:buChar char="❖"/>
            </a:pPr>
            <a:r>
              <a:rPr b="1" lang="en-GB" sz="2200">
                <a:solidFill>
                  <a:schemeClr val="accent2"/>
                </a:solidFill>
              </a:rPr>
              <a:t>Feedback and suggestions - especially from our practitioners?</a:t>
            </a:r>
            <a:endParaRPr b="1" sz="2200">
              <a:solidFill>
                <a:schemeClr val="accent2"/>
              </a:solidFill>
            </a:endParaRPr>
          </a:p>
          <a:p>
            <a:pPr indent="0" lvl="0" marL="0" rtl="0" algn="l">
              <a:spcBef>
                <a:spcPts val="0"/>
              </a:spcBef>
              <a:spcAft>
                <a:spcPts val="0"/>
              </a:spcAft>
              <a:buNone/>
            </a:pPr>
            <a:r>
              <a:t/>
            </a:r>
            <a:endParaRPr sz="2200"/>
          </a:p>
        </p:txBody>
      </p:sp>
      <p:sp>
        <p:nvSpPr>
          <p:cNvPr id="97" name="Google Shape;97;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3000"/>
              <a:t>Corporate memory and coordination</a:t>
            </a:r>
            <a:endParaRPr sz="4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276000" y="1220850"/>
            <a:ext cx="11825700" cy="46629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Char char="❖"/>
            </a:pPr>
            <a:r>
              <a:rPr b="1" lang="en-GB" sz="2000"/>
              <a:t>The reconciliation/translation of EO datasets into country definitions using IPCC guidance (discussed by the IPCC, TFI and included in AR7 by WGs) is essential to be addressed by EO providers for trust in datasets and their uptake</a:t>
            </a:r>
            <a:r>
              <a:rPr b="1" lang="en-GB" sz="2400"/>
              <a:t> </a:t>
            </a:r>
            <a:endParaRPr b="1" sz="2400"/>
          </a:p>
          <a:p>
            <a:pPr indent="-228600" lvl="1" marL="685800" rtl="0" algn="l">
              <a:lnSpc>
                <a:spcPct val="115000"/>
              </a:lnSpc>
              <a:spcBef>
                <a:spcPts val="1000"/>
              </a:spcBef>
              <a:spcAft>
                <a:spcPts val="0"/>
              </a:spcAft>
              <a:buSzPts val="2400"/>
              <a:buChar char="▪"/>
            </a:pPr>
            <a:r>
              <a:rPr lang="en-GB"/>
              <a:t>Biomass harmonisation team</a:t>
            </a:r>
            <a:endParaRPr/>
          </a:p>
          <a:p>
            <a:pPr indent="-228600" lvl="1" marL="685800" rtl="0" algn="l">
              <a:lnSpc>
                <a:spcPct val="115000"/>
              </a:lnSpc>
              <a:spcBef>
                <a:spcPts val="1000"/>
              </a:spcBef>
              <a:spcAft>
                <a:spcPts val="0"/>
              </a:spcAft>
              <a:buSzPts val="2400"/>
              <a:buChar char="▪"/>
            </a:pPr>
            <a:r>
              <a:rPr lang="en-GB"/>
              <a:t>Joana Melo paper</a:t>
            </a:r>
            <a:endParaRPr/>
          </a:p>
          <a:p>
            <a:pPr indent="0" lvl="0" marL="228600" rtl="0" algn="l">
              <a:lnSpc>
                <a:spcPct val="115000"/>
              </a:lnSpc>
              <a:spcBef>
                <a:spcPts val="1000"/>
              </a:spcBef>
              <a:spcAft>
                <a:spcPts val="0"/>
              </a:spcAft>
              <a:buNone/>
            </a:pPr>
            <a:r>
              <a:t/>
            </a:r>
            <a:endParaRPr b="1" sz="2400">
              <a:solidFill>
                <a:schemeClr val="accent2"/>
              </a:solidFill>
            </a:endParaRPr>
          </a:p>
          <a:p>
            <a:pPr indent="0" lvl="0" marL="0" rtl="0" algn="l">
              <a:spcBef>
                <a:spcPts val="0"/>
              </a:spcBef>
              <a:spcAft>
                <a:spcPts val="0"/>
              </a:spcAft>
              <a:buNone/>
            </a:pPr>
            <a:r>
              <a:t/>
            </a:r>
            <a:endParaRPr sz="2400"/>
          </a:p>
        </p:txBody>
      </p:sp>
      <p:sp>
        <p:nvSpPr>
          <p:cNvPr id="103" name="Google Shape;103;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400"/>
              <a:buNone/>
            </a:pPr>
            <a:r>
              <a:rPr lang="en-GB" sz="3000"/>
              <a:t>EO satellite data in IPCC Guidance</a:t>
            </a:r>
            <a:endParaRPr sz="4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