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9F1BA6-F663-4143-BC72-14DCB91262F8}">
  <a:tblStyle styleId="{A39F1BA6-F663-4143-BC72-14DCB91262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/>
    <p:restoredTop sz="81243"/>
  </p:normalViewPr>
  <p:slideViewPr>
    <p:cSldViewPr snapToGrid="0">
      <p:cViewPr varScale="1">
        <p:scale>
          <a:sx n="129" d="100"/>
          <a:sy n="129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5bd7489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5bd7489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5bd74898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5bd74898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en-US" dirty="0"/>
            </a:b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5bd74898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5bd74898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5bd74898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5bd74898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5bd74898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5bd74898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5bd74898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5bd74898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Co2M may be a game-changer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is a great national demand for independent measurements for GHG emissions and land 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is a great potential in using the data from CO2M to verify national emission inventories and the effect of new political initiatives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5bd7489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5bd7489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5bd74898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5bd74898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ce2.au.dk/pub/SR523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g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95625" y="420525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300">
                <a:latin typeface="Montserrat Medium"/>
                <a:ea typeface="Montserrat Medium"/>
                <a:cs typeface="Montserrat Medium"/>
                <a:sym typeface="Montserrat Medium"/>
              </a:rPr>
              <a:t>WGClimate-22 National Emission Estimates Session</a:t>
            </a:r>
            <a:endParaRPr sz="5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63134" y="38517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Wenying Su 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NASA, </a:t>
            </a:r>
            <a:r>
              <a:rPr lang="en-GB" sz="2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WGClimate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Chair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6.1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96535" y="995316"/>
            <a:ext cx="39510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dirty="0"/>
              <a:t>Goals: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 dirty="0"/>
              <a:t>To initiate a dialogue between national inventory teams and space agencies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 dirty="0"/>
              <a:t>Understand opportunities and barriers for the uptake of EO for national inventories</a:t>
            </a:r>
            <a:endParaRPr sz="2400"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National Emission Estimate Session</a:t>
            </a:r>
            <a:endParaRPr sz="3800"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876" y="1361661"/>
            <a:ext cx="7814589" cy="445558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0" y="1097549"/>
            <a:ext cx="7433953" cy="51238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 dirty="0"/>
              <a:t>Aiming to produce a transparent, complete, and accurate GHG Inventory that is fit to track progress towards net-zero emissions</a:t>
            </a:r>
            <a:endParaRPr sz="24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 dirty="0" err="1"/>
              <a:t>GHGSat</a:t>
            </a:r>
            <a:r>
              <a:rPr lang="en-GB" sz="2400" dirty="0"/>
              <a:t> data is used for validation, comparing facility scale data with reported emissions</a:t>
            </a:r>
            <a:endParaRPr sz="24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 dirty="0"/>
              <a:t>Collaborating with the GEMMA programme to exploring how ground-based and satellite-based EO data can be integrated into the inventories</a:t>
            </a:r>
            <a:endParaRPr sz="2400" dirty="0"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UK </a:t>
            </a:r>
            <a:endParaRPr/>
          </a:p>
        </p:txBody>
      </p:sp>
      <p:pic>
        <p:nvPicPr>
          <p:cNvPr id="81" name="Google Shape;81;p9" descr="A map of the united kingd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613" y="1258784"/>
            <a:ext cx="4455590" cy="496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32930" y="1053972"/>
            <a:ext cx="12023235" cy="477433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300"/>
              </a:spcAft>
              <a:buSzPts val="2100"/>
              <a:buChar char="❖"/>
            </a:pPr>
            <a:r>
              <a:rPr lang="en-GB" sz="2400" dirty="0"/>
              <a:t>EO data is used for Land Use, Land-Use Change and Forestry (LULUCF) and shipping sectors. </a:t>
            </a:r>
          </a:p>
          <a:p>
            <a:pPr indent="-361950">
              <a:spcBef>
                <a:spcPts val="0"/>
              </a:spcBef>
              <a:spcAft>
                <a:spcPts val="300"/>
              </a:spcAft>
              <a:buSzPts val="2100"/>
            </a:pPr>
            <a:r>
              <a:rPr lang="en-US" sz="2400" dirty="0"/>
              <a:t>Combined Earth observation data and field survey statistic provide a more precise grid to track changes and </a:t>
            </a:r>
            <a:r>
              <a:rPr lang="en-GB" sz="2400" dirty="0"/>
              <a:t>measure results on different scales.</a:t>
            </a:r>
          </a:p>
          <a:p>
            <a:pPr marL="95250" indent="0">
              <a:spcBef>
                <a:spcPts val="0"/>
              </a:spcBef>
              <a:spcAft>
                <a:spcPts val="600"/>
              </a:spcAft>
              <a:buSzPts val="2100"/>
              <a:buNone/>
            </a:pPr>
            <a:endParaRPr lang="en-GB" sz="24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2400"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France</a:t>
            </a:r>
            <a:endParaRPr/>
          </a:p>
        </p:txBody>
      </p:sp>
      <p:pic>
        <p:nvPicPr>
          <p:cNvPr id="88" name="Google Shape;8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623" y="3408853"/>
            <a:ext cx="4335925" cy="2395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86;p10">
            <a:extLst>
              <a:ext uri="{FF2B5EF4-FFF2-40B4-BE49-F238E27FC236}">
                <a16:creationId xmlns:a16="http://schemas.microsoft.com/office/drawing/2014/main" id="{40827D93-2268-FF9F-A246-99BE8193C591}"/>
              </a:ext>
            </a:extLst>
          </p:cNvPr>
          <p:cNvSpPr txBox="1">
            <a:spLocks/>
          </p:cNvSpPr>
          <p:nvPr/>
        </p:nvSpPr>
        <p:spPr>
          <a:xfrm>
            <a:off x="0" y="2900450"/>
            <a:ext cx="7653538" cy="477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</a:pPr>
            <a:r>
              <a:rPr lang="en-GB" sz="2400" dirty="0"/>
              <a:t>Main issues with Earth observation data: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ts val="2100"/>
            </a:pPr>
            <a:r>
              <a:rPr lang="en-GB" sz="2200" dirty="0"/>
              <a:t>Detect true changes (lots of false changes)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ts val="2100"/>
            </a:pPr>
            <a:r>
              <a:rPr lang="en-GB" sz="2200" dirty="0"/>
              <a:t>Ensure consistency in data quality, spatial resolution and land use categories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ts val="2100"/>
            </a:pPr>
            <a:r>
              <a:rPr lang="en-GB" sz="2200" dirty="0"/>
              <a:t>Allow interoperability and easy integration of new dataset</a:t>
            </a:r>
          </a:p>
          <a:p>
            <a:pPr lvl="1" indent="-361950">
              <a:spcBef>
                <a:spcPts val="0"/>
              </a:spcBef>
              <a:spcAft>
                <a:spcPts val="600"/>
              </a:spcAft>
              <a:buSzPts val="2100"/>
            </a:pPr>
            <a:r>
              <a:rPr lang="en-GB" sz="2200" dirty="0"/>
              <a:t>Understand the maturity of the datasets and choose where to begin can be challenging </a:t>
            </a:r>
          </a:p>
          <a:p>
            <a:pPr indent="-361950">
              <a:spcBef>
                <a:spcPts val="0"/>
              </a:spcBef>
              <a:spcAft>
                <a:spcPts val="600"/>
              </a:spcAft>
              <a:buSzPts val="2100"/>
            </a:pPr>
            <a:endParaRPr lang="en-GB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Montserrat"/>
              <a:buNone/>
            </a:pPr>
            <a:endParaRPr lang="en-GB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11379" y="2664697"/>
            <a:ext cx="6245400" cy="36429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en-GB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Verification started with using data from ICOS and TROPOMI, will gradually add more satellite data</a:t>
            </a:r>
          </a:p>
          <a:p>
            <a:pPr indent="-3683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en-GB" sz="2200" dirty="0"/>
              <a:t>Using Sentinel-5P  for methane source detection and TROPOMI CO tracers to monitor the decarbonisation of the German steel industry. </a:t>
            </a:r>
          </a:p>
          <a:p>
            <a:pPr indent="-3683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en-GB" sz="2200" dirty="0"/>
              <a:t>Accuracy of satellite data is the key to evaluate the models. </a:t>
            </a:r>
            <a:endParaRPr sz="2200" dirty="0"/>
          </a:p>
        </p:txBody>
      </p: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Germany</a:t>
            </a:r>
            <a:endParaRPr/>
          </a:p>
        </p:txBody>
      </p:sp>
      <p:pic>
        <p:nvPicPr>
          <p:cNvPr id="96" name="Google Shape;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000" y="2934948"/>
            <a:ext cx="5491723" cy="33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 descr="Copernicus Atmosphere Monitoring Service (CAMS)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2451" y="2090384"/>
            <a:ext cx="1637967" cy="54363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/>
          <p:nvPr/>
        </p:nvSpPr>
        <p:spPr>
          <a:xfrm>
            <a:off x="10821138" y="2634010"/>
            <a:ext cx="420600" cy="606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11379" y="1005438"/>
            <a:ext cx="10961421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Aft>
                <a:spcPts val="40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Developing an observation-based verification system, Integrated Greenhouse Gas monitoring System (ITMS): demo </a:t>
            </a:r>
            <a:r>
              <a:rPr lang="en-GB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 1</a:t>
            </a:r>
            <a:r>
              <a:rPr lang="en-GB" sz="2200" baseline="30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st</a:t>
            </a:r>
            <a:r>
              <a:rPr lang="en-GB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 gen  operation). </a:t>
            </a:r>
          </a:p>
          <a:p>
            <a:pPr marL="457200" indent="-368300">
              <a:lnSpc>
                <a:spcPct val="115000"/>
              </a:lnSpc>
              <a:spcAft>
                <a:spcPts val="40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CAMS used to understand the methane arriving in German air space from other countries.</a:t>
            </a:r>
          </a:p>
          <a:p>
            <a:pPr marL="88900" lvl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2200"/>
            </a:pPr>
            <a:endParaRPr lang="en-GB" sz="2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0" y="4652296"/>
            <a:ext cx="12041579" cy="30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 dirty="0"/>
              <a:t>Satellite-based approaches are constrained in Norway:</a:t>
            </a:r>
          </a:p>
          <a:p>
            <a:pPr lvl="1" indent="-368300">
              <a:spcBef>
                <a:spcPts val="1000"/>
              </a:spcBef>
              <a:buSzPts val="22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Less/no data during winter months</a:t>
            </a:r>
          </a:p>
          <a:p>
            <a:pPr lvl="1" indent="-368300">
              <a:spcBef>
                <a:spcPts val="1000"/>
              </a:spcBef>
              <a:buSzPts val="2200"/>
              <a:buFont typeface="Montserrat"/>
              <a:buChar char="❖"/>
            </a:pPr>
            <a:r>
              <a:rPr lang="en-GB" sz="1800" dirty="0"/>
              <a:t>High cloud cover</a:t>
            </a:r>
            <a:endParaRPr lang="en-GB" sz="800" dirty="0"/>
          </a:p>
        </p:txBody>
      </p: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Norway</a:t>
            </a:r>
            <a:endParaRPr/>
          </a:p>
        </p:txBody>
      </p:sp>
      <p:pic>
        <p:nvPicPr>
          <p:cNvPr id="106" name="Google Shape;106;p12" descr="A map of europe with different colored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7324" y="1107229"/>
            <a:ext cx="3511351" cy="351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 descr="A map of europe with different colored lin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4225" y="1047863"/>
            <a:ext cx="3511351" cy="351786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7190625" y="1046002"/>
            <a:ext cx="4754700" cy="75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latin typeface="Montserrat"/>
                <a:ea typeface="Montserrat"/>
                <a:cs typeface="Montserrat"/>
                <a:sym typeface="Montserrat"/>
              </a:rPr>
              <a:t>CH4 emission estimates</a:t>
            </a: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 dirty="0"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GB" dirty="0">
                <a:latin typeface="Montserrat"/>
                <a:ea typeface="Montserrat"/>
                <a:cs typeface="Montserrat"/>
                <a:sym typeface="Montserrat"/>
              </a:rPr>
              <a:t>TROPOMI-derived	               ICOS (ground-based)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0" y="1025787"/>
            <a:ext cx="7117575" cy="391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683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 dirty="0">
                <a:latin typeface="Montserrat" pitchFamily="2" charset="77"/>
              </a:rPr>
              <a:t>Norway currently does not have verification of national totals with independent data.</a:t>
            </a:r>
          </a:p>
          <a:p>
            <a:pPr marL="457200" indent="-3683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Research community working on observation-based verification using satellite data products for methane </a:t>
            </a:r>
          </a:p>
          <a:p>
            <a:pPr marL="457200" indent="-3683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 dirty="0">
                <a:latin typeface="Montserrat" pitchFamily="2" charset="77"/>
              </a:rPr>
              <a:t>Have developed the Norwegian roadmap for CO2M/CO2MVS, funded by the Norwegian Space Agency, to plan how best to use CO2M measurements once available.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body" idx="1"/>
          </p:nvPr>
        </p:nvSpPr>
        <p:spPr>
          <a:xfrm>
            <a:off x="2991678" y="1056903"/>
            <a:ext cx="9160565" cy="519481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ts val="2000"/>
              <a:buChar char="❖"/>
            </a:pPr>
            <a:r>
              <a:rPr lang="en-GB" sz="2200" dirty="0"/>
              <a:t>There are many national competences on the processing of satellite data, but none specifically on GHG. Denmark is also lacking relevant national competences in inverse modelling.</a:t>
            </a:r>
            <a:endParaRPr sz="2200" dirty="0"/>
          </a:p>
          <a:p>
            <a:pPr marL="45720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SzPts val="2000"/>
              <a:buChar char="❖"/>
            </a:pPr>
            <a:r>
              <a:rPr lang="en-GB" sz="2200" dirty="0"/>
              <a:t>Dialogues with relevant authorities to highlight the potential and future needs for satellite-based CO2/CH4 observations for the verification of national emission inventories.</a:t>
            </a:r>
            <a:endParaRPr sz="2200" dirty="0"/>
          </a:p>
          <a:p>
            <a:pPr marL="45720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SzPts val="2000"/>
              <a:buChar char="❖"/>
            </a:pPr>
            <a:r>
              <a:rPr lang="en-GB" sz="2200" dirty="0"/>
              <a:t>Seeking funding for building up and operating a national satellite-based monitoring activity. </a:t>
            </a:r>
            <a:endParaRPr sz="2200" dirty="0"/>
          </a:p>
          <a:p>
            <a:pPr marL="45720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SzPts val="2000"/>
              <a:buChar char="❖"/>
            </a:pPr>
            <a:r>
              <a:rPr lang="en-GB" sz="2200" dirty="0"/>
              <a:t>Plan to use CAMS GHG Monitoring &amp; Verification Support (MVS) as much as possible and adapt products to national needs and requirements to support national decision makers. </a:t>
            </a:r>
            <a:endParaRPr sz="2200" dirty="0"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Denmark</a:t>
            </a:r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 b="3605"/>
          <a:stretch/>
        </p:blipFill>
        <p:spPr>
          <a:xfrm>
            <a:off x="143727" y="1120703"/>
            <a:ext cx="2803725" cy="3901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0" y="5106247"/>
            <a:ext cx="3120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latin typeface="Montserrat"/>
                <a:ea typeface="Montserrat"/>
                <a:cs typeface="Montserrat"/>
                <a:sym typeface="Montserrat"/>
              </a:rPr>
              <a:t>Mapping interests and potentials in satellite data for monitoring greenhouse gas emissions</a:t>
            </a:r>
            <a:endParaRPr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http://dce2.au.dk/pub/SR523.pdf</a:t>
            </a:r>
            <a:r>
              <a:rPr lang="en-GB" i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324225" y="1232674"/>
            <a:ext cx="11495400" cy="49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Feedback from National Inventory Teams: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Better guidance is needed on how to find and use EO datasets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It is unclear where to go for help with using EO data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New products are not necessarily needed, but rather a guidebook on how to find the right products and how to use them.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Each country is approaching the use of satellite data differently</a:t>
            </a: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Outcomes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255758" y="1274833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dirty="0" err="1"/>
              <a:t>WGClimate</a:t>
            </a:r>
            <a:r>
              <a:rPr lang="en-GB" dirty="0"/>
              <a:t> would like to have more of these sessions in different regions - hosts and suggestions welcomed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dirty="0"/>
              <a:t>Two actions recorded for follow up at WGClimate-23: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graphicFrame>
        <p:nvGraphicFramePr>
          <p:cNvPr id="130" name="Google Shape;130;p15"/>
          <p:cNvGraphicFramePr/>
          <p:nvPr/>
        </p:nvGraphicFramePr>
        <p:xfrm>
          <a:off x="425600" y="3181975"/>
          <a:ext cx="11340775" cy="2494280"/>
        </p:xfrm>
        <a:graphic>
          <a:graphicData uri="http://schemas.openxmlformats.org/drawingml/2006/table">
            <a:tbl>
              <a:tblPr>
                <a:noFill/>
                <a:tableStyleId>{A39F1BA6-F663-4143-BC72-14DCB91262F8}</a:tableStyleId>
              </a:tblPr>
              <a:tblGrid>
                <a:gridCol w="2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WGClimate-22-20</a:t>
                      </a:r>
                      <a:endParaRPr sz="21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WGClimate</a:t>
                      </a:r>
                      <a:r>
                        <a:rPr lang="en-GB" sz="2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with UNFCCC and IPCC TFI, to consider establishing regional satellite data experts to advise national inventory compilers. </a:t>
                      </a:r>
                      <a:endParaRPr sz="2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Due: WGClimate-23</a:t>
                      </a:r>
                      <a:endParaRPr sz="2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WGClimate-22-21</a:t>
                      </a:r>
                      <a:endParaRPr sz="21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WGClimate</a:t>
                      </a:r>
                      <a:r>
                        <a:rPr lang="en-GB" sz="2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consider how best to provide capacity development resources around using satellite data for national inventories. This could be done as an expansion to the </a:t>
                      </a:r>
                      <a:r>
                        <a:rPr lang="en-GB" sz="2100" u="sng" dirty="0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CEOS GST Portal</a:t>
                      </a:r>
                      <a:r>
                        <a:rPr lang="en-GB" sz="2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2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Due: WGClimate-23</a:t>
                      </a:r>
                      <a:endParaRPr sz="20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687</Words>
  <Application>Microsoft Macintosh PowerPoint</Application>
  <PresentationFormat>Widescreen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Montserrat</vt:lpstr>
      <vt:lpstr>Montserrat Medium</vt:lpstr>
      <vt:lpstr>Open Sans</vt:lpstr>
      <vt:lpstr>ceos</vt:lpstr>
      <vt:lpstr>WGClimate-22 National Emission Estimates Session</vt:lpstr>
      <vt:lpstr>National Emission Estimate Session</vt:lpstr>
      <vt:lpstr>UK </vt:lpstr>
      <vt:lpstr>France</vt:lpstr>
      <vt:lpstr>Germany</vt:lpstr>
      <vt:lpstr>Norway</vt:lpstr>
      <vt:lpstr>Denmark</vt:lpstr>
      <vt:lpstr>Session Outcomes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Su, Wenying (LARC-E302)</cp:lastModifiedBy>
  <cp:revision>9</cp:revision>
  <dcterms:modified xsi:type="dcterms:W3CDTF">2025-04-09T07:13:12Z</dcterms:modified>
</cp:coreProperties>
</file>