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Montserrat"/>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Montserrat-italic.fntdata"/><Relationship Id="rId10" Type="http://schemas.openxmlformats.org/officeDocument/2006/relationships/font" Target="fonts/Montserrat-bold.fntdata"/><Relationship Id="rId12" Type="http://schemas.openxmlformats.org/officeDocument/2006/relationships/font" Target="fonts/Montserrat-boldItalic.fntdata"/><Relationship Id="rId9"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20aa8c8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320aa8c80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b9b4689c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6b9b4689c5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3.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40</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8-9 April 2025</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1" y="175950"/>
            <a:ext cx="8014500" cy="397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GB" sz="7500"/>
              <a:t>Country Engagement Session</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t/>
            </a:r>
            <a:endParaRPr i="1" sz="4000"/>
          </a:p>
          <a:p>
            <a:pPr indent="0" lvl="0" marL="0" rtl="0" algn="l">
              <a:lnSpc>
                <a:spcPct val="115000"/>
              </a:lnSpc>
              <a:spcBef>
                <a:spcPts val="0"/>
              </a:spcBef>
              <a:spcAft>
                <a:spcPts val="0"/>
              </a:spcAft>
              <a:buClr>
                <a:schemeClr val="lt1"/>
              </a:buClr>
              <a:buSzPts val="8000"/>
              <a:buFont typeface="Arial"/>
              <a:buNone/>
            </a:pPr>
            <a:r>
              <a:rPr i="1" lang="en-GB" sz="4000"/>
              <a:t>Introduction</a:t>
            </a:r>
            <a:endParaRPr i="1" sz="4000">
              <a:latin typeface="Montserrat"/>
              <a:ea typeface="Montserrat"/>
              <a:cs typeface="Montserrat"/>
              <a:sym typeface="Montserrat"/>
            </a:endParaRPr>
          </a:p>
        </p:txBody>
      </p:sp>
      <p:sp>
        <p:nvSpPr>
          <p:cNvPr id="67" name="Google Shape;67;p7"/>
          <p:cNvSpPr/>
          <p:nvPr/>
        </p:nvSpPr>
        <p:spPr>
          <a:xfrm>
            <a:off x="7231234" y="393043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Stephen Ward</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a:t>
            </a:r>
            <a:r>
              <a:rPr b="1" lang="en-GB" sz="2200">
                <a:solidFill>
                  <a:schemeClr val="accent1"/>
                </a:solidFill>
                <a:latin typeface="Montserrat"/>
                <a:ea typeface="Montserrat"/>
                <a:cs typeface="Montserrat"/>
                <a:sym typeface="Montserrat"/>
              </a:rPr>
              <a:t>Session 6</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-40 2025, 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8th - 9th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343955" y="1554232"/>
            <a:ext cx="11112000" cy="41097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Clear from the GST1 process that space agencies need to prioritise engagement of national agencies, including inventory agencies, to improve understanding and uptake of our EO satellite data and its use in national reporting systems and processes</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CEOS and its agencies have a strong </a:t>
            </a:r>
            <a:r>
              <a:rPr b="1" lang="en-GB" sz="1800">
                <a:solidFill>
                  <a:schemeClr val="dk1"/>
                </a:solidFill>
                <a:latin typeface="Montserrat"/>
                <a:ea typeface="Montserrat"/>
                <a:cs typeface="Montserrat"/>
                <a:sym typeface="Montserrat"/>
              </a:rPr>
              <a:t>heritage</a:t>
            </a:r>
            <a:r>
              <a:rPr b="1" lang="en-GB" sz="1800">
                <a:solidFill>
                  <a:schemeClr val="dk1"/>
                </a:solidFill>
                <a:latin typeface="Montserrat"/>
                <a:ea typeface="Montserrat"/>
                <a:cs typeface="Montserrat"/>
                <a:sym typeface="Montserrat"/>
              </a:rPr>
              <a:t> in this area that provides a solid foundation for enhanced efforts</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GFOI engagement since 2009, which is country-led</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SilvaCarbon capacity building workshop series since 2011</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Biomass harmonisation work (EO-based IPCC Tier 1 Biomass Estimates)</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Many individual agency efforts (NASA SERVIR etc)</a:t>
            </a:r>
            <a:endParaRPr sz="18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Context</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357105" y="1290957"/>
            <a:ext cx="11112000" cy="49410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Consider and debate the various ideas emerging from our discussions on optimal ways to improve country engagement outcomes and address the GST Lessons Learned</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Agency feedback and preferences sought</a:t>
            </a:r>
            <a:endParaRPr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Including the trial session on national inventory partnering from WGClimate meeting (Feb, UK)</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Hear the latest on the SIT Chair </a:t>
            </a:r>
            <a:r>
              <a:rPr b="1" lang="en-GB" sz="1800">
                <a:solidFill>
                  <a:schemeClr val="dk1"/>
                </a:solidFill>
                <a:latin typeface="Montserrat"/>
                <a:ea typeface="Montserrat"/>
                <a:cs typeface="Montserrat"/>
                <a:sym typeface="Montserrat"/>
              </a:rPr>
              <a:t>national</a:t>
            </a:r>
            <a:r>
              <a:rPr b="1" lang="en-GB" sz="1800">
                <a:solidFill>
                  <a:schemeClr val="dk1"/>
                </a:solidFill>
                <a:latin typeface="Montserrat"/>
                <a:ea typeface="Montserrat"/>
                <a:cs typeface="Montserrat"/>
                <a:sym typeface="Montserrat"/>
              </a:rPr>
              <a:t> pilot activity with SilvaCarbon in Cambodia</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Finalise the first version of the AFOLU Roadmap actions</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79" name="Google Shape;79;p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Session objectives</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 today</a:t>
            </a:r>
            <a:endParaRPr>
              <a:latin typeface="Montserrat"/>
              <a:ea typeface="Montserrat"/>
              <a:cs typeface="Montserrat"/>
              <a:sym typeface="Montserrat"/>
            </a:endParaRPr>
          </a:p>
        </p:txBody>
      </p:sp>
      <p:pic>
        <p:nvPicPr>
          <p:cNvPr id="85" name="Google Shape;85;p10"/>
          <p:cNvPicPr preferRelativeResize="0"/>
          <p:nvPr/>
        </p:nvPicPr>
        <p:blipFill>
          <a:blip r:embed="rId3">
            <a:alphaModFix/>
          </a:blip>
          <a:stretch>
            <a:fillRect/>
          </a:stretch>
        </p:blipFill>
        <p:spPr>
          <a:xfrm>
            <a:off x="388000" y="1346125"/>
            <a:ext cx="4590026" cy="1751700"/>
          </a:xfrm>
          <a:prstGeom prst="rect">
            <a:avLst/>
          </a:prstGeom>
          <a:noFill/>
          <a:ln>
            <a:noFill/>
          </a:ln>
        </p:spPr>
      </p:pic>
      <p:pic>
        <p:nvPicPr>
          <p:cNvPr id="86" name="Google Shape;86;p10"/>
          <p:cNvPicPr preferRelativeResize="0"/>
          <p:nvPr/>
        </p:nvPicPr>
        <p:blipFill>
          <a:blip r:embed="rId4">
            <a:alphaModFix/>
          </a:blip>
          <a:stretch>
            <a:fillRect/>
          </a:stretch>
        </p:blipFill>
        <p:spPr>
          <a:xfrm>
            <a:off x="5608125" y="1346127"/>
            <a:ext cx="5881426" cy="3275575"/>
          </a:xfrm>
          <a:prstGeom prst="rect">
            <a:avLst/>
          </a:prstGeom>
          <a:noFill/>
          <a:ln>
            <a:noFill/>
          </a:ln>
        </p:spPr>
      </p:pic>
      <p:pic>
        <p:nvPicPr>
          <p:cNvPr id="87" name="Google Shape;87;p10"/>
          <p:cNvPicPr preferRelativeResize="0"/>
          <p:nvPr/>
        </p:nvPicPr>
        <p:blipFill rotWithShape="1">
          <a:blip r:embed="rId5">
            <a:alphaModFix/>
          </a:blip>
          <a:srcRect b="-2009" l="2681" r="-5424" t="0"/>
          <a:stretch/>
        </p:blipFill>
        <p:spPr>
          <a:xfrm>
            <a:off x="5655100" y="2651300"/>
            <a:ext cx="6180426" cy="2776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