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4" r:id="rId5"/>
    <p:sldMasterId id="214748366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Lst>
  <p:sldSz cy="6858000" cx="12192000"/>
  <p:notesSz cx="6858000" cy="9144000"/>
  <p:embeddedFontLst>
    <p:embeddedFont>
      <p:font typeface="Roboto"/>
      <p:regular r:id="rId22"/>
      <p:bold r:id="rId23"/>
      <p:italic r:id="rId24"/>
      <p:boldItalic r:id="rId25"/>
    </p:embeddedFont>
    <p:embeddedFont>
      <p:font typeface="Montserrat"/>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gcMgXE1eydJzAUV5GNSaDlWBkp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569A26-11DF-498E-89AF-00A592DB13B8}">
  <a:tblStyle styleId="{12569A26-11DF-498E-89AF-00A592DB13B8}" styleName="Table_0">
    <a:wholeTbl>
      <a:tcTxStyle b="off" i="off">
        <a:font>
          <a:latin typeface="Aptos"/>
          <a:ea typeface="Aptos"/>
          <a:cs typeface="Apto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9EC"/>
          </a:solidFill>
        </a:fill>
      </a:tcStyle>
    </a:wholeTbl>
    <a:band1H>
      <a:tcTxStyle/>
      <a:tcStyle>
        <a:fill>
          <a:solidFill>
            <a:srgbClr val="CAD1D8"/>
          </a:solidFill>
        </a:fill>
      </a:tcStyle>
    </a:band1H>
    <a:band2H>
      <a:tcTxStyle/>
    </a:band2H>
    <a:band1V>
      <a:tcTxStyle/>
      <a:tcStyle>
        <a:fill>
          <a:solidFill>
            <a:srgbClr val="CAD1D8"/>
          </a:solidFill>
        </a:fill>
      </a:tcStyle>
    </a:band1V>
    <a:band2V>
      <a:tcTxStyle/>
    </a:band2V>
    <a:lastCol>
      <a:tcTxStyle b="on" i="off">
        <a:font>
          <a:latin typeface="Aptos"/>
          <a:ea typeface="Aptos"/>
          <a:cs typeface="Aptos"/>
        </a:font>
        <a:schemeClr val="lt1"/>
      </a:tcTxStyle>
      <a:tcStyle>
        <a:fill>
          <a:solidFill>
            <a:schemeClr val="accent1"/>
          </a:solidFill>
        </a:fill>
      </a:tcStyle>
    </a:lastCol>
    <a:firstCol>
      <a:tcTxStyle b="on" i="off">
        <a:font>
          <a:latin typeface="Aptos"/>
          <a:ea typeface="Aptos"/>
          <a:cs typeface="Aptos"/>
        </a:font>
        <a:schemeClr val="lt1"/>
      </a:tcTxStyle>
      <a:tcStyle>
        <a:fill>
          <a:solidFill>
            <a:schemeClr val="accent1"/>
          </a:solidFill>
        </a:fill>
      </a:tcStyle>
    </a:firstCol>
    <a:lastRow>
      <a:tcTxStyle b="on" i="off">
        <a:font>
          <a:latin typeface="Aptos"/>
          <a:ea typeface="Aptos"/>
          <a:cs typeface="Apto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ptos"/>
          <a:ea typeface="Aptos"/>
          <a:cs typeface="Apto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77E9B685-6BE8-4F8B-A225-7BDD99BDB2FF}"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48064AE-95C8-4E64-8BC5-8B7EB17014A6}"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font" Target="fonts/Roboto-regular.fntdata"/><Relationship Id="rId21" Type="http://schemas.openxmlformats.org/officeDocument/2006/relationships/slide" Target="slides/slide13.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font" Target="fonts/Montserrat-regular.fntdata"/><Relationship Id="rId25" Type="http://schemas.openxmlformats.org/officeDocument/2006/relationships/font" Target="fonts/Roboto-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Montserrat-boldItalic.fntdata"/><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3.xml"/><Relationship Id="rId33" Type="http://schemas.openxmlformats.org/officeDocument/2006/relationships/font" Target="fonts/OpenSans-boldItalic.fntdata"/><Relationship Id="rId10" Type="http://schemas.openxmlformats.org/officeDocument/2006/relationships/slide" Target="slides/slide2.xml"/><Relationship Id="rId32" Type="http://schemas.openxmlformats.org/officeDocument/2006/relationships/font" Target="fonts/OpenSans-italic.fntdata"/><Relationship Id="rId13" Type="http://schemas.openxmlformats.org/officeDocument/2006/relationships/slide" Target="slides/slide5.xml"/><Relationship Id="rId12" Type="http://schemas.openxmlformats.org/officeDocument/2006/relationships/slide" Target="slides/slide4.xml"/><Relationship Id="rId34" Type="http://customschemas.google.com/relationships/presentationmetadata" Target="meta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 name="Google Shape;1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09" name="Google Shape;409;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Refresher WMO EW4All Roadmap</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193" name="Google Shape;193;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49ec0f57c0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49ec0f57c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9ec0f57c0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49ec0f57c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21" name="Google Shape;221;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WIPPS constantly increasing available forecast products </a:t>
            </a:r>
            <a:endParaRPr/>
          </a:p>
          <a:p>
            <a:pPr indent="-228600" lvl="0" marL="457200" rtl="0" algn="l">
              <a:lnSpc>
                <a:spcPct val="100000"/>
              </a:lnSpc>
              <a:spcBef>
                <a:spcPts val="0"/>
              </a:spcBef>
              <a:spcAft>
                <a:spcPts val="0"/>
              </a:spcAft>
              <a:buSzPts val="1100"/>
              <a:buNone/>
            </a:pPr>
            <a:r>
              <a:t/>
            </a:r>
            <a:endParaRPr/>
          </a:p>
        </p:txBody>
      </p:sp>
      <p:sp>
        <p:nvSpPr>
          <p:cNvPr id="230" name="Google Shape;230;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just">
              <a:lnSpc>
                <a:spcPct val="100000"/>
              </a:lnSpc>
              <a:spcBef>
                <a:spcPts val="0"/>
              </a:spcBef>
              <a:spcAft>
                <a:spcPts val="0"/>
              </a:spcAft>
              <a:buSzPts val="1100"/>
              <a:buNone/>
            </a:pPr>
            <a:r>
              <a:rPr lang="en-US" sz="2000">
                <a:solidFill>
                  <a:schemeClr val="dk1"/>
                </a:solidFill>
              </a:rPr>
              <a:t>The ultimate goal is to provide a critical resource to inform the satellite component of a funded proposal aimed at enhancing nation-based hazard warning systems.</a:t>
            </a:r>
            <a:endParaRPr sz="2000">
              <a:solidFill>
                <a:schemeClr val="dk1"/>
              </a:solidFill>
            </a:endParaRPr>
          </a:p>
          <a:p>
            <a:pPr indent="-228600" lvl="0" marL="457200" rtl="0" algn="just">
              <a:lnSpc>
                <a:spcPct val="100000"/>
              </a:lnSpc>
              <a:spcBef>
                <a:spcPts val="0"/>
              </a:spcBef>
              <a:spcAft>
                <a:spcPts val="0"/>
              </a:spcAft>
              <a:buSzPts val="1100"/>
              <a:buNone/>
            </a:pPr>
            <a:r>
              <a:t/>
            </a:r>
            <a:endParaRPr sz="2000">
              <a:solidFill>
                <a:schemeClr val="dk1"/>
              </a:solidFill>
            </a:endParaRPr>
          </a:p>
          <a:p>
            <a:pPr indent="-228600" lvl="0" marL="457200" rtl="0" algn="just">
              <a:lnSpc>
                <a:spcPct val="100000"/>
              </a:lnSpc>
              <a:spcBef>
                <a:spcPts val="0"/>
              </a:spcBef>
              <a:spcAft>
                <a:spcPts val="0"/>
              </a:spcAft>
              <a:buSzPts val="1100"/>
              <a:buNone/>
            </a:pPr>
            <a:r>
              <a:rPr lang="en-US" sz="2000">
                <a:solidFill>
                  <a:schemeClr val="dk1"/>
                </a:solidFill>
              </a:rPr>
              <a:t>To consider exploring a few countries in each region to understand the entire value chain involved in issuing warnings. This approach is essential because gaps may not only be associated with satellite-related issues but also with other factors such as connectivity, visualization, training, etc. </a:t>
            </a:r>
            <a:endParaRPr sz="2000">
              <a:solidFill>
                <a:schemeClr val="dk1"/>
              </a:solidFill>
            </a:endParaRPr>
          </a:p>
          <a:p>
            <a:pPr indent="-228600" lvl="0" marL="457200" rtl="0" algn="just">
              <a:lnSpc>
                <a:spcPct val="100000"/>
              </a:lnSpc>
              <a:spcBef>
                <a:spcPts val="0"/>
              </a:spcBef>
              <a:spcAft>
                <a:spcPts val="0"/>
              </a:spcAft>
              <a:buSzPts val="1100"/>
              <a:buNone/>
            </a:pPr>
            <a:r>
              <a:t/>
            </a:r>
            <a:endParaRPr sz="2000">
              <a:solidFill>
                <a:schemeClr val="dk1"/>
              </a:solidFill>
            </a:endParaRPr>
          </a:p>
        </p:txBody>
      </p:sp>
      <p:sp>
        <p:nvSpPr>
          <p:cNvPr id="239" name="Google Shape;239;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47" name="Google Shape;247;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4"/>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4"/>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4"/>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4"/>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4"/>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4"/>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4"/>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4"/>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4"/>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ientific Slide with Graph/Image">
  <p:cSld name="Scientific Slide with Graph/Image">
    <p:spTree>
      <p:nvGrpSpPr>
        <p:cNvPr id="69" name="Shape 69"/>
        <p:cNvGrpSpPr/>
        <p:nvPr/>
      </p:nvGrpSpPr>
      <p:grpSpPr>
        <a:xfrm>
          <a:off x="0" y="0"/>
          <a:ext cx="0" cy="0"/>
          <a:chOff x="0" y="0"/>
          <a:chExt cx="0" cy="0"/>
        </a:xfrm>
      </p:grpSpPr>
      <p:sp>
        <p:nvSpPr>
          <p:cNvPr id="70" name="Google Shape;70;p31"/>
          <p:cNvSpPr txBox="1"/>
          <p:nvPr>
            <p:ph idx="1" type="body"/>
          </p:nvPr>
        </p:nvSpPr>
        <p:spPr>
          <a:xfrm>
            <a:off x="585197" y="1460095"/>
            <a:ext cx="5240252" cy="835651"/>
          </a:xfrm>
          <a:prstGeom prst="rect">
            <a:avLst/>
          </a:prstGeom>
          <a:noFill/>
          <a:ln>
            <a:noFill/>
          </a:ln>
        </p:spPr>
        <p:txBody>
          <a:bodyPr anchorCtr="1" anchor="b" bIns="45700" lIns="91425" spcFirstLastPara="1" rIns="91425" wrap="square" tIns="45700">
            <a:noAutofit/>
          </a:bodyPr>
          <a:lstStyle>
            <a:lvl1pPr indent="-228600" lvl="0" marL="457200" marR="0" rtl="0" algn="ctr">
              <a:lnSpc>
                <a:spcPct val="90000"/>
              </a:lnSpc>
              <a:spcBef>
                <a:spcPts val="1000"/>
              </a:spcBef>
              <a:spcAft>
                <a:spcPts val="0"/>
              </a:spcAft>
              <a:buClr>
                <a:srgbClr val="005BAA"/>
              </a:buClr>
              <a:buSzPts val="4400"/>
              <a:buFont typeface="Arial"/>
              <a:buNone/>
              <a:defRPr b="1" i="0" sz="4400" u="none" cap="none" strike="noStrike">
                <a:solidFill>
                  <a:srgbClr val="005BAA"/>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 name="Google Shape;71;p31"/>
          <p:cNvSpPr txBox="1"/>
          <p:nvPr>
            <p:ph idx="2" type="body"/>
          </p:nvPr>
        </p:nvSpPr>
        <p:spPr>
          <a:xfrm>
            <a:off x="585197" y="2434974"/>
            <a:ext cx="5240252" cy="3185422"/>
          </a:xfrm>
          <a:prstGeom prst="rect">
            <a:avLst/>
          </a:prstGeom>
          <a:noFill/>
          <a:ln>
            <a:noFill/>
          </a:ln>
        </p:spPr>
        <p:txBody>
          <a:bodyPr anchorCtr="1" anchor="t" bIns="45700" lIns="91425" spcFirstLastPara="1" rIns="91425" wrap="square" tIns="45700">
            <a:noAutofit/>
          </a:bodyPr>
          <a:lstStyle>
            <a:lvl1pPr indent="-368300" lvl="0" marL="457200" marR="0" rtl="0" algn="ctr">
              <a:lnSpc>
                <a:spcPct val="90000"/>
              </a:lnSpc>
              <a:spcBef>
                <a:spcPts val="1000"/>
              </a:spcBef>
              <a:spcAft>
                <a:spcPts val="0"/>
              </a:spcAft>
              <a:buClr>
                <a:srgbClr val="000000"/>
              </a:buClr>
              <a:buSzPts val="2200"/>
              <a:buFont typeface="Arial"/>
              <a:buChar char="•"/>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type="twoTxTwoObj">
  <p:cSld name="TWO_OBJECTS_WITH_TEXT">
    <p:spTree>
      <p:nvGrpSpPr>
        <p:cNvPr id="72" name="Shape 72"/>
        <p:cNvGrpSpPr/>
        <p:nvPr/>
      </p:nvGrpSpPr>
      <p:grpSpPr>
        <a:xfrm>
          <a:off x="0" y="0"/>
          <a:ext cx="0" cy="0"/>
          <a:chOff x="0" y="0"/>
          <a:chExt cx="0" cy="0"/>
        </a:xfrm>
      </p:grpSpPr>
      <p:sp>
        <p:nvSpPr>
          <p:cNvPr id="73" name="Google Shape;73;p32"/>
          <p:cNvSpPr txBox="1"/>
          <p:nvPr>
            <p:ph idx="1" type="body"/>
          </p:nvPr>
        </p:nvSpPr>
        <p:spPr>
          <a:xfrm>
            <a:off x="839784" y="1681160"/>
            <a:ext cx="5157782" cy="823910"/>
          </a:xfrm>
          <a:prstGeom prst="rect">
            <a:avLst/>
          </a:prstGeom>
          <a:noFill/>
          <a:ln>
            <a:noFill/>
          </a:ln>
        </p:spPr>
        <p:txBody>
          <a:bodyPr anchorCtr="1" anchor="b"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2800"/>
              <a:buFont typeface="Arial"/>
              <a:buNone/>
              <a:defRPr b="1" i="0" sz="28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32"/>
          <p:cNvSpPr txBox="1"/>
          <p:nvPr>
            <p:ph idx="2" type="body"/>
          </p:nvPr>
        </p:nvSpPr>
        <p:spPr>
          <a:xfrm>
            <a:off x="839784" y="2505071"/>
            <a:ext cx="5157782" cy="368458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5" name="Google Shape;75;p32"/>
          <p:cNvSpPr txBox="1"/>
          <p:nvPr>
            <p:ph idx="3" type="body"/>
          </p:nvPr>
        </p:nvSpPr>
        <p:spPr>
          <a:xfrm>
            <a:off x="6172200" y="1681160"/>
            <a:ext cx="5183184" cy="823910"/>
          </a:xfrm>
          <a:prstGeom prst="rect">
            <a:avLst/>
          </a:prstGeom>
          <a:noFill/>
          <a:ln>
            <a:noFill/>
          </a:ln>
        </p:spPr>
        <p:txBody>
          <a:bodyPr anchorCtr="1" anchor="b"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2800"/>
              <a:buFont typeface="Arial"/>
              <a:buNone/>
              <a:defRPr b="1" i="0" sz="28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 name="Google Shape;76;p32"/>
          <p:cNvSpPr txBox="1"/>
          <p:nvPr>
            <p:ph idx="4" type="body"/>
          </p:nvPr>
        </p:nvSpPr>
        <p:spPr>
          <a:xfrm>
            <a:off x="6172200" y="2505071"/>
            <a:ext cx="5183184" cy="368458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77" name="Shape 77"/>
        <p:cNvGrpSpPr/>
        <p:nvPr/>
      </p:nvGrpSpPr>
      <p:grpSpPr>
        <a:xfrm>
          <a:off x="0" y="0"/>
          <a:ext cx="0" cy="0"/>
          <a:chOff x="0" y="0"/>
          <a:chExt cx="0" cy="0"/>
        </a:xfrm>
      </p:grpSpPr>
      <p:sp>
        <p:nvSpPr>
          <p:cNvPr id="78" name="Google Shape;78;p33"/>
          <p:cNvSpPr txBox="1"/>
          <p:nvPr/>
        </p:nvSpPr>
        <p:spPr>
          <a:xfrm>
            <a:off x="3824880" y="4572082"/>
            <a:ext cx="4542245" cy="523923"/>
          </a:xfrm>
          <a:prstGeom prst="rect">
            <a:avLst/>
          </a:prstGeom>
          <a:noFill/>
          <a:ln>
            <a:noFill/>
          </a:ln>
        </p:spPr>
        <p:txBody>
          <a:bodyPr anchorCtr="1"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3200"/>
              <a:buFont typeface="Arial"/>
              <a:buNone/>
            </a:pPr>
            <a:r>
              <a:rPr b="0" baseline="30000" i="0" lang="en-US" sz="3200" u="none" cap="none" strike="noStrike">
                <a:solidFill>
                  <a:srgbClr val="005BAA"/>
                </a:solidFill>
                <a:latin typeface="Arial"/>
                <a:ea typeface="Arial"/>
                <a:cs typeface="Arial"/>
                <a:sym typeface="Arial"/>
              </a:rPr>
              <a:t>wmo.int</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79" name="Shape 79"/>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0" name="Shape 80"/>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81" name="Shape 81"/>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85" name="Shape 85"/>
        <p:cNvGrpSpPr/>
        <p:nvPr/>
      </p:nvGrpSpPr>
      <p:grpSpPr>
        <a:xfrm>
          <a:off x="0" y="0"/>
          <a:ext cx="0" cy="0"/>
          <a:chOff x="0" y="0"/>
          <a:chExt cx="0" cy="0"/>
        </a:xfrm>
      </p:grpSpPr>
      <p:sp>
        <p:nvSpPr>
          <p:cNvPr id="86" name="Google Shape;86;p21"/>
          <p:cNvSpPr txBox="1"/>
          <p:nvPr>
            <p:ph idx="1" type="subTitle"/>
          </p:nvPr>
        </p:nvSpPr>
        <p:spPr>
          <a:xfrm>
            <a:off x="1524003" y="2041452"/>
            <a:ext cx="9144000" cy="322698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7" name="Shape 87"/>
        <p:cNvGrpSpPr/>
        <p:nvPr/>
      </p:nvGrpSpPr>
      <p:grpSpPr>
        <a:xfrm>
          <a:off x="0" y="0"/>
          <a:ext cx="0" cy="0"/>
          <a:chOff x="0" y="0"/>
          <a:chExt cx="0" cy="0"/>
        </a:xfrm>
      </p:grpSpPr>
      <p:sp>
        <p:nvSpPr>
          <p:cNvPr id="88" name="Google Shape;88;p48"/>
          <p:cNvSpPr txBox="1"/>
          <p:nvPr>
            <p:ph idx="1" type="body"/>
          </p:nvPr>
        </p:nvSpPr>
        <p:spPr>
          <a:xfrm>
            <a:off x="838203" y="2216039"/>
            <a:ext cx="10515600" cy="4351336"/>
          </a:xfrm>
          <a:prstGeom prst="rect">
            <a:avLst/>
          </a:prstGeom>
          <a:noFill/>
          <a:ln>
            <a:noFill/>
          </a:ln>
        </p:spPr>
        <p:txBody>
          <a:bodyPr anchorCtr="1" anchor="t" bIns="45700" lIns="91425" spcFirstLastPara="1" rIns="91425" wrap="square" tIns="45700">
            <a:normAutofit/>
          </a:bodyPr>
          <a:lstStyle>
            <a:lvl1pPr indent="-406400" lvl="0" marL="457200" marR="0" rtl="0" algn="ctr">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406400" lvl="1" marL="914400" marR="0" rtl="0" algn="ctr">
              <a:lnSpc>
                <a:spcPct val="90000"/>
              </a:lnSpc>
              <a:spcBef>
                <a:spcPts val="50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bullet points slide">
  <p:cSld name="Text with bullet points slide">
    <p:spTree>
      <p:nvGrpSpPr>
        <p:cNvPr id="89" name="Shape 89"/>
        <p:cNvGrpSpPr/>
        <p:nvPr/>
      </p:nvGrpSpPr>
      <p:grpSpPr>
        <a:xfrm>
          <a:off x="0" y="0"/>
          <a:ext cx="0" cy="0"/>
          <a:chOff x="0" y="0"/>
          <a:chExt cx="0" cy="0"/>
        </a:xfrm>
      </p:grpSpPr>
      <p:sp>
        <p:nvSpPr>
          <p:cNvPr id="90" name="Google Shape;90;p49"/>
          <p:cNvSpPr txBox="1"/>
          <p:nvPr>
            <p:ph idx="1" type="body"/>
          </p:nvPr>
        </p:nvSpPr>
        <p:spPr>
          <a:xfrm>
            <a:off x="838203" y="2195584"/>
            <a:ext cx="10515600" cy="1500182"/>
          </a:xfrm>
          <a:prstGeom prst="rect">
            <a:avLst/>
          </a:prstGeom>
          <a:noFill/>
          <a:ln>
            <a:noFill/>
          </a:ln>
        </p:spPr>
        <p:txBody>
          <a:bodyPr anchorCtr="1" anchor="t"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ientific Slide with Graph/Image">
  <p:cSld name="Scientific Slide with Graph/Image">
    <p:spTree>
      <p:nvGrpSpPr>
        <p:cNvPr id="91" name="Shape 91"/>
        <p:cNvGrpSpPr/>
        <p:nvPr/>
      </p:nvGrpSpPr>
      <p:grpSpPr>
        <a:xfrm>
          <a:off x="0" y="0"/>
          <a:ext cx="0" cy="0"/>
          <a:chOff x="0" y="0"/>
          <a:chExt cx="0" cy="0"/>
        </a:xfrm>
      </p:grpSpPr>
      <p:sp>
        <p:nvSpPr>
          <p:cNvPr id="92" name="Google Shape;92;p50"/>
          <p:cNvSpPr txBox="1"/>
          <p:nvPr>
            <p:ph idx="1" type="body"/>
          </p:nvPr>
        </p:nvSpPr>
        <p:spPr>
          <a:xfrm>
            <a:off x="585197" y="1460095"/>
            <a:ext cx="5240252" cy="835651"/>
          </a:xfrm>
          <a:prstGeom prst="rect">
            <a:avLst/>
          </a:prstGeom>
          <a:noFill/>
          <a:ln>
            <a:noFill/>
          </a:ln>
        </p:spPr>
        <p:txBody>
          <a:bodyPr anchorCtr="1" anchor="b" bIns="45700" lIns="91425" spcFirstLastPara="1" rIns="91425" wrap="square" tIns="45700">
            <a:noAutofit/>
          </a:bodyPr>
          <a:lstStyle>
            <a:lvl1pPr indent="-228600" lvl="0" marL="457200" marR="0" rtl="0" algn="ctr">
              <a:lnSpc>
                <a:spcPct val="90000"/>
              </a:lnSpc>
              <a:spcBef>
                <a:spcPts val="1000"/>
              </a:spcBef>
              <a:spcAft>
                <a:spcPts val="0"/>
              </a:spcAft>
              <a:buClr>
                <a:srgbClr val="005BAA"/>
              </a:buClr>
              <a:buSzPts val="4400"/>
              <a:buFont typeface="Arial"/>
              <a:buNone/>
              <a:defRPr b="1" i="0" sz="4400" u="none" cap="none" strike="noStrike">
                <a:solidFill>
                  <a:srgbClr val="005BAA"/>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 name="Google Shape;93;p50"/>
          <p:cNvSpPr txBox="1"/>
          <p:nvPr>
            <p:ph idx="2" type="body"/>
          </p:nvPr>
        </p:nvSpPr>
        <p:spPr>
          <a:xfrm>
            <a:off x="585197" y="2434974"/>
            <a:ext cx="5240252" cy="3185422"/>
          </a:xfrm>
          <a:prstGeom prst="rect">
            <a:avLst/>
          </a:prstGeom>
          <a:noFill/>
          <a:ln>
            <a:noFill/>
          </a:ln>
        </p:spPr>
        <p:txBody>
          <a:bodyPr anchorCtr="1" anchor="t" bIns="45700" lIns="91425" spcFirstLastPara="1" rIns="91425" wrap="square" tIns="45700">
            <a:noAutofit/>
          </a:bodyPr>
          <a:lstStyle>
            <a:lvl1pPr indent="-368300" lvl="0" marL="457200" marR="0" rtl="0" algn="ctr">
              <a:lnSpc>
                <a:spcPct val="90000"/>
              </a:lnSpc>
              <a:spcBef>
                <a:spcPts val="1000"/>
              </a:spcBef>
              <a:spcAft>
                <a:spcPts val="0"/>
              </a:spcAft>
              <a:buClr>
                <a:srgbClr val="000000"/>
              </a:buClr>
              <a:buSzPts val="2200"/>
              <a:buFont typeface="Arial"/>
              <a:buChar char="•"/>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 name="Google Shape;23;p22"/>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 name="Google Shape;24;p2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 name="Google Shape;25;p2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 name="Google Shape;26;p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type="twoTxTwoObj">
  <p:cSld name="TWO_OBJECTS_WITH_TEXT">
    <p:spTree>
      <p:nvGrpSpPr>
        <p:cNvPr id="94" name="Shape 94"/>
        <p:cNvGrpSpPr/>
        <p:nvPr/>
      </p:nvGrpSpPr>
      <p:grpSpPr>
        <a:xfrm>
          <a:off x="0" y="0"/>
          <a:ext cx="0" cy="0"/>
          <a:chOff x="0" y="0"/>
          <a:chExt cx="0" cy="0"/>
        </a:xfrm>
      </p:grpSpPr>
      <p:sp>
        <p:nvSpPr>
          <p:cNvPr id="95" name="Google Shape;95;p51"/>
          <p:cNvSpPr txBox="1"/>
          <p:nvPr>
            <p:ph idx="1" type="body"/>
          </p:nvPr>
        </p:nvSpPr>
        <p:spPr>
          <a:xfrm>
            <a:off x="839784" y="1681160"/>
            <a:ext cx="5157782" cy="823910"/>
          </a:xfrm>
          <a:prstGeom prst="rect">
            <a:avLst/>
          </a:prstGeom>
          <a:noFill/>
          <a:ln>
            <a:noFill/>
          </a:ln>
        </p:spPr>
        <p:txBody>
          <a:bodyPr anchorCtr="1" anchor="b"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2800"/>
              <a:buFont typeface="Arial"/>
              <a:buNone/>
              <a:defRPr b="1" i="0" sz="28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51"/>
          <p:cNvSpPr txBox="1"/>
          <p:nvPr>
            <p:ph idx="2" type="body"/>
          </p:nvPr>
        </p:nvSpPr>
        <p:spPr>
          <a:xfrm>
            <a:off x="839784" y="2505071"/>
            <a:ext cx="5157782" cy="368458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 name="Google Shape;97;p51"/>
          <p:cNvSpPr txBox="1"/>
          <p:nvPr>
            <p:ph idx="3" type="body"/>
          </p:nvPr>
        </p:nvSpPr>
        <p:spPr>
          <a:xfrm>
            <a:off x="6172200" y="1681160"/>
            <a:ext cx="5183184" cy="823910"/>
          </a:xfrm>
          <a:prstGeom prst="rect">
            <a:avLst/>
          </a:prstGeom>
          <a:noFill/>
          <a:ln>
            <a:noFill/>
          </a:ln>
        </p:spPr>
        <p:txBody>
          <a:bodyPr anchorCtr="1" anchor="b"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2800"/>
              <a:buFont typeface="Arial"/>
              <a:buNone/>
              <a:defRPr b="1" i="0" sz="28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51"/>
          <p:cNvSpPr txBox="1"/>
          <p:nvPr>
            <p:ph idx="4" type="body"/>
          </p:nvPr>
        </p:nvSpPr>
        <p:spPr>
          <a:xfrm>
            <a:off x="6172200" y="2505071"/>
            <a:ext cx="5183184" cy="368458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99" name="Shape 99"/>
        <p:cNvGrpSpPr/>
        <p:nvPr/>
      </p:nvGrpSpPr>
      <p:grpSpPr>
        <a:xfrm>
          <a:off x="0" y="0"/>
          <a:ext cx="0" cy="0"/>
          <a:chOff x="0" y="0"/>
          <a:chExt cx="0" cy="0"/>
        </a:xfrm>
      </p:grpSpPr>
      <p:sp>
        <p:nvSpPr>
          <p:cNvPr id="100" name="Google Shape;100;p52"/>
          <p:cNvSpPr txBox="1"/>
          <p:nvPr/>
        </p:nvSpPr>
        <p:spPr>
          <a:xfrm>
            <a:off x="3824880" y="4572082"/>
            <a:ext cx="4542245" cy="523923"/>
          </a:xfrm>
          <a:prstGeom prst="rect">
            <a:avLst/>
          </a:prstGeom>
          <a:noFill/>
          <a:ln>
            <a:noFill/>
          </a:ln>
        </p:spPr>
        <p:txBody>
          <a:bodyPr anchorCtr="1"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3200"/>
              <a:buFont typeface="Arial"/>
              <a:buNone/>
            </a:pPr>
            <a:r>
              <a:rPr b="0" baseline="30000" i="0" lang="en-US" sz="3200" u="none" cap="none" strike="noStrike">
                <a:solidFill>
                  <a:srgbClr val="005BAA"/>
                </a:solidFill>
                <a:latin typeface="Arial"/>
                <a:ea typeface="Arial"/>
                <a:cs typeface="Arial"/>
                <a:sym typeface="Arial"/>
              </a:rPr>
              <a:t>wmo.int</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101" name="Shape 101"/>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2" name="Shape 102"/>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3" name="Shape 103"/>
        <p:cNvGrpSpPr/>
        <p:nvPr/>
      </p:nvGrpSpPr>
      <p:grpSpPr>
        <a:xfrm>
          <a:off x="0" y="0"/>
          <a:ext cx="0" cy="0"/>
          <a:chOff x="0" y="0"/>
          <a:chExt cx="0" cy="0"/>
        </a:xfrm>
      </p:grpSpPr>
      <p:sp>
        <p:nvSpPr>
          <p:cNvPr id="104" name="Google Shape;104;p55"/>
          <p:cNvSpPr txBox="1"/>
          <p:nvPr>
            <p:ph idx="1" type="body"/>
          </p:nvPr>
        </p:nvSpPr>
        <p:spPr>
          <a:xfrm>
            <a:off x="0" y="0"/>
            <a:ext cx="0" cy="0"/>
          </a:xfrm>
          <a:prstGeom prst="rect">
            <a:avLst/>
          </a:prstGeom>
          <a:noFill/>
          <a:ln>
            <a:noFill/>
          </a:ln>
        </p:spPr>
        <p:txBody>
          <a:bodyPr anchorCtr="1" anchor="t" bIns="45700" lIns="91425" spcFirstLastPara="1" rIns="91425" wrap="square" tIns="45700">
            <a:noAutofit/>
          </a:bodyPr>
          <a:lstStyle>
            <a:lvl1pPr indent="-343789" lvl="0" marL="457200" marR="0" rtl="0" algn="ctr">
              <a:lnSpc>
                <a:spcPct val="90000"/>
              </a:lnSpc>
              <a:spcBef>
                <a:spcPts val="1000"/>
              </a:spcBef>
              <a:spcAft>
                <a:spcPts val="0"/>
              </a:spcAft>
              <a:buClr>
                <a:srgbClr val="FF9933"/>
              </a:buClr>
              <a:buSzPts val="1814"/>
              <a:buFont typeface="Noto Sans Symbols"/>
              <a:buChar char="▪"/>
              <a:defRPr b="0" i="0" sz="1814" u="none" cap="none" strike="noStrike">
                <a:solidFill>
                  <a:srgbClr val="000000"/>
                </a:solidFill>
                <a:latin typeface="Roboto"/>
                <a:ea typeface="Roboto"/>
                <a:cs typeface="Roboto"/>
                <a:sym typeface="Roboto"/>
              </a:defRPr>
            </a:lvl1pPr>
            <a:lvl2pPr indent="-332295" lvl="1" marL="914400" marR="0" rtl="0" algn="ctr">
              <a:lnSpc>
                <a:spcPct val="90000"/>
              </a:lnSpc>
              <a:spcBef>
                <a:spcPts val="500"/>
              </a:spcBef>
              <a:spcAft>
                <a:spcPts val="0"/>
              </a:spcAft>
              <a:buClr>
                <a:srgbClr val="004084"/>
              </a:buClr>
              <a:buSzPts val="1633"/>
              <a:buFont typeface="Roboto"/>
              <a:buChar char="−"/>
              <a:defRPr b="0" i="0" sz="1633" u="none" cap="none" strike="noStrike">
                <a:solidFill>
                  <a:srgbClr val="000000"/>
                </a:solidFill>
                <a:latin typeface="Roboto"/>
                <a:ea typeface="Roboto"/>
                <a:cs typeface="Roboto"/>
                <a:sym typeface="Roboto"/>
              </a:defRPr>
            </a:lvl2pPr>
            <a:lvl3pPr indent="-320738" lvl="2" marL="1371600" marR="0" rtl="0" algn="ctr">
              <a:lnSpc>
                <a:spcPct val="90000"/>
              </a:lnSpc>
              <a:spcBef>
                <a:spcPts val="500"/>
              </a:spcBef>
              <a:spcAft>
                <a:spcPts val="0"/>
              </a:spcAft>
              <a:buClr>
                <a:srgbClr val="004084"/>
              </a:buClr>
              <a:buSzPts val="1451"/>
              <a:buFont typeface="Roboto"/>
              <a:buChar char="−"/>
              <a:defRPr b="0" i="0" sz="1451" u="none" cap="none" strike="noStrike">
                <a:solidFill>
                  <a:srgbClr val="004084"/>
                </a:solidFill>
                <a:latin typeface="Roboto"/>
                <a:ea typeface="Roboto"/>
                <a:cs typeface="Roboto"/>
                <a:sym typeface="Roboto"/>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05" name="Shape 105"/>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2" name="Shape 112"/>
        <p:cNvGrpSpPr/>
        <p:nvPr/>
      </p:nvGrpSpPr>
      <p:grpSpPr>
        <a:xfrm>
          <a:off x="0" y="0"/>
          <a:ext cx="0" cy="0"/>
          <a:chOff x="0" y="0"/>
          <a:chExt cx="0" cy="0"/>
        </a:xfrm>
      </p:grpSpPr>
      <p:sp>
        <p:nvSpPr>
          <p:cNvPr id="113" name="Google Shape;113;p24"/>
          <p:cNvSpPr/>
          <p:nvPr/>
        </p:nvSpPr>
        <p:spPr>
          <a:xfrm>
            <a:off x="0" y="5915770"/>
            <a:ext cx="12192000" cy="942230"/>
          </a:xfrm>
          <a:prstGeom prst="rect">
            <a:avLst/>
          </a:prstGeom>
          <a:solidFill>
            <a:srgbClr val="005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Logo, company name&#10;&#10;Description automatically generated" id="114" name="Google Shape;114;p24"/>
          <p:cNvPicPr preferRelativeResize="0"/>
          <p:nvPr/>
        </p:nvPicPr>
        <p:blipFill rotWithShape="1">
          <a:blip r:embed="rId2">
            <a:alphaModFix/>
          </a:blip>
          <a:srcRect b="0" l="0" r="0" t="0"/>
          <a:stretch/>
        </p:blipFill>
        <p:spPr>
          <a:xfrm>
            <a:off x="696449" y="5911704"/>
            <a:ext cx="1673040" cy="93853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5" name="Shape 115"/>
        <p:cNvGrpSpPr/>
        <p:nvPr/>
      </p:nvGrpSpPr>
      <p:grpSpPr>
        <a:xfrm>
          <a:off x="0" y="0"/>
          <a:ext cx="0" cy="0"/>
          <a:chOff x="0" y="0"/>
          <a:chExt cx="0" cy="0"/>
        </a:xfrm>
      </p:grpSpPr>
      <p:sp>
        <p:nvSpPr>
          <p:cNvPr id="116" name="Google Shape;116;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8" name="Google Shape;11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1" name="Shape 121"/>
        <p:cNvGrpSpPr/>
        <p:nvPr/>
      </p:nvGrpSpPr>
      <p:grpSpPr>
        <a:xfrm>
          <a:off x="0" y="0"/>
          <a:ext cx="0" cy="0"/>
          <a:chOff x="0" y="0"/>
          <a:chExt cx="0" cy="0"/>
        </a:xfrm>
      </p:grpSpPr>
      <p:sp>
        <p:nvSpPr>
          <p:cNvPr id="122" name="Google Shape;122;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5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5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9" name="Google Shape;29;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0" name="Google Shape;30;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1" name="Google Shape;31;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 name="Google Shape;32;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3" name="Google Shape;33;p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4" name="Google Shape;34;p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5" name="Google Shape;35;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6" name="Google Shape;36;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7" name="Google Shape;37;p2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id="134" name="Google Shape;13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5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5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0" name="Shape 140"/>
        <p:cNvGrpSpPr/>
        <p:nvPr/>
      </p:nvGrpSpPr>
      <p:grpSpPr>
        <a:xfrm>
          <a:off x="0" y="0"/>
          <a:ext cx="0" cy="0"/>
          <a:chOff x="0" y="0"/>
          <a:chExt cx="0" cy="0"/>
        </a:xfrm>
      </p:grpSpPr>
      <p:sp>
        <p:nvSpPr>
          <p:cNvPr id="141" name="Google Shape;141;p6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6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3" name="Google Shape;143;p6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6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 name="Google Shape;145;p6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8" name="Shape 158"/>
        <p:cNvGrpSpPr/>
        <p:nvPr/>
      </p:nvGrpSpPr>
      <p:grpSpPr>
        <a:xfrm>
          <a:off x="0" y="0"/>
          <a:ext cx="0" cy="0"/>
          <a:chOff x="0" y="0"/>
          <a:chExt cx="0" cy="0"/>
        </a:xfrm>
      </p:grpSpPr>
      <p:sp>
        <p:nvSpPr>
          <p:cNvPr id="159" name="Google Shape;159;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6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1" name="Google Shape;161;p6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 name="Google Shape;162;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5" name="Shape 165"/>
        <p:cNvGrpSpPr/>
        <p:nvPr/>
      </p:nvGrpSpPr>
      <p:grpSpPr>
        <a:xfrm>
          <a:off x="0" y="0"/>
          <a:ext cx="0" cy="0"/>
          <a:chOff x="0" y="0"/>
          <a:chExt cx="0" cy="0"/>
        </a:xfrm>
      </p:grpSpPr>
      <p:sp>
        <p:nvSpPr>
          <p:cNvPr id="166" name="Google Shape;166;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64"/>
          <p:cNvSpPr/>
          <p:nvPr>
            <p:ph idx="2" type="pic"/>
          </p:nvPr>
        </p:nvSpPr>
        <p:spPr>
          <a:xfrm>
            <a:off x="5183188" y="987425"/>
            <a:ext cx="6172200" cy="4873625"/>
          </a:xfrm>
          <a:prstGeom prst="rect">
            <a:avLst/>
          </a:prstGeom>
          <a:noFill/>
          <a:ln>
            <a:noFill/>
          </a:ln>
        </p:spPr>
      </p:sp>
      <p:sp>
        <p:nvSpPr>
          <p:cNvPr id="168" name="Google Shape;168;p6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9" name="Google Shape;169;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2" name="Shape 172"/>
        <p:cNvGrpSpPr/>
        <p:nvPr/>
      </p:nvGrpSpPr>
      <p:grpSpPr>
        <a:xfrm>
          <a:off x="0" y="0"/>
          <a:ext cx="0" cy="0"/>
          <a:chOff x="0" y="0"/>
          <a:chExt cx="0" cy="0"/>
        </a:xfrm>
      </p:grpSpPr>
      <p:sp>
        <p:nvSpPr>
          <p:cNvPr id="173" name="Google Shape;173;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6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8" name="Shape 178"/>
        <p:cNvGrpSpPr/>
        <p:nvPr/>
      </p:nvGrpSpPr>
      <p:grpSpPr>
        <a:xfrm>
          <a:off x="0" y="0"/>
          <a:ext cx="0" cy="0"/>
          <a:chOff x="0" y="0"/>
          <a:chExt cx="0" cy="0"/>
        </a:xfrm>
      </p:grpSpPr>
      <p:sp>
        <p:nvSpPr>
          <p:cNvPr id="179" name="Google Shape;179;p6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6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0" name="Google Shape;40;p2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1" name="Google Shape;41;p2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2" name="Google Shape;42;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3" name="Google Shape;43;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4" name="Google Shape;44;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5" name="Google Shape;45;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6" name="Google Shape;46;p27"/>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7" name="Shape 47"/>
        <p:cNvGrpSpPr/>
        <p:nvPr/>
      </p:nvGrpSpPr>
      <p:grpSpPr>
        <a:xfrm>
          <a:off x="0" y="0"/>
          <a:ext cx="0" cy="0"/>
          <a:chOff x="0" y="0"/>
          <a:chExt cx="0" cy="0"/>
        </a:xfrm>
      </p:grpSpPr>
      <p:sp>
        <p:nvSpPr>
          <p:cNvPr id="48" name="Google Shape;48;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9" name="Google Shape;49;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0" name="Google Shape;50;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1" name="Google Shape;51;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3" name="Google Shape;53;p28"/>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4" name="Google Shape;54;p28"/>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5" name="Google Shape;55;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6" name="Google Shape;56;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7" name="Google Shape;57;p28"/>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1" name="Shape 61"/>
        <p:cNvGrpSpPr/>
        <p:nvPr/>
      </p:nvGrpSpPr>
      <p:grpSpPr>
        <a:xfrm>
          <a:off x="0" y="0"/>
          <a:ext cx="0" cy="0"/>
          <a:chOff x="0" y="0"/>
          <a:chExt cx="0" cy="0"/>
        </a:xfrm>
      </p:grpSpPr>
      <p:sp>
        <p:nvSpPr>
          <p:cNvPr id="62" name="Google Shape;62;p16"/>
          <p:cNvSpPr txBox="1"/>
          <p:nvPr>
            <p:ph idx="1" type="body"/>
          </p:nvPr>
        </p:nvSpPr>
        <p:spPr>
          <a:xfrm>
            <a:off x="0" y="0"/>
            <a:ext cx="0" cy="0"/>
          </a:xfrm>
          <a:prstGeom prst="rect">
            <a:avLst/>
          </a:prstGeom>
          <a:noFill/>
          <a:ln>
            <a:noFill/>
          </a:ln>
        </p:spPr>
        <p:txBody>
          <a:bodyPr anchorCtr="1" anchor="t" bIns="45700" lIns="91425" spcFirstLastPara="1" rIns="91425" wrap="square" tIns="45700">
            <a:noAutofit/>
          </a:bodyPr>
          <a:lstStyle>
            <a:lvl1pPr indent="-343789" lvl="0" marL="457200" marR="0" rtl="0" algn="ctr">
              <a:lnSpc>
                <a:spcPct val="90000"/>
              </a:lnSpc>
              <a:spcBef>
                <a:spcPts val="1000"/>
              </a:spcBef>
              <a:spcAft>
                <a:spcPts val="0"/>
              </a:spcAft>
              <a:buClr>
                <a:srgbClr val="FF9933"/>
              </a:buClr>
              <a:buSzPts val="1814"/>
              <a:buFont typeface="Noto Sans Symbols"/>
              <a:buChar char="▪"/>
              <a:defRPr b="0" i="0" sz="1814" u="none" cap="none" strike="noStrike">
                <a:solidFill>
                  <a:srgbClr val="000000"/>
                </a:solidFill>
                <a:latin typeface="Roboto"/>
                <a:ea typeface="Roboto"/>
                <a:cs typeface="Roboto"/>
                <a:sym typeface="Roboto"/>
              </a:defRPr>
            </a:lvl1pPr>
            <a:lvl2pPr indent="-332295" lvl="1" marL="914400" marR="0" rtl="0" algn="ctr">
              <a:lnSpc>
                <a:spcPct val="90000"/>
              </a:lnSpc>
              <a:spcBef>
                <a:spcPts val="500"/>
              </a:spcBef>
              <a:spcAft>
                <a:spcPts val="0"/>
              </a:spcAft>
              <a:buClr>
                <a:srgbClr val="004084"/>
              </a:buClr>
              <a:buSzPts val="1633"/>
              <a:buFont typeface="Roboto"/>
              <a:buChar char="−"/>
              <a:defRPr b="0" i="0" sz="1633" u="none" cap="none" strike="noStrike">
                <a:solidFill>
                  <a:srgbClr val="000000"/>
                </a:solidFill>
                <a:latin typeface="Roboto"/>
                <a:ea typeface="Roboto"/>
                <a:cs typeface="Roboto"/>
                <a:sym typeface="Roboto"/>
              </a:defRPr>
            </a:lvl2pPr>
            <a:lvl3pPr indent="-320738" lvl="2" marL="1371600" marR="0" rtl="0" algn="ctr">
              <a:lnSpc>
                <a:spcPct val="90000"/>
              </a:lnSpc>
              <a:spcBef>
                <a:spcPts val="500"/>
              </a:spcBef>
              <a:spcAft>
                <a:spcPts val="0"/>
              </a:spcAft>
              <a:buClr>
                <a:srgbClr val="004084"/>
              </a:buClr>
              <a:buSzPts val="1451"/>
              <a:buFont typeface="Roboto"/>
              <a:buChar char="−"/>
              <a:defRPr b="0" i="0" sz="1451" u="none" cap="none" strike="noStrike">
                <a:solidFill>
                  <a:srgbClr val="004084"/>
                </a:solidFill>
                <a:latin typeface="Roboto"/>
                <a:ea typeface="Roboto"/>
                <a:cs typeface="Roboto"/>
                <a:sym typeface="Roboto"/>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63" name="Shape 63"/>
        <p:cNvGrpSpPr/>
        <p:nvPr/>
      </p:nvGrpSpPr>
      <p:grpSpPr>
        <a:xfrm>
          <a:off x="0" y="0"/>
          <a:ext cx="0" cy="0"/>
          <a:chOff x="0" y="0"/>
          <a:chExt cx="0" cy="0"/>
        </a:xfrm>
      </p:grpSpPr>
      <p:sp>
        <p:nvSpPr>
          <p:cNvPr id="64" name="Google Shape;64;p19"/>
          <p:cNvSpPr txBox="1"/>
          <p:nvPr>
            <p:ph idx="1" type="subTitle"/>
          </p:nvPr>
        </p:nvSpPr>
        <p:spPr>
          <a:xfrm>
            <a:off x="1524003" y="2041452"/>
            <a:ext cx="9144000" cy="322698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5" name="Shape 65"/>
        <p:cNvGrpSpPr/>
        <p:nvPr/>
      </p:nvGrpSpPr>
      <p:grpSpPr>
        <a:xfrm>
          <a:off x="0" y="0"/>
          <a:ext cx="0" cy="0"/>
          <a:chOff x="0" y="0"/>
          <a:chExt cx="0" cy="0"/>
        </a:xfrm>
      </p:grpSpPr>
      <p:sp>
        <p:nvSpPr>
          <p:cNvPr id="66" name="Google Shape;66;p29"/>
          <p:cNvSpPr txBox="1"/>
          <p:nvPr>
            <p:ph idx="1" type="body"/>
          </p:nvPr>
        </p:nvSpPr>
        <p:spPr>
          <a:xfrm>
            <a:off x="838203" y="2216039"/>
            <a:ext cx="10515600" cy="4351336"/>
          </a:xfrm>
          <a:prstGeom prst="rect">
            <a:avLst/>
          </a:prstGeom>
          <a:noFill/>
          <a:ln>
            <a:noFill/>
          </a:ln>
        </p:spPr>
        <p:txBody>
          <a:bodyPr anchorCtr="1" anchor="t" bIns="45700" lIns="91425" spcFirstLastPara="1" rIns="91425" wrap="square" tIns="45700">
            <a:normAutofit/>
          </a:bodyPr>
          <a:lstStyle>
            <a:lvl1pPr indent="-406400" lvl="0" marL="457200" marR="0" rtl="0" algn="ctr">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406400" lvl="1" marL="914400" marR="0" rtl="0" algn="ctr">
              <a:lnSpc>
                <a:spcPct val="90000"/>
              </a:lnSpc>
              <a:spcBef>
                <a:spcPts val="50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bullet points slide">
  <p:cSld name="Text with bullet points slide">
    <p:spTree>
      <p:nvGrpSpPr>
        <p:cNvPr id="67" name="Shape 67"/>
        <p:cNvGrpSpPr/>
        <p:nvPr/>
      </p:nvGrpSpPr>
      <p:grpSpPr>
        <a:xfrm>
          <a:off x="0" y="0"/>
          <a:ext cx="0" cy="0"/>
          <a:chOff x="0" y="0"/>
          <a:chExt cx="0" cy="0"/>
        </a:xfrm>
      </p:grpSpPr>
      <p:sp>
        <p:nvSpPr>
          <p:cNvPr id="68" name="Google Shape;68;p30"/>
          <p:cNvSpPr txBox="1"/>
          <p:nvPr>
            <p:ph idx="1" type="body"/>
          </p:nvPr>
        </p:nvSpPr>
        <p:spPr>
          <a:xfrm>
            <a:off x="838203" y="2195584"/>
            <a:ext cx="10515600" cy="1500182"/>
          </a:xfrm>
          <a:prstGeom prst="rect">
            <a:avLst/>
          </a:prstGeom>
          <a:noFill/>
          <a:ln>
            <a:noFill/>
          </a:ln>
        </p:spPr>
        <p:txBody>
          <a:bodyPr anchorCtr="1" anchor="t"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2" Type="http://schemas.openxmlformats.org/officeDocument/2006/relationships/theme" Target="../theme/theme2.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1.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theme" Target="../theme/theme5.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3"/>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3"/>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 name="Shape 58"/>
        <p:cNvGrpSpPr/>
        <p:nvPr/>
      </p:nvGrpSpPr>
      <p:grpSpPr>
        <a:xfrm>
          <a:off x="0" y="0"/>
          <a:ext cx="0" cy="0"/>
          <a:chOff x="0" y="0"/>
          <a:chExt cx="0" cy="0"/>
        </a:xfrm>
      </p:grpSpPr>
      <p:pic>
        <p:nvPicPr>
          <p:cNvPr id="59" name="Google Shape;59;p15"/>
          <p:cNvPicPr preferRelativeResize="0"/>
          <p:nvPr/>
        </p:nvPicPr>
        <p:blipFill rotWithShape="1">
          <a:blip r:embed="rId1">
            <a:alphaModFix/>
          </a:blip>
          <a:srcRect b="0" l="0" r="0" t="0"/>
          <a:stretch/>
        </p:blipFill>
        <p:spPr>
          <a:xfrm>
            <a:off x="0" y="3477947"/>
            <a:ext cx="12191996" cy="3380052"/>
          </a:xfrm>
          <a:prstGeom prst="rect">
            <a:avLst/>
          </a:prstGeom>
          <a:noFill/>
          <a:ln>
            <a:noFill/>
          </a:ln>
        </p:spPr>
      </p:pic>
      <p:sp>
        <p:nvSpPr>
          <p:cNvPr id="60" name="Google Shape;60;p15"/>
          <p:cNvSpPr txBox="1"/>
          <p:nvPr>
            <p:ph type="title"/>
          </p:nvPr>
        </p:nvSpPr>
        <p:spPr>
          <a:xfrm>
            <a:off x="836694" y="2204197"/>
            <a:ext cx="10515600" cy="1325559"/>
          </a:xfrm>
          <a:prstGeom prst="rect">
            <a:avLst/>
          </a:prstGeom>
          <a:noFill/>
          <a:ln>
            <a:noFill/>
          </a:ln>
        </p:spPr>
        <p:txBody>
          <a:bodyPr anchorCtr="1" anchor="ctr" bIns="45700" lIns="91425" spcFirstLastPara="1" rIns="91425" wrap="square" tIns="45700">
            <a:normAutofit/>
          </a:bodyPr>
          <a:lstStyle>
            <a:lvl1pPr lvl="0" marR="0" rtl="0" algn="ctr">
              <a:lnSpc>
                <a:spcPct val="90000"/>
              </a:lnSpc>
              <a:spcBef>
                <a:spcPts val="0"/>
              </a:spcBef>
              <a:spcAft>
                <a:spcPts val="0"/>
              </a:spcAft>
              <a:buClr>
                <a:srgbClr val="005BAA"/>
              </a:buClr>
              <a:buSzPts val="4400"/>
              <a:buFont typeface="Arial"/>
              <a:buNone/>
              <a:defRPr b="1" i="0" sz="4400" u="none" cap="none" strike="noStrike">
                <a:solidFill>
                  <a:srgbClr val="005BA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 name="Shape 82"/>
        <p:cNvGrpSpPr/>
        <p:nvPr/>
      </p:nvGrpSpPr>
      <p:grpSpPr>
        <a:xfrm>
          <a:off x="0" y="0"/>
          <a:ext cx="0" cy="0"/>
          <a:chOff x="0" y="0"/>
          <a:chExt cx="0" cy="0"/>
        </a:xfrm>
      </p:grpSpPr>
      <p:pic>
        <p:nvPicPr>
          <p:cNvPr id="83" name="Google Shape;83;p20"/>
          <p:cNvPicPr preferRelativeResize="0"/>
          <p:nvPr/>
        </p:nvPicPr>
        <p:blipFill rotWithShape="1">
          <a:blip r:embed="rId1">
            <a:alphaModFix/>
          </a:blip>
          <a:srcRect b="0" l="0" r="0" t="0"/>
          <a:stretch/>
        </p:blipFill>
        <p:spPr>
          <a:xfrm>
            <a:off x="0" y="3477947"/>
            <a:ext cx="12191996" cy="3380052"/>
          </a:xfrm>
          <a:prstGeom prst="rect">
            <a:avLst/>
          </a:prstGeom>
          <a:noFill/>
          <a:ln>
            <a:noFill/>
          </a:ln>
        </p:spPr>
      </p:pic>
      <p:sp>
        <p:nvSpPr>
          <p:cNvPr id="84" name="Google Shape;84;p20"/>
          <p:cNvSpPr txBox="1"/>
          <p:nvPr>
            <p:ph type="title"/>
          </p:nvPr>
        </p:nvSpPr>
        <p:spPr>
          <a:xfrm>
            <a:off x="836694" y="2204197"/>
            <a:ext cx="10515600" cy="1325559"/>
          </a:xfrm>
          <a:prstGeom prst="rect">
            <a:avLst/>
          </a:prstGeom>
          <a:noFill/>
          <a:ln>
            <a:noFill/>
          </a:ln>
        </p:spPr>
        <p:txBody>
          <a:bodyPr anchorCtr="1" anchor="ctr" bIns="45700" lIns="91425" spcFirstLastPara="1" rIns="91425" wrap="square" tIns="45700">
            <a:normAutofit/>
          </a:bodyPr>
          <a:lstStyle>
            <a:lvl1pPr lvl="0" marR="0" rtl="0" algn="ctr">
              <a:lnSpc>
                <a:spcPct val="90000"/>
              </a:lnSpc>
              <a:spcBef>
                <a:spcPts val="0"/>
              </a:spcBef>
              <a:spcAft>
                <a:spcPts val="0"/>
              </a:spcAft>
              <a:buClr>
                <a:srgbClr val="005BAA"/>
              </a:buClr>
              <a:buSzPts val="4400"/>
              <a:buFont typeface="Arial"/>
              <a:buNone/>
              <a:defRPr b="1" i="0" sz="4400" u="none" cap="none" strike="noStrike">
                <a:solidFill>
                  <a:srgbClr val="005BA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8" name="Google Shape;108;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0" name="Google Shape;11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1" name="Google Shape;11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0" Type="http://schemas.openxmlformats.org/officeDocument/2006/relationships/image" Target="../media/image57.png"/><Relationship Id="rId22" Type="http://schemas.openxmlformats.org/officeDocument/2006/relationships/image" Target="../media/image44.png"/><Relationship Id="rId21" Type="http://schemas.openxmlformats.org/officeDocument/2006/relationships/image" Target="../media/image39.png"/><Relationship Id="rId24" Type="http://schemas.openxmlformats.org/officeDocument/2006/relationships/image" Target="../media/image45.png"/><Relationship Id="rId23" Type="http://schemas.openxmlformats.org/officeDocument/2006/relationships/image" Target="../media/image42.png"/><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4.png"/><Relationship Id="rId9" Type="http://schemas.openxmlformats.org/officeDocument/2006/relationships/image" Target="../media/image43.png"/><Relationship Id="rId25" Type="http://schemas.openxmlformats.org/officeDocument/2006/relationships/image" Target="../media/image54.png"/><Relationship Id="rId5" Type="http://schemas.openxmlformats.org/officeDocument/2006/relationships/image" Target="../media/image13.png"/><Relationship Id="rId6" Type="http://schemas.openxmlformats.org/officeDocument/2006/relationships/image" Target="../media/image68.png"/><Relationship Id="rId7" Type="http://schemas.openxmlformats.org/officeDocument/2006/relationships/image" Target="../media/image30.png"/><Relationship Id="rId8" Type="http://schemas.openxmlformats.org/officeDocument/2006/relationships/image" Target="../media/image59.png"/><Relationship Id="rId11" Type="http://schemas.openxmlformats.org/officeDocument/2006/relationships/image" Target="../media/image26.jpg"/><Relationship Id="rId10" Type="http://schemas.openxmlformats.org/officeDocument/2006/relationships/image" Target="../media/image34.png"/><Relationship Id="rId13" Type="http://schemas.openxmlformats.org/officeDocument/2006/relationships/image" Target="../media/image33.jpg"/><Relationship Id="rId12" Type="http://schemas.openxmlformats.org/officeDocument/2006/relationships/image" Target="../media/image28.jpg"/><Relationship Id="rId15" Type="http://schemas.openxmlformats.org/officeDocument/2006/relationships/image" Target="../media/image35.jpg"/><Relationship Id="rId14" Type="http://schemas.openxmlformats.org/officeDocument/2006/relationships/image" Target="../media/image25.png"/><Relationship Id="rId17" Type="http://schemas.openxmlformats.org/officeDocument/2006/relationships/image" Target="../media/image36.png"/><Relationship Id="rId16" Type="http://schemas.openxmlformats.org/officeDocument/2006/relationships/image" Target="../media/image47.png"/><Relationship Id="rId19" Type="http://schemas.openxmlformats.org/officeDocument/2006/relationships/image" Target="../media/image40.jpg"/><Relationship Id="rId18" Type="http://schemas.openxmlformats.org/officeDocument/2006/relationships/image" Target="../media/image31.png"/></Relationships>
</file>

<file path=ppt/slides/_rels/slide11.xml.rels><?xml version="1.0" encoding="UTF-8" standalone="yes"?><Relationships xmlns="http://schemas.openxmlformats.org/package/2006/relationships"><Relationship Id="rId20" Type="http://schemas.openxmlformats.org/officeDocument/2006/relationships/image" Target="../media/image69.png"/><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4.png"/><Relationship Id="rId9" Type="http://schemas.openxmlformats.org/officeDocument/2006/relationships/image" Target="../media/image50.png"/><Relationship Id="rId5" Type="http://schemas.openxmlformats.org/officeDocument/2006/relationships/image" Target="../media/image13.png"/><Relationship Id="rId6" Type="http://schemas.openxmlformats.org/officeDocument/2006/relationships/image" Target="../media/image30.png"/><Relationship Id="rId7" Type="http://schemas.openxmlformats.org/officeDocument/2006/relationships/image" Target="../media/image55.png"/><Relationship Id="rId8" Type="http://schemas.openxmlformats.org/officeDocument/2006/relationships/image" Target="../media/image63.jpg"/><Relationship Id="rId11" Type="http://schemas.openxmlformats.org/officeDocument/2006/relationships/image" Target="../media/image64.png"/><Relationship Id="rId10" Type="http://schemas.openxmlformats.org/officeDocument/2006/relationships/image" Target="../media/image49.jpg"/><Relationship Id="rId13" Type="http://schemas.openxmlformats.org/officeDocument/2006/relationships/image" Target="../media/image72.png"/><Relationship Id="rId12" Type="http://schemas.openxmlformats.org/officeDocument/2006/relationships/image" Target="../media/image65.png"/><Relationship Id="rId15" Type="http://schemas.openxmlformats.org/officeDocument/2006/relationships/image" Target="../media/image46.gif"/><Relationship Id="rId14" Type="http://schemas.openxmlformats.org/officeDocument/2006/relationships/image" Target="../media/image56.png"/><Relationship Id="rId17" Type="http://schemas.openxmlformats.org/officeDocument/2006/relationships/image" Target="../media/image36.png"/><Relationship Id="rId16" Type="http://schemas.openxmlformats.org/officeDocument/2006/relationships/image" Target="../media/image47.png"/><Relationship Id="rId19" Type="http://schemas.openxmlformats.org/officeDocument/2006/relationships/image" Target="../media/image42.png"/><Relationship Id="rId1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58.png"/><Relationship Id="rId5"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0.jp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2.png"/><Relationship Id="rId12" Type="http://schemas.openxmlformats.org/officeDocument/2006/relationships/hyperlink" Target="https://wmoomm.sharepoint.com/:x:/s/wmocpdb/EbDNZrtXrxNIvNTtp7xnye0BIWn_yLOP5WOhhWSzc3AL1g?e=FMr5KE" TargetMode="External"/><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71.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17.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7500"/>
              <a:t>CEOS SIT-40</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i="1" lang="en-US" sz="4000">
                <a:latin typeface="Montserrat"/>
                <a:ea typeface="Montserrat"/>
                <a:cs typeface="Montserrat"/>
                <a:sym typeface="Montserrat"/>
              </a:rPr>
              <a:t>WMO Activities and Perspectives on the UN’s Early Warnings for All (EW4All) Initiative</a:t>
            </a:r>
            <a:endParaRPr/>
          </a:p>
        </p:txBody>
      </p:sp>
      <p:sp>
        <p:nvSpPr>
          <p:cNvPr id="189" name="Google Shape;189;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Natalia Donoho, WMO</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Agenda Item #5.3</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SIT-40</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Fukuoka,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8-10 April,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9"/>
          <p:cNvPicPr preferRelativeResize="0"/>
          <p:nvPr/>
        </p:nvPicPr>
        <p:blipFill rotWithShape="1">
          <a:blip r:embed="rId3">
            <a:alphaModFix/>
          </a:blip>
          <a:srcRect b="0" l="0" r="0" t="0"/>
          <a:stretch/>
        </p:blipFill>
        <p:spPr>
          <a:xfrm>
            <a:off x="2" y="1"/>
            <a:ext cx="12191997" cy="6857999"/>
          </a:xfrm>
          <a:prstGeom prst="rect">
            <a:avLst/>
          </a:prstGeom>
          <a:noFill/>
          <a:ln>
            <a:noFill/>
          </a:ln>
        </p:spPr>
      </p:pic>
      <p:sp>
        <p:nvSpPr>
          <p:cNvPr id="283" name="Google Shape;283;p9"/>
          <p:cNvSpPr/>
          <p:nvPr/>
        </p:nvSpPr>
        <p:spPr>
          <a:xfrm>
            <a:off x="10161" y="0"/>
            <a:ext cx="12171680" cy="732773"/>
          </a:xfrm>
          <a:prstGeom prst="rect">
            <a:avLst/>
          </a:prstGeom>
          <a:solidFill>
            <a:srgbClr val="005BAA"/>
          </a:solidFill>
          <a:ln cap="flat" cmpd="sng" w="12700">
            <a:solidFill>
              <a:srgbClr val="005B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5BAA"/>
              </a:solidFill>
              <a:latin typeface="Calibri"/>
              <a:ea typeface="Calibri"/>
              <a:cs typeface="Calibri"/>
              <a:sym typeface="Calibri"/>
            </a:endParaRPr>
          </a:p>
        </p:txBody>
      </p:sp>
      <p:sp>
        <p:nvSpPr>
          <p:cNvPr id="284" name="Google Shape;284;p9"/>
          <p:cNvSpPr txBox="1"/>
          <p:nvPr/>
        </p:nvSpPr>
        <p:spPr>
          <a:xfrm>
            <a:off x="10160" y="8021"/>
            <a:ext cx="12181840" cy="724753"/>
          </a:xfrm>
          <a:prstGeom prst="rect">
            <a:avLst/>
          </a:prstGeom>
          <a:noFill/>
          <a:ln>
            <a:noFill/>
          </a:ln>
        </p:spPr>
        <p:txBody>
          <a:bodyPr anchorCtr="0" anchor="ctr" bIns="60950" lIns="121900" spcFirstLastPara="1" rIns="121900" wrap="square" tIns="60950">
            <a:normAutofit/>
          </a:bodyPr>
          <a:lstStyle/>
          <a:p>
            <a:pPr indent="0" lvl="0" marL="0" marR="0" rtl="0" algn="ctr">
              <a:lnSpc>
                <a:spcPct val="90000"/>
              </a:lnSpc>
              <a:spcBef>
                <a:spcPts val="0"/>
              </a:spcBef>
              <a:spcAft>
                <a:spcPts val="0"/>
              </a:spcAft>
              <a:buClr>
                <a:srgbClr val="FFFFFF"/>
              </a:buClr>
              <a:buSzPts val="3733"/>
              <a:buFont typeface="Arial"/>
              <a:buNone/>
            </a:pPr>
            <a:r>
              <a:rPr b="1" i="0" lang="en-US" sz="3733" u="none" cap="none" strike="noStrike">
                <a:solidFill>
                  <a:srgbClr val="FFFFFF"/>
                </a:solidFill>
                <a:latin typeface="Calibri"/>
                <a:ea typeface="Calibri"/>
                <a:cs typeface="Calibri"/>
                <a:sym typeface="Calibri"/>
              </a:rPr>
              <a:t>VLab in Support of EW4All: Participants</a:t>
            </a:r>
            <a:endParaRPr/>
          </a:p>
        </p:txBody>
      </p:sp>
      <p:pic>
        <p:nvPicPr>
          <p:cNvPr id="285" name="Google Shape;285;p9"/>
          <p:cNvPicPr preferRelativeResize="0"/>
          <p:nvPr/>
        </p:nvPicPr>
        <p:blipFill rotWithShape="1">
          <a:blip r:embed="rId4">
            <a:alphaModFix/>
          </a:blip>
          <a:srcRect b="0" l="0" r="0" t="0"/>
          <a:stretch/>
        </p:blipFill>
        <p:spPr>
          <a:xfrm>
            <a:off x="10842752" y="6448180"/>
            <a:ext cx="1252864" cy="330096"/>
          </a:xfrm>
          <a:prstGeom prst="rect">
            <a:avLst/>
          </a:prstGeom>
          <a:noFill/>
          <a:ln>
            <a:noFill/>
          </a:ln>
        </p:spPr>
      </p:pic>
      <p:sp>
        <p:nvSpPr>
          <p:cNvPr id="286" name="Google Shape;286;p9"/>
          <p:cNvSpPr txBox="1"/>
          <p:nvPr>
            <p:ph idx="11" type="ftr"/>
          </p:nvPr>
        </p:nvSpPr>
        <p:spPr>
          <a:xfrm>
            <a:off x="-1" y="6480012"/>
            <a:ext cx="12171679"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Open Sans"/>
              <a:buNone/>
            </a:pPr>
            <a:r>
              <a:rPr b="0" i="0" lang="en-US" sz="1200" u="none" cap="none" strike="noStrike">
                <a:solidFill>
                  <a:srgbClr val="888888"/>
                </a:solidFill>
                <a:latin typeface="Open Sans"/>
                <a:ea typeface="Open Sans"/>
                <a:cs typeface="Open Sans"/>
                <a:sym typeface="Open Sans"/>
              </a:rPr>
              <a:t>VLab in Support of EW4All (VLab@EW4All) - 3</a:t>
            </a:r>
            <a:r>
              <a:rPr b="0" baseline="30000" i="0" lang="en-US" sz="1200" u="none" cap="none" strike="noStrike">
                <a:solidFill>
                  <a:srgbClr val="888888"/>
                </a:solidFill>
                <a:latin typeface="Open Sans"/>
                <a:ea typeface="Open Sans"/>
                <a:cs typeface="Open Sans"/>
                <a:sym typeface="Open Sans"/>
              </a:rPr>
              <a:t>rd</a:t>
            </a:r>
            <a:r>
              <a:rPr b="0" i="0" lang="en-US" sz="1200" u="none" cap="none" strike="noStrike">
                <a:solidFill>
                  <a:srgbClr val="888888"/>
                </a:solidFill>
                <a:latin typeface="Open Sans"/>
                <a:ea typeface="Open Sans"/>
                <a:cs typeface="Open Sans"/>
                <a:sym typeface="Open Sans"/>
              </a:rPr>
              <a:t> Teleconference</a:t>
            </a:r>
            <a:endParaRPr/>
          </a:p>
        </p:txBody>
      </p:sp>
      <p:pic>
        <p:nvPicPr>
          <p:cNvPr id="287" name="Google Shape;287;p9"/>
          <p:cNvPicPr preferRelativeResize="0"/>
          <p:nvPr/>
        </p:nvPicPr>
        <p:blipFill rotWithShape="1">
          <a:blip r:embed="rId5">
            <a:alphaModFix/>
          </a:blip>
          <a:srcRect b="0" l="0" r="0" t="0"/>
          <a:stretch/>
        </p:blipFill>
        <p:spPr>
          <a:xfrm>
            <a:off x="203201" y="6356601"/>
            <a:ext cx="1414848" cy="412875"/>
          </a:xfrm>
          <a:prstGeom prst="rect">
            <a:avLst/>
          </a:prstGeom>
          <a:noFill/>
          <a:ln>
            <a:noFill/>
          </a:ln>
        </p:spPr>
      </p:pic>
      <p:pic>
        <p:nvPicPr>
          <p:cNvPr id="288" name="Google Shape;288;p9"/>
          <p:cNvPicPr preferRelativeResize="0"/>
          <p:nvPr/>
        </p:nvPicPr>
        <p:blipFill rotWithShape="1">
          <a:blip r:embed="rId6">
            <a:alphaModFix/>
          </a:blip>
          <a:srcRect b="0" l="0" r="0" t="0"/>
          <a:stretch/>
        </p:blipFill>
        <p:spPr>
          <a:xfrm>
            <a:off x="128482" y="856183"/>
            <a:ext cx="11913325" cy="5525135"/>
          </a:xfrm>
          <a:prstGeom prst="roundRect">
            <a:avLst>
              <a:gd fmla="val 3619" name="adj"/>
            </a:avLst>
          </a:prstGeom>
          <a:noFill/>
          <a:ln>
            <a:noFill/>
          </a:ln>
        </p:spPr>
      </p:pic>
      <p:pic>
        <p:nvPicPr>
          <p:cNvPr id="289" name="Google Shape;289;p9"/>
          <p:cNvPicPr preferRelativeResize="0"/>
          <p:nvPr/>
        </p:nvPicPr>
        <p:blipFill rotWithShape="1">
          <a:blip r:embed="rId7">
            <a:alphaModFix/>
          </a:blip>
          <a:srcRect b="0" l="0" r="0" t="0"/>
          <a:stretch/>
        </p:blipFill>
        <p:spPr>
          <a:xfrm>
            <a:off x="75475" y="56448"/>
            <a:ext cx="875563" cy="875563"/>
          </a:xfrm>
          <a:prstGeom prst="rect">
            <a:avLst/>
          </a:prstGeom>
          <a:noFill/>
          <a:ln>
            <a:noFill/>
          </a:ln>
        </p:spPr>
      </p:pic>
      <p:sp>
        <p:nvSpPr>
          <p:cNvPr id="290" name="Google Shape;290;p9"/>
          <p:cNvSpPr txBox="1"/>
          <p:nvPr/>
        </p:nvSpPr>
        <p:spPr>
          <a:xfrm>
            <a:off x="3807902" y="3090458"/>
            <a:ext cx="977900" cy="37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EE599"/>
              </a:buClr>
              <a:buSzPts val="1867"/>
              <a:buFont typeface="Arial"/>
              <a:buNone/>
            </a:pPr>
            <a:r>
              <a:rPr b="1" i="0" lang="en-US" sz="1867" u="none" cap="none" strike="noStrike">
                <a:solidFill>
                  <a:srgbClr val="FEE599"/>
                </a:solidFill>
                <a:latin typeface="Calibri"/>
                <a:ea typeface="Calibri"/>
                <a:cs typeface="Calibri"/>
                <a:sym typeface="Calibri"/>
              </a:rPr>
              <a:t>NOAA</a:t>
            </a:r>
            <a:endParaRPr b="0" i="0" sz="1867" u="none" cap="none" strike="noStrike">
              <a:solidFill>
                <a:srgbClr val="FEE599"/>
              </a:solidFill>
              <a:latin typeface="Calibri"/>
              <a:ea typeface="Calibri"/>
              <a:cs typeface="Calibri"/>
              <a:sym typeface="Calibri"/>
            </a:endParaRPr>
          </a:p>
        </p:txBody>
      </p:sp>
      <p:sp>
        <p:nvSpPr>
          <p:cNvPr id="291" name="Google Shape;291;p9"/>
          <p:cNvSpPr txBox="1"/>
          <p:nvPr/>
        </p:nvSpPr>
        <p:spPr>
          <a:xfrm>
            <a:off x="4122192" y="3640062"/>
            <a:ext cx="118259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E599"/>
              </a:buClr>
              <a:buSzPts val="1600"/>
              <a:buFont typeface="Arial"/>
              <a:buNone/>
            </a:pPr>
            <a:r>
              <a:rPr b="1" i="0" lang="en-US" sz="1600" u="none" cap="none" strike="noStrike">
                <a:solidFill>
                  <a:srgbClr val="FEE599"/>
                </a:solidFill>
                <a:latin typeface="Calibri"/>
                <a:ea typeface="Calibri"/>
                <a:cs typeface="Calibri"/>
                <a:sym typeface="Calibri"/>
              </a:rPr>
              <a:t>Barbados</a:t>
            </a:r>
            <a:endParaRPr b="0" i="0" sz="1600" u="none" cap="none" strike="noStrike">
              <a:solidFill>
                <a:srgbClr val="FEE599"/>
              </a:solidFill>
              <a:latin typeface="Calibri"/>
              <a:ea typeface="Calibri"/>
              <a:cs typeface="Calibri"/>
              <a:sym typeface="Calibri"/>
            </a:endParaRPr>
          </a:p>
        </p:txBody>
      </p:sp>
      <p:sp>
        <p:nvSpPr>
          <p:cNvPr id="292" name="Google Shape;292;p9"/>
          <p:cNvSpPr txBox="1"/>
          <p:nvPr/>
        </p:nvSpPr>
        <p:spPr>
          <a:xfrm>
            <a:off x="2415842" y="4071465"/>
            <a:ext cx="136014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E599"/>
              </a:buClr>
              <a:buSzPts val="1600"/>
              <a:buFont typeface="Arial"/>
              <a:buNone/>
            </a:pPr>
            <a:r>
              <a:rPr b="1" i="0" lang="en-US" sz="1600" u="none" cap="none" strike="noStrike">
                <a:solidFill>
                  <a:srgbClr val="FEE599"/>
                </a:solidFill>
                <a:latin typeface="Calibri"/>
                <a:ea typeface="Calibri"/>
                <a:cs typeface="Calibri"/>
                <a:sym typeface="Calibri"/>
              </a:rPr>
              <a:t>Costa Rica</a:t>
            </a:r>
            <a:endParaRPr/>
          </a:p>
        </p:txBody>
      </p:sp>
      <p:sp>
        <p:nvSpPr>
          <p:cNvPr id="293" name="Google Shape;293;p9"/>
          <p:cNvSpPr txBox="1"/>
          <p:nvPr/>
        </p:nvSpPr>
        <p:spPr>
          <a:xfrm>
            <a:off x="4505392" y="5084171"/>
            <a:ext cx="118259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E599"/>
              </a:buClr>
              <a:buSzPts val="1600"/>
              <a:buFont typeface="Arial"/>
              <a:buNone/>
            </a:pPr>
            <a:r>
              <a:rPr b="1" i="0" lang="en-US" sz="1600" u="none" cap="none" strike="noStrike">
                <a:solidFill>
                  <a:srgbClr val="FEE599"/>
                </a:solidFill>
                <a:latin typeface="Calibri"/>
                <a:ea typeface="Calibri"/>
                <a:cs typeface="Calibri"/>
                <a:sym typeface="Calibri"/>
              </a:rPr>
              <a:t>Brazil</a:t>
            </a:r>
            <a:endParaRPr b="0" i="0" sz="1600" u="none" cap="none" strike="noStrike">
              <a:solidFill>
                <a:srgbClr val="FEE599"/>
              </a:solidFill>
              <a:latin typeface="Calibri"/>
              <a:ea typeface="Calibri"/>
              <a:cs typeface="Calibri"/>
              <a:sym typeface="Calibri"/>
            </a:endParaRPr>
          </a:p>
        </p:txBody>
      </p:sp>
      <p:sp>
        <p:nvSpPr>
          <p:cNvPr id="294" name="Google Shape;294;p9"/>
          <p:cNvSpPr txBox="1"/>
          <p:nvPr/>
        </p:nvSpPr>
        <p:spPr>
          <a:xfrm>
            <a:off x="4264260" y="5453503"/>
            <a:ext cx="118259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E599"/>
              </a:buClr>
              <a:buSzPts val="1600"/>
              <a:buFont typeface="Arial"/>
              <a:buNone/>
            </a:pPr>
            <a:r>
              <a:rPr b="1" i="0" lang="en-US" sz="1600" u="none" cap="none" strike="noStrike">
                <a:solidFill>
                  <a:srgbClr val="FEE599"/>
                </a:solidFill>
                <a:latin typeface="Calibri"/>
                <a:ea typeface="Calibri"/>
                <a:cs typeface="Calibri"/>
                <a:sym typeface="Calibri"/>
              </a:rPr>
              <a:t>Argentina</a:t>
            </a:r>
            <a:endParaRPr b="0" i="0" sz="1600" u="none" cap="none" strike="noStrike">
              <a:solidFill>
                <a:srgbClr val="FEE599"/>
              </a:solidFill>
              <a:latin typeface="Calibri"/>
              <a:ea typeface="Calibri"/>
              <a:cs typeface="Calibri"/>
              <a:sym typeface="Calibri"/>
            </a:endParaRPr>
          </a:p>
        </p:txBody>
      </p:sp>
      <p:pic>
        <p:nvPicPr>
          <p:cNvPr id="295" name="Google Shape;295;p9"/>
          <p:cNvPicPr preferRelativeResize="0"/>
          <p:nvPr/>
        </p:nvPicPr>
        <p:blipFill rotWithShape="1">
          <a:blip r:embed="rId8">
            <a:alphaModFix/>
          </a:blip>
          <a:srcRect b="0" l="0" r="0" t="0"/>
          <a:stretch/>
        </p:blipFill>
        <p:spPr>
          <a:xfrm>
            <a:off x="5909923" y="1693679"/>
            <a:ext cx="677328" cy="334088"/>
          </a:xfrm>
          <a:prstGeom prst="rect">
            <a:avLst/>
          </a:prstGeom>
          <a:noFill/>
          <a:ln>
            <a:noFill/>
          </a:ln>
        </p:spPr>
      </p:pic>
      <p:cxnSp>
        <p:nvCxnSpPr>
          <p:cNvPr id="296" name="Google Shape;296;p9"/>
          <p:cNvCxnSpPr/>
          <p:nvPr/>
        </p:nvCxnSpPr>
        <p:spPr>
          <a:xfrm flipH="1">
            <a:off x="6188704" y="3166394"/>
            <a:ext cx="10856" cy="708204"/>
          </a:xfrm>
          <a:prstGeom prst="straightConnector1">
            <a:avLst/>
          </a:prstGeom>
          <a:noFill/>
          <a:ln cap="flat" cmpd="sng" w="12700">
            <a:solidFill>
              <a:schemeClr val="lt1"/>
            </a:solidFill>
            <a:prstDash val="dash"/>
            <a:miter lim="800000"/>
            <a:headEnd len="sm" w="sm" type="none"/>
            <a:tailEnd len="sm" w="sm" type="none"/>
          </a:ln>
        </p:spPr>
      </p:cxnSp>
      <p:pic>
        <p:nvPicPr>
          <p:cNvPr id="297" name="Google Shape;297;p9"/>
          <p:cNvPicPr preferRelativeResize="0"/>
          <p:nvPr/>
        </p:nvPicPr>
        <p:blipFill rotWithShape="1">
          <a:blip r:embed="rId9">
            <a:alphaModFix/>
          </a:blip>
          <a:srcRect b="0" l="0" r="0" t="0"/>
          <a:stretch/>
        </p:blipFill>
        <p:spPr>
          <a:xfrm>
            <a:off x="9536191" y="1693680"/>
            <a:ext cx="669549" cy="357713"/>
          </a:xfrm>
          <a:prstGeom prst="rect">
            <a:avLst/>
          </a:prstGeom>
          <a:noFill/>
          <a:ln>
            <a:noFill/>
          </a:ln>
        </p:spPr>
      </p:pic>
      <p:pic>
        <p:nvPicPr>
          <p:cNvPr id="298" name="Google Shape;298;p9"/>
          <p:cNvPicPr preferRelativeResize="0"/>
          <p:nvPr/>
        </p:nvPicPr>
        <p:blipFill rotWithShape="1">
          <a:blip r:embed="rId10">
            <a:alphaModFix/>
          </a:blip>
          <a:srcRect b="0" l="0" r="0" t="0"/>
          <a:stretch/>
        </p:blipFill>
        <p:spPr>
          <a:xfrm>
            <a:off x="10833765" y="1698649"/>
            <a:ext cx="680880" cy="357713"/>
          </a:xfrm>
          <a:prstGeom prst="rect">
            <a:avLst/>
          </a:prstGeom>
          <a:noFill/>
          <a:ln>
            <a:noFill/>
          </a:ln>
        </p:spPr>
      </p:pic>
      <p:pic>
        <p:nvPicPr>
          <p:cNvPr id="299" name="Google Shape;299;p9"/>
          <p:cNvPicPr preferRelativeResize="0"/>
          <p:nvPr/>
        </p:nvPicPr>
        <p:blipFill rotWithShape="1">
          <a:blip r:embed="rId11">
            <a:alphaModFix/>
          </a:blip>
          <a:srcRect b="0" l="0" r="0" t="0"/>
          <a:stretch/>
        </p:blipFill>
        <p:spPr>
          <a:xfrm>
            <a:off x="5646132" y="3565109"/>
            <a:ext cx="1085144" cy="1109155"/>
          </a:xfrm>
          <a:prstGeom prst="ellipse">
            <a:avLst/>
          </a:prstGeom>
          <a:noFill/>
          <a:ln>
            <a:noFill/>
          </a:ln>
        </p:spPr>
      </p:pic>
      <p:sp>
        <p:nvSpPr>
          <p:cNvPr id="300" name="Google Shape;300;p9"/>
          <p:cNvSpPr txBox="1"/>
          <p:nvPr/>
        </p:nvSpPr>
        <p:spPr>
          <a:xfrm>
            <a:off x="5909923" y="1251335"/>
            <a:ext cx="560472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E599"/>
              </a:buClr>
              <a:buSzPts val="2400"/>
              <a:buFont typeface="Arial"/>
              <a:buNone/>
            </a:pPr>
            <a:r>
              <a:rPr b="1" i="0" lang="en-US" sz="2400" u="none" cap="none" strike="noStrike">
                <a:solidFill>
                  <a:srgbClr val="FEE599"/>
                </a:solidFill>
                <a:latin typeface="Calibri"/>
                <a:ea typeface="Calibri"/>
                <a:cs typeface="Calibri"/>
                <a:sym typeface="Calibri"/>
              </a:rPr>
              <a:t>VLab Centers of Excellence (CoEs)</a:t>
            </a:r>
            <a:endParaRPr b="0" i="0" sz="2400" u="none" cap="none" strike="noStrike">
              <a:solidFill>
                <a:srgbClr val="FEE599"/>
              </a:solidFill>
              <a:latin typeface="Calibri"/>
              <a:ea typeface="Calibri"/>
              <a:cs typeface="Calibri"/>
              <a:sym typeface="Calibri"/>
            </a:endParaRPr>
          </a:p>
        </p:txBody>
      </p:sp>
      <p:cxnSp>
        <p:nvCxnSpPr>
          <p:cNvPr id="301" name="Google Shape;301;p9"/>
          <p:cNvCxnSpPr/>
          <p:nvPr/>
        </p:nvCxnSpPr>
        <p:spPr>
          <a:xfrm flipH="1">
            <a:off x="7402231" y="3166394"/>
            <a:ext cx="10856" cy="708204"/>
          </a:xfrm>
          <a:prstGeom prst="straightConnector1">
            <a:avLst/>
          </a:prstGeom>
          <a:noFill/>
          <a:ln cap="flat" cmpd="sng" w="12700">
            <a:solidFill>
              <a:schemeClr val="lt1"/>
            </a:solidFill>
            <a:prstDash val="dash"/>
            <a:miter lim="800000"/>
            <a:headEnd len="sm" w="sm" type="none"/>
            <a:tailEnd len="sm" w="sm" type="none"/>
          </a:ln>
        </p:spPr>
      </p:cxnSp>
      <p:cxnSp>
        <p:nvCxnSpPr>
          <p:cNvPr id="302" name="Google Shape;302;p9"/>
          <p:cNvCxnSpPr/>
          <p:nvPr/>
        </p:nvCxnSpPr>
        <p:spPr>
          <a:xfrm flipH="1">
            <a:off x="8631855" y="3301190"/>
            <a:ext cx="10856" cy="708204"/>
          </a:xfrm>
          <a:prstGeom prst="straightConnector1">
            <a:avLst/>
          </a:prstGeom>
          <a:noFill/>
          <a:ln cap="flat" cmpd="sng" w="12700">
            <a:solidFill>
              <a:schemeClr val="lt1"/>
            </a:solidFill>
            <a:prstDash val="dash"/>
            <a:miter lim="800000"/>
            <a:headEnd len="sm" w="sm" type="none"/>
            <a:tailEnd len="sm" w="sm" type="none"/>
          </a:ln>
        </p:spPr>
      </p:cxnSp>
      <p:cxnSp>
        <p:nvCxnSpPr>
          <p:cNvPr id="303" name="Google Shape;303;p9"/>
          <p:cNvCxnSpPr/>
          <p:nvPr/>
        </p:nvCxnSpPr>
        <p:spPr>
          <a:xfrm flipH="1">
            <a:off x="9877176" y="3190906"/>
            <a:ext cx="10856" cy="708204"/>
          </a:xfrm>
          <a:prstGeom prst="straightConnector1">
            <a:avLst/>
          </a:prstGeom>
          <a:noFill/>
          <a:ln cap="flat" cmpd="sng" w="12700">
            <a:solidFill>
              <a:schemeClr val="lt1"/>
            </a:solidFill>
            <a:prstDash val="dash"/>
            <a:miter lim="800000"/>
            <a:headEnd len="sm" w="sm" type="none"/>
            <a:tailEnd len="sm" w="sm" type="none"/>
          </a:ln>
        </p:spPr>
      </p:cxnSp>
      <p:cxnSp>
        <p:nvCxnSpPr>
          <p:cNvPr id="304" name="Google Shape;304;p9"/>
          <p:cNvCxnSpPr/>
          <p:nvPr/>
        </p:nvCxnSpPr>
        <p:spPr>
          <a:xfrm flipH="1">
            <a:off x="11136565" y="3193646"/>
            <a:ext cx="10856" cy="708204"/>
          </a:xfrm>
          <a:prstGeom prst="straightConnector1">
            <a:avLst/>
          </a:prstGeom>
          <a:noFill/>
          <a:ln cap="flat" cmpd="sng" w="12700">
            <a:solidFill>
              <a:schemeClr val="lt1"/>
            </a:solidFill>
            <a:prstDash val="dash"/>
            <a:miter lim="800000"/>
            <a:headEnd len="sm" w="sm" type="none"/>
            <a:tailEnd len="sm" w="sm" type="none"/>
          </a:ln>
        </p:spPr>
      </p:cxnSp>
      <p:pic>
        <p:nvPicPr>
          <p:cNvPr descr="romina_mezher" id="305" name="Google Shape;305;p9"/>
          <p:cNvPicPr preferRelativeResize="0"/>
          <p:nvPr/>
        </p:nvPicPr>
        <p:blipFill rotWithShape="1">
          <a:blip r:embed="rId12">
            <a:alphaModFix/>
          </a:blip>
          <a:srcRect b="0" l="0" r="0" t="0"/>
          <a:stretch/>
        </p:blipFill>
        <p:spPr>
          <a:xfrm>
            <a:off x="6830349" y="3565109"/>
            <a:ext cx="1109155" cy="1109155"/>
          </a:xfrm>
          <a:prstGeom prst="ellipse">
            <a:avLst/>
          </a:prstGeom>
          <a:noFill/>
          <a:ln>
            <a:noFill/>
          </a:ln>
        </p:spPr>
      </p:pic>
      <p:pic>
        <p:nvPicPr>
          <p:cNvPr id="306" name="Google Shape;306;p9"/>
          <p:cNvPicPr preferRelativeResize="0"/>
          <p:nvPr/>
        </p:nvPicPr>
        <p:blipFill rotWithShape="1">
          <a:blip r:embed="rId13">
            <a:alphaModFix/>
          </a:blip>
          <a:srcRect b="0" l="0" r="0" t="0"/>
          <a:stretch/>
        </p:blipFill>
        <p:spPr>
          <a:xfrm>
            <a:off x="8065684" y="3565110"/>
            <a:ext cx="1109155" cy="1115793"/>
          </a:xfrm>
          <a:prstGeom prst="ellipse">
            <a:avLst/>
          </a:prstGeom>
          <a:noFill/>
          <a:ln>
            <a:noFill/>
          </a:ln>
        </p:spPr>
      </p:pic>
      <p:pic>
        <p:nvPicPr>
          <p:cNvPr id="307" name="Google Shape;307;p9"/>
          <p:cNvPicPr preferRelativeResize="0"/>
          <p:nvPr/>
        </p:nvPicPr>
        <p:blipFill rotWithShape="1">
          <a:blip r:embed="rId14">
            <a:alphaModFix/>
          </a:blip>
          <a:srcRect b="0" l="0" r="0" t="0"/>
          <a:stretch/>
        </p:blipFill>
        <p:spPr>
          <a:xfrm>
            <a:off x="10612082" y="3571968"/>
            <a:ext cx="1109156" cy="1102297"/>
          </a:xfrm>
          <a:prstGeom prst="rect">
            <a:avLst/>
          </a:prstGeom>
          <a:noFill/>
          <a:ln>
            <a:noFill/>
          </a:ln>
        </p:spPr>
      </p:pic>
      <p:pic>
        <p:nvPicPr>
          <p:cNvPr id="308" name="Google Shape;308;p9"/>
          <p:cNvPicPr preferRelativeResize="0"/>
          <p:nvPr/>
        </p:nvPicPr>
        <p:blipFill rotWithShape="1">
          <a:blip r:embed="rId15">
            <a:alphaModFix/>
          </a:blip>
          <a:srcRect b="0" l="0" r="0" t="0"/>
          <a:stretch/>
        </p:blipFill>
        <p:spPr>
          <a:xfrm>
            <a:off x="9335061" y="3525424"/>
            <a:ext cx="1109156" cy="1107149"/>
          </a:xfrm>
          <a:prstGeom prst="ellipse">
            <a:avLst/>
          </a:prstGeom>
          <a:noFill/>
          <a:ln>
            <a:noFill/>
          </a:ln>
        </p:spPr>
      </p:pic>
      <p:pic>
        <p:nvPicPr>
          <p:cNvPr id="309" name="Google Shape;309;p9"/>
          <p:cNvPicPr preferRelativeResize="0"/>
          <p:nvPr/>
        </p:nvPicPr>
        <p:blipFill rotWithShape="1">
          <a:blip r:embed="rId16">
            <a:alphaModFix/>
          </a:blip>
          <a:srcRect b="0" l="0" r="0" t="0"/>
          <a:stretch/>
        </p:blipFill>
        <p:spPr>
          <a:xfrm>
            <a:off x="5685043" y="2168109"/>
            <a:ext cx="1106395" cy="1106395"/>
          </a:xfrm>
          <a:prstGeom prst="rect">
            <a:avLst/>
          </a:prstGeom>
          <a:noFill/>
          <a:ln>
            <a:noFill/>
          </a:ln>
        </p:spPr>
      </p:pic>
      <p:pic>
        <p:nvPicPr>
          <p:cNvPr id="310" name="Google Shape;310;p9"/>
          <p:cNvPicPr preferRelativeResize="0"/>
          <p:nvPr/>
        </p:nvPicPr>
        <p:blipFill rotWithShape="1">
          <a:blip r:embed="rId17">
            <a:alphaModFix/>
          </a:blip>
          <a:srcRect b="0" l="0" r="0" t="0"/>
          <a:stretch/>
        </p:blipFill>
        <p:spPr>
          <a:xfrm>
            <a:off x="9289589" y="2087227"/>
            <a:ext cx="1154627" cy="1187277"/>
          </a:xfrm>
          <a:prstGeom prst="rect">
            <a:avLst/>
          </a:prstGeom>
          <a:noFill/>
          <a:ln>
            <a:noFill/>
          </a:ln>
        </p:spPr>
      </p:pic>
      <p:pic>
        <p:nvPicPr>
          <p:cNvPr id="311" name="Google Shape;311;p9"/>
          <p:cNvPicPr preferRelativeResize="0"/>
          <p:nvPr/>
        </p:nvPicPr>
        <p:blipFill rotWithShape="1">
          <a:blip r:embed="rId18">
            <a:alphaModFix/>
          </a:blip>
          <a:srcRect b="0" l="0" r="0" t="0"/>
          <a:stretch/>
        </p:blipFill>
        <p:spPr>
          <a:xfrm>
            <a:off x="10514072" y="2139148"/>
            <a:ext cx="1462107" cy="1189349"/>
          </a:xfrm>
          <a:prstGeom prst="rect">
            <a:avLst/>
          </a:prstGeom>
          <a:noFill/>
          <a:ln>
            <a:noFill/>
          </a:ln>
        </p:spPr>
      </p:pic>
      <p:pic>
        <p:nvPicPr>
          <p:cNvPr id="312" name="Google Shape;312;p9"/>
          <p:cNvPicPr preferRelativeResize="0"/>
          <p:nvPr/>
        </p:nvPicPr>
        <p:blipFill rotWithShape="1">
          <a:blip r:embed="rId19">
            <a:alphaModFix/>
          </a:blip>
          <a:srcRect b="0" l="0" r="0" t="0"/>
          <a:stretch/>
        </p:blipFill>
        <p:spPr>
          <a:xfrm>
            <a:off x="248096" y="4658192"/>
            <a:ext cx="1087771" cy="1109155"/>
          </a:xfrm>
          <a:prstGeom prst="ellipse">
            <a:avLst/>
          </a:prstGeom>
          <a:noFill/>
          <a:ln>
            <a:noFill/>
          </a:ln>
        </p:spPr>
      </p:pic>
      <p:sp>
        <p:nvSpPr>
          <p:cNvPr id="313" name="Google Shape;313;p9"/>
          <p:cNvSpPr txBox="1"/>
          <p:nvPr/>
        </p:nvSpPr>
        <p:spPr>
          <a:xfrm>
            <a:off x="-103188" y="5809482"/>
            <a:ext cx="1940560" cy="5025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333"/>
              <a:buFont typeface="Arial"/>
              <a:buNone/>
            </a:pPr>
            <a:r>
              <a:rPr b="1" i="0" lang="en-US" sz="1333" u="none" cap="none" strike="noStrike">
                <a:solidFill>
                  <a:srgbClr val="FFFFFF"/>
                </a:solidFill>
                <a:latin typeface="Calibri"/>
                <a:ea typeface="Calibri"/>
                <a:cs typeface="Calibri"/>
                <a:sym typeface="Calibri"/>
              </a:rPr>
              <a:t>Bernie Connel</a:t>
            </a:r>
            <a:endParaRPr/>
          </a:p>
          <a:p>
            <a:pPr indent="0" lvl="0" marL="0" marR="0" rtl="0" algn="ctr">
              <a:lnSpc>
                <a:spcPct val="100000"/>
              </a:lnSpc>
              <a:spcBef>
                <a:spcPts val="0"/>
              </a:spcBef>
              <a:spcAft>
                <a:spcPts val="0"/>
              </a:spcAft>
              <a:buClr>
                <a:srgbClr val="FEE599"/>
              </a:buClr>
              <a:buSzPts val="1333"/>
              <a:buFont typeface="Arial"/>
              <a:buNone/>
            </a:pPr>
            <a:r>
              <a:rPr b="1" i="0" lang="en-US" sz="1333" u="none" cap="none" strike="noStrike">
                <a:solidFill>
                  <a:srgbClr val="FEE599"/>
                </a:solidFill>
                <a:latin typeface="Calibri"/>
                <a:ea typeface="Calibri"/>
                <a:cs typeface="Calibri"/>
                <a:sym typeface="Calibri"/>
              </a:rPr>
              <a:t>(VLab Co-Chair)</a:t>
            </a:r>
            <a:endParaRPr b="0" i="0" sz="1333" u="none" cap="none" strike="noStrike">
              <a:solidFill>
                <a:srgbClr val="FEE599"/>
              </a:solidFill>
              <a:latin typeface="Calibri"/>
              <a:ea typeface="Calibri"/>
              <a:cs typeface="Calibri"/>
              <a:sym typeface="Calibri"/>
            </a:endParaRPr>
          </a:p>
        </p:txBody>
      </p:sp>
      <p:pic>
        <p:nvPicPr>
          <p:cNvPr id="314" name="Google Shape;314;p9"/>
          <p:cNvPicPr preferRelativeResize="0"/>
          <p:nvPr/>
        </p:nvPicPr>
        <p:blipFill rotWithShape="1">
          <a:blip r:embed="rId20">
            <a:alphaModFix/>
          </a:blip>
          <a:srcRect b="0" l="0" r="0" t="0"/>
          <a:stretch/>
        </p:blipFill>
        <p:spPr>
          <a:xfrm>
            <a:off x="1502188" y="4648152"/>
            <a:ext cx="1085144" cy="1109155"/>
          </a:xfrm>
          <a:prstGeom prst="ellipse">
            <a:avLst/>
          </a:prstGeom>
          <a:noFill/>
          <a:ln>
            <a:noFill/>
          </a:ln>
        </p:spPr>
      </p:pic>
      <p:sp>
        <p:nvSpPr>
          <p:cNvPr id="315" name="Google Shape;315;p9"/>
          <p:cNvSpPr txBox="1"/>
          <p:nvPr/>
        </p:nvSpPr>
        <p:spPr>
          <a:xfrm>
            <a:off x="1085756" y="5792822"/>
            <a:ext cx="1940560" cy="5025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333"/>
              <a:buFont typeface="Arial"/>
              <a:buNone/>
            </a:pPr>
            <a:r>
              <a:rPr b="1" i="0" lang="en-US" sz="1333" u="none" cap="none" strike="noStrike">
                <a:solidFill>
                  <a:srgbClr val="FFFFFF"/>
                </a:solidFill>
                <a:latin typeface="Calibri"/>
                <a:ea typeface="Calibri"/>
                <a:cs typeface="Calibri"/>
                <a:sym typeface="Calibri"/>
              </a:rPr>
              <a:t>Marcial Garbanzo</a:t>
            </a:r>
            <a:endParaRPr/>
          </a:p>
          <a:p>
            <a:pPr indent="0" lvl="0" marL="0" marR="0" rtl="0" algn="ctr">
              <a:lnSpc>
                <a:spcPct val="100000"/>
              </a:lnSpc>
              <a:spcBef>
                <a:spcPts val="0"/>
              </a:spcBef>
              <a:spcAft>
                <a:spcPts val="0"/>
              </a:spcAft>
              <a:buClr>
                <a:srgbClr val="FEE599"/>
              </a:buClr>
              <a:buSzPts val="1333"/>
              <a:buFont typeface="Arial"/>
              <a:buNone/>
            </a:pPr>
            <a:r>
              <a:rPr b="1" i="0" lang="en-US" sz="1333" u="none" cap="none" strike="noStrike">
                <a:solidFill>
                  <a:srgbClr val="FEE599"/>
                </a:solidFill>
                <a:latin typeface="Calibri"/>
                <a:ea typeface="Calibri"/>
                <a:cs typeface="Calibri"/>
                <a:sym typeface="Calibri"/>
              </a:rPr>
              <a:t>(VLab TSO)</a:t>
            </a:r>
            <a:endParaRPr b="0" i="0" sz="1333" u="none" cap="none" strike="noStrike">
              <a:solidFill>
                <a:srgbClr val="FEE599"/>
              </a:solidFill>
              <a:latin typeface="Calibri"/>
              <a:ea typeface="Calibri"/>
              <a:cs typeface="Calibri"/>
              <a:sym typeface="Calibri"/>
            </a:endParaRPr>
          </a:p>
        </p:txBody>
      </p:sp>
      <p:sp>
        <p:nvSpPr>
          <p:cNvPr id="316" name="Google Shape;316;p9"/>
          <p:cNvSpPr/>
          <p:nvPr/>
        </p:nvSpPr>
        <p:spPr>
          <a:xfrm>
            <a:off x="5685043" y="938060"/>
            <a:ext cx="6356764" cy="36933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Open Sans"/>
                <a:ea typeface="Open Sans"/>
                <a:cs typeface="Open Sans"/>
                <a:sym typeface="Open Sans"/>
              </a:rPr>
              <a:t>PARTICIPANTS OF THE PILOT PROJECT</a:t>
            </a:r>
            <a:endParaRPr/>
          </a:p>
        </p:txBody>
      </p:sp>
      <p:sp>
        <p:nvSpPr>
          <p:cNvPr id="317" name="Google Shape;317;p9"/>
          <p:cNvSpPr/>
          <p:nvPr/>
        </p:nvSpPr>
        <p:spPr>
          <a:xfrm>
            <a:off x="319858" y="1054033"/>
            <a:ext cx="4695501" cy="1109156"/>
          </a:xfrm>
          <a:prstGeom prst="roundRect">
            <a:avLst>
              <a:gd fmla="val 13289" name="adj"/>
            </a:avLst>
          </a:prstGeom>
          <a:solidFill>
            <a:srgbClr val="FBE4D4"/>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9313" marR="0" rtl="0" algn="ctr">
              <a:lnSpc>
                <a:spcPct val="100000"/>
              </a:lnSpc>
              <a:spcBef>
                <a:spcPts val="0"/>
              </a:spcBef>
              <a:spcAft>
                <a:spcPts val="0"/>
              </a:spcAft>
              <a:buClr>
                <a:srgbClr val="000000"/>
              </a:buClr>
              <a:buSzPts val="2133"/>
              <a:buFont typeface="Arial"/>
              <a:buNone/>
            </a:pPr>
            <a:r>
              <a:rPr b="1" i="1" lang="en-US" sz="2133" u="none" cap="none" strike="noStrike">
                <a:solidFill>
                  <a:srgbClr val="000000"/>
                </a:solidFill>
                <a:latin typeface="Calibri"/>
                <a:ea typeface="Calibri"/>
                <a:cs typeface="Calibri"/>
                <a:sym typeface="Calibri"/>
              </a:rPr>
              <a:t>Development of Training Resources by VLab Centers of Excellence in RA-III and RA-IV in Support of EW4All</a:t>
            </a:r>
            <a:endParaRPr b="0" i="0" sz="2133" u="none" cap="none" strike="noStrike">
              <a:solidFill>
                <a:srgbClr val="000000"/>
              </a:solidFill>
              <a:latin typeface="Calibri"/>
              <a:ea typeface="Calibri"/>
              <a:cs typeface="Calibri"/>
              <a:sym typeface="Calibri"/>
            </a:endParaRPr>
          </a:p>
        </p:txBody>
      </p:sp>
      <p:cxnSp>
        <p:nvCxnSpPr>
          <p:cNvPr id="318" name="Google Shape;318;p9"/>
          <p:cNvCxnSpPr/>
          <p:nvPr/>
        </p:nvCxnSpPr>
        <p:spPr>
          <a:xfrm rot="10800000">
            <a:off x="7402231" y="1849151"/>
            <a:ext cx="0" cy="520700"/>
          </a:xfrm>
          <a:prstGeom prst="straightConnector1">
            <a:avLst/>
          </a:prstGeom>
          <a:noFill/>
          <a:ln cap="flat" cmpd="sng" w="9525">
            <a:solidFill>
              <a:schemeClr val="lt1"/>
            </a:solidFill>
            <a:prstDash val="solid"/>
            <a:miter lim="800000"/>
            <a:headEnd len="sm" w="sm" type="none"/>
            <a:tailEnd len="sm" w="sm" type="none"/>
          </a:ln>
        </p:spPr>
      </p:cxnSp>
      <p:cxnSp>
        <p:nvCxnSpPr>
          <p:cNvPr id="319" name="Google Shape;319;p9"/>
          <p:cNvCxnSpPr/>
          <p:nvPr/>
        </p:nvCxnSpPr>
        <p:spPr>
          <a:xfrm rot="10800000">
            <a:off x="8632287" y="1849151"/>
            <a:ext cx="0" cy="520700"/>
          </a:xfrm>
          <a:prstGeom prst="straightConnector1">
            <a:avLst/>
          </a:prstGeom>
          <a:noFill/>
          <a:ln cap="flat" cmpd="sng" w="9525">
            <a:solidFill>
              <a:schemeClr val="lt1"/>
            </a:solidFill>
            <a:prstDash val="solid"/>
            <a:miter lim="800000"/>
            <a:headEnd len="sm" w="sm" type="none"/>
            <a:tailEnd len="sm" w="sm" type="none"/>
          </a:ln>
        </p:spPr>
      </p:cxnSp>
      <p:cxnSp>
        <p:nvCxnSpPr>
          <p:cNvPr id="320" name="Google Shape;320;p9"/>
          <p:cNvCxnSpPr/>
          <p:nvPr/>
        </p:nvCxnSpPr>
        <p:spPr>
          <a:xfrm rot="10800000">
            <a:off x="7402231" y="1849151"/>
            <a:ext cx="1229624" cy="0"/>
          </a:xfrm>
          <a:prstGeom prst="straightConnector1">
            <a:avLst/>
          </a:prstGeom>
          <a:noFill/>
          <a:ln cap="flat" cmpd="sng" w="9525">
            <a:solidFill>
              <a:schemeClr val="lt1"/>
            </a:solidFill>
            <a:prstDash val="solid"/>
            <a:miter lim="800000"/>
            <a:headEnd len="sm" w="sm" type="none"/>
            <a:tailEnd len="sm" w="sm" type="none"/>
          </a:ln>
        </p:spPr>
      </p:cxnSp>
      <p:pic>
        <p:nvPicPr>
          <p:cNvPr id="321" name="Google Shape;321;p9"/>
          <p:cNvPicPr preferRelativeResize="0"/>
          <p:nvPr/>
        </p:nvPicPr>
        <p:blipFill rotWithShape="1">
          <a:blip r:embed="rId21">
            <a:alphaModFix/>
          </a:blip>
          <a:srcRect b="0" l="0" r="0" t="0"/>
          <a:stretch/>
        </p:blipFill>
        <p:spPr>
          <a:xfrm>
            <a:off x="7670419" y="1687201"/>
            <a:ext cx="669549" cy="357713"/>
          </a:xfrm>
          <a:prstGeom prst="rect">
            <a:avLst/>
          </a:prstGeom>
          <a:noFill/>
          <a:ln>
            <a:noFill/>
          </a:ln>
        </p:spPr>
      </p:pic>
      <p:pic>
        <p:nvPicPr>
          <p:cNvPr id="322" name="Google Shape;322;p9"/>
          <p:cNvPicPr preferRelativeResize="0"/>
          <p:nvPr/>
        </p:nvPicPr>
        <p:blipFill rotWithShape="1">
          <a:blip r:embed="rId22">
            <a:alphaModFix/>
          </a:blip>
          <a:srcRect b="0" l="0" r="0" t="0"/>
          <a:stretch/>
        </p:blipFill>
        <p:spPr>
          <a:xfrm>
            <a:off x="6802071" y="2125643"/>
            <a:ext cx="1165712" cy="1170509"/>
          </a:xfrm>
          <a:prstGeom prst="rect">
            <a:avLst/>
          </a:prstGeom>
          <a:noFill/>
          <a:ln>
            <a:noFill/>
          </a:ln>
        </p:spPr>
      </p:pic>
      <p:pic>
        <p:nvPicPr>
          <p:cNvPr id="323" name="Google Shape;323;p9"/>
          <p:cNvPicPr preferRelativeResize="0"/>
          <p:nvPr/>
        </p:nvPicPr>
        <p:blipFill rotWithShape="1">
          <a:blip r:embed="rId23">
            <a:alphaModFix/>
          </a:blip>
          <a:srcRect b="0" l="0" r="0" t="0"/>
          <a:stretch/>
        </p:blipFill>
        <p:spPr>
          <a:xfrm>
            <a:off x="8020789" y="2125643"/>
            <a:ext cx="1198944" cy="1216360"/>
          </a:xfrm>
          <a:prstGeom prst="rect">
            <a:avLst/>
          </a:prstGeom>
          <a:noFill/>
          <a:ln>
            <a:noFill/>
          </a:ln>
        </p:spPr>
      </p:pic>
      <p:pic>
        <p:nvPicPr>
          <p:cNvPr id="324" name="Google Shape;324;p9"/>
          <p:cNvPicPr preferRelativeResize="0"/>
          <p:nvPr/>
        </p:nvPicPr>
        <p:blipFill rotWithShape="1">
          <a:blip r:embed="rId24">
            <a:alphaModFix/>
          </a:blip>
          <a:srcRect b="0" l="0" r="0" t="0"/>
          <a:stretch/>
        </p:blipFill>
        <p:spPr>
          <a:xfrm>
            <a:off x="784072" y="3026995"/>
            <a:ext cx="1121761" cy="1341236"/>
          </a:xfrm>
          <a:prstGeom prst="rect">
            <a:avLst/>
          </a:prstGeom>
          <a:noFill/>
          <a:ln>
            <a:noFill/>
          </a:ln>
        </p:spPr>
      </p:pic>
      <p:sp>
        <p:nvSpPr>
          <p:cNvPr id="325" name="Google Shape;325;p9"/>
          <p:cNvSpPr/>
          <p:nvPr/>
        </p:nvSpPr>
        <p:spPr>
          <a:xfrm>
            <a:off x="5649009" y="5526631"/>
            <a:ext cx="1076056"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Hugh Atherley</a:t>
            </a:r>
            <a:endParaRPr/>
          </a:p>
        </p:txBody>
      </p:sp>
      <p:sp>
        <p:nvSpPr>
          <p:cNvPr id="326" name="Google Shape;326;p9"/>
          <p:cNvSpPr/>
          <p:nvPr/>
        </p:nvSpPr>
        <p:spPr>
          <a:xfrm>
            <a:off x="5649009" y="5950185"/>
            <a:ext cx="1076056"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Wayne McGeary</a:t>
            </a:r>
            <a:endParaRPr/>
          </a:p>
        </p:txBody>
      </p:sp>
      <p:sp>
        <p:nvSpPr>
          <p:cNvPr id="327" name="Google Shape;327;p9"/>
          <p:cNvSpPr/>
          <p:nvPr/>
        </p:nvSpPr>
        <p:spPr>
          <a:xfrm>
            <a:off x="6823361" y="5526631"/>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Juan Ignacio</a:t>
            </a:r>
            <a:endParaRPr/>
          </a:p>
        </p:txBody>
      </p:sp>
      <p:sp>
        <p:nvSpPr>
          <p:cNvPr id="328" name="Google Shape;328;p9"/>
          <p:cNvSpPr/>
          <p:nvPr/>
        </p:nvSpPr>
        <p:spPr>
          <a:xfrm>
            <a:off x="6823361" y="5950185"/>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Luciano Vidal</a:t>
            </a:r>
            <a:endParaRPr/>
          </a:p>
        </p:txBody>
      </p:sp>
      <p:sp>
        <p:nvSpPr>
          <p:cNvPr id="329" name="Google Shape;329;p9"/>
          <p:cNvSpPr/>
          <p:nvPr/>
        </p:nvSpPr>
        <p:spPr>
          <a:xfrm>
            <a:off x="8064512" y="5526631"/>
            <a:ext cx="1109155" cy="227240"/>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Juan Ruiz</a:t>
            </a:r>
            <a:endParaRPr/>
          </a:p>
        </p:txBody>
      </p:sp>
      <p:sp>
        <p:nvSpPr>
          <p:cNvPr id="330" name="Google Shape;330;p9"/>
          <p:cNvSpPr/>
          <p:nvPr/>
        </p:nvSpPr>
        <p:spPr>
          <a:xfrm>
            <a:off x="8064512" y="5797940"/>
            <a:ext cx="1109155" cy="227240"/>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Calibri"/>
                <a:ea typeface="Calibri"/>
                <a:cs typeface="Calibri"/>
                <a:sym typeface="Calibri"/>
              </a:rPr>
              <a:t>Maite Cancelada</a:t>
            </a:r>
            <a:endParaRPr/>
          </a:p>
        </p:txBody>
      </p:sp>
      <p:sp>
        <p:nvSpPr>
          <p:cNvPr id="331" name="Google Shape;331;p9"/>
          <p:cNvSpPr/>
          <p:nvPr/>
        </p:nvSpPr>
        <p:spPr>
          <a:xfrm>
            <a:off x="8064512" y="6073945"/>
            <a:ext cx="1109155" cy="227240"/>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Paola Salio</a:t>
            </a:r>
            <a:endParaRPr/>
          </a:p>
        </p:txBody>
      </p:sp>
      <p:sp>
        <p:nvSpPr>
          <p:cNvPr id="332" name="Google Shape;332;p9"/>
          <p:cNvSpPr/>
          <p:nvPr/>
        </p:nvSpPr>
        <p:spPr>
          <a:xfrm>
            <a:off x="9338405" y="5526631"/>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Daniel Poleo</a:t>
            </a:r>
            <a:endParaRPr/>
          </a:p>
        </p:txBody>
      </p:sp>
      <p:sp>
        <p:nvSpPr>
          <p:cNvPr id="333" name="Google Shape;333;p9"/>
          <p:cNvSpPr/>
          <p:nvPr/>
        </p:nvSpPr>
        <p:spPr>
          <a:xfrm>
            <a:off x="10612081" y="5526631"/>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Regina Ito</a:t>
            </a:r>
            <a:endParaRPr/>
          </a:p>
        </p:txBody>
      </p:sp>
      <p:sp>
        <p:nvSpPr>
          <p:cNvPr id="334" name="Google Shape;334;p9"/>
          <p:cNvSpPr/>
          <p:nvPr/>
        </p:nvSpPr>
        <p:spPr>
          <a:xfrm>
            <a:off x="5646132" y="4925276"/>
            <a:ext cx="1076056"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Kathy-Ann Ceasar</a:t>
            </a:r>
            <a:endParaRPr/>
          </a:p>
        </p:txBody>
      </p:sp>
      <p:sp>
        <p:nvSpPr>
          <p:cNvPr id="335" name="Google Shape;335;p9"/>
          <p:cNvSpPr/>
          <p:nvPr/>
        </p:nvSpPr>
        <p:spPr>
          <a:xfrm>
            <a:off x="6823361" y="4928881"/>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Romina Mezher</a:t>
            </a:r>
            <a:endParaRPr/>
          </a:p>
        </p:txBody>
      </p:sp>
      <p:sp>
        <p:nvSpPr>
          <p:cNvPr id="336" name="Google Shape;336;p9"/>
          <p:cNvSpPr/>
          <p:nvPr/>
        </p:nvSpPr>
        <p:spPr>
          <a:xfrm>
            <a:off x="8064512" y="4928881"/>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Inés Leyba</a:t>
            </a:r>
            <a:endParaRPr/>
          </a:p>
        </p:txBody>
      </p:sp>
      <p:sp>
        <p:nvSpPr>
          <p:cNvPr id="337" name="Google Shape;337;p9"/>
          <p:cNvSpPr/>
          <p:nvPr/>
        </p:nvSpPr>
        <p:spPr>
          <a:xfrm>
            <a:off x="9335060" y="4928727"/>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Gabriela Mora</a:t>
            </a:r>
            <a:endParaRPr/>
          </a:p>
        </p:txBody>
      </p:sp>
      <p:sp>
        <p:nvSpPr>
          <p:cNvPr id="338" name="Google Shape;338;p9"/>
          <p:cNvSpPr/>
          <p:nvPr/>
        </p:nvSpPr>
        <p:spPr>
          <a:xfrm>
            <a:off x="10612081" y="4925276"/>
            <a:ext cx="1109155" cy="348755"/>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Diego Souza</a:t>
            </a:r>
            <a:endParaRPr/>
          </a:p>
          <a:p>
            <a:pPr indent="0" lvl="0" marL="0" marR="0" rtl="0" algn="ctr">
              <a:lnSpc>
                <a:spcPct val="100000"/>
              </a:lnSpc>
              <a:spcBef>
                <a:spcPts val="0"/>
              </a:spcBef>
              <a:spcAft>
                <a:spcPts val="0"/>
              </a:spcAft>
              <a:buClr>
                <a:srgbClr val="000000"/>
              </a:buClr>
              <a:buSzPts val="667"/>
              <a:buFont typeface="Arial"/>
              <a:buNone/>
            </a:pPr>
            <a:r>
              <a:rPr b="1" i="0" lang="en-US" sz="667" u="none" cap="none" strike="noStrike">
                <a:solidFill>
                  <a:srgbClr val="000000"/>
                </a:solidFill>
                <a:latin typeface="Calibri"/>
                <a:ea typeface="Calibri"/>
                <a:cs typeface="Calibri"/>
                <a:sym typeface="Calibri"/>
              </a:rPr>
              <a:t>(Regional Coordinator)</a:t>
            </a:r>
            <a:endParaRPr/>
          </a:p>
        </p:txBody>
      </p:sp>
      <p:sp>
        <p:nvSpPr>
          <p:cNvPr id="339" name="Google Shape;339;p9"/>
          <p:cNvSpPr txBox="1"/>
          <p:nvPr/>
        </p:nvSpPr>
        <p:spPr>
          <a:xfrm>
            <a:off x="5569932" y="4611299"/>
            <a:ext cx="607510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E599"/>
              </a:buClr>
              <a:buSzPts val="1600"/>
              <a:buFont typeface="Arial"/>
              <a:buNone/>
            </a:pPr>
            <a:r>
              <a:rPr b="1" i="0" lang="en-US" sz="1600" u="none" cap="none" strike="noStrike">
                <a:solidFill>
                  <a:srgbClr val="FEE599"/>
                </a:solidFill>
                <a:latin typeface="Calibri"/>
                <a:ea typeface="Calibri"/>
                <a:cs typeface="Calibri"/>
                <a:sym typeface="Calibri"/>
              </a:rPr>
              <a:t>VLab Focal Points</a:t>
            </a:r>
            <a:endParaRPr b="0" i="0" sz="1600" u="none" cap="none" strike="noStrike">
              <a:solidFill>
                <a:srgbClr val="FEE599"/>
              </a:solidFill>
              <a:latin typeface="Calibri"/>
              <a:ea typeface="Calibri"/>
              <a:cs typeface="Calibri"/>
              <a:sym typeface="Calibri"/>
            </a:endParaRPr>
          </a:p>
        </p:txBody>
      </p:sp>
      <p:sp>
        <p:nvSpPr>
          <p:cNvPr id="340" name="Google Shape;340;p9"/>
          <p:cNvSpPr txBox="1"/>
          <p:nvPr/>
        </p:nvSpPr>
        <p:spPr>
          <a:xfrm>
            <a:off x="5567834" y="5221908"/>
            <a:ext cx="605855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E599"/>
              </a:buClr>
              <a:buSzPts val="1600"/>
              <a:buFont typeface="Arial"/>
              <a:buNone/>
            </a:pPr>
            <a:r>
              <a:rPr b="1" i="0" lang="en-US" sz="1600" u="none" cap="none" strike="noStrike">
                <a:solidFill>
                  <a:srgbClr val="FEE599"/>
                </a:solidFill>
                <a:latin typeface="Calibri"/>
                <a:ea typeface="Calibri"/>
                <a:cs typeface="Calibri"/>
                <a:sym typeface="Calibri"/>
              </a:rPr>
              <a:t>Project Contributors</a:t>
            </a:r>
            <a:endParaRPr b="0" i="0" sz="1600" u="none" cap="none" strike="noStrike">
              <a:solidFill>
                <a:srgbClr val="FEE599"/>
              </a:solidFill>
              <a:latin typeface="Calibri"/>
              <a:ea typeface="Calibri"/>
              <a:cs typeface="Calibri"/>
              <a:sym typeface="Calibri"/>
            </a:endParaRPr>
          </a:p>
        </p:txBody>
      </p:sp>
      <p:pic>
        <p:nvPicPr>
          <p:cNvPr id="341" name="Google Shape;341;p9"/>
          <p:cNvPicPr preferRelativeResize="0"/>
          <p:nvPr/>
        </p:nvPicPr>
        <p:blipFill rotWithShape="1">
          <a:blip r:embed="rId25">
            <a:alphaModFix/>
          </a:blip>
          <a:srcRect b="0" l="0" r="0" t="0"/>
          <a:stretch/>
        </p:blipFill>
        <p:spPr>
          <a:xfrm>
            <a:off x="2723732" y="4650383"/>
            <a:ext cx="1085144" cy="1103488"/>
          </a:xfrm>
          <a:prstGeom prst="ellipse">
            <a:avLst/>
          </a:prstGeom>
          <a:noFill/>
          <a:ln>
            <a:noFill/>
          </a:ln>
        </p:spPr>
      </p:pic>
      <p:sp>
        <p:nvSpPr>
          <p:cNvPr id="342" name="Google Shape;342;p9"/>
          <p:cNvSpPr txBox="1"/>
          <p:nvPr/>
        </p:nvSpPr>
        <p:spPr>
          <a:xfrm>
            <a:off x="2296024" y="5799253"/>
            <a:ext cx="1940560" cy="5025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333"/>
              <a:buFont typeface="Arial"/>
              <a:buNone/>
            </a:pPr>
            <a:r>
              <a:rPr b="1" i="0" lang="en-US" sz="1333" u="none" cap="none" strike="noStrike">
                <a:solidFill>
                  <a:srgbClr val="FFFFFF"/>
                </a:solidFill>
                <a:latin typeface="Calibri"/>
                <a:ea typeface="Calibri"/>
                <a:cs typeface="Calibri"/>
                <a:sym typeface="Calibri"/>
              </a:rPr>
              <a:t>Zoya Andreeva</a:t>
            </a:r>
            <a:endParaRPr/>
          </a:p>
          <a:p>
            <a:pPr indent="0" lvl="0" marL="0" marR="0" rtl="0" algn="ctr">
              <a:lnSpc>
                <a:spcPct val="100000"/>
              </a:lnSpc>
              <a:spcBef>
                <a:spcPts val="0"/>
              </a:spcBef>
              <a:spcAft>
                <a:spcPts val="0"/>
              </a:spcAft>
              <a:buClr>
                <a:srgbClr val="FEE599"/>
              </a:buClr>
              <a:buSzPts val="1333"/>
              <a:buFont typeface="Arial"/>
              <a:buNone/>
            </a:pPr>
            <a:r>
              <a:rPr b="1" i="0" lang="en-US" sz="1333" u="none" cap="none" strike="noStrike">
                <a:solidFill>
                  <a:srgbClr val="FEE599"/>
                </a:solidFill>
                <a:latin typeface="Calibri"/>
                <a:ea typeface="Calibri"/>
                <a:cs typeface="Calibri"/>
                <a:sym typeface="Calibri"/>
              </a:rPr>
              <a:t>(WMO SSU/I)</a:t>
            </a:r>
            <a:endParaRPr b="0" i="0" sz="1333" u="none" cap="none" strike="noStrike">
              <a:solidFill>
                <a:srgbClr val="FEE599"/>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10"/>
          <p:cNvPicPr preferRelativeResize="0"/>
          <p:nvPr/>
        </p:nvPicPr>
        <p:blipFill rotWithShape="1">
          <a:blip r:embed="rId3">
            <a:alphaModFix/>
          </a:blip>
          <a:srcRect b="0" l="0" r="0" t="0"/>
          <a:stretch/>
        </p:blipFill>
        <p:spPr>
          <a:xfrm>
            <a:off x="2" y="1"/>
            <a:ext cx="12191997" cy="6857999"/>
          </a:xfrm>
          <a:prstGeom prst="rect">
            <a:avLst/>
          </a:prstGeom>
          <a:noFill/>
          <a:ln>
            <a:noFill/>
          </a:ln>
        </p:spPr>
      </p:pic>
      <p:sp>
        <p:nvSpPr>
          <p:cNvPr id="348" name="Google Shape;348;p10"/>
          <p:cNvSpPr/>
          <p:nvPr/>
        </p:nvSpPr>
        <p:spPr>
          <a:xfrm>
            <a:off x="10161" y="0"/>
            <a:ext cx="12171680" cy="732773"/>
          </a:xfrm>
          <a:prstGeom prst="rect">
            <a:avLst/>
          </a:prstGeom>
          <a:solidFill>
            <a:srgbClr val="005BAA"/>
          </a:solidFill>
          <a:ln cap="flat" cmpd="sng" w="12700">
            <a:solidFill>
              <a:srgbClr val="005B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5BAA"/>
              </a:solidFill>
              <a:latin typeface="Calibri"/>
              <a:ea typeface="Calibri"/>
              <a:cs typeface="Calibri"/>
              <a:sym typeface="Calibri"/>
            </a:endParaRPr>
          </a:p>
        </p:txBody>
      </p:sp>
      <p:sp>
        <p:nvSpPr>
          <p:cNvPr id="349" name="Google Shape;349;p10"/>
          <p:cNvSpPr txBox="1"/>
          <p:nvPr/>
        </p:nvSpPr>
        <p:spPr>
          <a:xfrm>
            <a:off x="10160" y="8021"/>
            <a:ext cx="12181840" cy="724753"/>
          </a:xfrm>
          <a:prstGeom prst="rect">
            <a:avLst/>
          </a:prstGeom>
          <a:noFill/>
          <a:ln>
            <a:noFill/>
          </a:ln>
        </p:spPr>
        <p:txBody>
          <a:bodyPr anchorCtr="0" anchor="ctr" bIns="60950" lIns="121900" spcFirstLastPara="1" rIns="121900" wrap="square" tIns="60950">
            <a:normAutofit/>
          </a:bodyPr>
          <a:lstStyle/>
          <a:p>
            <a:pPr indent="0" lvl="0" marL="0" marR="0" rtl="0" algn="ctr">
              <a:lnSpc>
                <a:spcPct val="90000"/>
              </a:lnSpc>
              <a:spcBef>
                <a:spcPts val="0"/>
              </a:spcBef>
              <a:spcAft>
                <a:spcPts val="0"/>
              </a:spcAft>
              <a:buClr>
                <a:srgbClr val="FFFFFF"/>
              </a:buClr>
              <a:buSzPts val="3733"/>
              <a:buFont typeface="Arial"/>
              <a:buNone/>
            </a:pPr>
            <a:r>
              <a:rPr b="1" i="0" lang="en-US" sz="3733" u="none" cap="none" strike="noStrike">
                <a:solidFill>
                  <a:srgbClr val="FFFFFF"/>
                </a:solidFill>
                <a:latin typeface="Calibri"/>
                <a:ea typeface="Calibri"/>
                <a:cs typeface="Calibri"/>
                <a:sym typeface="Calibri"/>
              </a:rPr>
              <a:t>VLab in Support of EW4All: Hazard Contributions</a:t>
            </a:r>
            <a:endParaRPr/>
          </a:p>
        </p:txBody>
      </p:sp>
      <p:pic>
        <p:nvPicPr>
          <p:cNvPr id="350" name="Google Shape;350;p10"/>
          <p:cNvPicPr preferRelativeResize="0"/>
          <p:nvPr/>
        </p:nvPicPr>
        <p:blipFill rotWithShape="1">
          <a:blip r:embed="rId4">
            <a:alphaModFix/>
          </a:blip>
          <a:srcRect b="0" l="0" r="0" t="0"/>
          <a:stretch/>
        </p:blipFill>
        <p:spPr>
          <a:xfrm>
            <a:off x="10842752" y="6448180"/>
            <a:ext cx="1252864" cy="330096"/>
          </a:xfrm>
          <a:prstGeom prst="rect">
            <a:avLst/>
          </a:prstGeom>
          <a:noFill/>
          <a:ln>
            <a:noFill/>
          </a:ln>
        </p:spPr>
      </p:pic>
      <p:sp>
        <p:nvSpPr>
          <p:cNvPr id="351" name="Google Shape;351;p10"/>
          <p:cNvSpPr txBox="1"/>
          <p:nvPr>
            <p:ph idx="11" type="ftr"/>
          </p:nvPr>
        </p:nvSpPr>
        <p:spPr>
          <a:xfrm>
            <a:off x="-1" y="6480012"/>
            <a:ext cx="12171679"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Open Sans"/>
              <a:buNone/>
            </a:pPr>
            <a:r>
              <a:rPr b="0" i="0" lang="en-US" sz="1200" u="none" cap="none" strike="noStrike">
                <a:solidFill>
                  <a:srgbClr val="888888"/>
                </a:solidFill>
                <a:latin typeface="Open Sans"/>
                <a:ea typeface="Open Sans"/>
                <a:cs typeface="Open Sans"/>
                <a:sym typeface="Open Sans"/>
              </a:rPr>
              <a:t>VLab in Support of EW4All (VLab@EW4All) - 3</a:t>
            </a:r>
            <a:r>
              <a:rPr b="0" baseline="30000" i="0" lang="en-US" sz="1200" u="none" cap="none" strike="noStrike">
                <a:solidFill>
                  <a:srgbClr val="888888"/>
                </a:solidFill>
                <a:latin typeface="Open Sans"/>
                <a:ea typeface="Open Sans"/>
                <a:cs typeface="Open Sans"/>
                <a:sym typeface="Open Sans"/>
              </a:rPr>
              <a:t>rd</a:t>
            </a:r>
            <a:r>
              <a:rPr b="0" i="0" lang="en-US" sz="1200" u="none" cap="none" strike="noStrike">
                <a:solidFill>
                  <a:srgbClr val="888888"/>
                </a:solidFill>
                <a:latin typeface="Open Sans"/>
                <a:ea typeface="Open Sans"/>
                <a:cs typeface="Open Sans"/>
                <a:sym typeface="Open Sans"/>
              </a:rPr>
              <a:t> Teleconference</a:t>
            </a:r>
            <a:endParaRPr/>
          </a:p>
        </p:txBody>
      </p:sp>
      <p:pic>
        <p:nvPicPr>
          <p:cNvPr id="352" name="Google Shape;352;p10"/>
          <p:cNvPicPr preferRelativeResize="0"/>
          <p:nvPr/>
        </p:nvPicPr>
        <p:blipFill rotWithShape="1">
          <a:blip r:embed="rId5">
            <a:alphaModFix/>
          </a:blip>
          <a:srcRect b="0" l="0" r="0" t="0"/>
          <a:stretch/>
        </p:blipFill>
        <p:spPr>
          <a:xfrm>
            <a:off x="203201" y="6356601"/>
            <a:ext cx="1414848" cy="412875"/>
          </a:xfrm>
          <a:prstGeom prst="rect">
            <a:avLst/>
          </a:prstGeom>
          <a:noFill/>
          <a:ln>
            <a:noFill/>
          </a:ln>
        </p:spPr>
      </p:pic>
      <p:pic>
        <p:nvPicPr>
          <p:cNvPr id="353" name="Google Shape;353;p10"/>
          <p:cNvPicPr preferRelativeResize="0"/>
          <p:nvPr/>
        </p:nvPicPr>
        <p:blipFill rotWithShape="1">
          <a:blip r:embed="rId6">
            <a:alphaModFix/>
          </a:blip>
          <a:srcRect b="0" l="0" r="0" t="0"/>
          <a:stretch/>
        </p:blipFill>
        <p:spPr>
          <a:xfrm>
            <a:off x="75475" y="56448"/>
            <a:ext cx="875563" cy="875563"/>
          </a:xfrm>
          <a:prstGeom prst="rect">
            <a:avLst/>
          </a:prstGeom>
          <a:noFill/>
          <a:ln>
            <a:noFill/>
          </a:ln>
        </p:spPr>
      </p:pic>
      <p:sp>
        <p:nvSpPr>
          <p:cNvPr id="354" name="Google Shape;354;p10"/>
          <p:cNvSpPr/>
          <p:nvPr/>
        </p:nvSpPr>
        <p:spPr>
          <a:xfrm>
            <a:off x="20322" y="2231934"/>
            <a:ext cx="12151356" cy="267789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grpSp>
        <p:nvGrpSpPr>
          <p:cNvPr id="355" name="Google Shape;355;p10"/>
          <p:cNvGrpSpPr/>
          <p:nvPr/>
        </p:nvGrpSpPr>
        <p:grpSpPr>
          <a:xfrm>
            <a:off x="5054135" y="868925"/>
            <a:ext cx="1854523" cy="1854523"/>
            <a:chOff x="3790601" y="651694"/>
            <a:chExt cx="1390892" cy="1390892"/>
          </a:xfrm>
        </p:grpSpPr>
        <p:sp>
          <p:nvSpPr>
            <p:cNvPr id="356" name="Google Shape;356;p10"/>
            <p:cNvSpPr/>
            <p:nvPr/>
          </p:nvSpPr>
          <p:spPr>
            <a:xfrm>
              <a:off x="3790601" y="651694"/>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id="357" name="Google Shape;357;p10"/>
            <p:cNvPicPr preferRelativeResize="0"/>
            <p:nvPr/>
          </p:nvPicPr>
          <p:blipFill rotWithShape="1">
            <a:blip r:embed="rId7">
              <a:alphaModFix/>
            </a:blip>
            <a:srcRect b="7105" l="16228" r="20289" t="17091"/>
            <a:stretch/>
          </p:blipFill>
          <p:spPr>
            <a:xfrm>
              <a:off x="3843109" y="702113"/>
              <a:ext cx="1285874" cy="1287881"/>
            </a:xfrm>
            <a:prstGeom prst="ellipse">
              <a:avLst/>
            </a:prstGeom>
            <a:noFill/>
            <a:ln>
              <a:noFill/>
            </a:ln>
          </p:spPr>
        </p:pic>
      </p:grpSp>
      <p:grpSp>
        <p:nvGrpSpPr>
          <p:cNvPr id="358" name="Google Shape;358;p10"/>
          <p:cNvGrpSpPr/>
          <p:nvPr/>
        </p:nvGrpSpPr>
        <p:grpSpPr>
          <a:xfrm>
            <a:off x="3039680" y="868925"/>
            <a:ext cx="1854523" cy="1854523"/>
            <a:chOff x="3728492" y="775381"/>
            <a:chExt cx="1390892" cy="1390892"/>
          </a:xfrm>
        </p:grpSpPr>
        <p:sp>
          <p:nvSpPr>
            <p:cNvPr id="359" name="Google Shape;359;p10"/>
            <p:cNvSpPr/>
            <p:nvPr/>
          </p:nvSpPr>
          <p:spPr>
            <a:xfrm>
              <a:off x="3728492" y="775381"/>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descr="Imagem" id="360" name="Google Shape;360;p10"/>
            <p:cNvPicPr preferRelativeResize="0"/>
            <p:nvPr/>
          </p:nvPicPr>
          <p:blipFill rotWithShape="1">
            <a:blip r:embed="rId8">
              <a:alphaModFix/>
            </a:blip>
            <a:srcRect b="0" l="31796" r="16174" t="19714"/>
            <a:stretch/>
          </p:blipFill>
          <p:spPr>
            <a:xfrm>
              <a:off x="3781000" y="827890"/>
              <a:ext cx="1285874" cy="1285874"/>
            </a:xfrm>
            <a:prstGeom prst="ellipse">
              <a:avLst/>
            </a:prstGeom>
            <a:noFill/>
            <a:ln>
              <a:noFill/>
            </a:ln>
          </p:spPr>
        </p:pic>
      </p:grpSp>
      <p:grpSp>
        <p:nvGrpSpPr>
          <p:cNvPr id="361" name="Google Shape;361;p10"/>
          <p:cNvGrpSpPr/>
          <p:nvPr/>
        </p:nvGrpSpPr>
        <p:grpSpPr>
          <a:xfrm>
            <a:off x="1022364" y="868925"/>
            <a:ext cx="1854523" cy="1854523"/>
            <a:chOff x="-3607391" y="222263"/>
            <a:chExt cx="1390892" cy="1390892"/>
          </a:xfrm>
        </p:grpSpPr>
        <p:sp>
          <p:nvSpPr>
            <p:cNvPr id="362" name="Google Shape;362;p10"/>
            <p:cNvSpPr/>
            <p:nvPr/>
          </p:nvSpPr>
          <p:spPr>
            <a:xfrm>
              <a:off x="-3607391" y="222263"/>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id="363" name="Google Shape;363;p10"/>
            <p:cNvPicPr preferRelativeResize="0"/>
            <p:nvPr/>
          </p:nvPicPr>
          <p:blipFill rotWithShape="1">
            <a:blip r:embed="rId9">
              <a:alphaModFix/>
            </a:blip>
            <a:srcRect b="0" l="0" r="36763" t="0"/>
            <a:stretch/>
          </p:blipFill>
          <p:spPr>
            <a:xfrm>
              <a:off x="-3554884" y="274772"/>
              <a:ext cx="1285874" cy="1285874"/>
            </a:xfrm>
            <a:prstGeom prst="ellipse">
              <a:avLst/>
            </a:prstGeom>
            <a:noFill/>
            <a:ln>
              <a:noFill/>
            </a:ln>
          </p:spPr>
        </p:pic>
      </p:grpSp>
      <p:grpSp>
        <p:nvGrpSpPr>
          <p:cNvPr id="364" name="Google Shape;364;p10"/>
          <p:cNvGrpSpPr/>
          <p:nvPr/>
        </p:nvGrpSpPr>
        <p:grpSpPr>
          <a:xfrm>
            <a:off x="7079775" y="871237"/>
            <a:ext cx="1854523" cy="1854523"/>
            <a:chOff x="-4302839" y="1773831"/>
            <a:chExt cx="1390892" cy="1390892"/>
          </a:xfrm>
        </p:grpSpPr>
        <p:sp>
          <p:nvSpPr>
            <p:cNvPr id="365" name="Google Shape;365;p10"/>
            <p:cNvSpPr/>
            <p:nvPr/>
          </p:nvSpPr>
          <p:spPr>
            <a:xfrm>
              <a:off x="-4302839" y="1773831"/>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descr="Iota satellite image" id="366" name="Google Shape;366;p10"/>
            <p:cNvPicPr preferRelativeResize="0"/>
            <p:nvPr/>
          </p:nvPicPr>
          <p:blipFill rotWithShape="1">
            <a:blip r:embed="rId10">
              <a:alphaModFix/>
            </a:blip>
            <a:srcRect b="0" l="3163" r="32543" t="0"/>
            <a:stretch/>
          </p:blipFill>
          <p:spPr>
            <a:xfrm>
              <a:off x="-4250332" y="1826339"/>
              <a:ext cx="1285874" cy="1285875"/>
            </a:xfrm>
            <a:prstGeom prst="ellipse">
              <a:avLst/>
            </a:prstGeom>
            <a:noFill/>
            <a:ln>
              <a:noFill/>
            </a:ln>
          </p:spPr>
        </p:pic>
      </p:grpSp>
      <p:grpSp>
        <p:nvGrpSpPr>
          <p:cNvPr id="367" name="Google Shape;367;p10"/>
          <p:cNvGrpSpPr/>
          <p:nvPr/>
        </p:nvGrpSpPr>
        <p:grpSpPr>
          <a:xfrm>
            <a:off x="8212009" y="4526120"/>
            <a:ext cx="1854523" cy="1854523"/>
            <a:chOff x="-4225612" y="-1595622"/>
            <a:chExt cx="1390892" cy="1390892"/>
          </a:xfrm>
        </p:grpSpPr>
        <p:sp>
          <p:nvSpPr>
            <p:cNvPr id="368" name="Google Shape;368;p10"/>
            <p:cNvSpPr/>
            <p:nvPr/>
          </p:nvSpPr>
          <p:spPr>
            <a:xfrm>
              <a:off x="-4225612" y="-1595622"/>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descr="Eruption of the Ubinas volcano in southern Peru — CIMSS Satellite Blog,  CIMSS" id="369" name="Google Shape;369;p10"/>
            <p:cNvPicPr preferRelativeResize="0"/>
            <p:nvPr/>
          </p:nvPicPr>
          <p:blipFill rotWithShape="1">
            <a:blip r:embed="rId11">
              <a:alphaModFix/>
            </a:blip>
            <a:srcRect b="0" l="19209" r="20899" t="0"/>
            <a:stretch/>
          </p:blipFill>
          <p:spPr>
            <a:xfrm>
              <a:off x="-4173105" y="-1543114"/>
              <a:ext cx="1285874" cy="1285874"/>
            </a:xfrm>
            <a:prstGeom prst="ellipse">
              <a:avLst/>
            </a:prstGeom>
            <a:noFill/>
            <a:ln>
              <a:noFill/>
            </a:ln>
          </p:spPr>
        </p:pic>
      </p:grpSp>
      <p:grpSp>
        <p:nvGrpSpPr>
          <p:cNvPr id="370" name="Google Shape;370;p10"/>
          <p:cNvGrpSpPr/>
          <p:nvPr/>
        </p:nvGrpSpPr>
        <p:grpSpPr>
          <a:xfrm>
            <a:off x="6197553" y="4526120"/>
            <a:ext cx="1854523" cy="1854523"/>
            <a:chOff x="4648165" y="3394590"/>
            <a:chExt cx="1390892" cy="1390892"/>
          </a:xfrm>
        </p:grpSpPr>
        <p:sp>
          <p:nvSpPr>
            <p:cNvPr id="371" name="Google Shape;371;p10"/>
            <p:cNvSpPr/>
            <p:nvPr/>
          </p:nvSpPr>
          <p:spPr>
            <a:xfrm>
              <a:off x="4648165" y="3394590"/>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id="372" name="Google Shape;372;p10"/>
            <p:cNvPicPr preferRelativeResize="0"/>
            <p:nvPr/>
          </p:nvPicPr>
          <p:blipFill rotWithShape="1">
            <a:blip r:embed="rId12">
              <a:alphaModFix/>
            </a:blip>
            <a:srcRect b="0" l="25749" r="11543" t="0"/>
            <a:stretch/>
          </p:blipFill>
          <p:spPr>
            <a:xfrm>
              <a:off x="4695312" y="3449479"/>
              <a:ext cx="1291234" cy="1285875"/>
            </a:xfrm>
            <a:prstGeom prst="ellipse">
              <a:avLst/>
            </a:prstGeom>
            <a:noFill/>
            <a:ln>
              <a:noFill/>
            </a:ln>
          </p:spPr>
        </p:pic>
      </p:grpSp>
      <p:grpSp>
        <p:nvGrpSpPr>
          <p:cNvPr id="373" name="Google Shape;373;p10"/>
          <p:cNvGrpSpPr/>
          <p:nvPr/>
        </p:nvGrpSpPr>
        <p:grpSpPr>
          <a:xfrm>
            <a:off x="9105597" y="867476"/>
            <a:ext cx="1854523" cy="1854523"/>
            <a:chOff x="-2000654" y="-874075"/>
            <a:chExt cx="1390892" cy="1390892"/>
          </a:xfrm>
        </p:grpSpPr>
        <p:sp>
          <p:nvSpPr>
            <p:cNvPr id="374" name="Google Shape;374;p10"/>
            <p:cNvSpPr/>
            <p:nvPr/>
          </p:nvSpPr>
          <p:spPr>
            <a:xfrm>
              <a:off x="-2000654" y="-874075"/>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id="375" name="Google Shape;375;p10"/>
            <p:cNvPicPr preferRelativeResize="0"/>
            <p:nvPr/>
          </p:nvPicPr>
          <p:blipFill rotWithShape="1">
            <a:blip r:embed="rId13">
              <a:alphaModFix/>
            </a:blip>
            <a:srcRect b="28373" l="9382" r="59806" t="25362"/>
            <a:stretch/>
          </p:blipFill>
          <p:spPr>
            <a:xfrm>
              <a:off x="-1948148" y="-821567"/>
              <a:ext cx="1285874" cy="1285874"/>
            </a:xfrm>
            <a:prstGeom prst="ellipse">
              <a:avLst/>
            </a:prstGeom>
            <a:noFill/>
            <a:ln>
              <a:noFill/>
            </a:ln>
          </p:spPr>
        </p:pic>
      </p:grpSp>
      <p:grpSp>
        <p:nvGrpSpPr>
          <p:cNvPr id="376" name="Google Shape;376;p10"/>
          <p:cNvGrpSpPr/>
          <p:nvPr/>
        </p:nvGrpSpPr>
        <p:grpSpPr>
          <a:xfrm>
            <a:off x="2094045" y="4518217"/>
            <a:ext cx="1854523" cy="1854523"/>
            <a:chOff x="-5415930" y="-605428"/>
            <a:chExt cx="1390892" cy="1390892"/>
          </a:xfrm>
        </p:grpSpPr>
        <p:sp>
          <p:nvSpPr>
            <p:cNvPr id="377" name="Google Shape;377;p10"/>
            <p:cNvSpPr/>
            <p:nvPr/>
          </p:nvSpPr>
          <p:spPr>
            <a:xfrm>
              <a:off x="-5415930" y="-605428"/>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id="378" name="Google Shape;378;p10"/>
            <p:cNvPicPr preferRelativeResize="0"/>
            <p:nvPr/>
          </p:nvPicPr>
          <p:blipFill rotWithShape="1">
            <a:blip r:embed="rId14">
              <a:alphaModFix/>
            </a:blip>
            <a:srcRect b="8433" l="22262" r="15814" t="5721"/>
            <a:stretch/>
          </p:blipFill>
          <p:spPr>
            <a:xfrm>
              <a:off x="-5363424" y="-552919"/>
              <a:ext cx="1285875" cy="1285874"/>
            </a:xfrm>
            <a:prstGeom prst="ellipse">
              <a:avLst/>
            </a:prstGeom>
            <a:noFill/>
            <a:ln>
              <a:noFill/>
            </a:ln>
          </p:spPr>
        </p:pic>
      </p:grpSp>
      <p:grpSp>
        <p:nvGrpSpPr>
          <p:cNvPr id="379" name="Google Shape;379;p10"/>
          <p:cNvGrpSpPr/>
          <p:nvPr/>
        </p:nvGrpSpPr>
        <p:grpSpPr>
          <a:xfrm>
            <a:off x="4183097" y="4518220"/>
            <a:ext cx="1854523" cy="1854523"/>
            <a:chOff x="-3324006" y="3003321"/>
            <a:chExt cx="1390892" cy="1390892"/>
          </a:xfrm>
        </p:grpSpPr>
        <p:sp>
          <p:nvSpPr>
            <p:cNvPr id="380" name="Google Shape;380;p10"/>
            <p:cNvSpPr/>
            <p:nvPr/>
          </p:nvSpPr>
          <p:spPr>
            <a:xfrm>
              <a:off x="-3324006" y="3003321"/>
              <a:ext cx="1390892" cy="1390892"/>
            </a:xfrm>
            <a:prstGeom prst="ellipse">
              <a:avLst/>
            </a:prstGeom>
            <a:solidFill>
              <a:srgbClr val="2F549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descr="GOES-16 " id="381" name="Google Shape;381;p10"/>
            <p:cNvPicPr preferRelativeResize="0"/>
            <p:nvPr/>
          </p:nvPicPr>
          <p:blipFill rotWithShape="1">
            <a:blip r:embed="rId15">
              <a:alphaModFix/>
            </a:blip>
            <a:srcRect b="40383" l="18205" r="49732" t="17849"/>
            <a:stretch/>
          </p:blipFill>
          <p:spPr>
            <a:xfrm>
              <a:off x="-3271499" y="3055828"/>
              <a:ext cx="1285874" cy="1285874"/>
            </a:xfrm>
            <a:prstGeom prst="ellipse">
              <a:avLst/>
            </a:prstGeom>
            <a:noFill/>
            <a:ln>
              <a:noFill/>
            </a:ln>
          </p:spPr>
        </p:pic>
      </p:grpSp>
      <p:sp>
        <p:nvSpPr>
          <p:cNvPr id="382" name="Google Shape;382;p10"/>
          <p:cNvSpPr/>
          <p:nvPr/>
        </p:nvSpPr>
        <p:spPr>
          <a:xfrm>
            <a:off x="1047553" y="2401945"/>
            <a:ext cx="1797680" cy="350647"/>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Heatwaves</a:t>
            </a:r>
            <a:endParaRPr/>
          </a:p>
        </p:txBody>
      </p:sp>
      <p:sp>
        <p:nvSpPr>
          <p:cNvPr id="383" name="Google Shape;383;p10"/>
          <p:cNvSpPr/>
          <p:nvPr/>
        </p:nvSpPr>
        <p:spPr>
          <a:xfrm>
            <a:off x="7105793" y="2399488"/>
            <a:ext cx="1787371" cy="345624"/>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Tropical Cyclones</a:t>
            </a:r>
            <a:endParaRPr/>
          </a:p>
        </p:txBody>
      </p:sp>
      <p:sp>
        <p:nvSpPr>
          <p:cNvPr id="384" name="Google Shape;384;p10"/>
          <p:cNvSpPr/>
          <p:nvPr/>
        </p:nvSpPr>
        <p:spPr>
          <a:xfrm>
            <a:off x="2098152" y="6147487"/>
            <a:ext cx="1787371" cy="345624"/>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Rain / Wet Spell</a:t>
            </a:r>
            <a:endParaRPr/>
          </a:p>
        </p:txBody>
      </p:sp>
      <p:sp>
        <p:nvSpPr>
          <p:cNvPr id="385" name="Google Shape;385;p10"/>
          <p:cNvSpPr/>
          <p:nvPr/>
        </p:nvSpPr>
        <p:spPr>
          <a:xfrm>
            <a:off x="4210807" y="6147487"/>
            <a:ext cx="1787371" cy="345624"/>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Hail</a:t>
            </a:r>
            <a:endParaRPr/>
          </a:p>
        </p:txBody>
      </p:sp>
      <p:sp>
        <p:nvSpPr>
          <p:cNvPr id="386" name="Google Shape;386;p10"/>
          <p:cNvSpPr/>
          <p:nvPr/>
        </p:nvSpPr>
        <p:spPr>
          <a:xfrm>
            <a:off x="6231728" y="6139744"/>
            <a:ext cx="1787371" cy="345624"/>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Fog</a:t>
            </a:r>
            <a:endParaRPr/>
          </a:p>
        </p:txBody>
      </p:sp>
      <p:sp>
        <p:nvSpPr>
          <p:cNvPr id="387" name="Google Shape;387;p10"/>
          <p:cNvSpPr/>
          <p:nvPr/>
        </p:nvSpPr>
        <p:spPr>
          <a:xfrm>
            <a:off x="8242157" y="6139744"/>
            <a:ext cx="1787371" cy="345624"/>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Volcanic Ash</a:t>
            </a:r>
            <a:endParaRPr/>
          </a:p>
        </p:txBody>
      </p:sp>
      <p:sp>
        <p:nvSpPr>
          <p:cNvPr id="388" name="Google Shape;388;p10"/>
          <p:cNvSpPr/>
          <p:nvPr/>
        </p:nvSpPr>
        <p:spPr>
          <a:xfrm>
            <a:off x="9122423" y="2392007"/>
            <a:ext cx="1787371" cy="345624"/>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Lightning</a:t>
            </a:r>
            <a:endParaRPr/>
          </a:p>
        </p:txBody>
      </p:sp>
      <p:sp>
        <p:nvSpPr>
          <p:cNvPr id="389" name="Google Shape;389;p10"/>
          <p:cNvSpPr/>
          <p:nvPr/>
        </p:nvSpPr>
        <p:spPr>
          <a:xfrm>
            <a:off x="5095725" y="2406967"/>
            <a:ext cx="1787371" cy="345624"/>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Calibri"/>
                <a:ea typeface="Calibri"/>
                <a:cs typeface="Calibri"/>
                <a:sym typeface="Calibri"/>
              </a:rPr>
              <a:t>Thunderstorms </a:t>
            </a:r>
            <a:endParaRPr/>
          </a:p>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Calibri"/>
                <a:ea typeface="Calibri"/>
                <a:cs typeface="Calibri"/>
                <a:sym typeface="Calibri"/>
              </a:rPr>
              <a:t>/ Squall Lines</a:t>
            </a:r>
            <a:endParaRPr/>
          </a:p>
        </p:txBody>
      </p:sp>
      <p:sp>
        <p:nvSpPr>
          <p:cNvPr id="390" name="Google Shape;390;p10"/>
          <p:cNvSpPr/>
          <p:nvPr/>
        </p:nvSpPr>
        <p:spPr>
          <a:xfrm>
            <a:off x="3065559" y="2401944"/>
            <a:ext cx="1797680" cy="346005"/>
          </a:xfrm>
          <a:prstGeom prst="roundRect">
            <a:avLst>
              <a:gd fmla="val 16667" name="adj"/>
            </a:avLst>
          </a:prstGeom>
          <a:solidFill>
            <a:srgbClr val="2F5597"/>
          </a:solidFill>
          <a:ln cap="flat" cmpd="sng" w="12700">
            <a:solidFill>
              <a:srgbClr val="1F3864"/>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Calibri"/>
                <a:ea typeface="Calibri"/>
                <a:cs typeface="Calibri"/>
                <a:sym typeface="Calibri"/>
              </a:rPr>
              <a:t>Floods</a:t>
            </a:r>
            <a:endParaRPr/>
          </a:p>
        </p:txBody>
      </p:sp>
      <p:cxnSp>
        <p:nvCxnSpPr>
          <p:cNvPr id="391" name="Google Shape;391;p10"/>
          <p:cNvCxnSpPr>
            <a:endCxn id="382" idx="2"/>
          </p:cNvCxnSpPr>
          <p:nvPr/>
        </p:nvCxnSpPr>
        <p:spPr>
          <a:xfrm rot="10800000">
            <a:off x="1946393" y="2752592"/>
            <a:ext cx="612600" cy="510600"/>
          </a:xfrm>
          <a:prstGeom prst="straightConnector1">
            <a:avLst/>
          </a:prstGeom>
          <a:noFill/>
          <a:ln cap="flat" cmpd="sng" w="38100">
            <a:solidFill>
              <a:srgbClr val="595959"/>
            </a:solidFill>
            <a:prstDash val="solid"/>
            <a:miter lim="800000"/>
            <a:headEnd len="sm" w="sm" type="none"/>
            <a:tailEnd len="med" w="med" type="triangle"/>
          </a:ln>
        </p:spPr>
      </p:cxnSp>
      <p:cxnSp>
        <p:nvCxnSpPr>
          <p:cNvPr id="392" name="Google Shape;392;p10"/>
          <p:cNvCxnSpPr/>
          <p:nvPr/>
        </p:nvCxnSpPr>
        <p:spPr>
          <a:xfrm flipH="1" rot="10800000">
            <a:off x="3065558" y="2747950"/>
            <a:ext cx="618199" cy="515125"/>
          </a:xfrm>
          <a:prstGeom prst="straightConnector1">
            <a:avLst/>
          </a:prstGeom>
          <a:noFill/>
          <a:ln cap="flat" cmpd="sng" w="38100">
            <a:solidFill>
              <a:srgbClr val="595959"/>
            </a:solidFill>
            <a:prstDash val="solid"/>
            <a:miter lim="800000"/>
            <a:headEnd len="sm" w="sm" type="none"/>
            <a:tailEnd len="med" w="med" type="triangle"/>
          </a:ln>
        </p:spPr>
      </p:cxnSp>
      <p:pic>
        <p:nvPicPr>
          <p:cNvPr id="393" name="Google Shape;393;p10"/>
          <p:cNvPicPr preferRelativeResize="0"/>
          <p:nvPr/>
        </p:nvPicPr>
        <p:blipFill rotWithShape="1">
          <a:blip r:embed="rId16">
            <a:alphaModFix/>
          </a:blip>
          <a:srcRect b="0" l="0" r="0" t="0"/>
          <a:stretch/>
        </p:blipFill>
        <p:spPr>
          <a:xfrm>
            <a:off x="2082832" y="2938491"/>
            <a:ext cx="1408059" cy="1408059"/>
          </a:xfrm>
          <a:prstGeom prst="rect">
            <a:avLst/>
          </a:prstGeom>
          <a:noFill/>
          <a:ln>
            <a:noFill/>
          </a:ln>
        </p:spPr>
      </p:pic>
      <p:cxnSp>
        <p:nvCxnSpPr>
          <p:cNvPr id="394" name="Google Shape;394;p10"/>
          <p:cNvCxnSpPr/>
          <p:nvPr/>
        </p:nvCxnSpPr>
        <p:spPr>
          <a:xfrm rot="10800000">
            <a:off x="4212577" y="2752591"/>
            <a:ext cx="0" cy="227276"/>
          </a:xfrm>
          <a:prstGeom prst="straightConnector1">
            <a:avLst/>
          </a:prstGeom>
          <a:noFill/>
          <a:ln cap="flat" cmpd="sng" w="38100">
            <a:solidFill>
              <a:srgbClr val="595959"/>
            </a:solidFill>
            <a:prstDash val="solid"/>
            <a:miter lim="800000"/>
            <a:headEnd len="sm" w="sm" type="none"/>
            <a:tailEnd len="med" w="med" type="triangle"/>
          </a:ln>
        </p:spPr>
      </p:cxnSp>
      <p:cxnSp>
        <p:nvCxnSpPr>
          <p:cNvPr id="395" name="Google Shape;395;p10"/>
          <p:cNvCxnSpPr/>
          <p:nvPr/>
        </p:nvCxnSpPr>
        <p:spPr>
          <a:xfrm flipH="1" rot="10800000">
            <a:off x="5133935" y="2747950"/>
            <a:ext cx="441365" cy="506413"/>
          </a:xfrm>
          <a:prstGeom prst="straightConnector1">
            <a:avLst/>
          </a:prstGeom>
          <a:noFill/>
          <a:ln cap="flat" cmpd="sng" w="38100">
            <a:solidFill>
              <a:srgbClr val="595959"/>
            </a:solidFill>
            <a:prstDash val="solid"/>
            <a:miter lim="800000"/>
            <a:headEnd len="sm" w="sm" type="none"/>
            <a:tailEnd len="med" w="med" type="triangle"/>
          </a:ln>
        </p:spPr>
      </p:cxnSp>
      <p:cxnSp>
        <p:nvCxnSpPr>
          <p:cNvPr id="396" name="Google Shape;396;p10"/>
          <p:cNvCxnSpPr/>
          <p:nvPr/>
        </p:nvCxnSpPr>
        <p:spPr>
          <a:xfrm rot="10800000">
            <a:off x="8421248" y="2743879"/>
            <a:ext cx="612657" cy="510484"/>
          </a:xfrm>
          <a:prstGeom prst="straightConnector1">
            <a:avLst/>
          </a:prstGeom>
          <a:noFill/>
          <a:ln cap="flat" cmpd="sng" w="38100">
            <a:solidFill>
              <a:srgbClr val="595959"/>
            </a:solidFill>
            <a:prstDash val="solid"/>
            <a:miter lim="800000"/>
            <a:headEnd len="sm" w="sm" type="none"/>
            <a:tailEnd len="med" w="med" type="triangle"/>
          </a:ln>
        </p:spPr>
      </p:cxnSp>
      <p:cxnSp>
        <p:nvCxnSpPr>
          <p:cNvPr id="397" name="Google Shape;397;p10"/>
          <p:cNvCxnSpPr/>
          <p:nvPr/>
        </p:nvCxnSpPr>
        <p:spPr>
          <a:xfrm flipH="1" rot="10800000">
            <a:off x="9540411" y="2730771"/>
            <a:ext cx="618199" cy="515125"/>
          </a:xfrm>
          <a:prstGeom prst="straightConnector1">
            <a:avLst/>
          </a:prstGeom>
          <a:noFill/>
          <a:ln cap="flat" cmpd="sng" w="38100">
            <a:solidFill>
              <a:srgbClr val="595959"/>
            </a:solidFill>
            <a:prstDash val="solid"/>
            <a:miter lim="800000"/>
            <a:headEnd len="sm" w="sm" type="none"/>
            <a:tailEnd len="med" w="med" type="triangle"/>
          </a:ln>
        </p:spPr>
      </p:cxnSp>
      <p:pic>
        <p:nvPicPr>
          <p:cNvPr id="398" name="Google Shape;398;p10"/>
          <p:cNvPicPr preferRelativeResize="0"/>
          <p:nvPr/>
        </p:nvPicPr>
        <p:blipFill rotWithShape="1">
          <a:blip r:embed="rId17">
            <a:alphaModFix/>
          </a:blip>
          <a:srcRect b="0" l="0" r="0" t="0"/>
          <a:stretch/>
        </p:blipFill>
        <p:spPr>
          <a:xfrm>
            <a:off x="8589057" y="2876295"/>
            <a:ext cx="1469443" cy="1510995"/>
          </a:xfrm>
          <a:prstGeom prst="rect">
            <a:avLst/>
          </a:prstGeom>
          <a:noFill/>
          <a:ln>
            <a:noFill/>
          </a:ln>
        </p:spPr>
      </p:pic>
      <p:cxnSp>
        <p:nvCxnSpPr>
          <p:cNvPr id="399" name="Google Shape;399;p10"/>
          <p:cNvCxnSpPr>
            <a:endCxn id="371" idx="0"/>
          </p:cNvCxnSpPr>
          <p:nvPr/>
        </p:nvCxnSpPr>
        <p:spPr>
          <a:xfrm flipH="1">
            <a:off x="7124815" y="4216220"/>
            <a:ext cx="321300" cy="309900"/>
          </a:xfrm>
          <a:prstGeom prst="straightConnector1">
            <a:avLst/>
          </a:prstGeom>
          <a:noFill/>
          <a:ln cap="flat" cmpd="sng" w="38100">
            <a:solidFill>
              <a:srgbClr val="595959"/>
            </a:solidFill>
            <a:prstDash val="solid"/>
            <a:miter lim="800000"/>
            <a:headEnd len="sm" w="sm" type="none"/>
            <a:tailEnd len="med" w="med" type="triangle"/>
          </a:ln>
        </p:spPr>
      </p:cxnSp>
      <p:cxnSp>
        <p:nvCxnSpPr>
          <p:cNvPr id="400" name="Google Shape;400;p10"/>
          <p:cNvCxnSpPr/>
          <p:nvPr/>
        </p:nvCxnSpPr>
        <p:spPr>
          <a:xfrm>
            <a:off x="7952598" y="4203027"/>
            <a:ext cx="618199" cy="515125"/>
          </a:xfrm>
          <a:prstGeom prst="straightConnector1">
            <a:avLst/>
          </a:prstGeom>
          <a:noFill/>
          <a:ln cap="flat" cmpd="sng" w="38100">
            <a:solidFill>
              <a:srgbClr val="595959"/>
            </a:solidFill>
            <a:prstDash val="solid"/>
            <a:miter lim="800000"/>
            <a:headEnd len="sm" w="sm" type="none"/>
            <a:tailEnd len="med" w="med" type="triangle"/>
          </a:ln>
        </p:spPr>
      </p:cxnSp>
      <p:pic>
        <p:nvPicPr>
          <p:cNvPr id="401" name="Google Shape;401;p10"/>
          <p:cNvPicPr preferRelativeResize="0"/>
          <p:nvPr/>
        </p:nvPicPr>
        <p:blipFill rotWithShape="1">
          <a:blip r:embed="rId18">
            <a:alphaModFix/>
          </a:blip>
          <a:srcRect b="0" l="0" r="0" t="0"/>
          <a:stretch/>
        </p:blipFill>
        <p:spPr>
          <a:xfrm>
            <a:off x="6957255" y="2851959"/>
            <a:ext cx="1510301" cy="1516515"/>
          </a:xfrm>
          <a:prstGeom prst="rect">
            <a:avLst/>
          </a:prstGeom>
          <a:noFill/>
          <a:ln>
            <a:noFill/>
          </a:ln>
        </p:spPr>
      </p:pic>
      <p:cxnSp>
        <p:nvCxnSpPr>
          <p:cNvPr id="402" name="Google Shape;402;p10"/>
          <p:cNvCxnSpPr/>
          <p:nvPr/>
        </p:nvCxnSpPr>
        <p:spPr>
          <a:xfrm flipH="1">
            <a:off x="5483943" y="4213129"/>
            <a:ext cx="434696" cy="386177"/>
          </a:xfrm>
          <a:prstGeom prst="straightConnector1">
            <a:avLst/>
          </a:prstGeom>
          <a:noFill/>
          <a:ln cap="flat" cmpd="sng" w="38100">
            <a:solidFill>
              <a:srgbClr val="595959"/>
            </a:solidFill>
            <a:prstDash val="solid"/>
            <a:miter lim="800000"/>
            <a:headEnd len="sm" w="sm" type="none"/>
            <a:tailEnd len="med" w="med" type="triangle"/>
          </a:ln>
        </p:spPr>
      </p:cxnSp>
      <p:cxnSp>
        <p:nvCxnSpPr>
          <p:cNvPr id="403" name="Google Shape;403;p10"/>
          <p:cNvCxnSpPr/>
          <p:nvPr/>
        </p:nvCxnSpPr>
        <p:spPr>
          <a:xfrm flipH="1">
            <a:off x="3787280" y="3978591"/>
            <a:ext cx="1800729" cy="911044"/>
          </a:xfrm>
          <a:prstGeom prst="straightConnector1">
            <a:avLst/>
          </a:prstGeom>
          <a:noFill/>
          <a:ln cap="flat" cmpd="sng" w="38100">
            <a:solidFill>
              <a:srgbClr val="595959"/>
            </a:solidFill>
            <a:prstDash val="solid"/>
            <a:miter lim="800000"/>
            <a:headEnd len="sm" w="sm" type="none"/>
            <a:tailEnd len="med" w="med" type="triangle"/>
          </a:ln>
        </p:spPr>
      </p:cxnSp>
      <p:pic>
        <p:nvPicPr>
          <p:cNvPr id="404" name="Google Shape;404;p10"/>
          <p:cNvPicPr preferRelativeResize="0"/>
          <p:nvPr/>
        </p:nvPicPr>
        <p:blipFill rotWithShape="1">
          <a:blip r:embed="rId19">
            <a:alphaModFix/>
          </a:blip>
          <a:srcRect b="0" l="0" r="0" t="0"/>
          <a:stretch/>
        </p:blipFill>
        <p:spPr>
          <a:xfrm>
            <a:off x="5421119" y="2916688"/>
            <a:ext cx="1408059" cy="1428512"/>
          </a:xfrm>
          <a:prstGeom prst="rect">
            <a:avLst/>
          </a:prstGeom>
          <a:noFill/>
          <a:ln>
            <a:noFill/>
          </a:ln>
        </p:spPr>
      </p:pic>
      <p:pic>
        <p:nvPicPr>
          <p:cNvPr id="405" name="Google Shape;405;p10"/>
          <p:cNvPicPr preferRelativeResize="0"/>
          <p:nvPr/>
        </p:nvPicPr>
        <p:blipFill rotWithShape="1">
          <a:blip r:embed="rId20">
            <a:alphaModFix/>
          </a:blip>
          <a:srcRect b="0" l="0" r="0" t="0"/>
          <a:stretch/>
        </p:blipFill>
        <p:spPr>
          <a:xfrm>
            <a:off x="3610252" y="2916942"/>
            <a:ext cx="1745613" cy="14259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1"/>
          <p:cNvSpPr/>
          <p:nvPr/>
        </p:nvSpPr>
        <p:spPr>
          <a:xfrm>
            <a:off x="0" y="53899"/>
            <a:ext cx="12192000" cy="53860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5BAA"/>
              </a:buClr>
              <a:buSzPts val="3500"/>
              <a:buFont typeface="Arial"/>
              <a:buNone/>
            </a:pPr>
            <a:r>
              <a:rPr b="1" i="0" lang="en-US" sz="3500" u="none" cap="none" strike="noStrike">
                <a:solidFill>
                  <a:srgbClr val="005BAA"/>
                </a:solidFill>
                <a:latin typeface="Arial"/>
                <a:ea typeface="Arial"/>
                <a:cs typeface="Arial"/>
                <a:sym typeface="Arial"/>
              </a:rPr>
              <a:t>ASW Strengthening Early Warning Systems</a:t>
            </a:r>
            <a:endParaRPr b="1" i="0" sz="3500" u="none" cap="none" strike="noStrike">
              <a:solidFill>
                <a:srgbClr val="005BAA"/>
              </a:solidFill>
              <a:latin typeface="Arial"/>
              <a:ea typeface="Arial"/>
              <a:cs typeface="Arial"/>
              <a:sym typeface="Arial"/>
            </a:endParaRPr>
          </a:p>
        </p:txBody>
      </p:sp>
      <p:pic>
        <p:nvPicPr>
          <p:cNvPr id="412" name="Google Shape;412;p11"/>
          <p:cNvPicPr preferRelativeResize="0"/>
          <p:nvPr/>
        </p:nvPicPr>
        <p:blipFill rotWithShape="1">
          <a:blip r:embed="rId3">
            <a:alphaModFix/>
          </a:blip>
          <a:srcRect b="0" l="0" r="0" t="0"/>
          <a:stretch/>
        </p:blipFill>
        <p:spPr>
          <a:xfrm>
            <a:off x="-3757" y="5917325"/>
            <a:ext cx="71263" cy="940675"/>
          </a:xfrm>
          <a:prstGeom prst="rect">
            <a:avLst/>
          </a:prstGeom>
          <a:noFill/>
          <a:ln>
            <a:noFill/>
          </a:ln>
        </p:spPr>
      </p:pic>
      <p:sp>
        <p:nvSpPr>
          <p:cNvPr id="413" name="Google Shape;413;p11"/>
          <p:cNvSpPr txBox="1"/>
          <p:nvPr/>
        </p:nvSpPr>
        <p:spPr>
          <a:xfrm>
            <a:off x="4826" y="5897986"/>
            <a:ext cx="3433241" cy="649359"/>
          </a:xfrm>
          <a:prstGeom prst="rect">
            <a:avLst/>
          </a:prstGeom>
          <a:noFill/>
          <a:ln>
            <a:noFill/>
          </a:ln>
        </p:spPr>
        <p:txBody>
          <a:bodyPr anchorCtr="0" anchor="t" bIns="45700" lIns="91425" spcFirstLastPara="1" rIns="91425" wrap="square" tIns="45700">
            <a:normAutofit/>
          </a:bodyPr>
          <a:lstStyle/>
          <a:p>
            <a:pPr indent="0" lvl="0" marL="0" marR="0" rtl="0" algn="ctr">
              <a:lnSpc>
                <a:spcPct val="85000"/>
              </a:lnSpc>
              <a:spcBef>
                <a:spcPts val="0"/>
              </a:spcBef>
              <a:spcAft>
                <a:spcPts val="0"/>
              </a:spcAft>
              <a:buClr>
                <a:srgbClr val="000000"/>
              </a:buClr>
              <a:buSzPts val="1200"/>
              <a:buFont typeface="Arial"/>
              <a:buNone/>
            </a:pPr>
            <a:r>
              <a:t/>
            </a:r>
            <a:endParaRPr b="1" i="0" sz="1200" u="none" cap="none" strike="noStrike">
              <a:solidFill>
                <a:srgbClr val="00A2D9"/>
              </a:solidFill>
              <a:latin typeface="Calibri"/>
              <a:ea typeface="Calibri"/>
              <a:cs typeface="Calibri"/>
              <a:sym typeface="Calibri"/>
            </a:endParaRPr>
          </a:p>
        </p:txBody>
      </p:sp>
      <p:pic>
        <p:nvPicPr>
          <p:cNvPr id="414" name="Google Shape;414;p11"/>
          <p:cNvPicPr preferRelativeResize="0"/>
          <p:nvPr/>
        </p:nvPicPr>
        <p:blipFill rotWithShape="1">
          <a:blip r:embed="rId4">
            <a:alphaModFix/>
          </a:blip>
          <a:srcRect b="0" l="0" r="0" t="0"/>
          <a:stretch/>
        </p:blipFill>
        <p:spPr>
          <a:xfrm>
            <a:off x="6032499" y="995484"/>
            <a:ext cx="6078221" cy="4558228"/>
          </a:xfrm>
          <a:prstGeom prst="rect">
            <a:avLst/>
          </a:prstGeom>
          <a:noFill/>
          <a:ln>
            <a:noFill/>
          </a:ln>
        </p:spPr>
      </p:pic>
      <p:sp>
        <p:nvSpPr>
          <p:cNvPr id="415" name="Google Shape;415;p11"/>
          <p:cNvSpPr/>
          <p:nvPr/>
        </p:nvSpPr>
        <p:spPr>
          <a:xfrm>
            <a:off x="6032496" y="5640098"/>
            <a:ext cx="2242824" cy="203740"/>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33"/>
              <a:buFont typeface="Arial"/>
              <a:buNone/>
            </a:pPr>
            <a:r>
              <a:rPr b="0" i="0" lang="en-US" sz="1333" u="none" cap="none" strike="noStrike">
                <a:solidFill>
                  <a:srgbClr val="FFFFFF"/>
                </a:solidFill>
                <a:latin typeface="Calibri"/>
                <a:ea typeface="Calibri"/>
                <a:cs typeface="Calibri"/>
                <a:sym typeface="Calibri"/>
              </a:rPr>
              <a:t>Infrastructure challenges</a:t>
            </a:r>
            <a:endParaRPr/>
          </a:p>
        </p:txBody>
      </p:sp>
      <p:sp>
        <p:nvSpPr>
          <p:cNvPr id="416" name="Google Shape;416;p11"/>
          <p:cNvSpPr/>
          <p:nvPr/>
        </p:nvSpPr>
        <p:spPr>
          <a:xfrm>
            <a:off x="8352472" y="5640097"/>
            <a:ext cx="1568768" cy="203740"/>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33"/>
              <a:buFont typeface="Arial"/>
              <a:buNone/>
            </a:pPr>
            <a:r>
              <a:rPr b="0" i="0" lang="en-US" sz="1333" u="none" cap="none" strike="noStrike">
                <a:solidFill>
                  <a:srgbClr val="FFFFFF"/>
                </a:solidFill>
                <a:latin typeface="Calibri"/>
                <a:ea typeface="Calibri"/>
                <a:cs typeface="Calibri"/>
                <a:sym typeface="Calibri"/>
              </a:rPr>
              <a:t>Technical support</a:t>
            </a:r>
            <a:endParaRPr/>
          </a:p>
        </p:txBody>
      </p:sp>
      <p:sp>
        <p:nvSpPr>
          <p:cNvPr id="417" name="Google Shape;417;p11"/>
          <p:cNvSpPr/>
          <p:nvPr/>
        </p:nvSpPr>
        <p:spPr>
          <a:xfrm>
            <a:off x="9997440" y="5636709"/>
            <a:ext cx="2113277" cy="203740"/>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33"/>
              <a:buFont typeface="Arial"/>
              <a:buNone/>
            </a:pPr>
            <a:r>
              <a:rPr b="0" i="0" lang="en-US" sz="1333" u="none" cap="none" strike="noStrike">
                <a:solidFill>
                  <a:srgbClr val="FFFFFF"/>
                </a:solidFill>
                <a:latin typeface="Calibri"/>
                <a:ea typeface="Calibri"/>
                <a:cs typeface="Calibri"/>
                <a:sym typeface="Calibri"/>
              </a:rPr>
              <a:t>Comprehensive training </a:t>
            </a:r>
            <a:endParaRPr/>
          </a:p>
        </p:txBody>
      </p:sp>
      <p:sp>
        <p:nvSpPr>
          <p:cNvPr id="418" name="Google Shape;418;p11"/>
          <p:cNvSpPr/>
          <p:nvPr/>
        </p:nvSpPr>
        <p:spPr>
          <a:xfrm>
            <a:off x="6032496" y="702307"/>
            <a:ext cx="6078221" cy="203740"/>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33"/>
              <a:buFont typeface="Arial"/>
              <a:buNone/>
            </a:pPr>
            <a:r>
              <a:rPr b="0" i="0" lang="en-US" sz="1333" u="none" cap="none" strike="noStrike">
                <a:solidFill>
                  <a:srgbClr val="FFFFFF"/>
                </a:solidFill>
                <a:latin typeface="Calibri"/>
                <a:ea typeface="Calibri"/>
                <a:cs typeface="Calibri"/>
                <a:sym typeface="Calibri"/>
              </a:rPr>
              <a:t>Improving Data Access with Redundant Systems</a:t>
            </a:r>
            <a:endParaRPr/>
          </a:p>
        </p:txBody>
      </p:sp>
      <p:sp>
        <p:nvSpPr>
          <p:cNvPr id="419" name="Google Shape;419;p11"/>
          <p:cNvSpPr txBox="1"/>
          <p:nvPr/>
        </p:nvSpPr>
        <p:spPr>
          <a:xfrm>
            <a:off x="309881" y="881622"/>
            <a:ext cx="5654040" cy="917687"/>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Pilot Project: Strengthening Early Warning Systems in pilot countries in the Caribbean &amp; Latin American through improving Satellite Data utilization</a:t>
            </a:r>
            <a:endParaRPr b="1" i="0" sz="1600" u="none" cap="none" strike="noStrike">
              <a:solidFill>
                <a:srgbClr val="000000"/>
              </a:solidFill>
              <a:latin typeface="Arial"/>
              <a:ea typeface="Arial"/>
              <a:cs typeface="Arial"/>
              <a:sym typeface="Arial"/>
            </a:endParaRPr>
          </a:p>
        </p:txBody>
      </p:sp>
      <p:sp>
        <p:nvSpPr>
          <p:cNvPr id="420" name="Google Shape;420;p11"/>
          <p:cNvSpPr txBox="1"/>
          <p:nvPr/>
        </p:nvSpPr>
        <p:spPr>
          <a:xfrm>
            <a:off x="2576996" y="5956688"/>
            <a:ext cx="4693463" cy="711413"/>
          </a:xfrm>
          <a:prstGeom prst="rect">
            <a:avLst/>
          </a:prstGeom>
          <a:noFill/>
          <a:ln>
            <a:noFill/>
          </a:ln>
        </p:spPr>
        <p:txBody>
          <a:bodyPr anchorCtr="0" anchor="t" bIns="45700" lIns="91425" spcFirstLastPara="1" rIns="91425" wrap="square" tIns="45700">
            <a:spAutoFit/>
          </a:bodyPr>
          <a:lstStyle/>
          <a:p>
            <a:pPr indent="0" lvl="0" marL="0" marR="0" rtl="0" algn="r">
              <a:lnSpc>
                <a:spcPct val="115000"/>
              </a:lnSpc>
              <a:spcBef>
                <a:spcPts val="0"/>
              </a:spcBef>
              <a:spcAft>
                <a:spcPts val="0"/>
              </a:spcAft>
              <a:buClr>
                <a:srgbClr val="000000"/>
              </a:buClr>
              <a:buSzPts val="1200"/>
              <a:buFont typeface="Arial"/>
              <a:buNone/>
            </a:pPr>
            <a:r>
              <a:rPr b="1" i="0" lang="en-US" sz="1200" u="none" cap="none" strike="noStrike">
                <a:solidFill>
                  <a:srgbClr val="FFFFFF"/>
                </a:solidFill>
                <a:latin typeface="Arial"/>
                <a:ea typeface="Arial"/>
                <a:cs typeface="Arial"/>
                <a:sym typeface="Arial"/>
              </a:rPr>
              <a:t>Written by: </a:t>
            </a:r>
            <a:endParaRPr b="1" i="0" sz="1200" u="none" cap="none" strike="noStrike">
              <a:solidFill>
                <a:srgbClr val="FFFFFF"/>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Ing. Diego Souza, FP- Satellite Data Requirements for RA-III</a:t>
            </a:r>
            <a:endParaRPr b="0" i="0" sz="1200" u="none" cap="none" strike="noStrike">
              <a:solidFill>
                <a:srgbClr val="FFFFFF"/>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Dr. Marcial Garbanzo, FP - Satellite Data Requirements for  RA-IV</a:t>
            </a:r>
            <a:endParaRPr b="0" i="0" sz="1200" u="none" cap="none" strike="noStrike">
              <a:solidFill>
                <a:srgbClr val="FFFFFF"/>
              </a:solidFill>
              <a:latin typeface="Arial"/>
              <a:ea typeface="Arial"/>
              <a:cs typeface="Arial"/>
              <a:sym typeface="Arial"/>
            </a:endParaRPr>
          </a:p>
        </p:txBody>
      </p:sp>
      <p:sp>
        <p:nvSpPr>
          <p:cNvPr id="421" name="Google Shape;421;p11"/>
          <p:cNvSpPr txBox="1"/>
          <p:nvPr/>
        </p:nvSpPr>
        <p:spPr>
          <a:xfrm>
            <a:off x="136084" y="2256833"/>
            <a:ext cx="5850309" cy="3711272"/>
          </a:xfrm>
          <a:prstGeom prst="rect">
            <a:avLst/>
          </a:prstGeom>
          <a:noFill/>
          <a:ln>
            <a:noFill/>
          </a:ln>
        </p:spPr>
        <p:txBody>
          <a:bodyPr anchorCtr="0" anchor="t" bIns="45700" lIns="91425" spcFirstLastPara="1" rIns="91425" wrap="square" tIns="45700">
            <a:spAutoFit/>
          </a:bodyPr>
          <a:lstStyle/>
          <a:p>
            <a:pPr indent="0" lvl="0" marL="75565" marR="107950" rtl="0" algn="l">
              <a:lnSpc>
                <a:spcPct val="100000"/>
              </a:lnSpc>
              <a:spcBef>
                <a:spcPts val="0"/>
              </a:spcBef>
              <a:spcAft>
                <a:spcPts val="0"/>
              </a:spcAft>
              <a:buClr>
                <a:srgbClr val="000000"/>
              </a:buClr>
              <a:buSzPts val="1650"/>
              <a:buFont typeface="Arial"/>
              <a:buNone/>
            </a:pPr>
            <a:r>
              <a:rPr b="1" i="0" lang="en-US" sz="1650" u="none" cap="none" strike="noStrike">
                <a:solidFill>
                  <a:srgbClr val="000000"/>
                </a:solidFill>
                <a:latin typeface="Calibri"/>
                <a:ea typeface="Calibri"/>
                <a:cs typeface="Calibri"/>
                <a:sym typeface="Calibri"/>
              </a:rPr>
              <a:t>Overall Objective</a:t>
            </a:r>
            <a:br>
              <a:rPr b="0" i="0" lang="en-US" sz="1650" u="none" cap="none" strike="noStrike">
                <a:solidFill>
                  <a:srgbClr val="000000"/>
                </a:solidFill>
                <a:latin typeface="Calibri"/>
                <a:ea typeface="Calibri"/>
                <a:cs typeface="Calibri"/>
                <a:sym typeface="Calibri"/>
              </a:rPr>
            </a:br>
            <a:r>
              <a:rPr b="0" i="0" lang="en-US" sz="1650" u="none" cap="none" strike="noStrike">
                <a:solidFill>
                  <a:srgbClr val="000000"/>
                </a:solidFill>
                <a:latin typeface="Calibri"/>
                <a:ea typeface="Calibri"/>
                <a:cs typeface="Calibri"/>
                <a:sym typeface="Calibri"/>
              </a:rPr>
              <a:t>To enhance the capacity of targeted countries in the Caribbean and Latin America for effective satellite data utilization, thereby strengthening their EWS.</a:t>
            </a:r>
            <a:endParaRPr/>
          </a:p>
          <a:p>
            <a:pPr indent="0" lvl="0" marL="75565" marR="107950" rtl="0" algn="l">
              <a:lnSpc>
                <a:spcPct val="100000"/>
              </a:lnSpc>
              <a:spcBef>
                <a:spcPts val="500"/>
              </a:spcBef>
              <a:spcAft>
                <a:spcPts val="0"/>
              </a:spcAft>
              <a:buClr>
                <a:srgbClr val="000000"/>
              </a:buClr>
              <a:buSzPts val="1650"/>
              <a:buFont typeface="Arial"/>
              <a:buNone/>
            </a:pPr>
            <a:r>
              <a:rPr b="1" i="0" lang="en-US" sz="1650" u="none" cap="none" strike="noStrike">
                <a:solidFill>
                  <a:srgbClr val="000000"/>
                </a:solidFill>
                <a:latin typeface="Calibri"/>
                <a:ea typeface="Calibri"/>
                <a:cs typeface="Calibri"/>
                <a:sym typeface="Calibri"/>
              </a:rPr>
              <a:t>Outcome</a:t>
            </a:r>
            <a:br>
              <a:rPr b="0" i="0" lang="en-US" sz="1650" u="none" cap="none" strike="noStrike">
                <a:solidFill>
                  <a:srgbClr val="000000"/>
                </a:solidFill>
                <a:latin typeface="Calibri"/>
                <a:ea typeface="Calibri"/>
                <a:cs typeface="Calibri"/>
                <a:sym typeface="Calibri"/>
              </a:rPr>
            </a:br>
            <a:r>
              <a:rPr b="0" i="0" lang="en-US" sz="1650" u="none" cap="none" strike="noStrike">
                <a:solidFill>
                  <a:srgbClr val="000000"/>
                </a:solidFill>
                <a:latin typeface="Calibri"/>
                <a:ea typeface="Calibri"/>
                <a:cs typeface="Calibri"/>
                <a:sym typeface="Calibri"/>
              </a:rPr>
              <a:t>Strengthened EWS through improved technical capacity and infrastructure. This initiative will empower Members to leverage satellite data for precise hazard monitoring and forecasting, enabling the delivery of timely, actionable information that supports preparedness, risk reduction, and response efforts. The project thus focuses on strengthening the capacities of NMHSs and hence strongly impacts their ability to produce early warning services for their respective populations, especially those most at risk. </a:t>
            </a:r>
            <a:endParaRPr b="0" i="0" sz="1650" u="none" cap="none" strike="noStrike">
              <a:solidFill>
                <a:srgbClr val="000000"/>
              </a:solidFill>
              <a:latin typeface="Arial"/>
              <a:ea typeface="Arial"/>
              <a:cs typeface="Arial"/>
              <a:sym typeface="Arial"/>
            </a:endParaRPr>
          </a:p>
        </p:txBody>
      </p:sp>
      <p:graphicFrame>
        <p:nvGraphicFramePr>
          <p:cNvPr id="422" name="Google Shape;422;p11"/>
          <p:cNvGraphicFramePr/>
          <p:nvPr/>
        </p:nvGraphicFramePr>
        <p:xfrm>
          <a:off x="7224847" y="6144767"/>
          <a:ext cx="3000000" cy="3000000"/>
        </p:xfrm>
        <a:graphic>
          <a:graphicData uri="http://schemas.openxmlformats.org/drawingml/2006/table">
            <a:tbl>
              <a:tblPr firstRow="1">
                <a:noFill/>
                <a:tableStyleId>{648064AE-95C8-4E64-8BC5-8B7EB17014A6}</a:tableStyleId>
              </a:tblPr>
              <a:tblGrid>
                <a:gridCol w="2452325"/>
                <a:gridCol w="2452325"/>
              </a:tblGrid>
              <a:tr h="918375">
                <a:tc>
                  <a:txBody>
                    <a:bodyPr/>
                    <a:lstStyle/>
                    <a:p>
                      <a:pPr indent="0" lvl="0" marL="0" marR="0" rtl="0" algn="r">
                        <a:lnSpc>
                          <a:spcPct val="150000"/>
                        </a:lnSpc>
                        <a:spcBef>
                          <a:spcPts val="0"/>
                        </a:spcBef>
                        <a:spcAft>
                          <a:spcPts val="0"/>
                        </a:spcAft>
                        <a:buClr>
                          <a:schemeClr val="dk1"/>
                        </a:buClr>
                        <a:buSzPts val="1050"/>
                        <a:buFont typeface="Calibri"/>
                        <a:buNone/>
                      </a:pPr>
                      <a:r>
                        <a:t/>
                      </a:r>
                      <a:endParaRPr b="0" sz="1050" u="none" cap="none" strike="noStrike">
                        <a:solidFill>
                          <a:srgbClr val="005BAA"/>
                        </a:solidFill>
                        <a:latin typeface="Verdana"/>
                        <a:ea typeface="Verdana"/>
                        <a:cs typeface="Verdana"/>
                        <a:sym typeface="Verdana"/>
                      </a:endParaRPr>
                    </a:p>
                  </a:txBody>
                  <a:tcPr marT="45725" marB="45725" marR="91450" marL="91450" anchor="ctr"/>
                </a:tc>
                <a:tc>
                  <a:txBody>
                    <a:bodyPr/>
                    <a:lstStyle/>
                    <a:p>
                      <a:pPr indent="0" lvl="0" marL="0" marR="0" rtl="0" algn="r">
                        <a:lnSpc>
                          <a:spcPct val="150000"/>
                        </a:lnSpc>
                        <a:spcBef>
                          <a:spcPts val="0"/>
                        </a:spcBef>
                        <a:spcAft>
                          <a:spcPts val="0"/>
                        </a:spcAft>
                        <a:buClr>
                          <a:schemeClr val="lt1"/>
                        </a:buClr>
                        <a:buSzPts val="1200"/>
                        <a:buFont typeface="Arial"/>
                        <a:buNone/>
                      </a:pPr>
                      <a:fld id="{00000000-1234-1234-1234-123412341234}" type="slidenum">
                        <a:rPr b="0" lang="en-US" sz="1200" u="none" cap="none" strike="noStrike">
                          <a:solidFill>
                            <a:schemeClr val="lt1"/>
                          </a:solidFill>
                          <a:latin typeface="Arial"/>
                          <a:ea typeface="Arial"/>
                          <a:cs typeface="Arial"/>
                          <a:sym typeface="Arial"/>
                        </a:rPr>
                        <a:t>‹#›</a:t>
                      </a:fld>
                      <a:endParaRPr b="0" sz="1200" u="none" cap="none" strike="noStrike">
                        <a:solidFill>
                          <a:schemeClr val="lt1"/>
                        </a:solidFill>
                        <a:latin typeface="Arial"/>
                        <a:ea typeface="Arial"/>
                        <a:cs typeface="Arial"/>
                        <a:sym typeface="Arial"/>
                      </a:endParaRPr>
                    </a:p>
                  </a:txBody>
                  <a:tcPr marT="45725" marB="45725" marR="91450" marL="91450" anchor="ctr"/>
                </a:tc>
              </a:tr>
            </a:tbl>
          </a:graphicData>
        </a:graphic>
      </p:graphicFrame>
      <p:cxnSp>
        <p:nvCxnSpPr>
          <p:cNvPr id="423" name="Google Shape;423;p11"/>
          <p:cNvCxnSpPr/>
          <p:nvPr/>
        </p:nvCxnSpPr>
        <p:spPr>
          <a:xfrm>
            <a:off x="7442582" y="6010408"/>
            <a:ext cx="0" cy="733646"/>
          </a:xfrm>
          <a:prstGeom prst="straightConnector1">
            <a:avLst/>
          </a:prstGeom>
          <a:noFill/>
          <a:ln cap="flat" cmpd="sng" w="12700">
            <a:solidFill>
              <a:schemeClr val="lt1"/>
            </a:solidFill>
            <a:prstDash val="solid"/>
            <a:miter lim="800000"/>
            <a:headEnd len="sm" w="sm" type="none"/>
            <a:tailEnd len="sm" w="sm" type="none"/>
          </a:ln>
        </p:spPr>
      </p:cxnSp>
      <p:sp>
        <p:nvSpPr>
          <p:cNvPr id="424" name="Google Shape;424;p11"/>
          <p:cNvSpPr txBox="1"/>
          <p:nvPr/>
        </p:nvSpPr>
        <p:spPr>
          <a:xfrm>
            <a:off x="7459580" y="5962987"/>
            <a:ext cx="448078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Open Sans"/>
                <a:ea typeface="Open Sans"/>
                <a:cs typeface="Open Sans"/>
                <a:sym typeface="Open Sans"/>
              </a:rPr>
              <a:t>A new pilot project is under discussion to enhance data access in the Region by implementing redundant systems (satellite-based and internet-based), particularly for priority countries.</a:t>
            </a:r>
            <a:endParaRPr/>
          </a:p>
        </p:txBody>
      </p:sp>
      <p:sp>
        <p:nvSpPr>
          <p:cNvPr id="425" name="Google Shape;425;p11"/>
          <p:cNvSpPr txBox="1"/>
          <p:nvPr/>
        </p:nvSpPr>
        <p:spPr>
          <a:xfrm>
            <a:off x="309881" y="1832953"/>
            <a:ext cx="39259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1" i="1" lang="en-US" sz="1800" u="none" cap="none" strike="noStrike">
                <a:solidFill>
                  <a:srgbClr val="FF0000"/>
                </a:solidFill>
                <a:latin typeface="Calibri"/>
                <a:ea typeface="Calibri"/>
                <a:cs typeface="Calibri"/>
                <a:sym typeface="Calibri"/>
              </a:rPr>
              <a:t>Guyana, Suriname, Jamaica, and Belize </a:t>
            </a:r>
            <a:endParaRPr b="1" i="1" sz="1800" u="none" cap="none" strike="noStrike">
              <a:solidFill>
                <a:srgbClr val="FF0000"/>
              </a:solidFill>
              <a:latin typeface="Calibri"/>
              <a:ea typeface="Calibri"/>
              <a:cs typeface="Calibri"/>
              <a:sym typeface="Calibri"/>
            </a:endParaRPr>
          </a:p>
        </p:txBody>
      </p:sp>
      <p:pic>
        <p:nvPicPr>
          <p:cNvPr id="426" name="Google Shape;426;p11"/>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12"/>
          <p:cNvSpPr txBox="1"/>
          <p:nvPr>
            <p:ph idx="4294967295" type="title"/>
          </p:nvPr>
        </p:nvSpPr>
        <p:spPr>
          <a:xfrm>
            <a:off x="382557" y="74642"/>
            <a:ext cx="10668003" cy="685169"/>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5BAA"/>
              </a:buClr>
              <a:buSzPts val="3200"/>
              <a:buFont typeface="Arial"/>
              <a:buNone/>
            </a:pPr>
            <a:r>
              <a:rPr b="1" i="0" lang="en-US" sz="3200" u="none" cap="none" strike="noStrike">
                <a:solidFill>
                  <a:srgbClr val="005BAA"/>
                </a:solidFill>
                <a:latin typeface="Arial"/>
                <a:ea typeface="Arial"/>
                <a:cs typeface="Arial"/>
                <a:sym typeface="Arial"/>
              </a:rPr>
              <a:t>WMO Project contribution to EW4All</a:t>
            </a:r>
            <a:endParaRPr/>
          </a:p>
        </p:txBody>
      </p:sp>
      <p:pic>
        <p:nvPicPr>
          <p:cNvPr descr="Logotipo, nombre de la empresa&#10;&#10;El contenido generado por IA puede ser incorrecto." id="432" name="Google Shape;432;p12"/>
          <p:cNvPicPr preferRelativeResize="0"/>
          <p:nvPr/>
        </p:nvPicPr>
        <p:blipFill rotWithShape="1">
          <a:blip r:embed="rId3">
            <a:alphaModFix/>
          </a:blip>
          <a:srcRect b="0" l="0" r="0" t="0"/>
          <a:stretch/>
        </p:blipFill>
        <p:spPr>
          <a:xfrm>
            <a:off x="10423053" y="0"/>
            <a:ext cx="1768943" cy="884471"/>
          </a:xfrm>
          <a:prstGeom prst="rect">
            <a:avLst/>
          </a:prstGeom>
          <a:noFill/>
          <a:ln>
            <a:noFill/>
          </a:ln>
        </p:spPr>
      </p:pic>
      <p:pic>
        <p:nvPicPr>
          <p:cNvPr id="433" name="Google Shape;433;p12"/>
          <p:cNvPicPr preferRelativeResize="0"/>
          <p:nvPr/>
        </p:nvPicPr>
        <p:blipFill rotWithShape="1">
          <a:blip r:embed="rId4">
            <a:alphaModFix/>
          </a:blip>
          <a:srcRect b="0" l="0" r="0" t="0"/>
          <a:stretch/>
        </p:blipFill>
        <p:spPr>
          <a:xfrm>
            <a:off x="498338" y="844347"/>
            <a:ext cx="11195319" cy="51291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
          <p:cNvSpPr txBox="1"/>
          <p:nvPr>
            <p:ph idx="4294967295" type="title"/>
          </p:nvPr>
        </p:nvSpPr>
        <p:spPr>
          <a:xfrm>
            <a:off x="380609" y="229742"/>
            <a:ext cx="10308652" cy="651135"/>
          </a:xfrm>
          <a:prstGeom prst="rect">
            <a:avLst/>
          </a:prstGeom>
          <a:noFill/>
          <a:ln>
            <a:noFill/>
          </a:ln>
        </p:spPr>
        <p:txBody>
          <a:bodyPr anchorCtr="1" anchor="ctr" bIns="45700" lIns="91425" spcFirstLastPara="1" rIns="91425" wrap="square" tIns="45700">
            <a:noAutofit/>
          </a:bodyPr>
          <a:lstStyle/>
          <a:p>
            <a:pPr indent="0" lvl="0" marL="0" marR="0" rtl="0" algn="ctr">
              <a:lnSpc>
                <a:spcPct val="90000"/>
              </a:lnSpc>
              <a:spcBef>
                <a:spcPts val="0"/>
              </a:spcBef>
              <a:spcAft>
                <a:spcPts val="0"/>
              </a:spcAft>
              <a:buClr>
                <a:srgbClr val="005BAA"/>
              </a:buClr>
              <a:buSzPts val="3600"/>
              <a:buFont typeface="Arial"/>
              <a:buNone/>
            </a:pPr>
            <a:r>
              <a:rPr b="1" i="0" lang="en-US" sz="3600" u="none" cap="none" strike="noStrike">
                <a:solidFill>
                  <a:srgbClr val="005BAA"/>
                </a:solidFill>
                <a:latin typeface="Arial"/>
                <a:ea typeface="Arial"/>
                <a:cs typeface="Arial"/>
                <a:sym typeface="Arial"/>
              </a:rPr>
              <a:t>Refresher: EW4All MHEWS ‘4 Pillars’</a:t>
            </a:r>
            <a:endParaRPr b="1" i="0" sz="3600" u="none" cap="none" strike="noStrike">
              <a:solidFill>
                <a:srgbClr val="005BAA"/>
              </a:solidFill>
              <a:latin typeface="Arial"/>
              <a:ea typeface="Arial"/>
              <a:cs typeface="Arial"/>
              <a:sym typeface="Arial"/>
            </a:endParaRPr>
          </a:p>
        </p:txBody>
      </p:sp>
      <p:pic>
        <p:nvPicPr>
          <p:cNvPr descr="Blue text on a black background&#10;&#10;Description automatically generated" id="196" name="Google Shape;196;p2"/>
          <p:cNvPicPr preferRelativeResize="0"/>
          <p:nvPr/>
        </p:nvPicPr>
        <p:blipFill rotWithShape="1">
          <a:blip r:embed="rId3">
            <a:alphaModFix/>
          </a:blip>
          <a:srcRect b="0" l="0" r="0" t="0"/>
          <a:stretch/>
        </p:blipFill>
        <p:spPr>
          <a:xfrm>
            <a:off x="11180323" y="75428"/>
            <a:ext cx="906371" cy="549929"/>
          </a:xfrm>
          <a:prstGeom prst="rect">
            <a:avLst/>
          </a:prstGeom>
          <a:noFill/>
          <a:ln>
            <a:noFill/>
          </a:ln>
        </p:spPr>
      </p:pic>
      <p:pic>
        <p:nvPicPr>
          <p:cNvPr id="197" name="Google Shape;197;p2"/>
          <p:cNvPicPr preferRelativeResize="0"/>
          <p:nvPr/>
        </p:nvPicPr>
        <p:blipFill rotWithShape="1">
          <a:blip r:embed="rId4">
            <a:alphaModFix/>
          </a:blip>
          <a:srcRect b="0" l="0" r="0" t="0"/>
          <a:stretch/>
        </p:blipFill>
        <p:spPr>
          <a:xfrm>
            <a:off x="161583" y="1255809"/>
            <a:ext cx="11922623" cy="54901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4"/>
          <p:cNvSpPr txBox="1"/>
          <p:nvPr>
            <p:ph idx="4294967295" type="title"/>
          </p:nvPr>
        </p:nvSpPr>
        <p:spPr>
          <a:xfrm>
            <a:off x="188494" y="232019"/>
            <a:ext cx="10164369" cy="685169"/>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5BAA"/>
              </a:buClr>
              <a:buSzPts val="4400"/>
              <a:buFont typeface="Arial"/>
              <a:buNone/>
            </a:pPr>
            <a:r>
              <a:rPr b="1" i="0" lang="en-US" sz="4400" u="none" cap="none" strike="noStrike">
                <a:solidFill>
                  <a:srgbClr val="005BAA"/>
                </a:solidFill>
                <a:latin typeface="Arial"/>
                <a:ea typeface="Arial"/>
                <a:cs typeface="Arial"/>
                <a:sym typeface="Arial"/>
              </a:rPr>
              <a:t>Refresher: WMO EW4All Scope 	</a:t>
            </a:r>
            <a:endParaRPr/>
          </a:p>
        </p:txBody>
      </p:sp>
      <p:sp>
        <p:nvSpPr>
          <p:cNvPr id="203" name="Google Shape;203;p4"/>
          <p:cNvSpPr txBox="1"/>
          <p:nvPr>
            <p:ph idx="1" type="subTitle"/>
          </p:nvPr>
        </p:nvSpPr>
        <p:spPr>
          <a:xfrm>
            <a:off x="549444" y="1199244"/>
            <a:ext cx="9144000" cy="3226981"/>
          </a:xfrm>
          <a:prstGeom prst="rect">
            <a:avLst/>
          </a:prstGeom>
          <a:noFill/>
          <a:ln>
            <a:noFill/>
          </a:ln>
        </p:spPr>
        <p:txBody>
          <a:bodyPr anchorCtr="0" anchor="t" bIns="45700" lIns="91425" spcFirstLastPara="1" rIns="91425" wrap="square" tIns="45700">
            <a:noAutofit/>
          </a:bodyPr>
          <a:lstStyle/>
          <a:p>
            <a:pPr indent="-190500" lvl="0" marL="342900" marR="0" rtl="0" algn="l">
              <a:lnSpc>
                <a:spcPct val="9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a:p>
            <a:pPr indent="-190500" lvl="0" marL="342900" marR="0" rtl="0" algn="l">
              <a:lnSpc>
                <a:spcPct val="90000"/>
              </a:lnSpc>
              <a:spcBef>
                <a:spcPts val="100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descr="Blue text on a black background&#10;&#10;Description automatically generated" id="204" name="Google Shape;204;p4"/>
          <p:cNvPicPr preferRelativeResize="0"/>
          <p:nvPr/>
        </p:nvPicPr>
        <p:blipFill rotWithShape="1">
          <a:blip r:embed="rId3">
            <a:alphaModFix/>
          </a:blip>
          <a:srcRect b="0" l="0" r="0" t="0"/>
          <a:stretch/>
        </p:blipFill>
        <p:spPr>
          <a:xfrm>
            <a:off x="11180323" y="75428"/>
            <a:ext cx="906371" cy="549929"/>
          </a:xfrm>
          <a:prstGeom prst="rect">
            <a:avLst/>
          </a:prstGeom>
          <a:noFill/>
          <a:ln>
            <a:noFill/>
          </a:ln>
        </p:spPr>
      </p:pic>
      <p:graphicFrame>
        <p:nvGraphicFramePr>
          <p:cNvPr id="205" name="Google Shape;205;p4"/>
          <p:cNvGraphicFramePr/>
          <p:nvPr/>
        </p:nvGraphicFramePr>
        <p:xfrm>
          <a:off x="2588218" y="1137248"/>
          <a:ext cx="3000000" cy="3000000"/>
        </p:xfrm>
        <a:graphic>
          <a:graphicData uri="http://schemas.openxmlformats.org/drawingml/2006/table">
            <a:tbl>
              <a:tblPr bandRow="1" firstRow="1">
                <a:noFill/>
                <a:tableStyleId>{12569A26-11DF-498E-89AF-00A592DB13B8}</a:tableStyleId>
              </a:tblPr>
              <a:tblGrid>
                <a:gridCol w="4703725"/>
                <a:gridCol w="4703725"/>
              </a:tblGrid>
              <a:tr h="228600">
                <a:tc>
                  <a:txBody>
                    <a:bodyPr/>
                    <a:lstStyle/>
                    <a:p>
                      <a:pPr indent="0" lvl="0" marL="0" marR="0" rtl="0" algn="l">
                        <a:lnSpc>
                          <a:spcPct val="100000"/>
                        </a:lnSpc>
                        <a:spcBef>
                          <a:spcPts val="0"/>
                        </a:spcBef>
                        <a:spcAft>
                          <a:spcPts val="0"/>
                        </a:spcAft>
                        <a:buClr>
                          <a:srgbClr val="000000"/>
                        </a:buClr>
                        <a:buSzPts val="1800"/>
                        <a:buFont typeface="Verdana"/>
                        <a:buNone/>
                      </a:pPr>
                      <a:r>
                        <a:rPr b="0" lang="en-US" sz="1800" u="none" cap="none" strike="noStrike">
                          <a:solidFill>
                            <a:srgbClr val="000000"/>
                          </a:solidFill>
                          <a:latin typeface="Verdana"/>
                          <a:ea typeface="Verdana"/>
                          <a:cs typeface="Verdana"/>
                          <a:sym typeface="Verdana"/>
                        </a:rPr>
                        <a:t>   (a) Non-hazard specific/cross-              </a:t>
                      </a:r>
                      <a:endParaRPr/>
                    </a:p>
                    <a:p>
                      <a:pPr indent="0" lvl="0" marL="0" marR="0" rtl="0" algn="l">
                        <a:lnSpc>
                          <a:spcPct val="100000"/>
                        </a:lnSpc>
                        <a:spcBef>
                          <a:spcPts val="1200"/>
                        </a:spcBef>
                        <a:spcAft>
                          <a:spcPts val="0"/>
                        </a:spcAft>
                        <a:buClr>
                          <a:srgbClr val="000000"/>
                        </a:buClr>
                        <a:buSzPts val="1800"/>
                        <a:buFont typeface="Verdana"/>
                        <a:buNone/>
                      </a:pPr>
                      <a:r>
                        <a:rPr b="0" lang="en-US" sz="1800" u="none" cap="none" strike="noStrike">
                          <a:solidFill>
                            <a:srgbClr val="000000"/>
                          </a:solidFill>
                          <a:latin typeface="Verdana"/>
                          <a:ea typeface="Verdana"/>
                          <a:cs typeface="Verdana"/>
                          <a:sym typeface="Verdana"/>
                        </a:rPr>
                        <a:t>        cutting</a:t>
                      </a:r>
                      <a:endParaRPr b="0" sz="1800" u="none" cap="none" strike="noStrike">
                        <a:solidFill>
                          <a:srgbClr val="000000"/>
                        </a:solidFill>
                        <a:latin typeface="Verdana"/>
                        <a:ea typeface="Verdana"/>
                        <a:cs typeface="Verdana"/>
                        <a:sym typeface="Verdana"/>
                      </a:endParaRPr>
                    </a:p>
                    <a:p>
                      <a:pPr indent="0" lvl="0" marL="0" marR="0" rtl="0" algn="l">
                        <a:spcBef>
                          <a:spcPts val="0"/>
                        </a:spcBef>
                        <a:spcAft>
                          <a:spcPts val="0"/>
                        </a:spcAft>
                        <a:buNone/>
                      </a:pPr>
                      <a:r>
                        <a:t/>
                      </a:r>
                      <a:endParaRPr b="0" sz="1800" u="none" cap="none" strike="noStrike"/>
                    </a:p>
                  </a:txBody>
                  <a:tcPr marT="45725" marB="45725" marR="91450" marL="91450"/>
                </a:tc>
                <a:tc>
                  <a:txBody>
                    <a:bodyPr/>
                    <a:lstStyle/>
                    <a:p>
                      <a:pPr indent="-360045" lvl="0" marL="720090" marR="0" rtl="0" algn="l">
                        <a:spcBef>
                          <a:spcPts val="0"/>
                        </a:spcBef>
                        <a:spcAft>
                          <a:spcPts val="0"/>
                        </a:spcAft>
                        <a:buNone/>
                      </a:pPr>
                      <a:r>
                        <a:rPr b="0" lang="en-US" sz="1800" u="none" cap="none" strike="noStrike">
                          <a:solidFill>
                            <a:srgbClr val="000000"/>
                          </a:solidFill>
                          <a:latin typeface="Verdana"/>
                          <a:ea typeface="Verdana"/>
                          <a:cs typeface="Verdana"/>
                          <a:sym typeface="Verdana"/>
                        </a:rPr>
                        <a:t>(c) Extended range</a:t>
                      </a:r>
                      <a:endParaRPr b="0" sz="1800" u="none" cap="none" strike="noStrike">
                        <a:solidFill>
                          <a:srgbClr val="000000"/>
                        </a:solidFill>
                        <a:latin typeface="Verdana"/>
                        <a:ea typeface="Verdana"/>
                        <a:cs typeface="Verdana"/>
                        <a:sym typeface="Verdana"/>
                      </a:endParaRPr>
                    </a:p>
                    <a:p>
                      <a:pPr indent="-269876" lvl="0" marL="1080135" marR="0" rtl="0" algn="l">
                        <a:spcBef>
                          <a:spcPts val="1200"/>
                        </a:spcBef>
                        <a:spcAft>
                          <a:spcPts val="0"/>
                        </a:spcAft>
                        <a:buNone/>
                      </a:pPr>
                      <a:r>
                        <a:rPr b="0" lang="en-US" sz="1800" u="none" cap="none" strike="noStrike">
                          <a:solidFill>
                            <a:srgbClr val="000000"/>
                          </a:solidFill>
                          <a:latin typeface="Verdana"/>
                          <a:ea typeface="Verdana"/>
                          <a:cs typeface="Verdana"/>
                          <a:sym typeface="Verdana"/>
                        </a:rPr>
                        <a:t>i.	Drought/dry spells</a:t>
                      </a:r>
                      <a:endParaRPr b="0" sz="1800" u="none" cap="none" strike="noStrike">
                        <a:solidFill>
                          <a:srgbClr val="000000"/>
                        </a:solidFill>
                        <a:latin typeface="Verdana"/>
                        <a:ea typeface="Verdana"/>
                        <a:cs typeface="Verdana"/>
                        <a:sym typeface="Verdana"/>
                      </a:endParaRPr>
                    </a:p>
                    <a:p>
                      <a:pPr indent="0" lvl="0" marL="0" marR="0" rtl="0" algn="l">
                        <a:spcBef>
                          <a:spcPts val="0"/>
                        </a:spcBef>
                        <a:spcAft>
                          <a:spcPts val="0"/>
                        </a:spcAft>
                        <a:buNone/>
                      </a:pPr>
                      <a:r>
                        <a:t/>
                      </a:r>
                      <a:endParaRPr b="0" sz="1800" u="none" cap="none" strike="noStrike"/>
                    </a:p>
                  </a:txBody>
                  <a:tcPr marT="45725" marB="45725" marR="91450" marL="91450"/>
                </a:tc>
              </a:tr>
              <a:tr h="370850">
                <a:tc>
                  <a:txBody>
                    <a:bodyPr/>
                    <a:lstStyle/>
                    <a:p>
                      <a:pPr indent="-360045" lvl="0" marL="720090" marR="0" rtl="0" algn="l">
                        <a:spcBef>
                          <a:spcPts val="0"/>
                        </a:spcBef>
                        <a:spcAft>
                          <a:spcPts val="0"/>
                        </a:spcAft>
                        <a:buNone/>
                      </a:pPr>
                      <a:r>
                        <a:rPr lang="en-US" sz="1800" u="none" cap="none" strike="noStrike">
                          <a:latin typeface="Verdana"/>
                          <a:ea typeface="Verdana"/>
                          <a:cs typeface="Verdana"/>
                          <a:sym typeface="Verdana"/>
                        </a:rPr>
                        <a:t>(b)	Hydrological</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rPr lang="en-US" sz="1800" u="none" cap="none" strike="noStrike">
                          <a:latin typeface="Verdana"/>
                          <a:ea typeface="Verdana"/>
                          <a:cs typeface="Verdana"/>
                          <a:sym typeface="Verdana"/>
                        </a:rPr>
                        <a:t>i.	Flash floods </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rPr lang="en-US" sz="1800" u="none" cap="none" strike="noStrike">
                          <a:latin typeface="Verdana"/>
                          <a:ea typeface="Verdana"/>
                          <a:cs typeface="Verdana"/>
                          <a:sym typeface="Verdana"/>
                        </a:rPr>
                        <a:t>ii.	Riverine floods </a:t>
                      </a:r>
                      <a:endParaRPr sz="1800" u="none" cap="none" strike="noStrike">
                        <a:latin typeface="Verdana"/>
                        <a:ea typeface="Verdana"/>
                        <a:cs typeface="Verdana"/>
                        <a:sym typeface="Verdana"/>
                      </a:endParaRPr>
                    </a:p>
                    <a:p>
                      <a:pPr indent="0" lvl="0" marL="0" marR="0" rtl="0" algn="l">
                        <a:spcBef>
                          <a:spcPts val="0"/>
                        </a:spcBef>
                        <a:spcAft>
                          <a:spcPts val="0"/>
                        </a:spcAft>
                        <a:buNone/>
                      </a:pPr>
                      <a:r>
                        <a:t/>
                      </a:r>
                      <a:endParaRPr sz="1800" u="none" cap="none" strike="noStrike"/>
                    </a:p>
                  </a:txBody>
                  <a:tcPr marT="45725" marB="45725" marR="91450" marL="91450"/>
                </a:tc>
                <a:tc rowSpan="2">
                  <a:txBody>
                    <a:bodyPr/>
                    <a:lstStyle/>
                    <a:p>
                      <a:pPr indent="-360045" lvl="0" marL="720090" marR="0" rtl="0" algn="l">
                        <a:spcBef>
                          <a:spcPts val="0"/>
                        </a:spcBef>
                        <a:spcAft>
                          <a:spcPts val="0"/>
                        </a:spcAft>
                        <a:buNone/>
                      </a:pPr>
                      <a:r>
                        <a:rPr lang="en-US" sz="1800" u="none" cap="none" strike="noStrike">
                          <a:latin typeface="Verdana"/>
                          <a:ea typeface="Verdana"/>
                          <a:cs typeface="Verdana"/>
                          <a:sym typeface="Verdana"/>
                        </a:rPr>
                        <a:t>(d) 	Cross-domain</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rPr lang="en-US" sz="1800" u="none" cap="none" strike="noStrike">
                          <a:latin typeface="Verdana"/>
                          <a:ea typeface="Verdana"/>
                          <a:cs typeface="Verdana"/>
                          <a:sym typeface="Verdana"/>
                        </a:rPr>
                        <a:t>i.	Coastal inundation/storm surge</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rPr lang="en-US" sz="1800" u="none" cap="none" strike="noStrike">
                          <a:latin typeface="Verdana"/>
                          <a:ea typeface="Verdana"/>
                          <a:cs typeface="Verdana"/>
                          <a:sym typeface="Verdana"/>
                        </a:rPr>
                        <a:t>ii.	Cryosphere-related hazards </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rPr lang="en-US" sz="1800" u="none" cap="none" strike="noStrike">
                          <a:latin typeface="Verdana"/>
                          <a:ea typeface="Verdana"/>
                          <a:cs typeface="Verdana"/>
                          <a:sym typeface="Verdana"/>
                        </a:rPr>
                        <a:t>iii.	Emerging and additional environmental hazards (e.g. wildfire, sand and dust,  tsunamis, landslides and volcanic activity).</a:t>
                      </a:r>
                      <a:endParaRPr sz="1800" u="none" cap="none" strike="noStrike">
                        <a:latin typeface="Verdana"/>
                        <a:ea typeface="Verdana"/>
                        <a:cs typeface="Verdana"/>
                        <a:sym typeface="Verdana"/>
                      </a:endParaRPr>
                    </a:p>
                    <a:p>
                      <a:pPr indent="0" lvl="0" marL="0" marR="0" rtl="0" algn="l">
                        <a:spcBef>
                          <a:spcPts val="0"/>
                        </a:spcBef>
                        <a:spcAft>
                          <a:spcPts val="0"/>
                        </a:spcAft>
                        <a:buNone/>
                      </a:pPr>
                      <a:r>
                        <a:t/>
                      </a:r>
                      <a:endParaRPr sz="1800" u="none" cap="none" strike="noStrike"/>
                    </a:p>
                  </a:txBody>
                  <a:tcPr marT="45725" marB="45725" marR="91450" marL="91450"/>
                </a:tc>
              </a:tr>
              <a:tr h="370850">
                <a:tc>
                  <a:txBody>
                    <a:bodyPr/>
                    <a:lstStyle/>
                    <a:p>
                      <a:pPr indent="-360045" lvl="0" marL="720090" marR="0" rtl="0" algn="l">
                        <a:spcBef>
                          <a:spcPts val="0"/>
                        </a:spcBef>
                        <a:spcAft>
                          <a:spcPts val="0"/>
                        </a:spcAft>
                        <a:buNone/>
                      </a:pPr>
                      <a:r>
                        <a:rPr lang="en-US" sz="1800" u="none" cap="none" strike="noStrike">
                          <a:latin typeface="Verdana"/>
                          <a:ea typeface="Verdana"/>
                          <a:cs typeface="Verdana"/>
                          <a:sym typeface="Verdana"/>
                        </a:rPr>
                        <a:t>(b)	Meteorological/synoptic</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rPr lang="en-US" sz="1800" u="none" cap="none" strike="noStrike">
                          <a:latin typeface="Verdana"/>
                          <a:ea typeface="Verdana"/>
                          <a:cs typeface="Verdana"/>
                          <a:sym typeface="Verdana"/>
                        </a:rPr>
                        <a:t>i.	Tropical cyclones and extra-tropical storms</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rPr lang="en-US" sz="1800" u="none" cap="none" strike="noStrike">
                          <a:latin typeface="Verdana"/>
                          <a:ea typeface="Verdana"/>
                          <a:cs typeface="Verdana"/>
                          <a:sym typeface="Verdana"/>
                        </a:rPr>
                        <a:t>ii.	Heatwaves</a:t>
                      </a:r>
                      <a:endParaRPr sz="1800" u="none" cap="none" strike="noStrike">
                        <a:latin typeface="Verdana"/>
                        <a:ea typeface="Verdana"/>
                        <a:cs typeface="Verdana"/>
                        <a:sym typeface="Verdana"/>
                      </a:endParaRPr>
                    </a:p>
                    <a:p>
                      <a:pPr indent="-269876" lvl="0" marL="1080135" marR="0" rtl="0" algn="l">
                        <a:lnSpc>
                          <a:spcPct val="100000"/>
                        </a:lnSpc>
                        <a:spcBef>
                          <a:spcPts val="1200"/>
                        </a:spcBef>
                        <a:spcAft>
                          <a:spcPts val="0"/>
                        </a:spcAft>
                        <a:buClr>
                          <a:schemeClr val="dk1"/>
                        </a:buClr>
                        <a:buSzPts val="1800"/>
                        <a:buFont typeface="Verdana"/>
                        <a:buNone/>
                      </a:pPr>
                      <a:r>
                        <a:rPr lang="en-US" sz="1800" u="none" cap="none" strike="noStrike">
                          <a:latin typeface="Verdana"/>
                          <a:ea typeface="Verdana"/>
                          <a:cs typeface="Verdana"/>
                          <a:sym typeface="Verdana"/>
                        </a:rPr>
                        <a:t>iii. Cold waves</a:t>
                      </a:r>
                      <a:endParaRPr/>
                    </a:p>
                    <a:p>
                      <a:pPr indent="-269876" lvl="0" marL="1080135" marR="0" rtl="0" algn="l">
                        <a:lnSpc>
                          <a:spcPct val="100000"/>
                        </a:lnSpc>
                        <a:spcBef>
                          <a:spcPts val="1200"/>
                        </a:spcBef>
                        <a:spcAft>
                          <a:spcPts val="0"/>
                        </a:spcAft>
                        <a:buClr>
                          <a:schemeClr val="dk1"/>
                        </a:buClr>
                        <a:buSzPts val="1800"/>
                        <a:buFont typeface="Verdana"/>
                        <a:buNone/>
                      </a:pPr>
                      <a:r>
                        <a:rPr lang="en-US" sz="1800" u="none" cap="none" strike="noStrike">
                          <a:latin typeface="Verdana"/>
                          <a:ea typeface="Verdana"/>
                          <a:cs typeface="Verdana"/>
                          <a:sym typeface="Verdana"/>
                        </a:rPr>
                        <a:t>iv.	Thunderstorms/squall lines </a:t>
                      </a:r>
                      <a:endParaRPr sz="1800" u="none" cap="none" strike="noStrike">
                        <a:latin typeface="Verdana"/>
                        <a:ea typeface="Verdana"/>
                        <a:cs typeface="Verdana"/>
                        <a:sym typeface="Verdana"/>
                      </a:endParaRPr>
                    </a:p>
                    <a:p>
                      <a:pPr indent="-269876" lvl="0" marL="1080135" marR="0" rtl="0" algn="l">
                        <a:spcBef>
                          <a:spcPts val="1200"/>
                        </a:spcBef>
                        <a:spcAft>
                          <a:spcPts val="0"/>
                        </a:spcAft>
                        <a:buNone/>
                      </a:pPr>
                      <a:r>
                        <a:t/>
                      </a:r>
                      <a:endParaRPr sz="1800" u="none" cap="none" strike="noStrike">
                        <a:latin typeface="Verdana"/>
                        <a:ea typeface="Verdana"/>
                        <a:cs typeface="Verdana"/>
                        <a:sym typeface="Verdana"/>
                      </a:endParaRPr>
                    </a:p>
                    <a:p>
                      <a:pPr indent="0" lvl="0" marL="0" marR="0" rtl="0" algn="l">
                        <a:spcBef>
                          <a:spcPts val="0"/>
                        </a:spcBef>
                        <a:spcAft>
                          <a:spcPts val="0"/>
                        </a:spcAft>
                        <a:buNone/>
                      </a:pPr>
                      <a:r>
                        <a:t/>
                      </a:r>
                      <a:endParaRPr sz="1800" u="none" cap="none" strike="noStrike"/>
                    </a:p>
                  </a:txBody>
                  <a:tcPr marT="45725" marB="45725" marR="91450" marL="91450"/>
                </a:tc>
                <a:tc vMerge="1"/>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49ec0f57c0_0_2"/>
          <p:cNvSpPr txBox="1"/>
          <p:nvPr>
            <p:ph idx="1" type="body"/>
          </p:nvPr>
        </p:nvSpPr>
        <p:spPr>
          <a:xfrm>
            <a:off x="0" y="0"/>
            <a:ext cx="0" cy="0"/>
          </a:xfrm>
          <a:prstGeom prst="rect">
            <a:avLst/>
          </a:prstGeom>
        </p:spPr>
        <p:txBody>
          <a:bodyPr anchorCtr="1"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211" name="Google Shape;211;g349ec0f57c0_0_2"/>
          <p:cNvPicPr preferRelativeResize="0"/>
          <p:nvPr/>
        </p:nvPicPr>
        <p:blipFill>
          <a:blip r:embed="rId3">
            <a:alphaModFix/>
          </a:blip>
          <a:stretch>
            <a:fillRect/>
          </a:stretch>
        </p:blipFill>
        <p:spPr>
          <a:xfrm>
            <a:off x="152400" y="152400"/>
            <a:ext cx="11430000" cy="6429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49ec0f57c0_0_7"/>
          <p:cNvSpPr txBox="1"/>
          <p:nvPr>
            <p:ph idx="1" type="body"/>
          </p:nvPr>
        </p:nvSpPr>
        <p:spPr>
          <a:xfrm>
            <a:off x="0" y="0"/>
            <a:ext cx="0" cy="0"/>
          </a:xfrm>
          <a:prstGeom prst="rect">
            <a:avLst/>
          </a:prstGeom>
        </p:spPr>
        <p:txBody>
          <a:bodyPr anchorCtr="1"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217" name="Google Shape;217;g349ec0f57c0_0_7"/>
          <p:cNvPicPr preferRelativeResize="0"/>
          <p:nvPr/>
        </p:nvPicPr>
        <p:blipFill>
          <a:blip r:embed="rId3">
            <a:alphaModFix/>
          </a:blip>
          <a:stretch>
            <a:fillRect/>
          </a:stretch>
        </p:blipFill>
        <p:spPr>
          <a:xfrm>
            <a:off x="152400" y="152400"/>
            <a:ext cx="11430000" cy="6429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5"/>
          <p:cNvSpPr txBox="1"/>
          <p:nvPr/>
        </p:nvSpPr>
        <p:spPr>
          <a:xfrm>
            <a:off x="0" y="-4498"/>
            <a:ext cx="11180323" cy="717474"/>
          </a:xfrm>
          <a:prstGeom prst="rect">
            <a:avLst/>
          </a:prstGeom>
          <a:noFill/>
          <a:ln>
            <a:noFill/>
          </a:ln>
        </p:spPr>
        <p:txBody>
          <a:bodyPr anchorCtr="0" anchor="ctr" bIns="35975" lIns="143975" spcFirstLastPara="1" rIns="35975" wrap="square" tIns="35975">
            <a:noAutofit/>
          </a:bodyPr>
          <a:lstStyle/>
          <a:p>
            <a:pPr indent="0" lvl="0" marL="0" marR="0" rtl="0" algn="l">
              <a:lnSpc>
                <a:spcPct val="90000"/>
              </a:lnSpc>
              <a:spcBef>
                <a:spcPts val="0"/>
              </a:spcBef>
              <a:spcAft>
                <a:spcPts val="0"/>
              </a:spcAft>
              <a:buClr>
                <a:srgbClr val="0441AA"/>
              </a:buClr>
              <a:buSzPts val="2000"/>
              <a:buFont typeface="Arial"/>
              <a:buNone/>
            </a:pPr>
            <a:r>
              <a:rPr b="1" i="0" lang="en-US" sz="2000" u="none" cap="none" strike="noStrike">
                <a:solidFill>
                  <a:srgbClr val="0441AA"/>
                </a:solidFill>
                <a:latin typeface="Arial"/>
                <a:ea typeface="Arial"/>
                <a:cs typeface="Arial"/>
                <a:sym typeface="Arial"/>
              </a:rPr>
              <a:t>Non-hazard specific: International exchange of data– WMO Information System (WIS2)</a:t>
            </a:r>
            <a:endParaRPr b="1" i="0" sz="2000" u="none" cap="none" strike="noStrike">
              <a:solidFill>
                <a:srgbClr val="0441AA"/>
              </a:solidFill>
              <a:latin typeface="Arial"/>
              <a:ea typeface="Arial"/>
              <a:cs typeface="Arial"/>
              <a:sym typeface="Arial"/>
            </a:endParaRPr>
          </a:p>
        </p:txBody>
      </p:sp>
      <p:pic>
        <p:nvPicPr>
          <p:cNvPr descr="Blue text on a black background&#10;&#10;Description automatically generated" id="224" name="Google Shape;224;p5"/>
          <p:cNvPicPr preferRelativeResize="0"/>
          <p:nvPr/>
        </p:nvPicPr>
        <p:blipFill rotWithShape="1">
          <a:blip r:embed="rId3">
            <a:alphaModFix/>
          </a:blip>
          <a:srcRect b="0" l="0" r="0" t="0"/>
          <a:stretch/>
        </p:blipFill>
        <p:spPr>
          <a:xfrm>
            <a:off x="11180323" y="75428"/>
            <a:ext cx="906371" cy="549929"/>
          </a:xfrm>
          <a:prstGeom prst="rect">
            <a:avLst/>
          </a:prstGeom>
          <a:noFill/>
          <a:ln>
            <a:noFill/>
          </a:ln>
        </p:spPr>
      </p:pic>
      <p:cxnSp>
        <p:nvCxnSpPr>
          <p:cNvPr id="225" name="Google Shape;225;p5"/>
          <p:cNvCxnSpPr/>
          <p:nvPr/>
        </p:nvCxnSpPr>
        <p:spPr>
          <a:xfrm>
            <a:off x="-97273" y="703182"/>
            <a:ext cx="12334669" cy="0"/>
          </a:xfrm>
          <a:prstGeom prst="straightConnector1">
            <a:avLst/>
          </a:prstGeom>
          <a:noFill/>
          <a:ln cap="flat" cmpd="sng" w="9525">
            <a:solidFill>
              <a:srgbClr val="0441AA"/>
            </a:solidFill>
            <a:prstDash val="solid"/>
            <a:miter lim="8000"/>
            <a:headEnd len="sm" w="sm" type="none"/>
            <a:tailEnd len="sm" w="sm" type="none"/>
          </a:ln>
        </p:spPr>
      </p:cxnSp>
      <p:sp>
        <p:nvSpPr>
          <p:cNvPr id="226" name="Google Shape;226;p5"/>
          <p:cNvSpPr txBox="1"/>
          <p:nvPr>
            <p:ph idx="1" type="subTitle"/>
          </p:nvPr>
        </p:nvSpPr>
        <p:spPr>
          <a:xfrm>
            <a:off x="258747" y="652863"/>
            <a:ext cx="11180323" cy="322698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441AA"/>
              </a:buClr>
              <a:buSzPts val="2000"/>
              <a:buFont typeface="Arial"/>
              <a:buNone/>
            </a:pPr>
            <a:r>
              <a:rPr b="1" i="0" lang="en-US" sz="2000" u="sng" cap="none" strike="noStrike">
                <a:solidFill>
                  <a:srgbClr val="0441AA"/>
                </a:solidFill>
                <a:latin typeface="Arial"/>
                <a:ea typeface="Arial"/>
                <a:cs typeface="Arial"/>
                <a:sym typeface="Arial"/>
              </a:rPr>
              <a:t>Recent progress</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WIS 2.0 implementation is on track to deliver a reliable real-time data sharing framework to support EW4All</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WIS 2.0 is operational since January 2025</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Global Services are provided by 11 Countries around the world </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50+ WIS2 nodes are sharing real-time data</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WIS2 training has been delivered to 90 countries in the last 2 years</a:t>
            </a:r>
            <a:endParaRPr b="0" i="0" sz="2000" u="none" cap="none" strike="noStrike">
              <a:solidFill>
                <a:srgbClr val="0441AA"/>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t/>
            </a:r>
            <a:endParaRPr b="1" i="0" sz="2000" u="none" cap="none" strike="noStrike">
              <a:solidFill>
                <a:srgbClr val="0441AA"/>
              </a:solidFill>
              <a:latin typeface="Arial"/>
              <a:ea typeface="Arial"/>
              <a:cs typeface="Arial"/>
              <a:sym typeface="Arial"/>
            </a:endParaRPr>
          </a:p>
          <a:p>
            <a:pPr indent="0" lvl="0" marL="0" marR="0" rtl="0" algn="l">
              <a:lnSpc>
                <a:spcPct val="90000"/>
              </a:lnSpc>
              <a:spcBef>
                <a:spcPts val="1000"/>
              </a:spcBef>
              <a:spcAft>
                <a:spcPts val="0"/>
              </a:spcAft>
              <a:buClr>
                <a:srgbClr val="0441AA"/>
              </a:buClr>
              <a:buSzPts val="2000"/>
              <a:buFont typeface="Arial"/>
              <a:buNone/>
            </a:pPr>
            <a:r>
              <a:rPr b="1" i="0" lang="en-US" sz="2000" u="sng" cap="none" strike="noStrike">
                <a:solidFill>
                  <a:srgbClr val="0441AA"/>
                </a:solidFill>
                <a:latin typeface="Arial"/>
                <a:ea typeface="Arial"/>
                <a:cs typeface="Arial"/>
                <a:sym typeface="Arial"/>
              </a:rPr>
              <a:t>Upcoming </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WIS2 training to be delivered to 70 countries in 2025</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At least 30 more countries with WIS2 nodes operational</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CAP alerts shared by countries through their WIS2 nodes</a:t>
            </a:r>
            <a:endParaRPr/>
          </a:p>
          <a:p>
            <a:pPr indent="0" lvl="0" marL="0" marR="0" rtl="0" algn="l">
              <a:lnSpc>
                <a:spcPct val="90000"/>
              </a:lnSpc>
              <a:spcBef>
                <a:spcPts val="100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a:p>
            <a:pPr indent="-190500" lvl="0" marL="342900" marR="0" rtl="0" algn="l">
              <a:lnSpc>
                <a:spcPct val="90000"/>
              </a:lnSpc>
              <a:spcBef>
                <a:spcPts val="130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a:p>
            <a:pPr indent="-190500" lvl="0" marL="342900" marR="0" rtl="0" algn="l">
              <a:lnSpc>
                <a:spcPct val="90000"/>
              </a:lnSpc>
              <a:spcBef>
                <a:spcPts val="100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6"/>
          <p:cNvSpPr txBox="1"/>
          <p:nvPr/>
        </p:nvSpPr>
        <p:spPr>
          <a:xfrm>
            <a:off x="0" y="-4498"/>
            <a:ext cx="11180323" cy="717474"/>
          </a:xfrm>
          <a:prstGeom prst="rect">
            <a:avLst/>
          </a:prstGeom>
          <a:noFill/>
          <a:ln>
            <a:noFill/>
          </a:ln>
        </p:spPr>
        <p:txBody>
          <a:bodyPr anchorCtr="0" anchor="ctr" bIns="35975" lIns="143975" spcFirstLastPara="1" rIns="35975" wrap="square" tIns="35975">
            <a:noAutofit/>
          </a:bodyPr>
          <a:lstStyle/>
          <a:p>
            <a:pPr indent="0" lvl="0" marL="0" marR="0" rtl="0" algn="l">
              <a:lnSpc>
                <a:spcPct val="90000"/>
              </a:lnSpc>
              <a:spcBef>
                <a:spcPts val="0"/>
              </a:spcBef>
              <a:spcAft>
                <a:spcPts val="0"/>
              </a:spcAft>
              <a:buClr>
                <a:srgbClr val="0441AA"/>
              </a:buClr>
              <a:buSzPts val="2000"/>
              <a:buFont typeface="Arial"/>
              <a:buNone/>
            </a:pPr>
            <a:r>
              <a:rPr b="1" i="0" lang="en-US" sz="2000" u="none" cap="none" strike="noStrike">
                <a:solidFill>
                  <a:srgbClr val="0441AA"/>
                </a:solidFill>
                <a:latin typeface="Arial"/>
                <a:ea typeface="Arial"/>
                <a:cs typeface="Arial"/>
                <a:sym typeface="Arial"/>
              </a:rPr>
              <a:t>Non-hazard specific: International exchange of data – WIPPS</a:t>
            </a:r>
            <a:endParaRPr b="1" i="0" sz="2000" u="none" cap="none" strike="noStrike">
              <a:solidFill>
                <a:srgbClr val="0441AA"/>
              </a:solidFill>
              <a:latin typeface="Arial"/>
              <a:ea typeface="Arial"/>
              <a:cs typeface="Arial"/>
              <a:sym typeface="Arial"/>
            </a:endParaRPr>
          </a:p>
        </p:txBody>
      </p:sp>
      <p:pic>
        <p:nvPicPr>
          <p:cNvPr descr="Blue text on a black background&#10;&#10;Description automatically generated" id="233" name="Google Shape;233;p6"/>
          <p:cNvPicPr preferRelativeResize="0"/>
          <p:nvPr/>
        </p:nvPicPr>
        <p:blipFill rotWithShape="1">
          <a:blip r:embed="rId3">
            <a:alphaModFix/>
          </a:blip>
          <a:srcRect b="0" l="0" r="0" t="0"/>
          <a:stretch/>
        </p:blipFill>
        <p:spPr>
          <a:xfrm>
            <a:off x="11180323" y="75428"/>
            <a:ext cx="906371" cy="549929"/>
          </a:xfrm>
          <a:prstGeom prst="rect">
            <a:avLst/>
          </a:prstGeom>
          <a:noFill/>
          <a:ln>
            <a:noFill/>
          </a:ln>
        </p:spPr>
      </p:pic>
      <p:cxnSp>
        <p:nvCxnSpPr>
          <p:cNvPr id="234" name="Google Shape;234;p6"/>
          <p:cNvCxnSpPr/>
          <p:nvPr/>
        </p:nvCxnSpPr>
        <p:spPr>
          <a:xfrm>
            <a:off x="-97273" y="703182"/>
            <a:ext cx="12334669" cy="0"/>
          </a:xfrm>
          <a:prstGeom prst="straightConnector1">
            <a:avLst/>
          </a:prstGeom>
          <a:noFill/>
          <a:ln cap="flat" cmpd="sng" w="9525">
            <a:solidFill>
              <a:srgbClr val="0441AA"/>
            </a:solidFill>
            <a:prstDash val="solid"/>
            <a:miter lim="8000"/>
            <a:headEnd len="sm" w="sm" type="none"/>
            <a:tailEnd len="sm" w="sm" type="none"/>
          </a:ln>
        </p:spPr>
      </p:cxnSp>
      <p:sp>
        <p:nvSpPr>
          <p:cNvPr id="235" name="Google Shape;235;p6"/>
          <p:cNvSpPr txBox="1"/>
          <p:nvPr>
            <p:ph idx="1" type="subTitle"/>
          </p:nvPr>
        </p:nvSpPr>
        <p:spPr>
          <a:xfrm>
            <a:off x="258747" y="678265"/>
            <a:ext cx="11180323" cy="322698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441AA"/>
              </a:buClr>
              <a:buSzPts val="2400"/>
              <a:buFont typeface="Arial"/>
              <a:buNone/>
            </a:pPr>
            <a:r>
              <a:rPr b="1" i="0" lang="en-US" sz="2400" u="sng" cap="none" strike="noStrike">
                <a:solidFill>
                  <a:srgbClr val="0441AA"/>
                </a:solidFill>
                <a:latin typeface="Arial"/>
                <a:ea typeface="Arial"/>
                <a:cs typeface="Arial"/>
                <a:sym typeface="Arial"/>
              </a:rPr>
              <a:t>Recent progress</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Mandatory/recommended products from WIPPS-DCs for global NWP and limited-area NWP have been significantly upgraded including a new set of tropical low/cyclone vortex variables.</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New WIPPS activity for Global Climate Reanalysis was established, and two Centres and one Lead Centre were designated.</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Demonstrate the WIPPS RRR, Initiate the pilot for Global Riverine Flood Prediction</a:t>
            </a:r>
            <a:endParaRPr/>
          </a:p>
          <a:p>
            <a:pPr indent="0" lvl="0" marL="0" marR="0" rtl="0" algn="l">
              <a:lnSpc>
                <a:spcPct val="90000"/>
              </a:lnSpc>
              <a:spcBef>
                <a:spcPts val="1000"/>
              </a:spcBef>
              <a:spcAft>
                <a:spcPts val="0"/>
              </a:spcAft>
              <a:buClr>
                <a:srgbClr val="0441AA"/>
              </a:buClr>
              <a:buSzPts val="2400"/>
              <a:buFont typeface="Arial"/>
              <a:buNone/>
            </a:pPr>
            <a:r>
              <a:rPr b="1" i="0" lang="en-US" sz="2400" u="sng" cap="none" strike="noStrike">
                <a:solidFill>
                  <a:srgbClr val="0441AA"/>
                </a:solidFill>
                <a:latin typeface="Arial"/>
                <a:ea typeface="Arial"/>
                <a:cs typeface="Arial"/>
                <a:sym typeface="Arial"/>
              </a:rPr>
              <a:t>Upcoming</a:t>
            </a:r>
            <a:endParaRPr/>
          </a:p>
          <a:p>
            <a:pPr indent="-285750" lvl="0" marL="285750" marR="0" rtl="0" algn="l">
              <a:lnSpc>
                <a:spcPct val="90000"/>
              </a:lnSpc>
              <a:spcBef>
                <a:spcPts val="13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Support WMCs to implement new mandatory/recommended products and enhance graphical products </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Designate more Centres for limited-area NWP, nowcasting and hydrological prediction</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Improve the access to impact-related indexes, especially for Heatwave and Drought</a:t>
            </a:r>
            <a:endParaRPr/>
          </a:p>
          <a:p>
            <a:pPr indent="-285750" lvl="0" marL="285750" marR="0" rtl="0" algn="l">
              <a:lnSpc>
                <a:spcPct val="90000"/>
              </a:lnSpc>
              <a:spcBef>
                <a:spcPts val="1000"/>
              </a:spcBef>
              <a:spcAft>
                <a:spcPts val="0"/>
              </a:spcAft>
              <a:buClr>
                <a:srgbClr val="0441AA"/>
              </a:buClr>
              <a:buSzPts val="2000"/>
              <a:buFont typeface="Arial"/>
              <a:buChar char="•"/>
            </a:pPr>
            <a:r>
              <a:rPr b="0" i="0" lang="en-US" sz="2000" u="none" cap="none" strike="noStrike">
                <a:solidFill>
                  <a:srgbClr val="0441AA"/>
                </a:solidFill>
                <a:latin typeface="Arial"/>
                <a:ea typeface="Arial"/>
                <a:cs typeface="Arial"/>
                <a:sym typeface="Arial"/>
              </a:rPr>
              <a:t>Enhance the capacity development activities to promote the use of WIPPS products</a:t>
            </a:r>
            <a:endParaRPr b="0" i="0" sz="2000" u="none" cap="none" strike="noStrike">
              <a:solidFill>
                <a:srgbClr val="0441AA"/>
              </a:solidFill>
              <a:latin typeface="Arial"/>
              <a:ea typeface="Arial"/>
              <a:cs typeface="Arial"/>
              <a:sym typeface="Arial"/>
            </a:endParaRPr>
          </a:p>
          <a:p>
            <a:pPr indent="-190500" lvl="0" marL="342900" marR="0" rtl="0" algn="l">
              <a:lnSpc>
                <a:spcPct val="90000"/>
              </a:lnSpc>
              <a:spcBef>
                <a:spcPts val="100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0" name="Shape 240"/>
        <p:cNvGrpSpPr/>
        <p:nvPr/>
      </p:nvGrpSpPr>
      <p:grpSpPr>
        <a:xfrm>
          <a:off x="0" y="0"/>
          <a:ext cx="0" cy="0"/>
          <a:chOff x="0" y="0"/>
          <a:chExt cx="0" cy="0"/>
        </a:xfrm>
      </p:grpSpPr>
      <p:sp>
        <p:nvSpPr>
          <p:cNvPr id="241" name="Google Shape;241;p7"/>
          <p:cNvSpPr/>
          <p:nvPr/>
        </p:nvSpPr>
        <p:spPr>
          <a:xfrm>
            <a:off x="0" y="110977"/>
            <a:ext cx="11996056" cy="817403"/>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None/>
            </a:pPr>
            <a:r>
              <a:rPr b="1" i="0" lang="en-US" sz="3400" u="none" cap="none" strike="noStrike">
                <a:solidFill>
                  <a:srgbClr val="005A9C"/>
                </a:solidFill>
                <a:latin typeface="Arial"/>
                <a:ea typeface="Arial"/>
                <a:cs typeface="Arial"/>
                <a:sym typeface="Arial"/>
              </a:rPr>
              <a:t>Draft Work Plan to address gaps in satellite data/ products in support of EW4ALL</a:t>
            </a:r>
            <a:endParaRPr/>
          </a:p>
        </p:txBody>
      </p:sp>
      <p:sp>
        <p:nvSpPr>
          <p:cNvPr id="242" name="Google Shape;242;p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graphicFrame>
        <p:nvGraphicFramePr>
          <p:cNvPr id="243" name="Google Shape;243;p7"/>
          <p:cNvGraphicFramePr/>
          <p:nvPr/>
        </p:nvGraphicFramePr>
        <p:xfrm>
          <a:off x="187778" y="1210007"/>
          <a:ext cx="3000000" cy="3000000"/>
        </p:xfrm>
        <a:graphic>
          <a:graphicData uri="http://schemas.openxmlformats.org/drawingml/2006/table">
            <a:tbl>
              <a:tblPr>
                <a:noFill/>
                <a:tableStyleId>{77E9B685-6BE8-4F8B-A225-7BDD99BDB2FF}</a:tableStyleId>
              </a:tblPr>
              <a:tblGrid>
                <a:gridCol w="374950"/>
                <a:gridCol w="2702450"/>
                <a:gridCol w="1881050"/>
                <a:gridCol w="1992075"/>
                <a:gridCol w="2161900"/>
                <a:gridCol w="1925675"/>
                <a:gridCol w="778325"/>
              </a:tblGrid>
              <a:tr h="564350">
                <a:tc>
                  <a:txBody>
                    <a:bodyPr/>
                    <a:lstStyle/>
                    <a:p>
                      <a:pPr indent="0" lvl="0" marL="0" marR="0" rtl="0" algn="l">
                        <a:lnSpc>
                          <a:spcPct val="100000"/>
                        </a:lnSpc>
                        <a:spcBef>
                          <a:spcPts val="0"/>
                        </a:spcBef>
                        <a:spcAft>
                          <a:spcPts val="0"/>
                        </a:spcAft>
                        <a:buNone/>
                      </a:pPr>
                      <a:r>
                        <a:rPr lang="en-US" sz="1200" u="none" cap="none" strike="noStrike"/>
                        <a:t>No.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Deliverable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Delivered to </a:t>
                      </a:r>
                      <a:endParaRPr sz="1200" u="none" cap="none" strike="noStrike"/>
                    </a:p>
                    <a:p>
                      <a:pPr indent="0" lvl="0" marL="0" marR="0" rtl="0" algn="l">
                        <a:lnSpc>
                          <a:spcPct val="100000"/>
                        </a:lnSpc>
                        <a:spcBef>
                          <a:spcPts val="0"/>
                        </a:spcBef>
                        <a:spcAft>
                          <a:spcPts val="0"/>
                        </a:spcAft>
                        <a:buNone/>
                      </a:pPr>
                      <a:r>
                        <a:rPr lang="en-US" sz="1200" u="none" cap="none" strike="noStrike"/>
                        <a:t>(body, e.g. INFCOM-3)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Body responsible </a:t>
                      </a:r>
                      <a:endParaRPr sz="1200" u="none" cap="none" strike="noStrike"/>
                    </a:p>
                    <a:p>
                      <a:pPr indent="0" lvl="0" marL="0" marR="0" rtl="0" algn="l">
                        <a:lnSpc>
                          <a:spcPct val="100000"/>
                        </a:lnSpc>
                        <a:spcBef>
                          <a:spcPts val="0"/>
                        </a:spcBef>
                        <a:spcAft>
                          <a:spcPts val="0"/>
                        </a:spcAft>
                        <a:buNone/>
                      </a:pPr>
                      <a:r>
                        <a:rPr lang="en-US" sz="1200" u="none" cap="none" strike="noStrike"/>
                        <a:t>(Team, Secretariat, etc.)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Consultation with, support from (Secretariat, etc.)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Effort type (meetings, workshops, consultancy, secretariat)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Estimated timeline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12700">
                      <a:solidFill>
                        <a:srgbClr val="4F81BD"/>
                      </a:solidFill>
                      <a:prstDash val="solid"/>
                      <a:round/>
                      <a:headEnd len="sm" w="sm" type="none"/>
                      <a:tailEnd len="sm" w="sm" type="none"/>
                    </a:lnB>
                  </a:tcPr>
                </a:tc>
              </a:tr>
              <a:tr h="731525">
                <a:tc>
                  <a:txBody>
                    <a:bodyPr/>
                    <a:lstStyle/>
                    <a:p>
                      <a:pPr indent="0" lvl="0" marL="0" marR="0" rtl="0" algn="l">
                        <a:lnSpc>
                          <a:spcPct val="100000"/>
                        </a:lnSpc>
                        <a:spcBef>
                          <a:spcPts val="0"/>
                        </a:spcBef>
                        <a:spcAft>
                          <a:spcPts val="0"/>
                        </a:spcAft>
                        <a:buNone/>
                      </a:pPr>
                      <a:r>
                        <a:rPr lang="en-US" sz="1500" u="none" cap="none" strike="noStrike"/>
                        <a:t>1 </a:t>
                      </a:r>
                      <a:endParaRPr sz="15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rPr b="0" lang="en-US" sz="1200" u="none" cap="none" strike="noStrike"/>
                        <a:t>Preparation of the mapping exercise </a:t>
                      </a:r>
                      <a:br>
                        <a:rPr b="0" lang="en-US" sz="1200" u="none" cap="none" strike="noStrike"/>
                      </a:br>
                      <a:r>
                        <a:rPr b="0" lang="en-US" sz="1200" u="none" cap="none" strike="noStrike"/>
                        <a:t>on the utilization of satellite data for priority hazards</a:t>
                      </a:r>
                      <a:endParaRPr b="0"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rPr lang="en-US" sz="1200" u="none" cap="none" strike="noStrike"/>
                        <a:t>Regional Associations </a:t>
                      </a:r>
                      <a:br>
                        <a:rPr lang="en-US" sz="1200" u="none" cap="none" strike="noStrike"/>
                      </a:br>
                      <a:r>
                        <a:rPr lang="en-US" sz="1200" u="none" cap="none" strike="noStrike"/>
                        <a:t>(e.g. Regional Coordination Groups on Satellite Data Requirements)</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rPr lang="en-US" sz="1200" u="none" cap="none" strike="noStrike"/>
                        <a:t>Secretariat (Regional offices, </a:t>
                      </a:r>
                      <a:br>
                        <a:rPr lang="en-US" sz="1200" u="none" cap="none" strike="noStrike"/>
                      </a:br>
                      <a:r>
                        <a:rPr lang="en-US" sz="1200" u="none" cap="none" strike="noStrike"/>
                        <a:t>Space Systems and Utilization Division), with the guidance from ET-SSU</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rPr lang="en-US" sz="1200" u="none" cap="none" strike="noStrike"/>
                        <a:t>Virtual meetings, email exchange, Secretariat work</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rPr lang="en-US" sz="1200" u="none" cap="none" strike="noStrike"/>
                        <a:t>July 2024</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F81B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r>
              <a:tr h="365750">
                <a:tc>
                  <a:txBody>
                    <a:bodyPr/>
                    <a:lstStyle/>
                    <a:p>
                      <a:pPr indent="0" lvl="0" marL="0" marR="0" rtl="0" algn="l">
                        <a:lnSpc>
                          <a:spcPct val="100000"/>
                        </a:lnSpc>
                        <a:spcBef>
                          <a:spcPts val="0"/>
                        </a:spcBef>
                        <a:spcAft>
                          <a:spcPts val="0"/>
                        </a:spcAft>
                        <a:buNone/>
                      </a:pPr>
                      <a:r>
                        <a:rPr lang="en-US" sz="1500" u="none" cap="none" strike="noStrike"/>
                        <a:t>2</a:t>
                      </a:r>
                      <a:endParaRPr sz="15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lang="en-US" sz="1200" u="none" cap="none" strike="noStrike"/>
                        <a:t>Conduct the mapping exercise among Members</a:t>
                      </a:r>
                      <a:endParaRPr b="0"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Regional Associations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Secretariat (Regional offices)</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Dynamic mapping exercise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solidFill>
                            <a:schemeClr val="dk1"/>
                          </a:solidFill>
                          <a:latin typeface="Arial"/>
                          <a:ea typeface="Arial"/>
                          <a:cs typeface="Arial"/>
                          <a:sym typeface="Arial"/>
                        </a:rPr>
                        <a:t>September 2024</a:t>
                      </a:r>
                      <a:endParaRPr sz="1200" u="none" cap="none" strike="noStrike">
                        <a:solidFill>
                          <a:schemeClr val="dk1"/>
                        </a:solidFill>
                        <a:latin typeface="Arial"/>
                        <a:ea typeface="Arial"/>
                        <a:cs typeface="Arial"/>
                        <a:sym typeface="Aria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914400">
                <a:tc>
                  <a:txBody>
                    <a:bodyPr/>
                    <a:lstStyle/>
                    <a:p>
                      <a:pPr indent="0" lvl="0" marL="0" marR="0" rtl="0" algn="l">
                        <a:lnSpc>
                          <a:spcPct val="100000"/>
                        </a:lnSpc>
                        <a:spcBef>
                          <a:spcPts val="0"/>
                        </a:spcBef>
                        <a:spcAft>
                          <a:spcPts val="0"/>
                        </a:spcAft>
                        <a:buNone/>
                      </a:pPr>
                      <a:r>
                        <a:rPr lang="en-US" sz="1500" u="none" cap="none" strike="noStrike"/>
                        <a:t>3</a:t>
                      </a:r>
                      <a:endParaRPr sz="15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t>Identity </a:t>
                      </a:r>
                      <a:r>
                        <a:rPr b="0" lang="en-US" sz="1200" u="none" cap="none" strike="noStrike">
                          <a:solidFill>
                            <a:schemeClr val="dk1"/>
                          </a:solidFill>
                          <a:latin typeface="Arial"/>
                          <a:ea typeface="Arial"/>
                          <a:cs typeface="Arial"/>
                          <a:sym typeface="Arial"/>
                        </a:rPr>
                        <a:t>the initial (regional) list of satellite products for each priority hazards based on: (1) results of mapping exercise above and (2) results of </a:t>
                      </a:r>
                      <a:r>
                        <a:rPr b="0" i="0" lang="en-US" sz="1200" u="none" cap="none" strike="noStrike">
                          <a:solidFill>
                            <a:schemeClr val="dk1"/>
                          </a:solidFill>
                          <a:latin typeface="Arial"/>
                          <a:ea typeface="Arial"/>
                          <a:cs typeface="Arial"/>
                          <a:sym typeface="Arial"/>
                        </a:rPr>
                        <a:t>data call on EW4ALL </a:t>
                      </a:r>
                      <a:r>
                        <a:rPr b="0" lang="en-US" sz="1200" u="none" cap="none" strike="noStrike">
                          <a:solidFill>
                            <a:schemeClr val="dk1"/>
                          </a:solidFill>
                          <a:latin typeface="Arial"/>
                          <a:ea typeface="Arial"/>
                          <a:cs typeface="Arial"/>
                          <a:sym typeface="Arial"/>
                        </a:rPr>
                        <a:t>provided by satellite providers</a:t>
                      </a:r>
                      <a:endParaRPr b="0" i="0" sz="1200" u="none" cap="none" strike="noStrike">
                        <a:solidFill>
                          <a:schemeClr val="dk1"/>
                        </a:solidFill>
                        <a:latin typeface="Arial"/>
                        <a:ea typeface="Arial"/>
                        <a:cs typeface="Arial"/>
                        <a:sym typeface="Aria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t/>
                      </a:r>
                      <a:endParaRPr sz="1200" u="none" cap="none" strike="noStrike">
                        <a:solidFill>
                          <a:schemeClr val="dk1"/>
                        </a:solidFill>
                        <a:latin typeface="Arial"/>
                        <a:ea typeface="Arial"/>
                        <a:cs typeface="Arial"/>
                        <a:sym typeface="Aria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rPr lang="en-US" sz="1200" u="none" cap="none" strike="noStrike">
                          <a:solidFill>
                            <a:schemeClr val="dk1"/>
                          </a:solidFill>
                          <a:latin typeface="Arial"/>
                          <a:ea typeface="Arial"/>
                          <a:cs typeface="Arial"/>
                          <a:sym typeface="Arial"/>
                        </a:rPr>
                        <a:t>More experienced users in each region (particularly the leads of satellite data requirements groups and VLab members)</a:t>
                      </a:r>
                      <a:endParaRPr sz="1200" u="none" cap="none" strike="noStrike">
                        <a:solidFill>
                          <a:schemeClr val="dk1"/>
                        </a:solidFill>
                        <a:latin typeface="Arial"/>
                        <a:ea typeface="Arial"/>
                        <a:cs typeface="Arial"/>
                        <a:sym typeface="Aria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Secretariat (Regional offices, Space Systems and Utilization Division), with the guidance from ET-SSU</a:t>
                      </a:r>
                      <a:endParaRPr sz="1200" u="none" cap="none" strike="noStrike">
                        <a:latin typeface="Verdana"/>
                        <a:ea typeface="Verdana"/>
                        <a:cs typeface="Verdana"/>
                        <a:sym typeface="Verdana"/>
                      </a:endParaRPr>
                    </a:p>
                    <a:p>
                      <a:pPr indent="0" lvl="0" marL="0" marR="0" rtl="0" algn="l">
                        <a:lnSpc>
                          <a:spcPct val="100000"/>
                        </a:lnSpc>
                        <a:spcBef>
                          <a:spcPts val="0"/>
                        </a:spcBef>
                        <a:spcAft>
                          <a:spcPts val="0"/>
                        </a:spcAft>
                        <a:buNone/>
                      </a:pPr>
                      <a:r>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Virtual meetings, email exchange, Secretariat work</a:t>
                      </a:r>
                      <a:endParaRPr sz="1200" u="none" cap="none" strike="noStrike">
                        <a:latin typeface="Verdana"/>
                        <a:ea typeface="Verdana"/>
                        <a:cs typeface="Verdana"/>
                        <a:sym typeface="Verdana"/>
                      </a:endParaRPr>
                    </a:p>
                    <a:p>
                      <a:pPr indent="0" lvl="0" marL="0" marR="0" rtl="0" algn="l">
                        <a:lnSpc>
                          <a:spcPct val="100000"/>
                        </a:lnSpc>
                        <a:spcBef>
                          <a:spcPts val="0"/>
                        </a:spcBef>
                        <a:spcAft>
                          <a:spcPts val="0"/>
                        </a:spcAft>
                        <a:buNone/>
                      </a:pPr>
                      <a:r>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None/>
                      </a:pPr>
                      <a:r>
                        <a:rPr lang="en-US" sz="1200" u="none" cap="none" strike="noStrike">
                          <a:solidFill>
                            <a:schemeClr val="dk1"/>
                          </a:solidFill>
                          <a:latin typeface="Arial"/>
                          <a:ea typeface="Arial"/>
                          <a:cs typeface="Arial"/>
                          <a:sym typeface="Arial"/>
                        </a:rPr>
                        <a:t>November 2024</a:t>
                      </a:r>
                      <a:endParaRPr sz="1200" u="none" cap="none" strike="noStrike">
                        <a:solidFill>
                          <a:schemeClr val="dk1"/>
                        </a:solidFill>
                        <a:latin typeface="Arial"/>
                        <a:ea typeface="Arial"/>
                        <a:cs typeface="Arial"/>
                        <a:sym typeface="Aria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r>
              <a:tr h="914400">
                <a:tc>
                  <a:txBody>
                    <a:bodyPr/>
                    <a:lstStyle/>
                    <a:p>
                      <a:pPr indent="0" lvl="0" marL="0" marR="0" rtl="0" algn="l">
                        <a:lnSpc>
                          <a:spcPct val="100000"/>
                        </a:lnSpc>
                        <a:spcBef>
                          <a:spcPts val="0"/>
                        </a:spcBef>
                        <a:spcAft>
                          <a:spcPts val="0"/>
                        </a:spcAft>
                        <a:buNone/>
                      </a:pPr>
                      <a:r>
                        <a:rPr lang="en-US" sz="1500" u="none" cap="none" strike="noStrike"/>
                        <a:t>4</a:t>
                      </a:r>
                      <a:endParaRPr sz="15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lang="en-US" sz="1200" u="none" cap="none" strike="noStrike">
                          <a:solidFill>
                            <a:schemeClr val="dk1"/>
                          </a:solidFill>
                          <a:latin typeface="Arial"/>
                          <a:ea typeface="Arial"/>
                          <a:cs typeface="Arial"/>
                          <a:sym typeface="Arial"/>
                        </a:rPr>
                        <a:t>Validate the list of products with satellite providers to include any additional products that users may not be aware of, </a:t>
                      </a:r>
                      <a:endParaRPr b="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lang="en-US" sz="1200" u="none" cap="none" strike="noStrike">
                          <a:solidFill>
                            <a:schemeClr val="dk1"/>
                          </a:solidFill>
                          <a:latin typeface="Arial"/>
                          <a:ea typeface="Arial"/>
                          <a:cs typeface="Arial"/>
                          <a:sym typeface="Arial"/>
                        </a:rPr>
                        <a:t>as well as with Members in each region</a:t>
                      </a:r>
                      <a:endParaRPr b="0" sz="1200" u="none" cap="none" strike="noStrike">
                        <a:solidFill>
                          <a:schemeClr val="dk1"/>
                        </a:solidFill>
                        <a:latin typeface="Arial"/>
                        <a:ea typeface="Arial"/>
                        <a:cs typeface="Arial"/>
                        <a:sym typeface="Aria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INFCOM MG &amp; Regional Associations MG via Regional Coordination Groups on Satellite Data Requirements</a:t>
                      </a:r>
                      <a:endParaRPr sz="1200" u="none" cap="none" strike="noStrike">
                        <a:solidFill>
                          <a:schemeClr val="dk1"/>
                        </a:solidFill>
                        <a:latin typeface="Arial"/>
                        <a:ea typeface="Arial"/>
                        <a:cs typeface="Arial"/>
                        <a:sym typeface="Aria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Satellite </a:t>
                      </a:r>
                      <a:r>
                        <a:rPr lang="en-US" sz="1200" u="none" cap="none" strike="noStrike">
                          <a:solidFill>
                            <a:schemeClr val="dk1"/>
                          </a:solidFill>
                          <a:latin typeface="Arial"/>
                          <a:ea typeface="Arial"/>
                          <a:cs typeface="Arial"/>
                          <a:sym typeface="Arial"/>
                        </a:rPr>
                        <a:t>providers</a:t>
                      </a:r>
                      <a:r>
                        <a:rPr lang="en-US" sz="1200" u="none" cap="none" strike="noStrike"/>
                        <a:t> and WMO Members</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Secretariat (Regional offices, Space Systems and Utilization Division), with the guidance from ET-SSU</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December 2024 – February 2025</a:t>
                      </a:r>
                      <a:endParaRPr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3152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5</a:t>
                      </a:r>
                      <a:endParaRPr sz="15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t>Gap analyses in terms of access to satellite data, training on processing, visualization, and use of satellite data and products </a:t>
                      </a:r>
                      <a:endParaRPr b="0"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INFCOM MG &amp; Regional Associations MG via Regional Coordination Groups on Satellite Data Requirements</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Regional Coordination Groups on Satellite Data Requirements, with support from ET-SSU</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Secretariat (Regional offices, Space Systems and Utilization Division), with the guidance from ET-SSU</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Virtual meetings, email exchange, Secretariat work</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April 2025</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81BD">
                        <a:alpha val="20000"/>
                      </a:srgbClr>
                    </a:solidFill>
                  </a:tcPr>
                </a:tc>
              </a:tr>
              <a:tr h="73152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6</a:t>
                      </a:r>
                      <a:endParaRPr sz="15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lang="en-US" sz="1200" u="none" cap="none" strike="noStrike"/>
                        <a:t>Develop regional implementation plan(s) </a:t>
                      </a:r>
                      <a:br>
                        <a:rPr b="0" lang="en-US" sz="1200" u="none" cap="none" strike="noStrike"/>
                      </a:br>
                      <a:r>
                        <a:rPr b="0" lang="en-US" sz="1200" u="none" cap="none" strike="noStrike"/>
                        <a:t>to address the gaps identified in the gap analyses for inclusion in the regional operating plans</a:t>
                      </a:r>
                      <a:endParaRPr b="0"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Regional Associations</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Regional Associations</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Secretariat (Regional offices, Space Systems and Utilization Division), with the guidance from ET-SSU</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Virtual meetings, email exchange, Secretariat work</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F81BD"/>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200" u="none" cap="none" strike="noStrike"/>
                        <a:t>TBD by Regional associations </a:t>
                      </a:r>
                      <a:endParaRPr sz="1200" u="none" cap="none" strike="noStrike">
                        <a:latin typeface="Verdana"/>
                        <a:ea typeface="Verdana"/>
                        <a:cs typeface="Verdana"/>
                        <a:sym typeface="Verdana"/>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F81BD"/>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8"/>
          <p:cNvSpPr/>
          <p:nvPr/>
        </p:nvSpPr>
        <p:spPr>
          <a:xfrm>
            <a:off x="0" y="53899"/>
            <a:ext cx="12192000" cy="53860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5BAA"/>
              </a:buClr>
              <a:buSzPts val="3500"/>
              <a:buFont typeface="Arial"/>
              <a:buNone/>
            </a:pPr>
            <a:r>
              <a:rPr b="1" i="0" lang="en-US" sz="3500" u="none" cap="none" strike="noStrike">
                <a:solidFill>
                  <a:srgbClr val="005BAA"/>
                </a:solidFill>
                <a:latin typeface="Arial"/>
                <a:ea typeface="Arial"/>
                <a:cs typeface="Arial"/>
                <a:sym typeface="Arial"/>
              </a:rPr>
              <a:t>Activities in Support of EW4All: Gap Analysis</a:t>
            </a:r>
            <a:endParaRPr/>
          </a:p>
        </p:txBody>
      </p:sp>
      <p:pic>
        <p:nvPicPr>
          <p:cNvPr id="250" name="Google Shape;250;p8"/>
          <p:cNvPicPr preferRelativeResize="0"/>
          <p:nvPr/>
        </p:nvPicPr>
        <p:blipFill rotWithShape="1">
          <a:blip r:embed="rId3">
            <a:alphaModFix/>
          </a:blip>
          <a:srcRect b="0" l="0" r="0" t="0"/>
          <a:stretch/>
        </p:blipFill>
        <p:spPr>
          <a:xfrm>
            <a:off x="-3757" y="5917325"/>
            <a:ext cx="71263" cy="940675"/>
          </a:xfrm>
          <a:prstGeom prst="rect">
            <a:avLst/>
          </a:prstGeom>
          <a:noFill/>
          <a:ln>
            <a:noFill/>
          </a:ln>
        </p:spPr>
      </p:pic>
      <p:sp>
        <p:nvSpPr>
          <p:cNvPr id="251" name="Google Shape;251;p8"/>
          <p:cNvSpPr txBox="1"/>
          <p:nvPr/>
        </p:nvSpPr>
        <p:spPr>
          <a:xfrm>
            <a:off x="4826" y="5897986"/>
            <a:ext cx="3433241" cy="649359"/>
          </a:xfrm>
          <a:prstGeom prst="rect">
            <a:avLst/>
          </a:prstGeom>
          <a:noFill/>
          <a:ln>
            <a:noFill/>
          </a:ln>
        </p:spPr>
        <p:txBody>
          <a:bodyPr anchorCtr="0" anchor="t" bIns="45700" lIns="91425" spcFirstLastPara="1" rIns="91425" wrap="square" tIns="45700">
            <a:normAutofit/>
          </a:bodyPr>
          <a:lstStyle/>
          <a:p>
            <a:pPr indent="0" lvl="0" marL="0" marR="0" rtl="0" algn="ctr">
              <a:lnSpc>
                <a:spcPct val="85000"/>
              </a:lnSpc>
              <a:spcBef>
                <a:spcPts val="0"/>
              </a:spcBef>
              <a:spcAft>
                <a:spcPts val="0"/>
              </a:spcAft>
              <a:buClr>
                <a:srgbClr val="000000"/>
              </a:buClr>
              <a:buSzPts val="1200"/>
              <a:buFont typeface="Arial"/>
              <a:buNone/>
            </a:pPr>
            <a:r>
              <a:t/>
            </a:r>
            <a:endParaRPr b="1" i="0" sz="1200" u="none" cap="none" strike="noStrike">
              <a:solidFill>
                <a:srgbClr val="00A2D9"/>
              </a:solidFill>
              <a:latin typeface="Calibri"/>
              <a:ea typeface="Calibri"/>
              <a:cs typeface="Calibri"/>
              <a:sym typeface="Calibri"/>
            </a:endParaRPr>
          </a:p>
        </p:txBody>
      </p:sp>
      <p:graphicFrame>
        <p:nvGraphicFramePr>
          <p:cNvPr id="252" name="Google Shape;252;p8"/>
          <p:cNvGraphicFramePr/>
          <p:nvPr/>
        </p:nvGraphicFramePr>
        <p:xfrm>
          <a:off x="7224847" y="6144767"/>
          <a:ext cx="3000000" cy="3000000"/>
        </p:xfrm>
        <a:graphic>
          <a:graphicData uri="http://schemas.openxmlformats.org/drawingml/2006/table">
            <a:tbl>
              <a:tblPr firstRow="1">
                <a:noFill/>
                <a:tableStyleId>{648064AE-95C8-4E64-8BC5-8B7EB17014A6}</a:tableStyleId>
              </a:tblPr>
              <a:tblGrid>
                <a:gridCol w="2452325"/>
                <a:gridCol w="2452325"/>
              </a:tblGrid>
              <a:tr h="918375">
                <a:tc>
                  <a:txBody>
                    <a:bodyPr/>
                    <a:lstStyle/>
                    <a:p>
                      <a:pPr indent="0" lvl="0" marL="0" marR="0" rtl="0" algn="r">
                        <a:lnSpc>
                          <a:spcPct val="150000"/>
                        </a:lnSpc>
                        <a:spcBef>
                          <a:spcPts val="0"/>
                        </a:spcBef>
                        <a:spcAft>
                          <a:spcPts val="0"/>
                        </a:spcAft>
                        <a:buClr>
                          <a:schemeClr val="dk1"/>
                        </a:buClr>
                        <a:buSzPts val="1050"/>
                        <a:buFont typeface="Calibri"/>
                        <a:buNone/>
                      </a:pPr>
                      <a:r>
                        <a:t/>
                      </a:r>
                      <a:endParaRPr b="0" sz="1050" u="none" cap="none" strike="noStrike">
                        <a:solidFill>
                          <a:srgbClr val="005BAA"/>
                        </a:solidFill>
                        <a:latin typeface="Verdana"/>
                        <a:ea typeface="Verdana"/>
                        <a:cs typeface="Verdana"/>
                        <a:sym typeface="Verdana"/>
                      </a:endParaRPr>
                    </a:p>
                  </a:txBody>
                  <a:tcPr marT="45725" marB="45725" marR="91450" marL="91450" anchor="ctr"/>
                </a:tc>
                <a:tc>
                  <a:txBody>
                    <a:bodyPr/>
                    <a:lstStyle/>
                    <a:p>
                      <a:pPr indent="0" lvl="0" marL="0" marR="0" rtl="0" algn="r">
                        <a:lnSpc>
                          <a:spcPct val="150000"/>
                        </a:lnSpc>
                        <a:spcBef>
                          <a:spcPts val="0"/>
                        </a:spcBef>
                        <a:spcAft>
                          <a:spcPts val="0"/>
                        </a:spcAft>
                        <a:buClr>
                          <a:schemeClr val="lt1"/>
                        </a:buClr>
                        <a:buSzPts val="1200"/>
                        <a:buFont typeface="Arial"/>
                        <a:buNone/>
                      </a:pPr>
                      <a:fld id="{00000000-1234-1234-1234-123412341234}" type="slidenum">
                        <a:rPr b="0" lang="en-US" sz="1200" u="none" cap="none" strike="noStrike">
                          <a:solidFill>
                            <a:schemeClr val="lt1"/>
                          </a:solidFill>
                          <a:latin typeface="Arial"/>
                          <a:ea typeface="Arial"/>
                          <a:cs typeface="Arial"/>
                          <a:sym typeface="Arial"/>
                        </a:rPr>
                        <a:t>‹#›</a:t>
                      </a:fld>
                      <a:endParaRPr b="0" sz="1200" u="none" cap="none" strike="noStrike">
                        <a:solidFill>
                          <a:schemeClr val="lt1"/>
                        </a:solidFill>
                        <a:latin typeface="Arial"/>
                        <a:ea typeface="Arial"/>
                        <a:cs typeface="Arial"/>
                        <a:sym typeface="Arial"/>
                      </a:endParaRPr>
                    </a:p>
                  </a:txBody>
                  <a:tcPr marT="45725" marB="45725" marR="91450" marL="91450" anchor="ctr"/>
                </a:tc>
              </a:tr>
            </a:tbl>
          </a:graphicData>
        </a:graphic>
      </p:graphicFrame>
      <p:sp>
        <p:nvSpPr>
          <p:cNvPr id="253" name="Google Shape;253;p8"/>
          <p:cNvSpPr/>
          <p:nvPr/>
        </p:nvSpPr>
        <p:spPr>
          <a:xfrm>
            <a:off x="99793" y="649305"/>
            <a:ext cx="3667345" cy="285144"/>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Expected from Members</a:t>
            </a:r>
            <a:endParaRPr/>
          </a:p>
        </p:txBody>
      </p:sp>
      <p:sp>
        <p:nvSpPr>
          <p:cNvPr id="254" name="Google Shape;254;p8"/>
          <p:cNvSpPr/>
          <p:nvPr/>
        </p:nvSpPr>
        <p:spPr>
          <a:xfrm>
            <a:off x="4153567" y="649305"/>
            <a:ext cx="3478692" cy="285144"/>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Expected from Data Providers</a:t>
            </a:r>
            <a:endParaRPr/>
          </a:p>
        </p:txBody>
      </p:sp>
      <p:pic>
        <p:nvPicPr>
          <p:cNvPr id="255" name="Google Shape;255;p8"/>
          <p:cNvPicPr preferRelativeResize="0"/>
          <p:nvPr/>
        </p:nvPicPr>
        <p:blipFill rotWithShape="1">
          <a:blip r:embed="rId4">
            <a:alphaModFix/>
          </a:blip>
          <a:srcRect b="0" l="0" r="0" t="0"/>
          <a:stretch/>
        </p:blipFill>
        <p:spPr>
          <a:xfrm>
            <a:off x="4153566" y="1051415"/>
            <a:ext cx="3851965" cy="2540894"/>
          </a:xfrm>
          <a:prstGeom prst="rect">
            <a:avLst/>
          </a:prstGeom>
          <a:noFill/>
          <a:ln cap="flat" cmpd="sng" w="9525">
            <a:solidFill>
              <a:srgbClr val="7F7F7F"/>
            </a:solidFill>
            <a:prstDash val="solid"/>
            <a:round/>
            <a:headEnd len="sm" w="sm" type="none"/>
            <a:tailEnd len="sm" w="sm" type="none"/>
          </a:ln>
        </p:spPr>
      </p:pic>
      <p:pic>
        <p:nvPicPr>
          <p:cNvPr id="256" name="Google Shape;256;p8"/>
          <p:cNvPicPr preferRelativeResize="0"/>
          <p:nvPr/>
        </p:nvPicPr>
        <p:blipFill rotWithShape="1">
          <a:blip r:embed="rId5">
            <a:alphaModFix/>
          </a:blip>
          <a:srcRect b="0" l="0" r="0" t="0"/>
          <a:stretch/>
        </p:blipFill>
        <p:spPr>
          <a:xfrm>
            <a:off x="8117216" y="1045290"/>
            <a:ext cx="1696435" cy="1379879"/>
          </a:xfrm>
          <a:prstGeom prst="rect">
            <a:avLst/>
          </a:prstGeom>
          <a:noFill/>
          <a:ln>
            <a:noFill/>
          </a:ln>
        </p:spPr>
      </p:pic>
      <p:pic>
        <p:nvPicPr>
          <p:cNvPr id="257" name="Google Shape;257;p8"/>
          <p:cNvPicPr preferRelativeResize="0"/>
          <p:nvPr/>
        </p:nvPicPr>
        <p:blipFill rotWithShape="1">
          <a:blip r:embed="rId6">
            <a:alphaModFix/>
          </a:blip>
          <a:srcRect b="0" l="0" r="0" t="0"/>
          <a:stretch/>
        </p:blipFill>
        <p:spPr>
          <a:xfrm>
            <a:off x="10096500" y="924066"/>
            <a:ext cx="2032977" cy="1559231"/>
          </a:xfrm>
          <a:prstGeom prst="rect">
            <a:avLst/>
          </a:prstGeom>
          <a:noFill/>
          <a:ln>
            <a:noFill/>
          </a:ln>
        </p:spPr>
      </p:pic>
      <p:pic>
        <p:nvPicPr>
          <p:cNvPr id="258" name="Google Shape;258;p8"/>
          <p:cNvPicPr preferRelativeResize="0"/>
          <p:nvPr/>
        </p:nvPicPr>
        <p:blipFill rotWithShape="1">
          <a:blip r:embed="rId7">
            <a:alphaModFix/>
          </a:blip>
          <a:srcRect b="0" l="0" r="0" t="0"/>
          <a:stretch/>
        </p:blipFill>
        <p:spPr>
          <a:xfrm>
            <a:off x="8093878" y="2463513"/>
            <a:ext cx="1719773" cy="1128795"/>
          </a:xfrm>
          <a:prstGeom prst="rect">
            <a:avLst/>
          </a:prstGeom>
          <a:noFill/>
          <a:ln>
            <a:noFill/>
          </a:ln>
        </p:spPr>
      </p:pic>
      <p:pic>
        <p:nvPicPr>
          <p:cNvPr id="259" name="Google Shape;259;p8"/>
          <p:cNvPicPr preferRelativeResize="0"/>
          <p:nvPr/>
        </p:nvPicPr>
        <p:blipFill rotWithShape="1">
          <a:blip r:embed="rId8">
            <a:alphaModFix/>
          </a:blip>
          <a:srcRect b="0" l="0" r="0" t="0"/>
          <a:stretch/>
        </p:blipFill>
        <p:spPr>
          <a:xfrm>
            <a:off x="1190469" y="5307317"/>
            <a:ext cx="9794243" cy="569943"/>
          </a:xfrm>
          <a:prstGeom prst="rect">
            <a:avLst/>
          </a:prstGeom>
          <a:noFill/>
          <a:ln>
            <a:noFill/>
          </a:ln>
        </p:spPr>
      </p:pic>
      <p:sp>
        <p:nvSpPr>
          <p:cNvPr id="260" name="Google Shape;260;p8"/>
          <p:cNvSpPr txBox="1"/>
          <p:nvPr/>
        </p:nvSpPr>
        <p:spPr>
          <a:xfrm>
            <a:off x="4521643" y="4958556"/>
            <a:ext cx="3142334" cy="31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67"/>
              <a:buFont typeface="Arial"/>
              <a:buNone/>
            </a:pPr>
            <a:r>
              <a:rPr b="1" i="0" lang="en-US" sz="1467" u="none" cap="none" strike="noStrike">
                <a:solidFill>
                  <a:srgbClr val="007DBC"/>
                </a:solidFill>
                <a:latin typeface="Open Sans"/>
                <a:ea typeface="Open Sans"/>
                <a:cs typeface="Open Sans"/>
                <a:sym typeface="Open Sans"/>
              </a:rPr>
              <a:t>After the steps above:</a:t>
            </a:r>
            <a:endParaRPr/>
          </a:p>
        </p:txBody>
      </p:sp>
      <p:pic>
        <p:nvPicPr>
          <p:cNvPr id="261" name="Google Shape;261;p8"/>
          <p:cNvPicPr preferRelativeResize="0"/>
          <p:nvPr/>
        </p:nvPicPr>
        <p:blipFill rotWithShape="1">
          <a:blip r:embed="rId9">
            <a:alphaModFix/>
          </a:blip>
          <a:srcRect b="0" l="2275" r="56759" t="0"/>
          <a:stretch/>
        </p:blipFill>
        <p:spPr>
          <a:xfrm>
            <a:off x="9925336" y="2463512"/>
            <a:ext cx="2143974" cy="1128797"/>
          </a:xfrm>
          <a:prstGeom prst="rect">
            <a:avLst/>
          </a:prstGeom>
          <a:noFill/>
          <a:ln>
            <a:noFill/>
          </a:ln>
        </p:spPr>
      </p:pic>
      <p:sp>
        <p:nvSpPr>
          <p:cNvPr id="262" name="Google Shape;262;p8"/>
          <p:cNvSpPr/>
          <p:nvPr/>
        </p:nvSpPr>
        <p:spPr>
          <a:xfrm>
            <a:off x="8577563" y="4391573"/>
            <a:ext cx="3148717" cy="868795"/>
          </a:xfrm>
          <a:prstGeom prst="roundRect">
            <a:avLst>
              <a:gd fmla="val 16667" name="adj"/>
            </a:avLst>
          </a:prstGeom>
          <a:solidFill>
            <a:srgbClr val="FFFFFF"/>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C00000"/>
                </a:solidFill>
                <a:latin typeface="Calibri"/>
                <a:ea typeface="Calibri"/>
                <a:cs typeface="Calibri"/>
                <a:sym typeface="Calibri"/>
              </a:rPr>
              <a:t>GAP ANALYSES IN TERMS OF ACCESS AND USE OF SATELLITE DATA/PRODUCTS AND ASSOCIATED TRAINING NEEDS</a:t>
            </a:r>
            <a:endParaRPr/>
          </a:p>
        </p:txBody>
      </p:sp>
      <p:cxnSp>
        <p:nvCxnSpPr>
          <p:cNvPr id="263" name="Google Shape;263;p8"/>
          <p:cNvCxnSpPr/>
          <p:nvPr/>
        </p:nvCxnSpPr>
        <p:spPr>
          <a:xfrm>
            <a:off x="7446169" y="4049321"/>
            <a:ext cx="1109298" cy="0"/>
          </a:xfrm>
          <a:prstGeom prst="straightConnector1">
            <a:avLst/>
          </a:prstGeom>
          <a:noFill/>
          <a:ln cap="flat" cmpd="sng" w="38100">
            <a:solidFill>
              <a:srgbClr val="4472C4"/>
            </a:solidFill>
            <a:prstDash val="solid"/>
            <a:miter lim="800000"/>
            <a:headEnd len="sm" w="sm" type="none"/>
            <a:tailEnd len="med" w="med" type="triangle"/>
          </a:ln>
        </p:spPr>
      </p:cxnSp>
      <p:cxnSp>
        <p:nvCxnSpPr>
          <p:cNvPr id="264" name="Google Shape;264;p8"/>
          <p:cNvCxnSpPr/>
          <p:nvPr/>
        </p:nvCxnSpPr>
        <p:spPr>
          <a:xfrm flipH="1">
            <a:off x="7663976" y="4049321"/>
            <a:ext cx="1080723" cy="615955"/>
          </a:xfrm>
          <a:prstGeom prst="straightConnector1">
            <a:avLst/>
          </a:prstGeom>
          <a:noFill/>
          <a:ln cap="flat" cmpd="sng" w="38100">
            <a:solidFill>
              <a:srgbClr val="4472C4"/>
            </a:solidFill>
            <a:prstDash val="solid"/>
            <a:miter lim="800000"/>
            <a:headEnd len="sm" w="sm" type="none"/>
            <a:tailEnd len="med" w="med" type="triangle"/>
          </a:ln>
        </p:spPr>
      </p:cxnSp>
      <p:cxnSp>
        <p:nvCxnSpPr>
          <p:cNvPr id="265" name="Google Shape;265;p8"/>
          <p:cNvCxnSpPr/>
          <p:nvPr/>
        </p:nvCxnSpPr>
        <p:spPr>
          <a:xfrm>
            <a:off x="7474744" y="4703620"/>
            <a:ext cx="1080723" cy="0"/>
          </a:xfrm>
          <a:prstGeom prst="straightConnector1">
            <a:avLst/>
          </a:prstGeom>
          <a:noFill/>
          <a:ln cap="flat" cmpd="sng" w="38100">
            <a:solidFill>
              <a:srgbClr val="4472C4"/>
            </a:solidFill>
            <a:prstDash val="solid"/>
            <a:miter lim="800000"/>
            <a:headEnd len="sm" w="sm" type="none"/>
            <a:tailEnd len="med" w="med" type="triangle"/>
          </a:ln>
        </p:spPr>
      </p:cxnSp>
      <p:pic>
        <p:nvPicPr>
          <p:cNvPr id="266" name="Google Shape;266;p8"/>
          <p:cNvPicPr preferRelativeResize="0"/>
          <p:nvPr/>
        </p:nvPicPr>
        <p:blipFill rotWithShape="1">
          <a:blip r:embed="rId10">
            <a:alphaModFix/>
          </a:blip>
          <a:srcRect b="0" l="0" r="0" t="0"/>
          <a:stretch/>
        </p:blipFill>
        <p:spPr>
          <a:xfrm rot="8758754">
            <a:off x="10986350" y="5200255"/>
            <a:ext cx="669652" cy="337849"/>
          </a:xfrm>
          <a:prstGeom prst="rect">
            <a:avLst/>
          </a:prstGeom>
          <a:noFill/>
          <a:ln>
            <a:noFill/>
          </a:ln>
        </p:spPr>
      </p:pic>
      <p:pic>
        <p:nvPicPr>
          <p:cNvPr id="267" name="Google Shape;267;p8"/>
          <p:cNvPicPr preferRelativeResize="0"/>
          <p:nvPr/>
        </p:nvPicPr>
        <p:blipFill rotWithShape="1">
          <a:blip r:embed="rId11">
            <a:alphaModFix/>
          </a:blip>
          <a:srcRect b="0" l="8317" r="8509" t="0"/>
          <a:stretch/>
        </p:blipFill>
        <p:spPr>
          <a:xfrm>
            <a:off x="99793" y="1051415"/>
            <a:ext cx="3965426" cy="3941256"/>
          </a:xfrm>
          <a:prstGeom prst="rect">
            <a:avLst/>
          </a:prstGeom>
          <a:noFill/>
          <a:ln cap="flat" cmpd="sng" w="9525">
            <a:solidFill>
              <a:srgbClr val="7F7F7F"/>
            </a:solidFill>
            <a:prstDash val="solid"/>
            <a:round/>
            <a:headEnd len="sm" w="sm" type="none"/>
            <a:tailEnd len="sm" w="sm" type="none"/>
          </a:ln>
        </p:spPr>
      </p:pic>
      <p:sp>
        <p:nvSpPr>
          <p:cNvPr id="268" name="Google Shape;268;p8"/>
          <p:cNvSpPr/>
          <p:nvPr/>
        </p:nvSpPr>
        <p:spPr>
          <a:xfrm>
            <a:off x="495542" y="1914196"/>
            <a:ext cx="3148717" cy="712524"/>
          </a:xfrm>
          <a:prstGeom prst="roundRect">
            <a:avLst>
              <a:gd fmla="val 16667"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ANSWER THE SURVEY </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(ONE COMBINED REPONSE PER INSTITUTION)</a:t>
            </a:r>
            <a:endParaRPr/>
          </a:p>
        </p:txBody>
      </p:sp>
      <p:sp>
        <p:nvSpPr>
          <p:cNvPr id="269" name="Google Shape;269;p8"/>
          <p:cNvSpPr/>
          <p:nvPr/>
        </p:nvSpPr>
        <p:spPr>
          <a:xfrm>
            <a:off x="4483322" y="3747742"/>
            <a:ext cx="3148937" cy="590465"/>
          </a:xfrm>
          <a:prstGeom prst="roundRect">
            <a:avLst>
              <a:gd fmla="val 16667" name="adj"/>
            </a:avLst>
          </a:prstGeom>
          <a:solidFill>
            <a:srgbClr val="FFFFFF"/>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FILL IN THE TEMPLATE SPREADSHEET FROM THE </a:t>
            </a:r>
            <a:r>
              <a:rPr b="1" i="0" lang="en-US" sz="1400" u="sng" cap="none" strike="noStrike">
                <a:solidFill>
                  <a:srgbClr val="000000"/>
                </a:solidFill>
                <a:highlight>
                  <a:srgbClr val="FFFF00"/>
                </a:highlight>
                <a:latin typeface="Calibri"/>
                <a:ea typeface="Calibri"/>
                <a:cs typeface="Calibri"/>
                <a:sym typeface="Calibri"/>
                <a:hlinkClick r:id="rId12">
                  <a:extLst>
                    <a:ext uri="{A12FA001-AC4F-418D-AE19-62706E023703}">
                      <ahyp:hlinkClr val="tx"/>
                    </a:ext>
                  </a:extLst>
                </a:hlinkClick>
              </a:rPr>
              <a:t>DATA CALL ON EW4ALL</a:t>
            </a:r>
            <a:r>
              <a:rPr b="1" i="0" lang="en-US" sz="1400" u="none" cap="none" strike="noStrike">
                <a:solidFill>
                  <a:srgbClr val="000000"/>
                </a:solidFill>
                <a:highlight>
                  <a:srgbClr val="FFFF00"/>
                </a:highlight>
                <a:latin typeface="Calibri"/>
                <a:ea typeface="Calibri"/>
                <a:cs typeface="Calibri"/>
                <a:sym typeface="Calibri"/>
              </a:rPr>
              <a:t> </a:t>
            </a:r>
            <a:endParaRPr b="1" i="0" sz="1400" u="none" cap="none" strike="noStrike">
              <a:solidFill>
                <a:srgbClr val="000000"/>
              </a:solidFill>
              <a:latin typeface="Calibri"/>
              <a:ea typeface="Calibri"/>
              <a:cs typeface="Calibri"/>
              <a:sym typeface="Calibri"/>
            </a:endParaRPr>
          </a:p>
        </p:txBody>
      </p:sp>
      <p:sp>
        <p:nvSpPr>
          <p:cNvPr id="270" name="Google Shape;270;p8"/>
          <p:cNvSpPr/>
          <p:nvPr/>
        </p:nvSpPr>
        <p:spPr>
          <a:xfrm>
            <a:off x="4483542" y="4393437"/>
            <a:ext cx="3148717" cy="590467"/>
          </a:xfrm>
          <a:prstGeom prst="roundRect">
            <a:avLst>
              <a:gd fmla="val 16667" name="adj"/>
            </a:avLst>
          </a:prstGeom>
          <a:solidFill>
            <a:srgbClr val="FFFFFF"/>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Calibri"/>
                <a:ea typeface="Calibri"/>
                <a:cs typeface="Calibri"/>
                <a:sym typeface="Calibri"/>
              </a:rPr>
              <a:t>VALIDATE THE LIST OF PRODUCTS IDENTIFIED</a:t>
            </a:r>
            <a:endParaRPr b="1" i="0" sz="1333" u="none" cap="none" strike="noStrike">
              <a:solidFill>
                <a:srgbClr val="000000"/>
              </a:solidFill>
              <a:latin typeface="Calibri"/>
              <a:ea typeface="Calibri"/>
              <a:cs typeface="Calibri"/>
              <a:sym typeface="Calibri"/>
            </a:endParaRPr>
          </a:p>
        </p:txBody>
      </p:sp>
      <p:sp>
        <p:nvSpPr>
          <p:cNvPr id="271" name="Google Shape;271;p8"/>
          <p:cNvSpPr/>
          <p:nvPr/>
        </p:nvSpPr>
        <p:spPr>
          <a:xfrm>
            <a:off x="8583727" y="3736683"/>
            <a:ext cx="3148717" cy="590465"/>
          </a:xfrm>
          <a:prstGeom prst="roundRect">
            <a:avLst>
              <a:gd fmla="val 16667" name="adj"/>
            </a:avLst>
          </a:prstGeom>
          <a:solidFill>
            <a:srgbClr val="FFFFFF"/>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IDENTIFY THE INITIAL REGIONAL LIST OF PRODUCTS FOR EACH HAZARD</a:t>
            </a:r>
            <a:endParaRPr/>
          </a:p>
        </p:txBody>
      </p:sp>
      <p:sp>
        <p:nvSpPr>
          <p:cNvPr id="272" name="Google Shape;272;p8"/>
          <p:cNvSpPr/>
          <p:nvPr/>
        </p:nvSpPr>
        <p:spPr>
          <a:xfrm>
            <a:off x="8093879" y="649305"/>
            <a:ext cx="3704422" cy="285144"/>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Expected from Regional Experts</a:t>
            </a:r>
            <a:endParaRPr/>
          </a:p>
        </p:txBody>
      </p:sp>
      <p:sp>
        <p:nvSpPr>
          <p:cNvPr id="273" name="Google Shape;273;p8"/>
          <p:cNvSpPr/>
          <p:nvPr/>
        </p:nvSpPr>
        <p:spPr>
          <a:xfrm rot="5400000">
            <a:off x="3674129" y="568721"/>
            <a:ext cx="448489" cy="438181"/>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4" name="Google Shape;274;p8"/>
          <p:cNvSpPr/>
          <p:nvPr/>
        </p:nvSpPr>
        <p:spPr>
          <a:xfrm rot="5400000">
            <a:off x="7588864" y="565550"/>
            <a:ext cx="448489" cy="438181"/>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5" name="Google Shape;275;p8"/>
          <p:cNvSpPr/>
          <p:nvPr/>
        </p:nvSpPr>
        <p:spPr>
          <a:xfrm rot="5400000">
            <a:off x="11729545" y="565550"/>
            <a:ext cx="448489" cy="438181"/>
          </a:xfrm>
          <a:prstGeom prst="triangle">
            <a:avLst>
              <a:gd fmla="val 50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76" name="Google Shape;276;p8"/>
          <p:cNvCxnSpPr/>
          <p:nvPr/>
        </p:nvCxnSpPr>
        <p:spPr>
          <a:xfrm>
            <a:off x="7442582" y="6010408"/>
            <a:ext cx="0" cy="733646"/>
          </a:xfrm>
          <a:prstGeom prst="straightConnector1">
            <a:avLst/>
          </a:prstGeom>
          <a:noFill/>
          <a:ln cap="flat" cmpd="sng" w="12700">
            <a:solidFill>
              <a:schemeClr val="lt1"/>
            </a:solidFill>
            <a:prstDash val="solid"/>
            <a:miter lim="800000"/>
            <a:headEnd len="sm" w="sm" type="none"/>
            <a:tailEnd len="sm" w="sm" type="none"/>
          </a:ln>
        </p:spPr>
      </p:cxnSp>
      <p:sp>
        <p:nvSpPr>
          <p:cNvPr id="277" name="Google Shape;277;p8"/>
          <p:cNvSpPr txBox="1"/>
          <p:nvPr/>
        </p:nvSpPr>
        <p:spPr>
          <a:xfrm>
            <a:off x="7459580" y="5950287"/>
            <a:ext cx="448078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Open Sans"/>
                <a:ea typeface="Open Sans"/>
                <a:cs typeface="Open Sans"/>
                <a:sym typeface="Open Sans"/>
              </a:rPr>
              <a:t>Efforts are currently underway to conduct a gap analysis regarding access to and use of satellite data for hazard monitoring. A Regional Implementation Plan will be developed to address the identified gaps.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Natalia Donoho</dc:creator>
</cp:coreProperties>
</file>