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6">
          <p15:clr>
            <a:srgbClr val="A4A3A4"/>
          </p15:clr>
        </p15:guide>
        <p15:guide id="2" pos="3124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hT8PBmrAMyFiwfqiDX7N0NiFc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F27786-AF2A-44BA-8B9B-3A93F97E4BBA}">
  <a:tblStyle styleId="{E7F27786-AF2A-44BA-8B9B-3A93F97E4BB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6" orient="horz"/>
        <p:guide pos="31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5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1400">
                <a:solidFill>
                  <a:srgbClr val="FF0000"/>
                </a:solidFill>
              </a:rPr>
              <a:t>CGMS: The Coordination Group for Meteorological Satellites</a:t>
            </a:r>
            <a:endParaRPr b="0"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5"/>
          <p:cNvSpPr txBox="1"/>
          <p:nvPr/>
        </p:nvSpPr>
        <p:spPr>
          <a:xfrm>
            <a:off x="-15550" y="6577584"/>
            <a:ext cx="585755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-15550" y="6586728"/>
            <a:ext cx="585755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sz="7500"/>
              <a:t>CEOS SIT-40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i="1" lang="en-US" sz="4000"/>
              <a:t>CEOS Support for the UN’s Early Warnings for All (EW4All) Initiative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Laura Frulla, CONAE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EW4All Subgroup</a:t>
            </a:r>
            <a:endParaRPr/>
          </a:p>
        </p:txBody>
      </p:sp>
      <p:sp>
        <p:nvSpPr>
          <p:cNvPr id="130" name="Google Shape;130;p10"/>
          <p:cNvSpPr txBox="1"/>
          <p:nvPr/>
        </p:nvSpPr>
        <p:spPr>
          <a:xfrm>
            <a:off x="168165" y="927915"/>
            <a:ext cx="11740056" cy="48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Subgroup was established with participation from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WGDisasters, SIT, GEO and the CEOS CEO and SEO. 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Two VC: 	Dec/2024, Mar/2025</a:t>
            </a:r>
            <a:endParaRPr/>
          </a:p>
          <a:p>
            <a:pPr indent="-342900" lvl="1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March:</a:t>
            </a: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participation of Natalia Donoho (WMO) and Agnes Lane at the Bureau of Meteorology in Australia and she is currently leading a WMO task team to develop EW4ALL user requirements and gap analysis for Asia and the West Pacific.</a:t>
            </a:r>
            <a:endParaRPr/>
          </a:p>
          <a:p>
            <a:pPr indent="-342900" lvl="1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steer the Subgroup, it is necesary to identify Co-leads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 possible Co-lead was identified within the SubGroup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the second Co-lead, define posible sources: </a:t>
            </a:r>
            <a:endParaRPr/>
          </a:p>
          <a:p>
            <a:pPr indent="0" lvl="1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4318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4318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444500" marR="0" rtl="0" algn="just">
              <a:lnSpc>
                <a:spcPct val="104166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2365540" y="5456969"/>
            <a:ext cx="4389572" cy="1187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just">
              <a:lnSpc>
                <a:spcPct val="108333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⮲"/>
            </a:pPr>
            <a:r>
              <a:rPr b="0" i="0" lang="en-US" sz="2400" u="none" cap="none" strike="noStrike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outside WG Disasters?</a:t>
            </a:r>
            <a:endParaRPr/>
          </a:p>
          <a:p>
            <a:pPr indent="-342900" lvl="1" marL="342900" marR="0" rtl="0" algn="just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⮲"/>
            </a:pPr>
            <a:r>
              <a:rPr b="0" i="0" lang="en-US" sz="2400" u="none" cap="none" strike="noStrike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outside CEOS? UN?</a:t>
            </a:r>
            <a:endParaRPr/>
          </a:p>
          <a:p>
            <a:pPr indent="-190500" lvl="1" marL="342900" marR="0" rtl="0" algn="just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1" marL="342900" marR="0" rtl="0" algn="just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1" marL="342900" marR="0" rtl="0" algn="just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431800" marR="0" rtl="0" algn="just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431800" marR="0" rtl="0" algn="just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444500" marR="0" rtl="0" algn="just">
              <a:lnSpc>
                <a:spcPct val="108333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0"/>
          <p:cNvSpPr/>
          <p:nvPr/>
        </p:nvSpPr>
        <p:spPr>
          <a:xfrm rot="5400000">
            <a:off x="1573118" y="5592649"/>
            <a:ext cx="638125" cy="612415"/>
          </a:xfrm>
          <a:prstGeom prst="bentUpArrow">
            <a:avLst>
              <a:gd fmla="val 21720" name="adj1"/>
              <a:gd fmla="val 25000" name="adj2"/>
              <a:gd fmla="val 25000" name="adj3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6557211" y="5597717"/>
            <a:ext cx="4463715" cy="830997"/>
          </a:xfrm>
          <a:prstGeom prst="flowChartPreparation">
            <a:avLst/>
          </a:prstGeom>
          <a:solidFill>
            <a:srgbClr val="FFC000">
              <a:alpha val="8862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wider participation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needed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4620126" y="2221832"/>
            <a:ext cx="168300" cy="24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How to continue?</a:t>
            </a:r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246241" y="1082942"/>
            <a:ext cx="117402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Membership</a:t>
            </a: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Expand the reach of the Subgroup with participants from the wider CEOS communities, reinforce participation of Agencies and consolidate leadership</a:t>
            </a:r>
            <a:endParaRPr/>
          </a:p>
          <a:p>
            <a:pPr indent="-190500" lvl="1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1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1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Workshop </a:t>
            </a: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proposed by CEOS CEO for 2025:  to gather the four pillars of the EW4All initiative and all CEOS community to promote better understanding and identify opportunities for collaboration with the initiative (Agencies-not only those involved in the subgroup, Working Groups, Virtual constellations, ad-hoc teams, etc.).</a:t>
            </a:r>
            <a:endParaRPr/>
          </a:p>
          <a:p>
            <a:pPr indent="0" lvl="5" marL="0" marR="0" rtl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1"/>
          <p:cNvSpPr/>
          <p:nvPr/>
        </p:nvSpPr>
        <p:spPr>
          <a:xfrm rot="5400000">
            <a:off x="2796640" y="877939"/>
            <a:ext cx="638125" cy="3501142"/>
          </a:xfrm>
          <a:prstGeom prst="bentUpArrow">
            <a:avLst>
              <a:gd fmla="val 21720" name="adj1"/>
              <a:gd fmla="val 25000" name="adj2"/>
              <a:gd fmla="val 25000" name="adj3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959925" y="2503409"/>
            <a:ext cx="6865459" cy="830997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rgbClr val="FFC000">
                  <a:alpha val="45882"/>
                </a:srgbClr>
              </a:gs>
              <a:gs pos="83000">
                <a:srgbClr val="FFC000">
                  <a:alpha val="33725"/>
                </a:srgbClr>
              </a:gs>
              <a:gs pos="100000">
                <a:srgbClr val="FFC000">
                  <a:alpha val="24705"/>
                </a:srgbClr>
              </a:gs>
            </a:gsLst>
            <a:lin ang="5400000" scaled="0"/>
          </a:gra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broader request across CEOS is needed 					(SIT Chair and CEO)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1"/>
          <p:cNvSpPr/>
          <p:nvPr/>
        </p:nvSpPr>
        <p:spPr>
          <a:xfrm rot="5400000">
            <a:off x="2796649" y="4378273"/>
            <a:ext cx="638100" cy="3501000"/>
          </a:xfrm>
          <a:prstGeom prst="bentUpArrow">
            <a:avLst>
              <a:gd fmla="val 21720" name="adj1"/>
              <a:gd fmla="val 25000" name="adj2"/>
              <a:gd fmla="val 25000" name="adj3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4933325" y="5914100"/>
            <a:ext cx="3000000" cy="554100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rgbClr val="FFC000">
                  <a:alpha val="45882"/>
                </a:srgbClr>
              </a:gs>
              <a:gs pos="83000">
                <a:srgbClr val="FFC000">
                  <a:alpha val="33725"/>
                </a:srgbClr>
              </a:gs>
              <a:gs pos="100000">
                <a:srgbClr val="FFC000">
                  <a:alpha val="24705"/>
                </a:srgbClr>
              </a:gs>
            </a:gsLst>
            <a:lin ang="5400012" scaled="0"/>
          </a:gra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first draft proposal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Thank you 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324233" y="987032"/>
            <a:ext cx="11495400" cy="5566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US" sz="2400"/>
              <a:t>Launched in 2022 by UN Secretary-General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US" sz="2400"/>
              <a:t>It is an initiative to ensure that everyone on Earth is protected from hazardous weather, water, or climate events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US" sz="2400"/>
              <a:t>It is planned to give a global coverage</a:t>
            </a:r>
            <a:r>
              <a:rPr lang="en-US" sz="2400">
                <a:solidFill>
                  <a:schemeClr val="dk1"/>
                </a:solidFill>
              </a:rPr>
              <a:t> by 2</a:t>
            </a:r>
            <a:r>
              <a:rPr lang="en-US" sz="2400"/>
              <a:t>027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US" sz="2400"/>
              <a:t>The UN Secretary-General encourages all governments, financial institutions and civil society to support this effort to strengthen: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disaster risk knowledge and management,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observation and forecasting,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dissemination and communication of warnings, and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preparedness and response capabilities.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155575" y="170822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is EW4All?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24233" y="1075933"/>
            <a:ext cx="11495400" cy="532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US" sz="2400"/>
              <a:t>The EW4All initiative is built on four pillars to support countries in building and operating effective and inclusive multi-hazard early warning systems: 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b="1" lang="en-US"/>
              <a:t>Pillar 1-UNDRR</a:t>
            </a:r>
            <a:r>
              <a:rPr lang="en-US"/>
              <a:t>: Disaster risk knowledge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b="1" lang="en-US"/>
              <a:t>Pillar 2-WMO:</a:t>
            </a:r>
            <a:r>
              <a:rPr lang="en-US"/>
              <a:t>  Detection, observation, monitoring, analysis, and forecasting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b="1" lang="en-US"/>
              <a:t>Pillar 3-ITU</a:t>
            </a:r>
            <a:r>
              <a:rPr lang="en-US"/>
              <a:t> (International Telecommunication Union): Warning dissemination and communication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b="1" lang="en-US"/>
              <a:t>Pillar 4-IFRC</a:t>
            </a:r>
            <a:r>
              <a:rPr lang="en-US"/>
              <a:t> (International Federation of Red Cross and Red Crescent Societies): Preparedness and response capabilities</a:t>
            </a: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155575" y="170822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Pillars of EW4All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idx="1" type="body"/>
          </p:nvPr>
        </p:nvSpPr>
        <p:spPr>
          <a:xfrm>
            <a:off x="351369" y="1590343"/>
            <a:ext cx="11495400" cy="4099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WMO Secretariat sent a letter to CEOS &amp; CGMS Agencies in September 2023: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“We are soliciting your </a:t>
            </a:r>
            <a:r>
              <a:rPr b="1" lang="en-US"/>
              <a:t>response to the data call for the Early Warnings for All (EW4All) initiative in relation to the satellite products and applications</a:t>
            </a:r>
            <a:r>
              <a:rPr lang="en-US"/>
              <a:t>.”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US" sz="2400"/>
              <a:t>This was not a direct request to CEOS as an organisation</a:t>
            </a:r>
            <a:r>
              <a:rPr lang="en-US" sz="2400"/>
              <a:t>, rather to the members, as a </a:t>
            </a:r>
            <a:r>
              <a:rPr b="1" lang="en-US" sz="2400"/>
              <a:t>mapping exercise to identify their available products </a:t>
            </a:r>
            <a:r>
              <a:rPr lang="en-US" sz="2400"/>
              <a:t>for the initially identified priority hazards.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/>
              <a:t>Letter to CEOS Members, Sept 2023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Action SIT-39-11 (Apr/2024)</a:t>
            </a:r>
            <a:endParaRPr/>
          </a:p>
        </p:txBody>
      </p:sp>
      <p:graphicFrame>
        <p:nvGraphicFramePr>
          <p:cNvPr id="91" name="Google Shape;91;p5"/>
          <p:cNvGraphicFramePr/>
          <p:nvPr/>
        </p:nvGraphicFramePr>
        <p:xfrm>
          <a:off x="886691" y="14857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{E7F27786-AF2A-44BA-8B9B-3A93F97E4BBA}</a:tableStyleId>
              </a:tblPr>
              <a:tblGrid>
                <a:gridCol w="2151825"/>
                <a:gridCol w="6216250"/>
                <a:gridCol w="2078225"/>
              </a:tblGrid>
              <a:tr h="2667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SIT-39-11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 Chair to confer with WGDisasters Chair and Vice Chair regarding </a:t>
                      </a:r>
                      <a:r>
                        <a:rPr b="1"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potential CEOS contributions</a:t>
                      </a: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the </a:t>
                      </a: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UN’s Early Warnings for All (</a:t>
                      </a:r>
                      <a:r>
                        <a:rPr b="1"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EW4All</a:t>
                      </a:r>
                      <a:r>
                        <a:rPr b="0"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r>
                        <a:rPr b="1"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initiative</a:t>
                      </a: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SEC-321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 vMerge="1"/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i="1"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Rationale: The objective is to identify potential CEOS contributions to the EW4All to be communicated to the UN and through WMO.</a:t>
                      </a:r>
                      <a:endParaRPr i="1"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idx="1" type="body"/>
          </p:nvPr>
        </p:nvSpPr>
        <p:spPr>
          <a:xfrm>
            <a:off x="0" y="1000210"/>
            <a:ext cx="12420600" cy="5442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At WG Disasters TC-36 , we </a:t>
            </a:r>
            <a:r>
              <a:rPr b="1" lang="en-US" sz="2400"/>
              <a:t>decided to create a subgroup </a:t>
            </a:r>
            <a:r>
              <a:rPr lang="en-US" sz="2400"/>
              <a:t>to follow up on the initiative as a project. </a:t>
            </a:r>
            <a:endParaRPr/>
          </a:p>
          <a:p>
            <a:pPr indent="-381000" lvl="0" marL="4572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Initial Participants: some of the WG on Disasters participants, SIT, GEO and the CEOS CEO and SEO. </a:t>
            </a:r>
            <a:endParaRPr sz="2400"/>
          </a:p>
          <a:p>
            <a:pPr indent="-381000" lvl="0" marL="4572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The activities under the scope of WGDisasters can contribute mainly to Pillars 1 (Disaster risk knowledge-UNDRR) and Pillar 2 (Detection, observation, monitoring, analysis, and forecasting-WMO).</a:t>
            </a:r>
            <a:endParaRPr/>
          </a:p>
          <a:p>
            <a:pPr indent="-381000" lvl="0" marL="4572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The cross-cutting nature of the topic makes it necessary to add other participants of CEOS to contribute not only to pillars 1 and 2, but also to pillars 3 and 4</a:t>
            </a:r>
            <a:endParaRPr/>
          </a:p>
          <a:p>
            <a:pPr indent="-381000" lvl="0" marL="4572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All the CEOS Agencies: data and operational products</a:t>
            </a:r>
            <a:endParaRPr/>
          </a:p>
        </p:txBody>
      </p:sp>
      <p:sp>
        <p:nvSpPr>
          <p:cNvPr id="97" name="Google Shape;97;p6"/>
          <p:cNvSpPr txBox="1"/>
          <p:nvPr/>
        </p:nvSpPr>
        <p:spPr>
          <a:xfrm>
            <a:off x="155574" y="170822"/>
            <a:ext cx="9745509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 Disasters Actions (as from Jun/2024)</a:t>
            </a:r>
            <a:endParaRPr b="0" i="0" sz="3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74000" y="4618450"/>
            <a:ext cx="12016500" cy="1477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5899895" y="6095954"/>
            <a:ext cx="6190500" cy="486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CEOS SIT chair and the CEOS CEO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168165" y="1001484"/>
            <a:ext cx="11445766" cy="5346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/>
              <a:t>GSNL-Geohazard Supersites and Natural Laboratories (INGV-National Institute of Geophysics and Volcanology)</a:t>
            </a:r>
            <a:endParaRPr/>
          </a:p>
          <a:p>
            <a:pPr indent="-342900" lvl="1" marL="3429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/>
              <a:t>Tonga Preparedness Pilot (finishing/UNOOSA)</a:t>
            </a:r>
            <a:endParaRPr/>
          </a:p>
          <a:p>
            <a:pPr indent="-342900" lvl="1" marL="3429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/>
              <a:t>Wildfire Pilot (NRCan-Natural Resources Canada)</a:t>
            </a:r>
            <a:endParaRPr/>
          </a:p>
          <a:p>
            <a:pPr indent="-342900" lvl="1" marL="3429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/>
              <a:t>Flood Pilot (CONAE)</a:t>
            </a:r>
            <a:endParaRPr/>
          </a:p>
          <a:p>
            <a:pPr indent="-342900" lvl="1" marL="3429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/>
              <a:t>Drought Pilot (as proposal/in process)</a:t>
            </a:r>
            <a:endParaRPr/>
          </a:p>
          <a:p>
            <a:pPr indent="-342900" lvl="1" marL="3429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/>
              <a:t>Landslide (closed/in process to continue with ASI)</a:t>
            </a:r>
            <a:endParaRPr/>
          </a:p>
          <a:p>
            <a:pPr indent="-190500" lvl="1" marL="3429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800"/>
          </a:p>
          <a:p>
            <a:pPr indent="-342900" lvl="1" marL="3429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/>
              <a:t>Seismic Demonstrator (ESA)</a:t>
            </a:r>
            <a:endParaRPr/>
          </a:p>
          <a:p>
            <a:pPr indent="-342900" lvl="1" marL="3429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/>
              <a:t>Recovery Observatory Demonstrator (CNES)</a:t>
            </a:r>
            <a:endParaRPr/>
          </a:p>
          <a:p>
            <a:pPr indent="-342900" lvl="1" marL="3429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/>
              <a:t>G-VEWERS-Global Volcano Early Warning and Eruption Response System (USGS)</a:t>
            </a:r>
            <a:endParaRPr/>
          </a:p>
          <a:p>
            <a:pPr indent="-228600" lvl="1" marL="9144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228600" lvl="1" marL="9144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000"/>
          </a:p>
          <a:p>
            <a:pPr indent="-228600" lvl="1" marL="9144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000"/>
          </a:p>
          <a:p>
            <a:pPr indent="-203200" lvl="0" marL="4318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t/>
            </a:r>
            <a:endParaRPr sz="2400"/>
          </a:p>
          <a:p>
            <a:pPr indent="-203200" lvl="0" marL="4318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t/>
            </a:r>
            <a:endParaRPr sz="2400"/>
          </a:p>
          <a:p>
            <a:pPr indent="-215900" lvl="0" marL="444500" rtl="0" algn="just">
              <a:lnSpc>
                <a:spcPct val="104166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105" name="Google Shape;105;p7"/>
          <p:cNvSpPr txBox="1"/>
          <p:nvPr/>
        </p:nvSpPr>
        <p:spPr>
          <a:xfrm>
            <a:off x="155574" y="170822"/>
            <a:ext cx="9745509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 Disasters Potential Contributions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55575" y="4622163"/>
            <a:ext cx="11760638" cy="1849821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155575" y="1089251"/>
            <a:ext cx="11760638" cy="3344203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7950107" y="1656282"/>
            <a:ext cx="3652346" cy="1553961"/>
          </a:xfrm>
          <a:prstGeom prst="rect">
            <a:avLst/>
          </a:prstGeom>
          <a:solidFill>
            <a:srgbClr val="FFC000"/>
          </a:solidFill>
          <a:ln cap="flat" cmpd="thinThick" w="117475">
            <a:solidFill>
              <a:srgbClr val="9D3F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need to understand what is expected from CEOS  contribution</a:t>
            </a:r>
            <a:endParaRPr/>
          </a:p>
          <a:p>
            <a:pPr indent="0" lvl="1" marL="533400" marR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533400" marR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89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89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8900" marR="0" rtl="0" algn="just">
              <a:lnSpc>
                <a:spcPct val="1041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10199849" y="4972827"/>
            <a:ext cx="1839748" cy="4869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Response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8493834" y="4054856"/>
            <a:ext cx="1481440" cy="4869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Studies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type="title"/>
          </p:nvPr>
        </p:nvSpPr>
        <p:spPr>
          <a:xfrm>
            <a:off x="120628" y="176400"/>
            <a:ext cx="9923916" cy="9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Action SIT-TW-2024-02 (Sep/2024)</a:t>
            </a:r>
            <a:endParaRPr/>
          </a:p>
        </p:txBody>
      </p:sp>
      <p:graphicFrame>
        <p:nvGraphicFramePr>
          <p:cNvPr id="116" name="Google Shape;116;p8"/>
          <p:cNvGraphicFramePr/>
          <p:nvPr/>
        </p:nvGraphicFramePr>
        <p:xfrm>
          <a:off x="155575" y="1250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{E7F27786-AF2A-44BA-8B9B-3A93F97E4BBA}</a:tableStyleId>
              </a:tblPr>
              <a:tblGrid>
                <a:gridCol w="2154525"/>
                <a:gridCol w="7716775"/>
                <a:gridCol w="2060025"/>
              </a:tblGrid>
              <a:tr h="23433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SIT-TW-2024-02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 Chair Team to work with the CEOS Secretariat to acknowledge  the letter received from WMO regarding CEOS support for Early Warnings for All (EW4All) and to prepare a </a:t>
                      </a:r>
                      <a:r>
                        <a:rPr b="1" i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principal-level discussion at the 2024 CEOS Plenary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 The first step is to inform WMO in writing that the matter is being discussed in CEOS at the technical and Principal levels.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Plenary 2024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4500"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needs to clarify the origin of the EW4All approach for support </a:t>
                      </a:r>
                      <a:r>
                        <a:rPr i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to consider the appropriate process for a comprehensive CEOS response. The SIT Chair will take the lead, starting with a review of the letter received from WMO in September 2023. The SIT Chair will also participate in the WGDisasters-22 meeting, noting the intention to have a discussion at that time with representatives of the four EW4All pillars.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CEOS Plenary-38 (Oct/2024) </a:t>
            </a:r>
            <a:br>
              <a:rPr lang="en-US"/>
            </a:br>
            <a:endParaRPr/>
          </a:p>
        </p:txBody>
      </p:sp>
      <p:graphicFrame>
        <p:nvGraphicFramePr>
          <p:cNvPr id="122" name="Google Shape;122;p9"/>
          <p:cNvGraphicFramePr/>
          <p:nvPr/>
        </p:nvGraphicFramePr>
        <p:xfrm>
          <a:off x="142775" y="17607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{E7F27786-AF2A-44BA-8B9B-3A93F97E4BBA}</a:tableStyleId>
              </a:tblPr>
              <a:tblGrid>
                <a:gridCol w="1795950"/>
                <a:gridCol w="8246950"/>
                <a:gridCol w="1930125"/>
              </a:tblGrid>
              <a:tr h="109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CEOS-38-04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WGDisasters Chair </a:t>
                      </a:r>
                      <a:r>
                        <a:rPr b="1" lang="en-US" sz="2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provide an overview of the current tasks and composition of the EW4All subgroup </a:t>
                      </a:r>
                      <a:r>
                        <a:rPr lang="en-US" sz="2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 that CEOS Principals can assess additional nominations and resourcing for the subgroup.</a:t>
                      </a:r>
                      <a:endParaRPr sz="2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SEC-329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3" name="Google Shape;123;p9"/>
          <p:cNvSpPr txBox="1"/>
          <p:nvPr/>
        </p:nvSpPr>
        <p:spPr>
          <a:xfrm>
            <a:off x="0" y="1127003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 CEOS-38-04 and Decision 38-05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4" name="Google Shape;124;p9"/>
          <p:cNvGraphicFramePr/>
          <p:nvPr/>
        </p:nvGraphicFramePr>
        <p:xfrm>
          <a:off x="176075" y="31113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{E7F27786-AF2A-44BA-8B9B-3A93F97E4BBA}</a:tableStyleId>
              </a:tblPr>
              <a:tblGrid>
                <a:gridCol w="2326550"/>
                <a:gridCol w="9536975"/>
              </a:tblGrid>
              <a:tr h="327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Decision 38-05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Plenary agreed that the </a:t>
                      </a:r>
                      <a:r>
                        <a:rPr b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WGDisasters</a:t>
                      </a: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its </a:t>
                      </a:r>
                      <a:r>
                        <a:rPr b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EW4All subgroup</a:t>
                      </a: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should </a:t>
                      </a:r>
                      <a:r>
                        <a:rPr b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 </a:t>
                      </a: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CEOS </a:t>
                      </a:r>
                      <a:r>
                        <a:rPr b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response to </a:t>
                      </a: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UN’s Early Warnings for All (EW4All) </a:t>
                      </a:r>
                      <a:r>
                        <a:rPr b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initiative</a:t>
                      </a: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b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coordinating </a:t>
                      </a: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the</a:t>
                      </a:r>
                      <a:r>
                        <a:rPr b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CEOS Secretariat, Working Groups, Virtual Constellations, and other CEOS entities</a:t>
                      </a: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as needed to address the breadth of topics.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8333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100" u="sng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</a:t>
                      </a:r>
                      <a:r>
                        <a:rPr i="1" lang="en-US" sz="2100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i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Agencies</a:t>
                      </a:r>
                      <a:r>
                        <a:rPr i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were asked t</a:t>
                      </a:r>
                      <a:r>
                        <a:rPr b="1" i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consider nominations to the WGDisasters EW4All subgroup</a:t>
                      </a:r>
                      <a:r>
                        <a:rPr i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beyond the usual participation in WGDisasters, since broader engagement and expertise (e.g., capacity development) will be critical to addressing EW4All. The </a:t>
                      </a:r>
                      <a:r>
                        <a:rPr b="1" i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 Chair team will ensure that EW4All remains on the agenda for CEOS leadership-level meetings</a:t>
                      </a:r>
                      <a:r>
                        <a:rPr i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22125d5-a8e0-4bfc-b60f-37738ea82271_Enabled">
    <vt:lpwstr>true</vt:lpwstr>
  </property>
  <property fmtid="{D5CDD505-2E9C-101B-9397-08002B2CF9AE}" pid="3" name="MSIP_Label_522125d5-a8e0-4bfc-b60f-37738ea82271_SetDate">
    <vt:lpwstr>2024-09-26T17:53:47Z</vt:lpwstr>
  </property>
  <property fmtid="{D5CDD505-2E9C-101B-9397-08002B2CF9AE}" pid="4" name="MSIP_Label_522125d5-a8e0-4bfc-b60f-37738ea82271_Method">
    <vt:lpwstr>Privileged</vt:lpwstr>
  </property>
  <property fmtid="{D5CDD505-2E9C-101B-9397-08002B2CF9AE}" pid="5" name="MSIP_Label_522125d5-a8e0-4bfc-b60f-37738ea82271_Name">
    <vt:lpwstr>Publico</vt:lpwstr>
  </property>
  <property fmtid="{D5CDD505-2E9C-101B-9397-08002B2CF9AE}" pid="6" name="MSIP_Label_522125d5-a8e0-4bfc-b60f-37738ea82271_SiteId">
    <vt:lpwstr>7541a422-19e3-429d-88ea-468e7ae8dd96</vt:lpwstr>
  </property>
  <property fmtid="{D5CDD505-2E9C-101B-9397-08002B2CF9AE}" pid="7" name="MSIP_Label_522125d5-a8e0-4bfc-b60f-37738ea82271_ActionId">
    <vt:lpwstr>37b6fa6e-cfa6-4411-bd3d-3c1418507bd5</vt:lpwstr>
  </property>
  <property fmtid="{D5CDD505-2E9C-101B-9397-08002B2CF9AE}" pid="8" name="MSIP_Label_522125d5-a8e0-4bfc-b60f-37738ea82271_ContentBits">
    <vt:lpwstr>0</vt:lpwstr>
  </property>
</Properties>
</file>