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39b2407e3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CEOS has been formalising its strategies for various aspects of carbon and climate in all three domains: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In 2020: Greenhouse Gas Roadmap has been agreed.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In 2021: Strategy to Support the Global Stocktake.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In 2023: Agriculture, Forestry and Other Land Use (AFOLU) Roadmap in 2023.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In 2024: Aquatic Carbon Roadmap is under development. Also an AFOLU Roadmap actions supplement.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WMO regularly engages with the implementation of the CEOS Greenhouse Gas Roadmap, through the CEOS-CGMS Working Group on Climate Greenhouse Gas Task Team. This is a key area for CEOS and WMO collaboration.</a:t>
            </a:r>
            <a:endParaRPr/>
          </a:p>
        </p:txBody>
      </p:sp>
      <p:sp>
        <p:nvSpPr>
          <p:cNvPr id="74" name="Google Shape;74;g339b2407e3f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39b2407e3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339b2407e3f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39b2407e3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" name="Google Shape;96;g339b2407e3f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39b2407e3f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339b2407e3f_0_1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4966657be1_1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4966657be1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39b2407e3f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339b2407e3f_0_1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39b2407e3f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339b2407e3f_0_1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40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8-9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5" Type="http://schemas.openxmlformats.org/officeDocument/2006/relationships/image" Target="../media/image10.jpg"/><Relationship Id="rId6" Type="http://schemas.openxmlformats.org/officeDocument/2006/relationships/hyperlink" Target="https://ceos.org/observations/" TargetMode="External"/><Relationship Id="rId7" Type="http://schemas.openxmlformats.org/officeDocument/2006/relationships/image" Target="../media/image13.png"/><Relationship Id="rId8" Type="http://schemas.openxmlformats.org/officeDocument/2006/relationships/hyperlink" Target="http://www.ceos.org/gst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 txBox="1"/>
          <p:nvPr>
            <p:ph type="title"/>
          </p:nvPr>
        </p:nvSpPr>
        <p:spPr>
          <a:xfrm>
            <a:off x="176051" y="175950"/>
            <a:ext cx="80145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CEOS Carbon Roadmap Coordination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i="1" sz="4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8"/>
          <p:cNvSpPr/>
          <p:nvPr/>
        </p:nvSpPr>
        <p:spPr>
          <a:xfrm>
            <a:off x="7231234" y="3930432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Osamu Ochiai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JAXA SIT Chair Team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4.7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-40 2025, Fukuoka, Japan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8th - 9th April 2025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0497" y="2736323"/>
            <a:ext cx="2195098" cy="29859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9"/>
          <p:cNvSpPr txBox="1"/>
          <p:nvPr/>
        </p:nvSpPr>
        <p:spPr>
          <a:xfrm>
            <a:off x="4229400" y="1189775"/>
            <a:ext cx="4057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CEOS Global Stocktake Strategy Paper and Global Stocktake Portal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19926" y="1175600"/>
            <a:ext cx="1589750" cy="264997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9"/>
          <p:cNvSpPr/>
          <p:nvPr/>
        </p:nvSpPr>
        <p:spPr>
          <a:xfrm>
            <a:off x="9592350" y="4057101"/>
            <a:ext cx="1695000" cy="23067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CEOS Aquatic Carbon Roadmap</a:t>
            </a:r>
            <a:endParaRPr b="0" i="0" sz="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Under development!</a:t>
            </a:r>
            <a:endParaRPr b="0" i="0" sz="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18639" y="1208836"/>
            <a:ext cx="1442383" cy="179758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9"/>
          <p:cNvSpPr txBox="1"/>
          <p:nvPr/>
        </p:nvSpPr>
        <p:spPr>
          <a:xfrm>
            <a:off x="357350" y="206948"/>
            <a:ext cx="9234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Support Carbon monitoring in all domains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9"/>
          <p:cNvSpPr txBox="1"/>
          <p:nvPr/>
        </p:nvSpPr>
        <p:spPr>
          <a:xfrm>
            <a:off x="4992600" y="5712425"/>
            <a:ext cx="4528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Summary of CEOS thematic observing strategies: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https://ceos.org/observations/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7350" y="1099400"/>
            <a:ext cx="3498324" cy="4720727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9"/>
          <p:cNvSpPr txBox="1"/>
          <p:nvPr/>
        </p:nvSpPr>
        <p:spPr>
          <a:xfrm>
            <a:off x="1172200" y="6080225"/>
            <a:ext cx="452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&lt;&lt; </a:t>
            </a:r>
            <a:r>
              <a:rPr b="0" i="0" lang="en-GB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www.ceos.org/gst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9"/>
          <p:cNvSpPr txBox="1"/>
          <p:nvPr/>
        </p:nvSpPr>
        <p:spPr>
          <a:xfrm>
            <a:off x="136101" y="5712425"/>
            <a:ext cx="394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Demonstrate the value of Earth Observation satellite datasets to support the Global Stocktake process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722225" y="1175600"/>
            <a:ext cx="1721359" cy="264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0"/>
          <p:cNvSpPr txBox="1"/>
          <p:nvPr>
            <p:ph idx="1" type="body"/>
          </p:nvPr>
        </p:nvSpPr>
        <p:spPr>
          <a:xfrm>
            <a:off x="392713" y="1097550"/>
            <a:ext cx="113733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b="1"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GHG Roadmap </a:t>
            </a:r>
            <a:r>
              <a:rPr b="1" lang="en-GB" sz="1900"/>
              <a:t>being</a:t>
            </a:r>
            <a:r>
              <a:rPr b="1"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updated in 2024 - reflecting context changes like G3W and IMEO</a:t>
            </a:r>
            <a:endParaRPr sz="2900"/>
          </a:p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b="1"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AFOLU Roadmap actions being finalised - </a:t>
            </a:r>
            <a:r>
              <a:rPr b="1" lang="en-GB" sz="1900"/>
              <a:t>seeking SIT-40 endorsement</a:t>
            </a:r>
            <a:endParaRPr sz="2900"/>
          </a:p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b="1"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Aquatic Carbon Roadmap started, aiming for Q4 2025 finalisation</a:t>
            </a:r>
            <a:endParaRPr b="1"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sz="2900"/>
          </a:p>
        </p:txBody>
      </p:sp>
      <p:sp>
        <p:nvSpPr>
          <p:cNvPr id="92" name="Google Shape;92;p1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SIT-39 decision and action</a:t>
            </a:r>
            <a:endParaRPr/>
          </a:p>
        </p:txBody>
      </p:sp>
      <p:pic>
        <p:nvPicPr>
          <p:cNvPr id="93" name="Google Shape;9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8135" y="2803793"/>
            <a:ext cx="11059329" cy="3800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"/>
          <p:cNvSpPr/>
          <p:nvPr/>
        </p:nvSpPr>
        <p:spPr>
          <a:xfrm>
            <a:off x="80912" y="5448359"/>
            <a:ext cx="11290200" cy="8226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1"/>
          <p:cNvSpPr/>
          <p:nvPr/>
        </p:nvSpPr>
        <p:spPr>
          <a:xfrm>
            <a:off x="72205" y="5448363"/>
            <a:ext cx="1320900" cy="822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1"/>
          <p:cNvSpPr/>
          <p:nvPr/>
        </p:nvSpPr>
        <p:spPr>
          <a:xfrm>
            <a:off x="67850" y="3567316"/>
            <a:ext cx="11290200" cy="4035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1"/>
          <p:cNvSpPr/>
          <p:nvPr/>
        </p:nvSpPr>
        <p:spPr>
          <a:xfrm>
            <a:off x="59144" y="2687737"/>
            <a:ext cx="11290200" cy="8226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1"/>
          <p:cNvSpPr/>
          <p:nvPr/>
        </p:nvSpPr>
        <p:spPr>
          <a:xfrm>
            <a:off x="63500" y="2213122"/>
            <a:ext cx="11290200" cy="4035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1"/>
          <p:cNvSpPr/>
          <p:nvPr/>
        </p:nvSpPr>
        <p:spPr>
          <a:xfrm>
            <a:off x="63500" y="2213122"/>
            <a:ext cx="1320900" cy="40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1"/>
          <p:cNvSpPr txBox="1"/>
          <p:nvPr/>
        </p:nvSpPr>
        <p:spPr>
          <a:xfrm>
            <a:off x="72205" y="2321813"/>
            <a:ext cx="1320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GST STRATEGY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1"/>
          <p:cNvSpPr txBox="1"/>
          <p:nvPr/>
        </p:nvSpPr>
        <p:spPr>
          <a:xfrm>
            <a:off x="5285824" y="2471406"/>
            <a:ext cx="558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Draft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1"/>
          <p:cNvSpPr/>
          <p:nvPr/>
        </p:nvSpPr>
        <p:spPr>
          <a:xfrm>
            <a:off x="3372928" y="2247884"/>
            <a:ext cx="2395500" cy="197400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1"/>
          <p:cNvSpPr txBox="1"/>
          <p:nvPr/>
        </p:nvSpPr>
        <p:spPr>
          <a:xfrm>
            <a:off x="3760265" y="2251356"/>
            <a:ext cx="1684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GST 1 LESSONS LEARNED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11"/>
          <p:cNvCxnSpPr/>
          <p:nvPr/>
        </p:nvCxnSpPr>
        <p:spPr>
          <a:xfrm>
            <a:off x="9801521" y="2592324"/>
            <a:ext cx="0" cy="18300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29409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9" name="Google Shape;109;p11"/>
          <p:cNvSpPr/>
          <p:nvPr/>
        </p:nvSpPr>
        <p:spPr>
          <a:xfrm>
            <a:off x="2699520" y="1679590"/>
            <a:ext cx="228600" cy="231000"/>
          </a:xfrm>
          <a:prstGeom prst="triangle">
            <a:avLst>
              <a:gd fmla="val 50000" name="adj"/>
            </a:avLst>
          </a:prstGeom>
          <a:solidFill>
            <a:srgbClr val="1AAA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1"/>
          <p:cNvSpPr txBox="1"/>
          <p:nvPr/>
        </p:nvSpPr>
        <p:spPr>
          <a:xfrm>
            <a:off x="2655604" y="1944820"/>
            <a:ext cx="317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SIT-39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1"/>
          <p:cNvSpPr/>
          <p:nvPr/>
        </p:nvSpPr>
        <p:spPr>
          <a:xfrm>
            <a:off x="1509267" y="1422528"/>
            <a:ext cx="9842400" cy="183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2" name="Google Shape;112;p11"/>
          <p:cNvCxnSpPr/>
          <p:nvPr/>
        </p:nvCxnSpPr>
        <p:spPr>
          <a:xfrm>
            <a:off x="6535995" y="1428227"/>
            <a:ext cx="0" cy="18300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29409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3" name="Google Shape;113;p11"/>
          <p:cNvSpPr txBox="1"/>
          <p:nvPr/>
        </p:nvSpPr>
        <p:spPr>
          <a:xfrm>
            <a:off x="3993354" y="1414275"/>
            <a:ext cx="6024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1"/>
          <p:cNvSpPr txBox="1"/>
          <p:nvPr/>
        </p:nvSpPr>
        <p:spPr>
          <a:xfrm>
            <a:off x="8854365" y="1406050"/>
            <a:ext cx="558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1"/>
          <p:cNvSpPr/>
          <p:nvPr/>
        </p:nvSpPr>
        <p:spPr>
          <a:xfrm>
            <a:off x="5281617" y="1657810"/>
            <a:ext cx="228600" cy="231000"/>
          </a:xfrm>
          <a:prstGeom prst="triangle">
            <a:avLst>
              <a:gd fmla="val 50000" name="adj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1"/>
          <p:cNvSpPr/>
          <p:nvPr/>
        </p:nvSpPr>
        <p:spPr>
          <a:xfrm>
            <a:off x="5703986" y="1653454"/>
            <a:ext cx="228600" cy="231000"/>
          </a:xfrm>
          <a:prstGeom prst="triangle">
            <a:avLst>
              <a:gd fmla="val 50000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1"/>
          <p:cNvSpPr/>
          <p:nvPr/>
        </p:nvSpPr>
        <p:spPr>
          <a:xfrm>
            <a:off x="7511028" y="1657810"/>
            <a:ext cx="228600" cy="231000"/>
          </a:xfrm>
          <a:prstGeom prst="triangle">
            <a:avLst>
              <a:gd fmla="val 50000" name="adj"/>
            </a:avLst>
          </a:prstGeom>
          <a:solidFill>
            <a:srgbClr val="1AAA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1"/>
          <p:cNvSpPr txBox="1"/>
          <p:nvPr/>
        </p:nvSpPr>
        <p:spPr>
          <a:xfrm>
            <a:off x="7467112" y="1923040"/>
            <a:ext cx="317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SIT-40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1"/>
          <p:cNvSpPr/>
          <p:nvPr/>
        </p:nvSpPr>
        <p:spPr>
          <a:xfrm>
            <a:off x="9962494" y="1644745"/>
            <a:ext cx="228600" cy="231000"/>
          </a:xfrm>
          <a:prstGeom prst="triangle">
            <a:avLst>
              <a:gd fmla="val 50000" name="adj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1"/>
          <p:cNvSpPr txBox="1"/>
          <p:nvPr/>
        </p:nvSpPr>
        <p:spPr>
          <a:xfrm>
            <a:off x="9918578" y="1909975"/>
            <a:ext cx="317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SIT-TW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1"/>
          <p:cNvSpPr/>
          <p:nvPr/>
        </p:nvSpPr>
        <p:spPr>
          <a:xfrm>
            <a:off x="10384863" y="1640389"/>
            <a:ext cx="228600" cy="231000"/>
          </a:xfrm>
          <a:prstGeom prst="triangle">
            <a:avLst>
              <a:gd fmla="val 50000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1"/>
          <p:cNvSpPr txBox="1"/>
          <p:nvPr/>
        </p:nvSpPr>
        <p:spPr>
          <a:xfrm>
            <a:off x="10262567" y="1913736"/>
            <a:ext cx="4677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Plenary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UK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1"/>
          <p:cNvSpPr/>
          <p:nvPr/>
        </p:nvSpPr>
        <p:spPr>
          <a:xfrm>
            <a:off x="6181449" y="2243527"/>
            <a:ext cx="4321200" cy="197400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1"/>
          <p:cNvSpPr txBox="1"/>
          <p:nvPr/>
        </p:nvSpPr>
        <p:spPr>
          <a:xfrm>
            <a:off x="7761863" y="2246999"/>
            <a:ext cx="1684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GST STRATEGY UPDATE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1"/>
          <p:cNvSpPr txBox="1"/>
          <p:nvPr/>
        </p:nvSpPr>
        <p:spPr>
          <a:xfrm>
            <a:off x="7232196" y="2450095"/>
            <a:ext cx="11298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Draft &amp; CEOS WP actions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1"/>
          <p:cNvSpPr/>
          <p:nvPr/>
        </p:nvSpPr>
        <p:spPr>
          <a:xfrm>
            <a:off x="50437" y="2687741"/>
            <a:ext cx="1320900" cy="822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1"/>
          <p:cNvSpPr txBox="1"/>
          <p:nvPr/>
        </p:nvSpPr>
        <p:spPr>
          <a:xfrm>
            <a:off x="72205" y="2796432"/>
            <a:ext cx="1320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CARBON ROADMAPS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1"/>
          <p:cNvSpPr/>
          <p:nvPr/>
        </p:nvSpPr>
        <p:spPr>
          <a:xfrm>
            <a:off x="3359865" y="2809585"/>
            <a:ext cx="2395500" cy="197400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1"/>
          <p:cNvSpPr txBox="1"/>
          <p:nvPr/>
        </p:nvSpPr>
        <p:spPr>
          <a:xfrm>
            <a:off x="3747202" y="2813057"/>
            <a:ext cx="1684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GHG ROADMAP UPDATE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1"/>
          <p:cNvSpPr txBox="1"/>
          <p:nvPr/>
        </p:nvSpPr>
        <p:spPr>
          <a:xfrm>
            <a:off x="5298888" y="2676060"/>
            <a:ext cx="558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Draft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1"/>
          <p:cNvSpPr/>
          <p:nvPr/>
        </p:nvSpPr>
        <p:spPr>
          <a:xfrm>
            <a:off x="3371145" y="3040250"/>
            <a:ext cx="2060400" cy="226500"/>
          </a:xfrm>
          <a:prstGeom prst="chevron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1"/>
          <p:cNvSpPr txBox="1"/>
          <p:nvPr/>
        </p:nvSpPr>
        <p:spPr>
          <a:xfrm>
            <a:off x="3523650" y="3049519"/>
            <a:ext cx="1869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AFOLU ROADMAP ACTIONS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1"/>
          <p:cNvSpPr/>
          <p:nvPr/>
        </p:nvSpPr>
        <p:spPr>
          <a:xfrm>
            <a:off x="3364216" y="3319038"/>
            <a:ext cx="7138500" cy="197400"/>
          </a:xfrm>
          <a:prstGeom prst="chevron">
            <a:avLst>
              <a:gd fmla="val 50000" name="adj"/>
            </a:avLst>
          </a:prstGeom>
          <a:solidFill>
            <a:srgbClr val="8DA9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1"/>
          <p:cNvSpPr txBox="1"/>
          <p:nvPr/>
        </p:nvSpPr>
        <p:spPr>
          <a:xfrm>
            <a:off x="4796585" y="3322510"/>
            <a:ext cx="3984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AQUATIC CARBON ROADMAP DEVELOPMENT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1"/>
          <p:cNvSpPr txBox="1"/>
          <p:nvPr/>
        </p:nvSpPr>
        <p:spPr>
          <a:xfrm>
            <a:off x="5973803" y="3072764"/>
            <a:ext cx="1872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SIT CHAIR TO ENSURE LINKAGES NEEDED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1"/>
          <p:cNvSpPr/>
          <p:nvPr/>
        </p:nvSpPr>
        <p:spPr>
          <a:xfrm>
            <a:off x="59146" y="3576008"/>
            <a:ext cx="1320900" cy="40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1"/>
          <p:cNvSpPr txBox="1"/>
          <p:nvPr/>
        </p:nvSpPr>
        <p:spPr>
          <a:xfrm>
            <a:off x="72205" y="3684699"/>
            <a:ext cx="1320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IMEO &amp; G3W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1"/>
          <p:cNvSpPr/>
          <p:nvPr/>
        </p:nvSpPr>
        <p:spPr>
          <a:xfrm>
            <a:off x="3368575" y="3654315"/>
            <a:ext cx="1065900" cy="183900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1"/>
          <p:cNvSpPr txBox="1"/>
          <p:nvPr/>
        </p:nvSpPr>
        <p:spPr>
          <a:xfrm>
            <a:off x="3120184" y="3666496"/>
            <a:ext cx="1684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INTERFACES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1"/>
          <p:cNvSpPr/>
          <p:nvPr/>
        </p:nvSpPr>
        <p:spPr>
          <a:xfrm>
            <a:off x="4638239" y="3645506"/>
            <a:ext cx="5864400" cy="226500"/>
          </a:xfrm>
          <a:prstGeom prst="chevron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1"/>
          <p:cNvSpPr txBox="1"/>
          <p:nvPr/>
        </p:nvSpPr>
        <p:spPr>
          <a:xfrm>
            <a:off x="6166699" y="3654775"/>
            <a:ext cx="3172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PROGRESS IMEO &amp; G3W TOPICS/challenges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1"/>
          <p:cNvSpPr/>
          <p:nvPr/>
        </p:nvSpPr>
        <p:spPr>
          <a:xfrm>
            <a:off x="80909" y="4490426"/>
            <a:ext cx="11290200" cy="4035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1"/>
          <p:cNvSpPr/>
          <p:nvPr/>
        </p:nvSpPr>
        <p:spPr>
          <a:xfrm>
            <a:off x="72205" y="4499118"/>
            <a:ext cx="1320900" cy="40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1"/>
          <p:cNvSpPr txBox="1"/>
          <p:nvPr/>
        </p:nvSpPr>
        <p:spPr>
          <a:xfrm>
            <a:off x="72205" y="4607809"/>
            <a:ext cx="1320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GCOS IP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1"/>
          <p:cNvSpPr/>
          <p:nvPr/>
        </p:nvSpPr>
        <p:spPr>
          <a:xfrm>
            <a:off x="1509267" y="4577425"/>
            <a:ext cx="7416900" cy="192000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 txBox="1"/>
          <p:nvPr/>
        </p:nvSpPr>
        <p:spPr>
          <a:xfrm>
            <a:off x="3954434" y="4577425"/>
            <a:ext cx="1684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CEOS RESPONSE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1"/>
          <p:cNvSpPr txBox="1"/>
          <p:nvPr/>
        </p:nvSpPr>
        <p:spPr>
          <a:xfrm>
            <a:off x="8216645" y="4775098"/>
            <a:ext cx="1320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Mid-2025 for CEOS &amp; CGMS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76552" y="4965049"/>
            <a:ext cx="11290200" cy="4035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67848" y="4973741"/>
            <a:ext cx="1320900" cy="40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 txBox="1"/>
          <p:nvPr/>
        </p:nvSpPr>
        <p:spPr>
          <a:xfrm>
            <a:off x="67848" y="5082432"/>
            <a:ext cx="1320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ECV INVENTORY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1504910" y="5035667"/>
            <a:ext cx="4939500" cy="208200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 txBox="1"/>
          <p:nvPr/>
        </p:nvSpPr>
        <p:spPr>
          <a:xfrm>
            <a:off x="3950077" y="5052048"/>
            <a:ext cx="1684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VERSION 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1"/>
          <p:cNvSpPr/>
          <p:nvPr/>
        </p:nvSpPr>
        <p:spPr>
          <a:xfrm>
            <a:off x="6368662" y="5040018"/>
            <a:ext cx="4939500" cy="208200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1"/>
          <p:cNvSpPr txBox="1"/>
          <p:nvPr/>
        </p:nvSpPr>
        <p:spPr>
          <a:xfrm>
            <a:off x="8813829" y="5056399"/>
            <a:ext cx="1684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VERSION 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1"/>
          <p:cNvSpPr txBox="1"/>
          <p:nvPr/>
        </p:nvSpPr>
        <p:spPr>
          <a:xfrm>
            <a:off x="59140" y="5591894"/>
            <a:ext cx="1320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STRATEGIC</a:t>
            </a:r>
            <a:br>
              <a:rPr b="0" i="0" lang="en-GB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TOPICS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1"/>
          <p:cNvSpPr txBox="1"/>
          <p:nvPr/>
        </p:nvSpPr>
        <p:spPr>
          <a:xfrm>
            <a:off x="6583071" y="5522650"/>
            <a:ext cx="2198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NEW CEOS WP ACTIONS  RE GST2</a:t>
            </a:r>
            <a:endParaRPr b="1" i="0" sz="1200" u="none" cap="none" strike="noStrike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GB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IPCC TSU engagement</a:t>
            </a:r>
            <a:endParaRPr b="1" sz="12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1"/>
          <p:cNvSpPr txBox="1"/>
          <p:nvPr/>
        </p:nvSpPr>
        <p:spPr>
          <a:xfrm>
            <a:off x="3996650" y="6071758"/>
            <a:ext cx="2198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NATIONAL ENGAGEMENT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1"/>
          <p:cNvSpPr txBox="1"/>
          <p:nvPr/>
        </p:nvSpPr>
        <p:spPr>
          <a:xfrm>
            <a:off x="3157185" y="5830649"/>
            <a:ext cx="30243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INTEGRATED PLANNING FOR COP &amp; SBSTA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1"/>
          <p:cNvSpPr txBox="1"/>
          <p:nvPr/>
        </p:nvSpPr>
        <p:spPr>
          <a:xfrm>
            <a:off x="3554454" y="5575069"/>
            <a:ext cx="30243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NEW PATHWAYS/TARGETS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1"/>
          <p:cNvSpPr txBox="1"/>
          <p:nvPr/>
        </p:nvSpPr>
        <p:spPr>
          <a:xfrm>
            <a:off x="394700" y="194475"/>
            <a:ext cx="3744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SIT Term Overview</a:t>
            </a:r>
            <a:endParaRPr b="1" i="0" sz="3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1"/>
          <p:cNvSpPr/>
          <p:nvPr/>
        </p:nvSpPr>
        <p:spPr>
          <a:xfrm>
            <a:off x="67850" y="4024516"/>
            <a:ext cx="11290200" cy="4035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1"/>
          <p:cNvSpPr/>
          <p:nvPr/>
        </p:nvSpPr>
        <p:spPr>
          <a:xfrm>
            <a:off x="59146" y="4033208"/>
            <a:ext cx="1320900" cy="40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1"/>
          <p:cNvSpPr txBox="1"/>
          <p:nvPr/>
        </p:nvSpPr>
        <p:spPr>
          <a:xfrm>
            <a:off x="72205" y="4141899"/>
            <a:ext cx="1320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GHG Best Practices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1"/>
          <p:cNvSpPr/>
          <p:nvPr/>
        </p:nvSpPr>
        <p:spPr>
          <a:xfrm>
            <a:off x="3368575" y="4111525"/>
            <a:ext cx="2489100" cy="183900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1"/>
          <p:cNvSpPr txBox="1"/>
          <p:nvPr/>
        </p:nvSpPr>
        <p:spPr>
          <a:xfrm>
            <a:off x="3715526" y="4101525"/>
            <a:ext cx="2060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CEOS GHG BEST PRACTICES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6" name="Google Shape;166;p11"/>
          <p:cNvCxnSpPr/>
          <p:nvPr/>
        </p:nvCxnSpPr>
        <p:spPr>
          <a:xfrm>
            <a:off x="5402850" y="1510850"/>
            <a:ext cx="0" cy="434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lgDashDot"/>
            <a:round/>
            <a:headEnd len="sm" w="sm" type="none"/>
            <a:tailEnd len="sm" w="sm" type="none"/>
          </a:ln>
        </p:spPr>
      </p:cxnSp>
      <p:cxnSp>
        <p:nvCxnSpPr>
          <p:cNvPr id="167" name="Google Shape;167;p11"/>
          <p:cNvCxnSpPr/>
          <p:nvPr/>
        </p:nvCxnSpPr>
        <p:spPr>
          <a:xfrm>
            <a:off x="5817588" y="1510850"/>
            <a:ext cx="0" cy="434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lgDashDot"/>
            <a:round/>
            <a:headEnd len="sm" w="sm" type="none"/>
            <a:tailEnd len="sm" w="sm" type="none"/>
          </a:ln>
        </p:spPr>
      </p:cxnSp>
      <p:sp>
        <p:nvSpPr>
          <p:cNvPr id="168" name="Google Shape;168;p11"/>
          <p:cNvSpPr/>
          <p:nvPr/>
        </p:nvSpPr>
        <p:spPr>
          <a:xfrm>
            <a:off x="5961957" y="4107050"/>
            <a:ext cx="4939500" cy="226500"/>
          </a:xfrm>
          <a:prstGeom prst="chevron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1"/>
          <p:cNvSpPr txBox="1"/>
          <p:nvPr/>
        </p:nvSpPr>
        <p:spPr>
          <a:xfrm>
            <a:off x="7333650" y="4116319"/>
            <a:ext cx="1869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UKSA COP-30 actions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1"/>
          <p:cNvSpPr/>
          <p:nvPr/>
        </p:nvSpPr>
        <p:spPr>
          <a:xfrm>
            <a:off x="10765863" y="1640389"/>
            <a:ext cx="228600" cy="231000"/>
          </a:xfrm>
          <a:prstGeom prst="triangle">
            <a:avLst>
              <a:gd fmla="val 50000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1"/>
          <p:cNvSpPr txBox="1"/>
          <p:nvPr/>
        </p:nvSpPr>
        <p:spPr>
          <a:xfrm>
            <a:off x="10643567" y="1913736"/>
            <a:ext cx="4677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COP-30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1"/>
          <p:cNvSpPr txBox="1"/>
          <p:nvPr/>
        </p:nvSpPr>
        <p:spPr>
          <a:xfrm>
            <a:off x="5581690" y="1926801"/>
            <a:ext cx="4677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Plenary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Canada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1"/>
          <p:cNvSpPr txBox="1"/>
          <p:nvPr/>
        </p:nvSpPr>
        <p:spPr>
          <a:xfrm>
            <a:off x="5237701" y="1923040"/>
            <a:ext cx="317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SIT-TW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1"/>
          <p:cNvSpPr txBox="1"/>
          <p:nvPr/>
        </p:nvSpPr>
        <p:spPr>
          <a:xfrm>
            <a:off x="5285824" y="4300206"/>
            <a:ext cx="558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Draft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1"/>
          <p:cNvSpPr txBox="1"/>
          <p:nvPr/>
        </p:nvSpPr>
        <p:spPr>
          <a:xfrm>
            <a:off x="5743024" y="4300206"/>
            <a:ext cx="558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Final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6" name="Google Shape;176;p11"/>
          <p:cNvCxnSpPr/>
          <p:nvPr/>
        </p:nvCxnSpPr>
        <p:spPr>
          <a:xfrm>
            <a:off x="7625113" y="1510850"/>
            <a:ext cx="0" cy="434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lgDashDot"/>
            <a:round/>
            <a:headEnd len="sm" w="sm" type="none"/>
            <a:tailEnd len="sm" w="sm" type="none"/>
          </a:ln>
        </p:spPr>
      </p:cxnSp>
      <p:cxnSp>
        <p:nvCxnSpPr>
          <p:cNvPr id="177" name="Google Shape;177;p11"/>
          <p:cNvCxnSpPr/>
          <p:nvPr/>
        </p:nvCxnSpPr>
        <p:spPr>
          <a:xfrm>
            <a:off x="10077313" y="1510850"/>
            <a:ext cx="0" cy="434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lgDashDot"/>
            <a:round/>
            <a:headEnd len="sm" w="sm" type="none"/>
            <a:tailEnd len="sm" w="sm" type="none"/>
          </a:ln>
        </p:spPr>
      </p:cxnSp>
      <p:sp>
        <p:nvSpPr>
          <p:cNvPr id="178" name="Google Shape;178;p11"/>
          <p:cNvSpPr/>
          <p:nvPr/>
        </p:nvSpPr>
        <p:spPr>
          <a:xfrm>
            <a:off x="7516825" y="805450"/>
            <a:ext cx="228600" cy="528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76152" y="2601472"/>
            <a:ext cx="1476325" cy="712000"/>
          </a:xfrm>
          <a:custGeom>
            <a:rect b="b" l="l" r="r" t="t"/>
            <a:pathLst>
              <a:path extrusionOk="0" h="28480" w="59053">
                <a:moveTo>
                  <a:pt x="24536" y="4311"/>
                </a:moveTo>
                <a:cubicBezTo>
                  <a:pt x="17811" y="4311"/>
                  <a:pt x="10379" y="1053"/>
                  <a:pt x="4363" y="4059"/>
                </a:cubicBezTo>
                <a:cubicBezTo>
                  <a:pt x="1291" y="5594"/>
                  <a:pt x="-1086" y="10639"/>
                  <a:pt x="581" y="13641"/>
                </a:cubicBezTo>
                <a:cubicBezTo>
                  <a:pt x="8425" y="27761"/>
                  <a:pt x="31624" y="30915"/>
                  <a:pt x="47231" y="26754"/>
                </a:cubicBezTo>
                <a:cubicBezTo>
                  <a:pt x="51483" y="25620"/>
                  <a:pt x="57967" y="24765"/>
                  <a:pt x="58830" y="20450"/>
                </a:cubicBezTo>
                <a:cubicBezTo>
                  <a:pt x="61498" y="7106"/>
                  <a:pt x="36127" y="1790"/>
                  <a:pt x="22519" y="1790"/>
                </a:cubicBezTo>
                <a:cubicBezTo>
                  <a:pt x="17053" y="1790"/>
                  <a:pt x="10764" y="-602"/>
                  <a:pt x="6128" y="2294"/>
                </a:cubicBezTo>
                <a:cubicBezTo>
                  <a:pt x="2431" y="4604"/>
                  <a:pt x="1302" y="10324"/>
                  <a:pt x="1842" y="14650"/>
                </a:cubicBezTo>
                <a:cubicBezTo>
                  <a:pt x="2400" y="19115"/>
                  <a:pt x="8995" y="20332"/>
                  <a:pt x="13189" y="21963"/>
                </a:cubicBezTo>
                <a:cubicBezTo>
                  <a:pt x="22031" y="25401"/>
                  <a:pt x="32431" y="28493"/>
                  <a:pt x="41431" y="25493"/>
                </a:cubicBezTo>
                <a:cubicBezTo>
                  <a:pt x="46774" y="23712"/>
                  <a:pt x="50150" y="17522"/>
                  <a:pt x="51770" y="12128"/>
                </a:cubicBezTo>
                <a:cubicBezTo>
                  <a:pt x="52764" y="8819"/>
                  <a:pt x="51454" y="4072"/>
                  <a:pt x="48491" y="2294"/>
                </a:cubicBezTo>
                <a:cubicBezTo>
                  <a:pt x="42272" y="-1437"/>
                  <a:pt x="34058" y="529"/>
                  <a:pt x="26806" y="529"/>
                </a:cubicBezTo>
                <a:cubicBezTo>
                  <a:pt x="18301" y="529"/>
                  <a:pt x="9406" y="-644"/>
                  <a:pt x="1337" y="2042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"/>
          <p:cNvSpPr txBox="1"/>
          <p:nvPr/>
        </p:nvSpPr>
        <p:spPr>
          <a:xfrm>
            <a:off x="357105" y="1290957"/>
            <a:ext cx="111120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460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b="1"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Multiple coordination calls in 2024 and 2025 (most recent 27 Feb) </a:t>
            </a:r>
            <a:r>
              <a:rPr b="1"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featuring the leads for the 3 CEOS Roadmaps</a:t>
            </a:r>
            <a:endParaRPr b="1"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60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b="1"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Side meeting yesterday agreed to continue call series from May and progress discussion on roadmap interactions and actions</a:t>
            </a:r>
            <a:endParaRPr b="1"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60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b="1"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Connecting the teams and sharing updates on progress</a:t>
            </a:r>
            <a:endParaRPr b="1"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60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b="1"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Mainly supporting the ACR team in defining the structure of their Roadmap and how it must consider linkages to the GHG and AFOLU domains</a:t>
            </a:r>
            <a:endParaRPr b="1"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12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Progress to date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"/>
          <p:cNvSpPr txBox="1"/>
          <p:nvPr/>
        </p:nvSpPr>
        <p:spPr>
          <a:xfrm>
            <a:off x="388725" y="1413575"/>
            <a:ext cx="11909400" cy="4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From last year…</a:t>
            </a:r>
            <a:endParaRPr b="1"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Need more integration with the inverse modelling community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WMO G3W is a potential gateway to the policy world - there is an opportunity for us to guide G3W. Need to be aligned internally to do so with exchanges between the roadmap teams 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GOOS may be helpful for the ACR effort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GHG team considering linkages needed with others in update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Potentially useful linkages via the Global Carbon Project?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Could the 3 roadmaps together study what will be needed from them in future by the inversion modelling community as a strategic endeavour?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Could WGClimate consider this?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13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Issues arising… for discussion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"/>
          <p:cNvSpPr txBox="1"/>
          <p:nvPr/>
        </p:nvSpPr>
        <p:spPr>
          <a:xfrm>
            <a:off x="357105" y="1290957"/>
            <a:ext cx="11112000" cy="54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From the last call (February 27th)</a:t>
            </a:r>
            <a:endParaRPr b="1"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❖"/>
            </a:pPr>
            <a:r>
              <a:rPr b="1"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Importance of properly considering interfaces (fluxes from land to ocean, atmosphere - aquatic ecosystems exchange), including using models</a:t>
            </a:r>
            <a:endParaRPr b="1"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b="1"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need to identify the best products for inland waters and information on eutrophication</a:t>
            </a:r>
            <a:endParaRPr b="1"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b="1"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Aquatic Roadmap should identify products for top-down and bottom-up reconciliation.</a:t>
            </a:r>
            <a:endParaRPr b="1"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b="1"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Is there a need for an inter-carbon activity within CEOS to look at product gaps?</a:t>
            </a:r>
            <a:endParaRPr b="1"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b="1"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On the methane side, the double counting problem is leading to big errors. There is a need for better definitions and datasets. </a:t>
            </a:r>
            <a:endParaRPr b="1"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b="1"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Each Roadmap has user engagement and capacity building-&gt; to be coordinated</a:t>
            </a:r>
            <a:endParaRPr b="1"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b="1"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Aquatic carbon needs to be made visible at G3W</a:t>
            </a:r>
            <a:endParaRPr b="1"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14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Issues arising… for discussion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"/>
          <p:cNvSpPr txBox="1"/>
          <p:nvPr/>
        </p:nvSpPr>
        <p:spPr>
          <a:xfrm>
            <a:off x="357100" y="1290950"/>
            <a:ext cx="11473800" cy="45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❖"/>
            </a:pPr>
            <a:r>
              <a:rPr b="1"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SIT Chair team will continue to support coordination among the 3 Roadmap lead teams </a:t>
            </a:r>
            <a:endParaRPr b="1"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❖"/>
            </a:pPr>
            <a:r>
              <a:rPr b="1"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WGClimate may look at how to connect their CDR work to needs of the inversion modelling community </a:t>
            </a:r>
            <a:endParaRPr b="1"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❖"/>
            </a:pPr>
            <a:r>
              <a:rPr b="1"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Ensure ACR contents reflect integration needs</a:t>
            </a:r>
            <a:endParaRPr b="1"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❖"/>
            </a:pPr>
            <a:r>
              <a:rPr b="1"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Insight session on “Toward an Aquatic Carbon Roadmap as a key integrated contribution to the Global StockTake” at the upcoming Living Planet Symposium (Vienna, 23-27 June) as an unique opportunity</a:t>
            </a:r>
            <a:r>
              <a:rPr b="1"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to bring together contributors from the three CEOS roadmaps and discuss synergies and interconnections across the three efforts. Deadline for providing list of speakers: May 1st 2025</a:t>
            </a:r>
            <a:endParaRPr b="1"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15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Way Forward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