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G+B26Q18KC4weqjDRYI0IdOU8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aaf83a0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4aaf83a0f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9.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Slide </a:t>
            </a:r>
            <a:fld id="{00000000-1234-1234-1234-123412341234}" type="slidenum">
              <a:rPr b="1" i="0" lang="fr-FR"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Slide </a:t>
            </a:r>
            <a:fld id="{00000000-1234-1234-1234-123412341234}" type="slidenum">
              <a:rPr b="1" i="0" lang="fr-FR"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8" name="Google Shape;38;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39" name="Google Shape;39;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1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7" name="Google Shape;47;p1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Slide </a:t>
            </a:r>
            <a:fld id="{00000000-1234-1234-1234-123412341234}" type="slidenum">
              <a:rPr b="1" i="0" lang="fr-FR"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Slide </a:t>
            </a:r>
            <a:fld id="{00000000-1234-1234-1234-123412341234}" type="slidenum">
              <a:rPr b="1" i="0" lang="fr-FR"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rive.google.com/drive/folders/1WIfMHUz1MoEEEAA-xm_3z8acWkHt1lTv?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paperpile.com/c/vM0YWW/h3Bq" TargetMode="External"/><Relationship Id="rId4" Type="http://schemas.openxmlformats.org/officeDocument/2006/relationships/hyperlink" Target="https://paperpile.com/c/vM0YWW/rrX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fr-FR" sz="7500"/>
              <a:t>Aquatic Carbon Roadmap</a:t>
            </a:r>
            <a:endParaRPr i="1" sz="4000">
              <a:latin typeface="Montserrat"/>
              <a:ea typeface="Montserrat"/>
              <a:cs typeface="Montserrat"/>
              <a:sym typeface="Montserrat"/>
            </a:endParaRPr>
          </a:p>
        </p:txBody>
      </p:sp>
      <p:sp>
        <p:nvSpPr>
          <p:cNvPr id="67" name="Google Shape;67;p1"/>
          <p:cNvSpPr/>
          <p:nvPr/>
        </p:nvSpPr>
        <p:spPr>
          <a:xfrm>
            <a:off x="7241584" y="381440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fr-FR" sz="2200" u="none" cap="none" strike="noStrike">
                <a:solidFill>
                  <a:schemeClr val="accent1"/>
                </a:solidFill>
                <a:latin typeface="Montserrat"/>
                <a:ea typeface="Montserrat"/>
                <a:cs typeface="Montserrat"/>
                <a:sym typeface="Montserrat"/>
              </a:rPr>
              <a:t>Marie-Helene Rio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fr-FR" sz="2200" u="none" cap="none" strike="noStrike">
                <a:solidFill>
                  <a:schemeClr val="accent1"/>
                </a:solidFill>
                <a:latin typeface="Montserrat"/>
                <a:ea typeface="Montserrat"/>
                <a:cs typeface="Montserrat"/>
                <a:sym typeface="Montserrat"/>
              </a:rPr>
              <a:t>ESRIN-ESA</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fr-FR" sz="2200" u="none" cap="none" strike="noStrike">
                <a:solidFill>
                  <a:schemeClr val="accent1"/>
                </a:solidFill>
                <a:latin typeface="Montserrat"/>
                <a:ea typeface="Montserrat"/>
                <a:cs typeface="Montserrat"/>
                <a:sym typeface="Montserrat"/>
              </a:rPr>
              <a:t>Agenda Item #4.6</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fr-FR" sz="2200" u="none" cap="none" strike="noStrike">
                <a:solidFill>
                  <a:schemeClr val="accent1"/>
                </a:solidFill>
                <a:latin typeface="Montserrat"/>
                <a:ea typeface="Montserrat"/>
                <a:cs typeface="Montserrat"/>
                <a:sym typeface="Montserrat"/>
              </a:rPr>
              <a:t>SIT-40</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fr-FR" sz="2200" u="none" cap="none" strike="noStrike">
                <a:solidFill>
                  <a:schemeClr val="accent1"/>
                </a:solidFill>
                <a:latin typeface="Montserrat"/>
                <a:ea typeface="Montserrat"/>
                <a:cs typeface="Montserrat"/>
                <a:sym typeface="Montserrat"/>
              </a:rPr>
              <a:t>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fr-FR"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Upcoming events</a:t>
            </a:r>
            <a:endParaRPr/>
          </a:p>
        </p:txBody>
      </p:sp>
      <p:pic>
        <p:nvPicPr>
          <p:cNvPr id="176" name="Google Shape;176;p10"/>
          <p:cNvPicPr preferRelativeResize="0"/>
          <p:nvPr/>
        </p:nvPicPr>
        <p:blipFill rotWithShape="1">
          <a:blip r:embed="rId3">
            <a:alphaModFix/>
          </a:blip>
          <a:srcRect b="43332" l="67586" r="2328" t="22337"/>
          <a:stretch/>
        </p:blipFill>
        <p:spPr>
          <a:xfrm>
            <a:off x="223951" y="1206789"/>
            <a:ext cx="6237810" cy="2194111"/>
          </a:xfrm>
          <a:prstGeom prst="rect">
            <a:avLst/>
          </a:prstGeom>
          <a:noFill/>
          <a:ln>
            <a:noFill/>
          </a:ln>
        </p:spPr>
      </p:pic>
      <p:sp>
        <p:nvSpPr>
          <p:cNvPr id="177" name="Google Shape;177;p10"/>
          <p:cNvSpPr txBox="1"/>
          <p:nvPr/>
        </p:nvSpPr>
        <p:spPr>
          <a:xfrm>
            <a:off x="1558427" y="1206789"/>
            <a:ext cx="416804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600" u="none" cap="none" strike="noStrike">
                <a:solidFill>
                  <a:schemeClr val="accent2"/>
                </a:solidFill>
                <a:latin typeface="Arial"/>
                <a:ea typeface="Arial"/>
                <a:cs typeface="Arial"/>
                <a:sym typeface="Arial"/>
              </a:rPr>
              <a:t>https://oceancarbonfromspace2022.esa.int/</a:t>
            </a:r>
            <a:endParaRPr/>
          </a:p>
        </p:txBody>
      </p:sp>
      <p:sp>
        <p:nvSpPr>
          <p:cNvPr id="178" name="Google Shape;178;p10"/>
          <p:cNvSpPr/>
          <p:nvPr/>
        </p:nvSpPr>
        <p:spPr>
          <a:xfrm>
            <a:off x="3343905" y="3530617"/>
            <a:ext cx="313037" cy="584887"/>
          </a:xfrm>
          <a:prstGeom prst="down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p10"/>
          <p:cNvSpPr txBox="1"/>
          <p:nvPr/>
        </p:nvSpPr>
        <p:spPr>
          <a:xfrm>
            <a:off x="330605" y="4285123"/>
            <a:ext cx="6131156"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2200" u="none" cap="none" strike="noStrike">
                <a:solidFill>
                  <a:schemeClr val="dk1"/>
                </a:solidFill>
                <a:latin typeface="Arial"/>
                <a:ea typeface="Arial"/>
                <a:cs typeface="Arial"/>
                <a:sym typeface="Arial"/>
              </a:rPr>
              <a:t>Preparing for Ocean Carbon From Space 2025 workshop: </a:t>
            </a:r>
            <a:r>
              <a:rPr b="0" i="0" lang="fr-FR" sz="2200" u="none" cap="none" strike="noStrike">
                <a:solidFill>
                  <a:srgbClr val="C00000"/>
                </a:solidFill>
                <a:latin typeface="Arial"/>
                <a:ea typeface="Arial"/>
                <a:cs typeface="Arial"/>
                <a:sym typeface="Arial"/>
              </a:rPr>
              <a:t>24</a:t>
            </a:r>
            <a:r>
              <a:rPr b="0" baseline="30000" i="0" lang="fr-FR" sz="2200" u="none" cap="none" strike="noStrike">
                <a:solidFill>
                  <a:srgbClr val="C00000"/>
                </a:solidFill>
                <a:latin typeface="Arial"/>
                <a:ea typeface="Arial"/>
                <a:cs typeface="Arial"/>
                <a:sym typeface="Arial"/>
              </a:rPr>
              <a:t>th</a:t>
            </a:r>
            <a:r>
              <a:rPr b="0" i="0" lang="fr-FR" sz="2200" u="none" cap="none" strike="noStrike">
                <a:solidFill>
                  <a:srgbClr val="C00000"/>
                </a:solidFill>
                <a:latin typeface="Arial"/>
                <a:ea typeface="Arial"/>
                <a:cs typeface="Arial"/>
                <a:sym typeface="Arial"/>
              </a:rPr>
              <a:t>-27</a:t>
            </a:r>
            <a:r>
              <a:rPr b="0" baseline="30000" i="0" lang="fr-FR" sz="2200" u="none" cap="none" strike="noStrike">
                <a:solidFill>
                  <a:srgbClr val="C00000"/>
                </a:solidFill>
                <a:latin typeface="Arial"/>
                <a:ea typeface="Arial"/>
                <a:cs typeface="Arial"/>
                <a:sym typeface="Arial"/>
              </a:rPr>
              <a:t>th</a:t>
            </a:r>
            <a:r>
              <a:rPr b="0" i="0" lang="fr-FR" sz="2200" u="none" cap="none" strike="noStrike">
                <a:solidFill>
                  <a:srgbClr val="C00000"/>
                </a:solidFill>
                <a:latin typeface="Arial"/>
                <a:ea typeface="Arial"/>
                <a:cs typeface="Arial"/>
                <a:sym typeface="Arial"/>
              </a:rPr>
              <a:t> November 2025 - virtual</a:t>
            </a:r>
            <a:endParaRPr/>
          </a:p>
          <a:p>
            <a:pPr indent="0" lvl="0" marL="0" marR="0" rtl="0" algn="l">
              <a:lnSpc>
                <a:spcPct val="100000"/>
              </a:lnSpc>
              <a:spcBef>
                <a:spcPts val="0"/>
              </a:spcBef>
              <a:spcAft>
                <a:spcPts val="0"/>
              </a:spcAft>
              <a:buNone/>
            </a:pPr>
            <a:r>
              <a:t/>
            </a:r>
            <a:endParaRPr b="0" i="0" sz="2400" u="none" cap="none" strike="noStrike">
              <a:solidFill>
                <a:srgbClr val="C00000"/>
              </a:solidFill>
              <a:latin typeface="Arial"/>
              <a:ea typeface="Arial"/>
              <a:cs typeface="Arial"/>
              <a:sym typeface="Arial"/>
            </a:endParaRPr>
          </a:p>
        </p:txBody>
      </p:sp>
      <p:sp>
        <p:nvSpPr>
          <p:cNvPr id="180" name="Google Shape;180;p10"/>
          <p:cNvSpPr txBox="1"/>
          <p:nvPr/>
        </p:nvSpPr>
        <p:spPr>
          <a:xfrm>
            <a:off x="-7034" y="6557257"/>
            <a:ext cx="12200205"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rgbClr val="002060"/>
                </a:solidFill>
                <a:latin typeface="Arial"/>
                <a:ea typeface="Arial"/>
                <a:cs typeface="Arial"/>
                <a:sym typeface="Arial"/>
              </a:rPr>
              <a:t>Aquatic Carbon Roadmap preparation meeting</a:t>
            </a:r>
            <a:endParaRPr b="1" i="0" sz="1400" u="none" cap="none" strike="noStrike">
              <a:solidFill>
                <a:srgbClr val="002060"/>
              </a:solidFill>
              <a:latin typeface="Arial"/>
              <a:ea typeface="Arial"/>
              <a:cs typeface="Arial"/>
              <a:sym typeface="Arial"/>
            </a:endParaRPr>
          </a:p>
        </p:txBody>
      </p:sp>
      <p:sp>
        <p:nvSpPr>
          <p:cNvPr id="181" name="Google Shape;181;p10"/>
          <p:cNvSpPr txBox="1"/>
          <p:nvPr/>
        </p:nvSpPr>
        <p:spPr>
          <a:xfrm>
            <a:off x="6650828" y="4600083"/>
            <a:ext cx="5046980" cy="1446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fr-FR" sz="2200" u="none" cap="none" strike="noStrike">
                <a:solidFill>
                  <a:srgbClr val="C00000"/>
                </a:solidFill>
                <a:latin typeface="Arial"/>
                <a:ea typeface="Arial"/>
                <a:cs typeface="Arial"/>
                <a:sym typeface="Arial"/>
              </a:rPr>
              <a:t>+ plenary session AND Breakout session at the International Ocean Colour Symposium (Darmstadt, December 1st – 4th 2025)</a:t>
            </a:r>
            <a:endParaRPr/>
          </a:p>
        </p:txBody>
      </p:sp>
      <p:pic>
        <p:nvPicPr>
          <p:cNvPr id="182" name="Google Shape;182;p10"/>
          <p:cNvPicPr preferRelativeResize="0"/>
          <p:nvPr/>
        </p:nvPicPr>
        <p:blipFill rotWithShape="1">
          <a:blip r:embed="rId4">
            <a:alphaModFix/>
          </a:blip>
          <a:srcRect b="0" l="0" r="0" t="0"/>
          <a:stretch/>
        </p:blipFill>
        <p:spPr>
          <a:xfrm>
            <a:off x="6650827" y="1150253"/>
            <a:ext cx="5046981" cy="995836"/>
          </a:xfrm>
          <a:prstGeom prst="rect">
            <a:avLst/>
          </a:prstGeom>
          <a:noFill/>
          <a:ln>
            <a:noFill/>
          </a:ln>
        </p:spPr>
      </p:pic>
      <p:pic>
        <p:nvPicPr>
          <p:cNvPr id="183" name="Google Shape;183;p10"/>
          <p:cNvPicPr preferRelativeResize="0"/>
          <p:nvPr/>
        </p:nvPicPr>
        <p:blipFill rotWithShape="1">
          <a:blip r:embed="rId5">
            <a:alphaModFix/>
          </a:blip>
          <a:srcRect b="62264" l="0" r="0" t="5335"/>
          <a:stretch/>
        </p:blipFill>
        <p:spPr>
          <a:xfrm>
            <a:off x="7117815" y="2138326"/>
            <a:ext cx="4890193" cy="855033"/>
          </a:xfrm>
          <a:prstGeom prst="rect">
            <a:avLst/>
          </a:prstGeom>
          <a:noFill/>
          <a:ln>
            <a:noFill/>
          </a:ln>
        </p:spPr>
      </p:pic>
      <p:pic>
        <p:nvPicPr>
          <p:cNvPr id="184" name="Google Shape;184;p10"/>
          <p:cNvPicPr preferRelativeResize="0"/>
          <p:nvPr/>
        </p:nvPicPr>
        <p:blipFill rotWithShape="1">
          <a:blip r:embed="rId5">
            <a:alphaModFix/>
          </a:blip>
          <a:srcRect b="0" l="0" r="0" t="56849"/>
          <a:stretch/>
        </p:blipFill>
        <p:spPr>
          <a:xfrm>
            <a:off x="7301807" y="3230114"/>
            <a:ext cx="4890193" cy="11387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4aaf83a0ff_0_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Cross-Roadmap coordination</a:t>
            </a:r>
            <a:endParaRPr/>
          </a:p>
        </p:txBody>
      </p:sp>
      <p:sp>
        <p:nvSpPr>
          <p:cNvPr id="190" name="Google Shape;190;g34aaf83a0ff_0_0"/>
          <p:cNvSpPr txBox="1"/>
          <p:nvPr/>
        </p:nvSpPr>
        <p:spPr>
          <a:xfrm>
            <a:off x="-7034" y="6557257"/>
            <a:ext cx="12200100" cy="30780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rgbClr val="002060"/>
                </a:solidFill>
                <a:latin typeface="Arial"/>
                <a:ea typeface="Arial"/>
                <a:cs typeface="Arial"/>
                <a:sym typeface="Arial"/>
              </a:rPr>
              <a:t>Carbon Roadmap </a:t>
            </a:r>
            <a:r>
              <a:rPr b="1" lang="fr-FR">
                <a:solidFill>
                  <a:srgbClr val="002060"/>
                </a:solidFill>
              </a:rPr>
              <a:t>coordination</a:t>
            </a:r>
            <a:endParaRPr b="1" i="0" sz="1400" u="none" cap="none" strike="noStrike">
              <a:solidFill>
                <a:srgbClr val="002060"/>
              </a:solidFill>
              <a:latin typeface="Arial"/>
              <a:ea typeface="Arial"/>
              <a:cs typeface="Arial"/>
              <a:sym typeface="Arial"/>
            </a:endParaRPr>
          </a:p>
        </p:txBody>
      </p:sp>
      <p:sp>
        <p:nvSpPr>
          <p:cNvPr id="191" name="Google Shape;191;g34aaf83a0ff_0_0"/>
          <p:cNvSpPr txBox="1"/>
          <p:nvPr/>
        </p:nvSpPr>
        <p:spPr>
          <a:xfrm>
            <a:off x="437725" y="1124100"/>
            <a:ext cx="11310600" cy="531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fr-FR" sz="2200">
                <a:solidFill>
                  <a:schemeClr val="dk1"/>
                </a:solidFill>
              </a:rPr>
              <a:t>Recognizing the synergies across roadmaps, CEOS has been supporting coordinate activities across the GHG, AFOLU, and Aquatic Carbon Roadmaps. </a:t>
            </a:r>
            <a:endParaRPr sz="2200">
              <a:solidFill>
                <a:schemeClr val="dk1"/>
              </a:solidFill>
            </a:endParaRPr>
          </a:p>
          <a:p>
            <a:pPr indent="0" lvl="0" marL="0" rtl="0" algn="l">
              <a:spcBef>
                <a:spcPts val="0"/>
              </a:spcBef>
              <a:spcAft>
                <a:spcPts val="0"/>
              </a:spcAft>
              <a:buSzPts val="1100"/>
              <a:buNone/>
            </a:pPr>
            <a:r>
              <a:t/>
            </a:r>
            <a:endParaRPr sz="12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fr-FR" sz="1800">
                <a:solidFill>
                  <a:schemeClr val="dk1"/>
                </a:solidFill>
              </a:rPr>
              <a:t>The GHG Roadmap has included in its new version a </a:t>
            </a:r>
            <a:r>
              <a:rPr lang="fr-FR" sz="1800">
                <a:solidFill>
                  <a:schemeClr val="dk1"/>
                </a:solidFill>
              </a:rPr>
              <a:t>section</a:t>
            </a:r>
            <a:r>
              <a:rPr lang="fr-FR" sz="1800">
                <a:solidFill>
                  <a:schemeClr val="dk1"/>
                </a:solidFill>
              </a:rPr>
              <a:t> with examples for implementing this coordination. Ideas to explore beyond use case scenarios in that roadmap include having partner/stakeholder-defined use case scenarios. </a:t>
            </a:r>
            <a:endParaRPr sz="1800">
              <a:solidFill>
                <a:schemeClr val="dk1"/>
              </a:solidFill>
            </a:endParaRPr>
          </a:p>
          <a:p>
            <a:pPr indent="-342900" lvl="0" marL="457200" marR="0" rtl="0" algn="l">
              <a:lnSpc>
                <a:spcPct val="100000"/>
              </a:lnSpc>
              <a:spcBef>
                <a:spcPts val="0"/>
              </a:spcBef>
              <a:spcAft>
                <a:spcPts val="0"/>
              </a:spcAft>
              <a:buClr>
                <a:schemeClr val="dk1"/>
              </a:buClr>
              <a:buSzPts val="1800"/>
              <a:buChar char="●"/>
            </a:pPr>
            <a:r>
              <a:rPr lang="fr-FR" sz="1800">
                <a:solidFill>
                  <a:schemeClr val="dk1"/>
                </a:solidFill>
              </a:rPr>
              <a:t>Roadmaps interface at the fluxes/stocks: Top down/bottom-up approaches. These are also the gaps that exist across roadmaps.</a:t>
            </a:r>
            <a:endParaRPr sz="1800">
              <a:solidFill>
                <a:schemeClr val="dk1"/>
              </a:solidFill>
            </a:endParaRPr>
          </a:p>
          <a:p>
            <a:pPr indent="-342900" lvl="1" marL="914400" marR="0" rtl="0" algn="l">
              <a:lnSpc>
                <a:spcPct val="100000"/>
              </a:lnSpc>
              <a:spcBef>
                <a:spcPts val="0"/>
              </a:spcBef>
              <a:spcAft>
                <a:spcPts val="0"/>
              </a:spcAft>
              <a:buClr>
                <a:schemeClr val="dk1"/>
              </a:buClr>
              <a:buSzPts val="1800"/>
              <a:buChar char="○"/>
            </a:pPr>
            <a:r>
              <a:rPr lang="fr-FR" sz="1800">
                <a:solidFill>
                  <a:schemeClr val="dk1"/>
                </a:solidFill>
              </a:rPr>
              <a:t>There is space to work with efforts such as RECCAP and GCP, which are partners in these activities. </a:t>
            </a:r>
            <a:endParaRPr sz="1800">
              <a:solidFill>
                <a:schemeClr val="dk1"/>
              </a:solidFill>
            </a:endParaRPr>
          </a:p>
          <a:p>
            <a:pPr indent="-342900" lvl="1" marL="914400" marR="0" rtl="0" algn="l">
              <a:lnSpc>
                <a:spcPct val="100000"/>
              </a:lnSpc>
              <a:spcBef>
                <a:spcPts val="0"/>
              </a:spcBef>
              <a:spcAft>
                <a:spcPts val="0"/>
              </a:spcAft>
              <a:buClr>
                <a:schemeClr val="dk1"/>
              </a:buClr>
              <a:buSzPts val="1800"/>
              <a:buChar char="○"/>
            </a:pPr>
            <a:r>
              <a:rPr lang="fr-FR" sz="1800">
                <a:solidFill>
                  <a:schemeClr val="dk1"/>
                </a:solidFill>
              </a:rPr>
              <a:t>We are also exploring relevant projects across CEOS members that are already building towards these interfaces.</a:t>
            </a:r>
            <a:endParaRPr sz="1800">
              <a:solidFill>
                <a:schemeClr val="dk1"/>
              </a:solidFill>
            </a:endParaRPr>
          </a:p>
          <a:p>
            <a:pPr indent="-342900" lvl="0" marL="457200" rtl="0" algn="l">
              <a:spcBef>
                <a:spcPts val="0"/>
              </a:spcBef>
              <a:spcAft>
                <a:spcPts val="0"/>
              </a:spcAft>
              <a:buClr>
                <a:schemeClr val="dk1"/>
              </a:buClr>
              <a:buSzPts val="1800"/>
              <a:buChar char="●"/>
            </a:pPr>
            <a:r>
              <a:rPr lang="fr-FR" sz="1800">
                <a:solidFill>
                  <a:schemeClr val="dk1"/>
                </a:solidFill>
              </a:rPr>
              <a:t>Coordination with the modeling community remain important; we are exploring how to interact/engage</a:t>
            </a:r>
            <a:endParaRPr sz="1800">
              <a:solidFill>
                <a:schemeClr val="dk1"/>
              </a:solidFill>
            </a:endParaRPr>
          </a:p>
          <a:p>
            <a:pPr indent="-342900" lvl="0" marL="457200" rtl="0" algn="l">
              <a:spcBef>
                <a:spcPts val="0"/>
              </a:spcBef>
              <a:spcAft>
                <a:spcPts val="0"/>
              </a:spcAft>
              <a:buClr>
                <a:schemeClr val="dk1"/>
              </a:buClr>
              <a:buSzPts val="1800"/>
              <a:buChar char="●"/>
            </a:pPr>
            <a:r>
              <a:rPr lang="fr-FR" sz="1800">
                <a:solidFill>
                  <a:schemeClr val="dk1"/>
                </a:solidFill>
              </a:rPr>
              <a:t>We are working to </a:t>
            </a:r>
            <a:endParaRPr sz="1800">
              <a:solidFill>
                <a:schemeClr val="dk1"/>
              </a:solidFill>
            </a:endParaRPr>
          </a:p>
          <a:p>
            <a:pPr indent="-342900" lvl="1" marL="914400" rtl="0" algn="l">
              <a:spcBef>
                <a:spcPts val="0"/>
              </a:spcBef>
              <a:spcAft>
                <a:spcPts val="0"/>
              </a:spcAft>
              <a:buClr>
                <a:schemeClr val="dk1"/>
              </a:buClr>
              <a:buSzPts val="1800"/>
              <a:buChar char="○"/>
            </a:pPr>
            <a:r>
              <a:rPr lang="fr-FR" sz="1800">
                <a:solidFill>
                  <a:schemeClr val="dk1"/>
                </a:solidFill>
              </a:rPr>
              <a:t>Identify common activities across roadmaps</a:t>
            </a:r>
            <a:endParaRPr sz="1800">
              <a:solidFill>
                <a:schemeClr val="dk1"/>
              </a:solidFill>
            </a:endParaRPr>
          </a:p>
          <a:p>
            <a:pPr indent="-342900" lvl="1" marL="914400" rtl="0" algn="l">
              <a:spcBef>
                <a:spcPts val="0"/>
              </a:spcBef>
              <a:spcAft>
                <a:spcPts val="0"/>
              </a:spcAft>
              <a:buClr>
                <a:schemeClr val="dk1"/>
              </a:buClr>
              <a:buSzPts val="1800"/>
              <a:buChar char="○"/>
            </a:pPr>
            <a:r>
              <a:rPr lang="fr-FR" sz="1800">
                <a:solidFill>
                  <a:schemeClr val="dk1"/>
                </a:solidFill>
              </a:rPr>
              <a:t>Identify areas that are primed for action</a:t>
            </a:r>
            <a:endParaRPr sz="1800">
              <a:solidFill>
                <a:schemeClr val="dk1"/>
              </a:solidFill>
            </a:endParaRPr>
          </a:p>
          <a:p>
            <a:pPr indent="-342900" lvl="1" marL="914400" rtl="0" algn="l">
              <a:spcBef>
                <a:spcPts val="0"/>
              </a:spcBef>
              <a:spcAft>
                <a:spcPts val="0"/>
              </a:spcAft>
              <a:buClr>
                <a:schemeClr val="dk1"/>
              </a:buClr>
              <a:buSzPts val="1800"/>
              <a:buChar char="○"/>
            </a:pPr>
            <a:r>
              <a:rPr lang="fr-FR" sz="1800">
                <a:solidFill>
                  <a:schemeClr val="dk1"/>
                </a:solidFill>
              </a:rPr>
              <a:t>As the Aquatic C Roadmap continues to be developed, some of these areas may further crystallize</a:t>
            </a:r>
            <a:endParaRPr sz="1800">
              <a:solidFill>
                <a:schemeClr val="dk1"/>
              </a:solidFill>
            </a:endParaRPr>
          </a:p>
          <a:p>
            <a:pPr indent="0" lvl="0" marL="0" marR="0" rtl="0" algn="l">
              <a:lnSpc>
                <a:spcPct val="100000"/>
              </a:lnSpc>
              <a:spcBef>
                <a:spcPts val="0"/>
              </a:spcBef>
              <a:spcAft>
                <a:spcPts val="0"/>
              </a:spcAft>
              <a:buNone/>
            </a:pPr>
            <a:r>
              <a:t/>
            </a:r>
            <a:endParaRPr sz="1300">
              <a:solidFill>
                <a:schemeClr val="dk1"/>
              </a:solidFill>
            </a:endParaRPr>
          </a:p>
          <a:p>
            <a:pPr indent="0" lvl="0" marL="0" marR="0" rtl="0" algn="l">
              <a:lnSpc>
                <a:spcPct val="100000"/>
              </a:lnSpc>
              <a:spcBef>
                <a:spcPts val="0"/>
              </a:spcBef>
              <a:spcAft>
                <a:spcPts val="0"/>
              </a:spcAft>
              <a:buNone/>
            </a:pPr>
            <a:r>
              <a:rPr lang="fr-FR" sz="1800">
                <a:solidFill>
                  <a:schemeClr val="dk1"/>
                </a:solidFill>
              </a:rPr>
              <a:t>Regular cadence of meeting will continue, and the Roadmaps will meet in Vienna at LPS Insight Session with the goal of distilling actions to be presented at the CEOS meeting in September 2025.</a:t>
            </a:r>
            <a:endParaRPr b="0" i="0" sz="2400" u="none" cap="none" strike="noStrike">
              <a:solidFill>
                <a:srgbClr val="C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p11"/>
          <p:cNvSpPr txBox="1"/>
          <p:nvPr/>
        </p:nvSpPr>
        <p:spPr>
          <a:xfrm>
            <a:off x="357105" y="1290957"/>
            <a:ext cx="11112000" cy="4556100"/>
          </a:xfrm>
          <a:prstGeom prst="rect">
            <a:avLst/>
          </a:prstGeom>
          <a:noFill/>
          <a:ln>
            <a:noFill/>
          </a:ln>
        </p:spPr>
        <p:txBody>
          <a:bodyPr anchorCtr="0" anchor="t" bIns="45700" lIns="91425" spcFirstLastPara="1" rIns="91425" wrap="square" tIns="45700">
            <a:spAutoFit/>
          </a:bodyPr>
          <a:lstStyle/>
          <a:p>
            <a:pPr indent="-201613" lvl="0" marL="214313" marR="0" rtl="0" algn="l">
              <a:lnSpc>
                <a:spcPct val="150000"/>
              </a:lnSpc>
              <a:spcBef>
                <a:spcPts val="1800"/>
              </a:spcBef>
              <a:spcAft>
                <a:spcPts val="0"/>
              </a:spcAft>
              <a:buClr>
                <a:schemeClr val="dk1"/>
              </a:buClr>
              <a:buSzPts val="1400"/>
              <a:buFont typeface="Montserrat"/>
              <a:buChar char="❖"/>
            </a:pPr>
            <a:r>
              <a:rPr b="1" i="0" lang="fr-FR" sz="1400" u="none" cap="none" strike="noStrike">
                <a:solidFill>
                  <a:schemeClr val="dk1"/>
                </a:solidFill>
                <a:latin typeface="Montserrat"/>
                <a:ea typeface="Montserrat"/>
                <a:cs typeface="Montserrat"/>
                <a:sym typeface="Montserrat"/>
              </a:rPr>
              <a:t>Presenters should name their file using the following convention:</a:t>
            </a:r>
            <a:endParaRPr b="0" i="0" sz="1200" u="none" cap="none" strike="noStrike">
              <a:solidFill>
                <a:srgbClr val="000000"/>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Montserrat"/>
              <a:buChar char="❖"/>
            </a:pPr>
            <a:r>
              <a:rPr b="0" i="0" lang="fr-FR" sz="1400" u="none" cap="none" strike="noStrike">
                <a:solidFill>
                  <a:schemeClr val="dk1"/>
                </a:solidFill>
                <a:latin typeface="Montserrat"/>
                <a:ea typeface="Montserrat"/>
                <a:cs typeface="Montserrat"/>
                <a:sym typeface="Montserrat"/>
              </a:rPr>
              <a:t>AgendaItemNumber_LastName_Subject </a:t>
            </a:r>
            <a:r>
              <a:rPr b="0" i="1" lang="fr-FR" sz="1400" u="none" cap="none" strike="noStrike">
                <a:solidFill>
                  <a:schemeClr val="dk1"/>
                </a:solidFill>
                <a:latin typeface="Montserrat"/>
                <a:ea typeface="Montserrat"/>
                <a:cs typeface="Montserrat"/>
                <a:sym typeface="Montserrat"/>
              </a:rPr>
              <a:t>(e.g., 1.1_Maejima_Welcome)</a:t>
            </a:r>
            <a:endParaRPr b="0" i="1" sz="1400" u="none" cap="none" strike="noStrike">
              <a:solidFill>
                <a:schemeClr val="dk1"/>
              </a:solidFill>
              <a:latin typeface="Montserrat"/>
              <a:ea typeface="Montserrat"/>
              <a:cs typeface="Montserrat"/>
              <a:sym typeface="Montserrat"/>
            </a:endParaRPr>
          </a:p>
          <a:p>
            <a:pPr indent="-201611" lvl="0" marL="214311" marR="0" rtl="0" algn="l">
              <a:lnSpc>
                <a:spcPct val="150000"/>
              </a:lnSpc>
              <a:spcBef>
                <a:spcPts val="1800"/>
              </a:spcBef>
              <a:spcAft>
                <a:spcPts val="0"/>
              </a:spcAft>
              <a:buClr>
                <a:schemeClr val="dk1"/>
              </a:buClr>
              <a:buSzPts val="1400"/>
              <a:buFont typeface="Montserrat"/>
              <a:buChar char="❖"/>
            </a:pPr>
            <a:r>
              <a:rPr b="1" i="1" lang="fr-FR" sz="1400" u="none" cap="none" strike="noStrike">
                <a:solidFill>
                  <a:schemeClr val="dk1"/>
                </a:solidFill>
                <a:latin typeface="Montserrat"/>
                <a:ea typeface="Montserrat"/>
                <a:cs typeface="Montserrat"/>
                <a:sym typeface="Montserrat"/>
              </a:rPr>
              <a:t>Documents and presentations should be uploaded to the shared folder to allow for streamlined self service</a:t>
            </a:r>
            <a:endParaRPr b="1" i="1" sz="1400" u="none" cap="none" strike="noStrike">
              <a:solidFill>
                <a:schemeClr val="dk1"/>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Montserrat"/>
              <a:buChar char="❖"/>
            </a:pPr>
            <a:r>
              <a:rPr b="1" i="0" lang="fr-FR" sz="1400" u="sng" cap="none" strike="noStrike">
                <a:solidFill>
                  <a:schemeClr val="hlink"/>
                </a:solidFill>
                <a:latin typeface="Montserrat"/>
                <a:ea typeface="Montserrat"/>
                <a:cs typeface="Montserrat"/>
                <a:sym typeface="Montserrat"/>
                <a:hlinkClick r:id="rId3"/>
              </a:rPr>
              <a:t>Shared Presentation Folder</a:t>
            </a:r>
            <a:r>
              <a:rPr b="1" i="0" lang="fr-FR" sz="1400" u="none" cap="none" strike="noStrike">
                <a:solidFill>
                  <a:schemeClr val="dk1"/>
                </a:solidFill>
                <a:latin typeface="Montserrat"/>
                <a:ea typeface="Montserrat"/>
                <a:cs typeface="Montserrat"/>
                <a:sym typeface="Montserrat"/>
              </a:rPr>
              <a:t> (default view only, ask for upload/edit permission as required)</a:t>
            </a:r>
            <a:endParaRPr b="1" i="0" sz="1400" u="none" cap="none" strike="noStrike">
              <a:solidFill>
                <a:schemeClr val="dk1"/>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Noto Sans Symbols"/>
              <a:buChar char="❖"/>
            </a:pPr>
            <a:r>
              <a:rPr b="1" i="0" lang="fr-FR" sz="1400" u="none" cap="none" strike="noStrike">
                <a:solidFill>
                  <a:schemeClr val="dk1"/>
                </a:solidFill>
                <a:latin typeface="Montserrat"/>
                <a:ea typeface="Montserrat"/>
                <a:cs typeface="Montserrat"/>
                <a:sym typeface="Montserrat"/>
              </a:rPr>
              <a:t>For support</a:t>
            </a:r>
            <a:r>
              <a:rPr b="0" i="0" lang="fr-FR" sz="1400" u="none" cap="none" strike="noStrike">
                <a:solidFill>
                  <a:schemeClr val="dk1"/>
                </a:solidFill>
                <a:latin typeface="Montserrat"/>
                <a:ea typeface="Montserrat"/>
                <a:cs typeface="Montserrat"/>
                <a:sym typeface="Montserrat"/>
              </a:rPr>
              <a:t> contact the SIT Chair Team:  jaxa-sit-chair-2024-25@googlegroups.com</a:t>
            </a:r>
            <a:endParaRPr b="0" i="0" sz="1400" u="none" cap="none" strike="noStrike">
              <a:solidFill>
                <a:schemeClr val="dk1"/>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Noto Sans Symbols"/>
              <a:buChar char="❖"/>
            </a:pPr>
            <a:r>
              <a:rPr b="1" i="0" lang="fr-FR" sz="1400" u="none" cap="none" strike="noStrike">
                <a:solidFill>
                  <a:schemeClr val="dk1"/>
                </a:solidFill>
                <a:latin typeface="Montserrat"/>
                <a:ea typeface="Montserrat"/>
                <a:cs typeface="Montserrat"/>
                <a:sym typeface="Montserrat"/>
              </a:rPr>
              <a:t>Documents for decision </a:t>
            </a:r>
            <a:r>
              <a:rPr b="0" i="0" lang="fr-FR" sz="1400" u="none" cap="none" strike="noStrike">
                <a:solidFill>
                  <a:schemeClr val="dk1"/>
                </a:solidFill>
                <a:latin typeface="Montserrat"/>
                <a:ea typeface="Montserrat"/>
                <a:cs typeface="Montserrat"/>
                <a:sym typeface="Montserrat"/>
              </a:rPr>
              <a:t>should be submitted by </a:t>
            </a:r>
            <a:r>
              <a:rPr b="1" i="0" lang="fr-FR" sz="1400" u="none" cap="none" strike="noStrike">
                <a:solidFill>
                  <a:schemeClr val="dk1"/>
                </a:solidFill>
                <a:latin typeface="Montserrat"/>
                <a:ea typeface="Montserrat"/>
                <a:cs typeface="Montserrat"/>
                <a:sym typeface="Montserrat"/>
              </a:rPr>
              <a:t>25 March</a:t>
            </a:r>
            <a:endParaRPr b="1" i="0" sz="1400" u="none" cap="none" strike="noStrike">
              <a:solidFill>
                <a:schemeClr val="dk1"/>
              </a:solidFill>
              <a:latin typeface="Montserrat"/>
              <a:ea typeface="Montserrat"/>
              <a:cs typeface="Montserrat"/>
              <a:sym typeface="Montserrat"/>
            </a:endParaRPr>
          </a:p>
          <a:p>
            <a:pPr indent="-201612" lvl="1" marL="671512" marR="0" rtl="0" algn="l">
              <a:lnSpc>
                <a:spcPct val="150000"/>
              </a:lnSpc>
              <a:spcBef>
                <a:spcPts val="0"/>
              </a:spcBef>
              <a:spcAft>
                <a:spcPts val="0"/>
              </a:spcAft>
              <a:buClr>
                <a:schemeClr val="dk1"/>
              </a:buClr>
              <a:buSzPts val="1400"/>
              <a:buFont typeface="Noto Sans Symbols"/>
              <a:buChar char="❖"/>
            </a:pPr>
            <a:r>
              <a:rPr b="1" i="0" lang="fr-FR" sz="1400" u="none" cap="none" strike="noStrike">
                <a:solidFill>
                  <a:schemeClr val="dk1"/>
                </a:solidFill>
                <a:latin typeface="Montserrat"/>
                <a:ea typeface="Montserrat"/>
                <a:cs typeface="Montserrat"/>
                <a:sym typeface="Montserrat"/>
              </a:rPr>
              <a:t>Presentations </a:t>
            </a:r>
            <a:r>
              <a:rPr b="0" i="0" lang="fr-FR" sz="1400" u="none" cap="none" strike="noStrike">
                <a:solidFill>
                  <a:schemeClr val="dk1"/>
                </a:solidFill>
                <a:latin typeface="Montserrat"/>
                <a:ea typeface="Montserrat"/>
                <a:cs typeface="Montserrat"/>
                <a:sym typeface="Montserrat"/>
              </a:rPr>
              <a:t>and </a:t>
            </a:r>
            <a:r>
              <a:rPr b="1" i="0" lang="fr-FR" sz="1400" u="none" cap="none" strike="noStrike">
                <a:solidFill>
                  <a:schemeClr val="dk1"/>
                </a:solidFill>
                <a:latin typeface="Montserrat"/>
                <a:ea typeface="Montserrat"/>
                <a:cs typeface="Montserrat"/>
                <a:sym typeface="Montserrat"/>
              </a:rPr>
              <a:t>documents for information </a:t>
            </a:r>
            <a:r>
              <a:rPr b="0" i="0" lang="fr-FR" sz="1400" u="none" cap="none" strike="noStrike">
                <a:solidFill>
                  <a:schemeClr val="dk1"/>
                </a:solidFill>
                <a:latin typeface="Montserrat"/>
                <a:ea typeface="Montserrat"/>
                <a:cs typeface="Montserrat"/>
                <a:sym typeface="Montserrat"/>
              </a:rPr>
              <a:t>should be submitted by </a:t>
            </a:r>
            <a:r>
              <a:rPr b="1" i="0" lang="fr-FR" sz="1400" u="none" cap="none" strike="noStrike">
                <a:solidFill>
                  <a:schemeClr val="dk1"/>
                </a:solidFill>
                <a:latin typeface="Montserrat"/>
                <a:ea typeface="Montserrat"/>
                <a:cs typeface="Montserrat"/>
                <a:sym typeface="Montserrat"/>
              </a:rPr>
              <a:t>1 April</a:t>
            </a:r>
            <a:endParaRPr b="0" i="1" sz="1400" u="none" cap="none" strike="noStrike">
              <a:solidFill>
                <a:schemeClr val="dk1"/>
              </a:solidFill>
              <a:highlight>
                <a:srgbClr val="FFFF00"/>
              </a:highlight>
              <a:latin typeface="Montserrat"/>
              <a:ea typeface="Montserrat"/>
              <a:cs typeface="Montserrat"/>
              <a:sym typeface="Montserrat"/>
            </a:endParaRPr>
          </a:p>
          <a:p>
            <a:pPr indent="-201611" lvl="0" marL="214311" marR="0" rtl="0" algn="l">
              <a:lnSpc>
                <a:spcPct val="150000"/>
              </a:lnSpc>
              <a:spcBef>
                <a:spcPts val="1800"/>
              </a:spcBef>
              <a:spcAft>
                <a:spcPts val="0"/>
              </a:spcAft>
              <a:buClr>
                <a:schemeClr val="dk1"/>
              </a:buClr>
              <a:buSzPts val="1400"/>
              <a:buFont typeface="Montserrat"/>
              <a:buChar char="❖"/>
            </a:pPr>
            <a:r>
              <a:rPr b="0" i="1" lang="fr-FR" sz="1400" u="none" cap="none" strike="noStrike">
                <a:solidFill>
                  <a:schemeClr val="dk1"/>
                </a:solidFill>
                <a:latin typeface="Montserrat"/>
                <a:ea typeface="Montserrat"/>
                <a:cs typeface="Montserrat"/>
                <a:sym typeface="Montserrat"/>
              </a:rPr>
              <a:t>Reporting to engage discussion or decision is encouraged</a:t>
            </a:r>
            <a:r>
              <a:rPr b="0" i="0" lang="fr-FR" sz="1400" u="none" cap="none" strike="noStrike">
                <a:solidFill>
                  <a:schemeClr val="dk1"/>
                </a:solidFill>
                <a:latin typeface="Montserrat"/>
                <a:ea typeface="Montserrat"/>
                <a:cs typeface="Montserrat"/>
                <a:sym typeface="Montserrat"/>
              </a:rPr>
              <a:t>, but detailed reporting should be provided as pre-meeting reading material or in background slides.</a:t>
            </a:r>
            <a:endParaRPr b="0" i="0" sz="1400" u="none" cap="none" strike="noStrike">
              <a:solidFill>
                <a:schemeClr val="dk1"/>
              </a:solidFill>
              <a:latin typeface="Montserrat"/>
              <a:ea typeface="Montserrat"/>
              <a:cs typeface="Montserrat"/>
              <a:sym typeface="Montserrat"/>
            </a:endParaRPr>
          </a:p>
          <a:p>
            <a:pPr indent="-201611" lvl="0" marL="214311" marR="0" rtl="0" algn="l">
              <a:lnSpc>
                <a:spcPct val="150000"/>
              </a:lnSpc>
              <a:spcBef>
                <a:spcPts val="1800"/>
              </a:spcBef>
              <a:spcAft>
                <a:spcPts val="0"/>
              </a:spcAft>
              <a:buClr>
                <a:schemeClr val="dk1"/>
              </a:buClr>
              <a:buSzPts val="1400"/>
              <a:buFont typeface="Montserrat"/>
              <a:buChar char="❖"/>
            </a:pPr>
            <a:r>
              <a:rPr b="0" i="0" lang="fr-FR" sz="1400" u="none" cap="none" strike="noStrike">
                <a:solidFill>
                  <a:schemeClr val="dk1"/>
                </a:solidFill>
                <a:latin typeface="Montserrat"/>
                <a:ea typeface="Montserrat"/>
                <a:cs typeface="Montserrat"/>
                <a:sym typeface="Montserrat"/>
              </a:rPr>
              <a:t>Please explicitly highlight the decisions, outcomes, or actions you are seeking. The more explicit you are, the better. i.e., feel free to provide text for a proposed action – it may be revised later, but this approach will help with the efficient preparation of the actions record of the SIT meeting.</a:t>
            </a:r>
            <a:endParaRPr b="0" i="0" sz="1400" u="none" cap="none" strike="noStrike">
              <a:solidFill>
                <a:schemeClr val="dk1"/>
              </a:solidFill>
              <a:latin typeface="Montserrat"/>
              <a:ea typeface="Montserrat"/>
              <a:cs typeface="Montserrat"/>
              <a:sym typeface="Montserrat"/>
            </a:endParaRPr>
          </a:p>
        </p:txBody>
      </p:sp>
      <p:sp>
        <p:nvSpPr>
          <p:cNvPr id="197" name="Google Shape;197;p11"/>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fr-FR" sz="4400" u="none" cap="none" strike="noStrike">
                <a:solidFill>
                  <a:schemeClr val="lt1"/>
                </a:solidFill>
                <a:latin typeface="Montserrat"/>
                <a:ea typeface="Montserrat"/>
                <a:cs typeface="Montserrat"/>
                <a:sym typeface="Montserrat"/>
              </a:rPr>
              <a:t>Presenter Guidelines</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Context</a:t>
            </a:r>
            <a:endParaRPr/>
          </a:p>
        </p:txBody>
      </p:sp>
      <p:sp>
        <p:nvSpPr>
          <p:cNvPr id="73" name="Google Shape;73;p2"/>
          <p:cNvSpPr/>
          <p:nvPr/>
        </p:nvSpPr>
        <p:spPr>
          <a:xfrm>
            <a:off x="10279226" y="1064472"/>
            <a:ext cx="1369886" cy="1774410"/>
          </a:xfrm>
          <a:prstGeom prst="rect">
            <a:avLst/>
          </a:prstGeom>
          <a:solidFill>
            <a:srgbClr val="00206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Arial"/>
                <a:ea typeface="Arial"/>
                <a:cs typeface="Arial"/>
                <a:sym typeface="Arial"/>
              </a:rPr>
              <a:t>CEOS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Arial"/>
                <a:ea typeface="Arial"/>
                <a:cs typeface="Arial"/>
                <a:sym typeface="Arial"/>
              </a:rPr>
              <a:t>Aquatic Carbon Roadmap</a:t>
            </a:r>
            <a:endParaRPr b="0" i="0" sz="1600" u="none" cap="none" strike="noStrike">
              <a:solidFill>
                <a:schemeClr val="lt1"/>
              </a:solidFill>
              <a:latin typeface="Arial"/>
              <a:ea typeface="Arial"/>
              <a:cs typeface="Arial"/>
              <a:sym typeface="Arial"/>
            </a:endParaRPr>
          </a:p>
        </p:txBody>
      </p:sp>
      <p:sp>
        <p:nvSpPr>
          <p:cNvPr id="74" name="Google Shape;74;p2"/>
          <p:cNvSpPr txBox="1"/>
          <p:nvPr/>
        </p:nvSpPr>
        <p:spPr>
          <a:xfrm>
            <a:off x="36355" y="1348852"/>
            <a:ext cx="4507108" cy="116955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Noto Sans Symbols"/>
              <a:buChar char="⮚"/>
            </a:pPr>
            <a:r>
              <a:rPr b="0" i="0" lang="fr-FR" sz="1400" u="none" cap="none" strike="noStrike">
                <a:solidFill>
                  <a:srgbClr val="000000"/>
                </a:solidFill>
                <a:latin typeface="Arial"/>
                <a:ea typeface="Arial"/>
                <a:cs typeface="Arial"/>
                <a:sym typeface="Arial"/>
              </a:rPr>
              <a:t>Roadmap concept presented and endorsed at CEOS plenary in November 2023 as the “Aquatic leg” of the CEOS Carbon strategy, in complement to the GHG and AFOLU roadmaps. </a:t>
            </a:r>
            <a:r>
              <a:rPr b="1" i="0" lang="fr-FR" sz="1400" u="none" cap="none" strike="noStrike">
                <a:solidFill>
                  <a:srgbClr val="000000"/>
                </a:solidFill>
                <a:latin typeface="Arial"/>
                <a:ea typeface="Arial"/>
                <a:cs typeface="Arial"/>
                <a:sym typeface="Arial"/>
              </a:rPr>
              <a:t>Deadline for completion: Q1 2026</a:t>
            </a:r>
            <a:endParaRPr/>
          </a:p>
        </p:txBody>
      </p:sp>
      <p:pic>
        <p:nvPicPr>
          <p:cNvPr descr="A green leaf with images of trees&#10;&#10;Description automatically generated with medium confidence" id="75" name="Google Shape;75;p2"/>
          <p:cNvPicPr preferRelativeResize="0"/>
          <p:nvPr/>
        </p:nvPicPr>
        <p:blipFill rotWithShape="1">
          <a:blip r:embed="rId3">
            <a:alphaModFix/>
          </a:blip>
          <a:srcRect b="0" l="0" r="0" t="0"/>
          <a:stretch/>
        </p:blipFill>
        <p:spPr>
          <a:xfrm>
            <a:off x="8861911" y="1060818"/>
            <a:ext cx="1324727" cy="1778064"/>
          </a:xfrm>
          <a:prstGeom prst="rect">
            <a:avLst/>
          </a:prstGeom>
          <a:noFill/>
          <a:ln>
            <a:noFill/>
          </a:ln>
        </p:spPr>
      </p:pic>
      <p:pic>
        <p:nvPicPr>
          <p:cNvPr descr="A white cover with black text&#10;&#10;Description automatically generated" id="76" name="Google Shape;76;p2"/>
          <p:cNvPicPr preferRelativeResize="0"/>
          <p:nvPr/>
        </p:nvPicPr>
        <p:blipFill rotWithShape="1">
          <a:blip r:embed="rId4">
            <a:alphaModFix/>
          </a:blip>
          <a:srcRect b="0" l="0" r="0" t="0"/>
          <a:stretch/>
        </p:blipFill>
        <p:spPr>
          <a:xfrm>
            <a:off x="7407505" y="1083677"/>
            <a:ext cx="1361818" cy="1755205"/>
          </a:xfrm>
          <a:prstGeom prst="rect">
            <a:avLst/>
          </a:prstGeom>
          <a:noFill/>
          <a:ln cap="flat" cmpd="sng" w="9525">
            <a:solidFill>
              <a:schemeClr val="dk2"/>
            </a:solidFill>
            <a:prstDash val="solid"/>
            <a:round/>
            <a:headEnd len="sm" w="sm" type="none"/>
            <a:tailEnd len="sm" w="sm" type="none"/>
          </a:ln>
        </p:spPr>
      </p:pic>
      <p:pic>
        <p:nvPicPr>
          <p:cNvPr id="77" name="Google Shape;77;p2"/>
          <p:cNvPicPr preferRelativeResize="0"/>
          <p:nvPr/>
        </p:nvPicPr>
        <p:blipFill rotWithShape="1">
          <a:blip r:embed="rId5">
            <a:alphaModFix/>
          </a:blip>
          <a:srcRect b="10559" l="36826" r="38146" t="28913"/>
          <a:stretch/>
        </p:blipFill>
        <p:spPr>
          <a:xfrm>
            <a:off x="4636051" y="1043853"/>
            <a:ext cx="1459949" cy="1795029"/>
          </a:xfrm>
          <a:prstGeom prst="rect">
            <a:avLst/>
          </a:prstGeom>
          <a:noFill/>
          <a:ln>
            <a:noFill/>
          </a:ln>
        </p:spPr>
      </p:pic>
      <p:sp>
        <p:nvSpPr>
          <p:cNvPr id="78" name="Google Shape;78;p2"/>
          <p:cNvSpPr/>
          <p:nvPr/>
        </p:nvSpPr>
        <p:spPr>
          <a:xfrm>
            <a:off x="6492240" y="1879811"/>
            <a:ext cx="659233" cy="356616"/>
          </a:xfrm>
          <a:prstGeom prst="right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9" name="Google Shape;79;p2"/>
          <p:cNvSpPr txBox="1"/>
          <p:nvPr/>
        </p:nvSpPr>
        <p:spPr>
          <a:xfrm>
            <a:off x="185057" y="5660295"/>
            <a:ext cx="11821886" cy="53662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7000"/>
              </a:lnSpc>
              <a:spcBef>
                <a:spcPts val="0"/>
              </a:spcBef>
              <a:spcAft>
                <a:spcPts val="0"/>
              </a:spcAft>
              <a:buClr>
                <a:srgbClr val="000000"/>
              </a:buClr>
              <a:buSzPts val="1600"/>
              <a:buFont typeface="Noto Sans Symbols"/>
              <a:buChar char="⮚"/>
            </a:pPr>
            <a:r>
              <a:rPr b="1" i="0" lang="fr-FR" sz="1400" u="none" cap="none" strike="noStrike">
                <a:solidFill>
                  <a:srgbClr val="000000"/>
                </a:solidFill>
                <a:latin typeface="Arial"/>
                <a:ea typeface="Arial"/>
                <a:cs typeface="Arial"/>
                <a:sym typeface="Arial"/>
              </a:rPr>
              <a:t>Space Agency Coordinators</a:t>
            </a:r>
            <a:r>
              <a:rPr b="0" i="0" lang="fr-FR" sz="1400" u="none" cap="none" strike="noStrike">
                <a:solidFill>
                  <a:srgbClr val="000000"/>
                </a:solidFill>
                <a:latin typeface="Arial"/>
                <a:ea typeface="Arial"/>
                <a:cs typeface="Arial"/>
                <a:sym typeface="Arial"/>
              </a:rPr>
              <a:t>: Marie-Helene Rio (ESA), Laura Lorenzoni (NASA), Hiroshi Murakami (JAXA). </a:t>
            </a:r>
            <a:r>
              <a:rPr b="1" i="0" lang="fr-FR" sz="1400" u="none" cap="none" strike="noStrike">
                <a:solidFill>
                  <a:srgbClr val="000000"/>
                </a:solidFill>
                <a:latin typeface="Arial"/>
                <a:ea typeface="Arial"/>
                <a:cs typeface="Arial"/>
                <a:sym typeface="Arial"/>
              </a:rPr>
              <a:t>Scientific Leaders</a:t>
            </a:r>
            <a:r>
              <a:rPr b="0" i="0" lang="fr-FR" sz="1400" u="none" cap="none" strike="noStrike">
                <a:solidFill>
                  <a:srgbClr val="000000"/>
                </a:solidFill>
                <a:latin typeface="Arial"/>
                <a:ea typeface="Arial"/>
                <a:cs typeface="Arial"/>
                <a:sym typeface="Arial"/>
              </a:rPr>
              <a:t>: Jamie Shutler (University of Exeter), Bob Brewin (University of Exeter), Cecile Rousseaux (GSFC-NASA), Kelsey Bisson (NASA)</a:t>
            </a:r>
            <a:endParaRPr/>
          </a:p>
        </p:txBody>
      </p:sp>
      <p:pic>
        <p:nvPicPr>
          <p:cNvPr id="80" name="Google Shape;80;p2"/>
          <p:cNvPicPr preferRelativeResize="0"/>
          <p:nvPr/>
        </p:nvPicPr>
        <p:blipFill rotWithShape="1">
          <a:blip r:embed="rId6">
            <a:alphaModFix/>
          </a:blip>
          <a:srcRect b="44718" l="0" r="0" t="15132"/>
          <a:stretch/>
        </p:blipFill>
        <p:spPr>
          <a:xfrm>
            <a:off x="607584" y="2930494"/>
            <a:ext cx="10976831" cy="2570520"/>
          </a:xfrm>
          <a:prstGeom prst="rect">
            <a:avLst/>
          </a:prstGeom>
          <a:noFill/>
          <a:ln>
            <a:noFill/>
          </a:ln>
        </p:spPr>
      </p:pic>
      <p:sp>
        <p:nvSpPr>
          <p:cNvPr id="81" name="Google Shape;81;p2"/>
          <p:cNvSpPr/>
          <p:nvPr/>
        </p:nvSpPr>
        <p:spPr>
          <a:xfrm>
            <a:off x="600894" y="4902125"/>
            <a:ext cx="10976831" cy="262063"/>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TIMELINE</a:t>
            </a:r>
            <a:endParaRPr/>
          </a:p>
        </p:txBody>
      </p:sp>
      <p:sp>
        <p:nvSpPr>
          <p:cNvPr id="87" name="Google Shape;87;p3"/>
          <p:cNvSpPr/>
          <p:nvPr/>
        </p:nvSpPr>
        <p:spPr>
          <a:xfrm>
            <a:off x="1303020" y="1712069"/>
            <a:ext cx="8959334" cy="484632"/>
          </a:xfrm>
          <a:prstGeom prst="stripedRightArrow">
            <a:avLst>
              <a:gd fmla="val 50000" name="adj1"/>
              <a:gd fmla="val 50000" name="adj2"/>
            </a:avLst>
          </a:prstGeom>
          <a:solidFill>
            <a:schemeClr val="accent1"/>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3"/>
          <p:cNvSpPr txBox="1"/>
          <p:nvPr/>
        </p:nvSpPr>
        <p:spPr>
          <a:xfrm>
            <a:off x="9397401" y="1382372"/>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Dec</a:t>
            </a:r>
            <a:endParaRPr b="0" i="0" sz="1400" u="none" cap="none" strike="noStrike">
              <a:solidFill>
                <a:srgbClr val="000000"/>
              </a:solidFill>
              <a:latin typeface="Arial"/>
              <a:ea typeface="Arial"/>
              <a:cs typeface="Arial"/>
              <a:sym typeface="Arial"/>
            </a:endParaRPr>
          </a:p>
        </p:txBody>
      </p:sp>
      <p:sp>
        <p:nvSpPr>
          <p:cNvPr id="89" name="Google Shape;89;p3"/>
          <p:cNvSpPr txBox="1"/>
          <p:nvPr/>
        </p:nvSpPr>
        <p:spPr>
          <a:xfrm>
            <a:off x="1256789" y="1364260"/>
            <a:ext cx="4732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Jan</a:t>
            </a:r>
            <a:endParaRPr b="0" i="0" sz="1400" u="none" cap="none" strike="noStrike">
              <a:solidFill>
                <a:srgbClr val="000000"/>
              </a:solidFill>
              <a:latin typeface="Arial"/>
              <a:ea typeface="Arial"/>
              <a:cs typeface="Arial"/>
              <a:sym typeface="Arial"/>
            </a:endParaRPr>
          </a:p>
        </p:txBody>
      </p:sp>
      <p:sp>
        <p:nvSpPr>
          <p:cNvPr id="90" name="Google Shape;90;p3"/>
          <p:cNvSpPr txBox="1"/>
          <p:nvPr/>
        </p:nvSpPr>
        <p:spPr>
          <a:xfrm>
            <a:off x="2009935" y="1375861"/>
            <a:ext cx="4924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Feb</a:t>
            </a:r>
            <a:endParaRPr b="0" i="0" sz="1400" u="none" cap="none" strike="noStrike">
              <a:solidFill>
                <a:srgbClr val="000000"/>
              </a:solidFill>
              <a:latin typeface="Arial"/>
              <a:ea typeface="Arial"/>
              <a:cs typeface="Arial"/>
              <a:sym typeface="Arial"/>
            </a:endParaRPr>
          </a:p>
        </p:txBody>
      </p:sp>
      <p:sp>
        <p:nvSpPr>
          <p:cNvPr id="91" name="Google Shape;91;p3"/>
          <p:cNvSpPr txBox="1"/>
          <p:nvPr/>
        </p:nvSpPr>
        <p:spPr>
          <a:xfrm>
            <a:off x="3535319" y="1379076"/>
            <a:ext cx="4635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Apr</a:t>
            </a:r>
            <a:endParaRPr b="0" i="0" sz="1400" u="none" cap="none" strike="noStrike">
              <a:solidFill>
                <a:srgbClr val="000000"/>
              </a:solidFill>
              <a:latin typeface="Arial"/>
              <a:ea typeface="Arial"/>
              <a:cs typeface="Arial"/>
              <a:sym typeface="Arial"/>
            </a:endParaRPr>
          </a:p>
        </p:txBody>
      </p:sp>
      <p:sp>
        <p:nvSpPr>
          <p:cNvPr id="92" name="Google Shape;92;p3"/>
          <p:cNvSpPr txBox="1"/>
          <p:nvPr/>
        </p:nvSpPr>
        <p:spPr>
          <a:xfrm>
            <a:off x="2702959" y="1375861"/>
            <a:ext cx="4924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Mar</a:t>
            </a:r>
            <a:endParaRPr b="0" i="0" sz="1400" u="none" cap="none" strike="noStrike">
              <a:solidFill>
                <a:srgbClr val="000000"/>
              </a:solidFill>
              <a:latin typeface="Arial"/>
              <a:ea typeface="Arial"/>
              <a:cs typeface="Arial"/>
              <a:sym typeface="Arial"/>
            </a:endParaRPr>
          </a:p>
        </p:txBody>
      </p:sp>
      <p:sp>
        <p:nvSpPr>
          <p:cNvPr id="93" name="Google Shape;93;p3"/>
          <p:cNvSpPr txBox="1"/>
          <p:nvPr/>
        </p:nvSpPr>
        <p:spPr>
          <a:xfrm>
            <a:off x="4413769" y="1368431"/>
            <a:ext cx="5229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May</a:t>
            </a:r>
            <a:endParaRPr b="0" i="0" sz="1400" u="none" cap="none" strike="noStrike">
              <a:solidFill>
                <a:srgbClr val="000000"/>
              </a:solidFill>
              <a:latin typeface="Arial"/>
              <a:ea typeface="Arial"/>
              <a:cs typeface="Arial"/>
              <a:sym typeface="Arial"/>
            </a:endParaRPr>
          </a:p>
        </p:txBody>
      </p:sp>
      <p:sp>
        <p:nvSpPr>
          <p:cNvPr id="94" name="Google Shape;94;p3"/>
          <p:cNvSpPr txBox="1"/>
          <p:nvPr/>
        </p:nvSpPr>
        <p:spPr>
          <a:xfrm>
            <a:off x="5208474" y="1393044"/>
            <a:ext cx="4732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Jun</a:t>
            </a:r>
            <a:endParaRPr b="0" i="0" sz="1400" u="none" cap="none" strike="noStrike">
              <a:solidFill>
                <a:srgbClr val="000000"/>
              </a:solidFill>
              <a:latin typeface="Arial"/>
              <a:ea typeface="Arial"/>
              <a:cs typeface="Arial"/>
              <a:sym typeface="Arial"/>
            </a:endParaRPr>
          </a:p>
        </p:txBody>
      </p:sp>
      <p:sp>
        <p:nvSpPr>
          <p:cNvPr id="95" name="Google Shape;95;p3"/>
          <p:cNvSpPr txBox="1"/>
          <p:nvPr/>
        </p:nvSpPr>
        <p:spPr>
          <a:xfrm>
            <a:off x="5999680" y="1403508"/>
            <a:ext cx="4138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Jul</a:t>
            </a:r>
            <a:endParaRPr b="0" i="0" sz="1400" u="none" cap="none" strike="noStrike">
              <a:solidFill>
                <a:srgbClr val="000000"/>
              </a:solidFill>
              <a:latin typeface="Arial"/>
              <a:ea typeface="Arial"/>
              <a:cs typeface="Arial"/>
              <a:sym typeface="Arial"/>
            </a:endParaRPr>
          </a:p>
        </p:txBody>
      </p:sp>
      <p:sp>
        <p:nvSpPr>
          <p:cNvPr id="96" name="Google Shape;96;p3"/>
          <p:cNvSpPr txBox="1"/>
          <p:nvPr/>
        </p:nvSpPr>
        <p:spPr>
          <a:xfrm>
            <a:off x="6631421" y="1379076"/>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Aug</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7401712" y="1386543"/>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Sep</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a:off x="8059674" y="1371022"/>
            <a:ext cx="4635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Oct</a:t>
            </a:r>
            <a:endParaRPr b="0" i="0" sz="1400" u="none" cap="none" strike="noStrike">
              <a:solidFill>
                <a:srgbClr val="000000"/>
              </a:solidFill>
              <a:latin typeface="Arial"/>
              <a:ea typeface="Arial"/>
              <a:cs typeface="Arial"/>
              <a:sym typeface="Arial"/>
            </a:endParaRPr>
          </a:p>
        </p:txBody>
      </p:sp>
      <p:sp>
        <p:nvSpPr>
          <p:cNvPr id="99" name="Google Shape;99;p3"/>
          <p:cNvSpPr txBox="1"/>
          <p:nvPr/>
        </p:nvSpPr>
        <p:spPr>
          <a:xfrm>
            <a:off x="8739155" y="1365751"/>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Nov</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7888570" y="3252430"/>
            <a:ext cx="135424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2060"/>
                </a:solidFill>
                <a:latin typeface="Arial"/>
                <a:ea typeface="Arial"/>
                <a:cs typeface="Arial"/>
                <a:sym typeface="Arial"/>
              </a:rPr>
              <a:t>Ocean Carbon From Space Workshop (23-26 November 2025, virtual)</a:t>
            </a:r>
            <a:endParaRPr b="0" i="0" sz="1400" u="none" cap="none" strike="noStrike">
              <a:solidFill>
                <a:srgbClr val="002060"/>
              </a:solidFill>
              <a:latin typeface="Arial"/>
              <a:ea typeface="Arial"/>
              <a:cs typeface="Arial"/>
              <a:sym typeface="Arial"/>
            </a:endParaRPr>
          </a:p>
        </p:txBody>
      </p:sp>
      <p:sp>
        <p:nvSpPr>
          <p:cNvPr id="101" name="Google Shape;101;p3"/>
          <p:cNvSpPr txBox="1"/>
          <p:nvPr/>
        </p:nvSpPr>
        <p:spPr>
          <a:xfrm>
            <a:off x="4804711" y="3229163"/>
            <a:ext cx="1544096"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2060"/>
                </a:solidFill>
                <a:latin typeface="Arial"/>
                <a:ea typeface="Arial"/>
                <a:cs typeface="Arial"/>
                <a:sym typeface="Arial"/>
              </a:rPr>
              <a:t>Living Planet Symposium</a:t>
            </a:r>
            <a:endParaRPr/>
          </a:p>
          <a:p>
            <a:pPr indent="0" lvl="0" marL="0" marR="0" rtl="0" algn="l">
              <a:lnSpc>
                <a:spcPct val="100000"/>
              </a:lnSpc>
              <a:spcBef>
                <a:spcPts val="0"/>
              </a:spcBef>
              <a:spcAft>
                <a:spcPts val="0"/>
              </a:spcAft>
              <a:buNone/>
            </a:pPr>
            <a:r>
              <a:rPr b="0" i="0" lang="fr-FR" sz="1400" u="none" cap="none" strike="noStrike">
                <a:solidFill>
                  <a:srgbClr val="002060"/>
                </a:solidFill>
                <a:latin typeface="Arial"/>
                <a:ea typeface="Arial"/>
                <a:cs typeface="Arial"/>
                <a:sym typeface="Arial"/>
              </a:rPr>
              <a:t>23</a:t>
            </a:r>
            <a:r>
              <a:rPr b="0" baseline="30000" i="0" lang="fr-FR" sz="1400" u="none" cap="none" strike="noStrike">
                <a:solidFill>
                  <a:srgbClr val="002060"/>
                </a:solidFill>
                <a:latin typeface="Arial"/>
                <a:ea typeface="Arial"/>
                <a:cs typeface="Arial"/>
                <a:sym typeface="Arial"/>
              </a:rPr>
              <a:t>rd</a:t>
            </a:r>
            <a:r>
              <a:rPr b="0" i="0" lang="fr-FR" sz="1400" u="none" cap="none" strike="noStrike">
                <a:solidFill>
                  <a:srgbClr val="002060"/>
                </a:solidFill>
                <a:latin typeface="Arial"/>
                <a:ea typeface="Arial"/>
                <a:cs typeface="Arial"/>
                <a:sym typeface="Arial"/>
              </a:rPr>
              <a:t> -27</a:t>
            </a:r>
            <a:r>
              <a:rPr b="0" baseline="30000" i="0" lang="fr-FR" sz="1400" u="none" cap="none" strike="noStrike">
                <a:solidFill>
                  <a:srgbClr val="002060"/>
                </a:solidFill>
                <a:latin typeface="Arial"/>
                <a:ea typeface="Arial"/>
                <a:cs typeface="Arial"/>
                <a:sym typeface="Arial"/>
              </a:rPr>
              <a:t>th</a:t>
            </a:r>
            <a:r>
              <a:rPr b="0" i="0" lang="fr-FR" sz="1400" u="none" cap="none" strike="noStrike">
                <a:solidFill>
                  <a:srgbClr val="002060"/>
                </a:solidFill>
                <a:latin typeface="Arial"/>
                <a:ea typeface="Arial"/>
                <a:cs typeface="Arial"/>
                <a:sym typeface="Arial"/>
              </a:rPr>
              <a:t>  June 2025</a:t>
            </a:r>
            <a:endParaRPr b="0" i="0" sz="1400" u="none" cap="none" strike="noStrike">
              <a:solidFill>
                <a:srgbClr val="002060"/>
              </a:solidFill>
              <a:latin typeface="Arial"/>
              <a:ea typeface="Arial"/>
              <a:cs typeface="Arial"/>
              <a:sym typeface="Arial"/>
            </a:endParaRPr>
          </a:p>
        </p:txBody>
      </p:sp>
      <p:sp>
        <p:nvSpPr>
          <p:cNvPr id="102" name="Google Shape;102;p3"/>
          <p:cNvSpPr txBox="1"/>
          <p:nvPr/>
        </p:nvSpPr>
        <p:spPr>
          <a:xfrm>
            <a:off x="8457971" y="2181332"/>
            <a:ext cx="135424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92D050"/>
                </a:solidFill>
                <a:latin typeface="Arial"/>
                <a:ea typeface="Arial"/>
                <a:cs typeface="Arial"/>
                <a:sym typeface="Arial"/>
              </a:rPr>
              <a:t>39</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 CEOS plenary: November 4</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 -6</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 , 2025</a:t>
            </a:r>
            <a:endParaRPr b="0" i="0" sz="1400" u="none" cap="none" strike="noStrike">
              <a:solidFill>
                <a:srgbClr val="92D050"/>
              </a:solidFill>
              <a:latin typeface="Arial"/>
              <a:ea typeface="Arial"/>
              <a:cs typeface="Arial"/>
              <a:sym typeface="Arial"/>
            </a:endParaRPr>
          </a:p>
        </p:txBody>
      </p:sp>
      <p:sp>
        <p:nvSpPr>
          <p:cNvPr id="103" name="Google Shape;103;p3"/>
          <p:cNvSpPr txBox="1"/>
          <p:nvPr/>
        </p:nvSpPr>
        <p:spPr>
          <a:xfrm>
            <a:off x="9223776" y="3270945"/>
            <a:ext cx="188766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2060"/>
                </a:solidFill>
                <a:latin typeface="Arial"/>
                <a:ea typeface="Arial"/>
                <a:cs typeface="Arial"/>
                <a:sym typeface="Arial"/>
              </a:rPr>
              <a:t>6th IOCS Dec 1</a:t>
            </a:r>
            <a:r>
              <a:rPr b="0" baseline="30000" i="0" lang="fr-FR" sz="1400" u="none" cap="none" strike="noStrike">
                <a:solidFill>
                  <a:srgbClr val="002060"/>
                </a:solidFill>
                <a:latin typeface="Arial"/>
                <a:ea typeface="Arial"/>
                <a:cs typeface="Arial"/>
                <a:sym typeface="Arial"/>
              </a:rPr>
              <a:t>st</a:t>
            </a:r>
            <a:r>
              <a:rPr b="0" i="0" lang="fr-FR" sz="1400" u="none" cap="none" strike="noStrike">
                <a:solidFill>
                  <a:srgbClr val="002060"/>
                </a:solidFill>
                <a:latin typeface="Arial"/>
                <a:ea typeface="Arial"/>
                <a:cs typeface="Arial"/>
                <a:sym typeface="Arial"/>
              </a:rPr>
              <a:t>  - 4</a:t>
            </a:r>
            <a:r>
              <a:rPr b="0" baseline="30000" i="0" lang="fr-FR" sz="1400" u="none" cap="none" strike="noStrike">
                <a:solidFill>
                  <a:srgbClr val="002060"/>
                </a:solidFill>
                <a:latin typeface="Arial"/>
                <a:ea typeface="Arial"/>
                <a:cs typeface="Arial"/>
                <a:sym typeface="Arial"/>
              </a:rPr>
              <a:t>th</a:t>
            </a:r>
            <a:r>
              <a:rPr b="0" i="0" lang="fr-FR" sz="1400" u="none" cap="none" strike="noStrike">
                <a:solidFill>
                  <a:srgbClr val="002060"/>
                </a:solidFill>
                <a:latin typeface="Arial"/>
                <a:ea typeface="Arial"/>
                <a:cs typeface="Arial"/>
                <a:sym typeface="Arial"/>
              </a:rPr>
              <a:t>  Darmstadt</a:t>
            </a:r>
            <a:endParaRPr b="0" i="0" sz="1400" u="none" cap="none" strike="noStrike">
              <a:solidFill>
                <a:srgbClr val="002060"/>
              </a:solidFill>
              <a:latin typeface="Arial"/>
              <a:ea typeface="Arial"/>
              <a:cs typeface="Arial"/>
              <a:sym typeface="Arial"/>
            </a:endParaRPr>
          </a:p>
        </p:txBody>
      </p:sp>
      <p:sp>
        <p:nvSpPr>
          <p:cNvPr id="104" name="Google Shape;104;p3"/>
          <p:cNvSpPr txBox="1"/>
          <p:nvPr/>
        </p:nvSpPr>
        <p:spPr>
          <a:xfrm>
            <a:off x="3195402" y="2089698"/>
            <a:ext cx="135425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92D050"/>
                </a:solidFill>
                <a:latin typeface="Arial"/>
                <a:ea typeface="Arial"/>
                <a:cs typeface="Arial"/>
                <a:sym typeface="Arial"/>
              </a:rPr>
              <a:t>SIT-40: April 8</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-10</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 2025  </a:t>
            </a:r>
            <a:endParaRPr b="0" i="0" sz="1400" u="none" cap="none" strike="noStrike">
              <a:solidFill>
                <a:srgbClr val="92D050"/>
              </a:solidFill>
              <a:latin typeface="Arial"/>
              <a:ea typeface="Arial"/>
              <a:cs typeface="Arial"/>
              <a:sym typeface="Arial"/>
            </a:endParaRPr>
          </a:p>
        </p:txBody>
      </p:sp>
      <p:sp>
        <p:nvSpPr>
          <p:cNvPr id="105" name="Google Shape;105;p3"/>
          <p:cNvSpPr txBox="1"/>
          <p:nvPr/>
        </p:nvSpPr>
        <p:spPr>
          <a:xfrm>
            <a:off x="7182202" y="2144901"/>
            <a:ext cx="121167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92D050"/>
                </a:solidFill>
                <a:latin typeface="Arial"/>
                <a:ea typeface="Arial"/>
                <a:cs typeface="Arial"/>
                <a:sym typeface="Arial"/>
              </a:rPr>
              <a:t>SIT Technical Workshop: September 9</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-11</a:t>
            </a:r>
            <a:r>
              <a:rPr b="0" baseline="30000" i="0" lang="fr-FR" sz="1400" u="none" cap="none" strike="noStrike">
                <a:solidFill>
                  <a:srgbClr val="92D050"/>
                </a:solidFill>
                <a:latin typeface="Arial"/>
                <a:ea typeface="Arial"/>
                <a:cs typeface="Arial"/>
                <a:sym typeface="Arial"/>
              </a:rPr>
              <a:t>th</a:t>
            </a:r>
            <a:r>
              <a:rPr b="0" i="0" lang="fr-FR" sz="1400" u="none" cap="none" strike="noStrike">
                <a:solidFill>
                  <a:srgbClr val="92D050"/>
                </a:solidFill>
                <a:latin typeface="Arial"/>
                <a:ea typeface="Arial"/>
                <a:cs typeface="Arial"/>
                <a:sym typeface="Arial"/>
              </a:rPr>
              <a:t> 2025 </a:t>
            </a:r>
            <a:endParaRPr b="0" i="0" sz="1400" u="none" cap="none" strike="noStrike">
              <a:solidFill>
                <a:srgbClr val="92D050"/>
              </a:solidFill>
              <a:latin typeface="Arial"/>
              <a:ea typeface="Arial"/>
              <a:cs typeface="Arial"/>
              <a:sym typeface="Arial"/>
            </a:endParaRPr>
          </a:p>
        </p:txBody>
      </p:sp>
      <p:sp>
        <p:nvSpPr>
          <p:cNvPr id="106" name="Google Shape;106;p3"/>
          <p:cNvSpPr txBox="1"/>
          <p:nvPr/>
        </p:nvSpPr>
        <p:spPr>
          <a:xfrm>
            <a:off x="10187043" y="4687469"/>
            <a:ext cx="135424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Aquatic Carbon Roadmap Delivery</a:t>
            </a:r>
            <a:endParaRPr b="0" i="0" sz="1400" u="none" cap="none" strike="noStrike">
              <a:solidFill>
                <a:srgbClr val="C00000"/>
              </a:solidFill>
              <a:latin typeface="Arial"/>
              <a:ea typeface="Arial"/>
              <a:cs typeface="Arial"/>
              <a:sym typeface="Arial"/>
            </a:endParaRPr>
          </a:p>
        </p:txBody>
      </p:sp>
      <p:sp>
        <p:nvSpPr>
          <p:cNvPr id="107" name="Google Shape;107;p3"/>
          <p:cNvSpPr txBox="1"/>
          <p:nvPr/>
        </p:nvSpPr>
        <p:spPr>
          <a:xfrm>
            <a:off x="53556" y="2144162"/>
            <a:ext cx="135425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92D050"/>
                </a:solidFill>
                <a:latin typeface="Arial"/>
                <a:ea typeface="Arial"/>
                <a:cs typeface="Arial"/>
                <a:sym typeface="Arial"/>
              </a:rPr>
              <a:t>CEOS Meetings</a:t>
            </a:r>
            <a:endParaRPr b="0" i="0" sz="1400" u="none" cap="none" strike="noStrike">
              <a:solidFill>
                <a:srgbClr val="92D050"/>
              </a:solidFill>
              <a:latin typeface="Arial"/>
              <a:ea typeface="Arial"/>
              <a:cs typeface="Arial"/>
              <a:sym typeface="Arial"/>
            </a:endParaRPr>
          </a:p>
        </p:txBody>
      </p:sp>
      <p:sp>
        <p:nvSpPr>
          <p:cNvPr id="108" name="Google Shape;108;p3"/>
          <p:cNvSpPr txBox="1"/>
          <p:nvPr/>
        </p:nvSpPr>
        <p:spPr>
          <a:xfrm>
            <a:off x="103049" y="3361591"/>
            <a:ext cx="135425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2060"/>
                </a:solidFill>
                <a:latin typeface="Arial"/>
                <a:ea typeface="Arial"/>
                <a:cs typeface="Arial"/>
                <a:sym typeface="Arial"/>
              </a:rPr>
              <a:t>Other relevant events</a:t>
            </a:r>
            <a:endParaRPr b="0" i="0" sz="1400" u="none" cap="none" strike="noStrike">
              <a:solidFill>
                <a:srgbClr val="002060"/>
              </a:solidFill>
              <a:latin typeface="Arial"/>
              <a:ea typeface="Arial"/>
              <a:cs typeface="Arial"/>
              <a:sym typeface="Arial"/>
            </a:endParaRPr>
          </a:p>
        </p:txBody>
      </p:sp>
      <p:sp>
        <p:nvSpPr>
          <p:cNvPr id="109" name="Google Shape;109;p3"/>
          <p:cNvSpPr txBox="1"/>
          <p:nvPr/>
        </p:nvSpPr>
        <p:spPr>
          <a:xfrm>
            <a:off x="176048" y="4718721"/>
            <a:ext cx="135425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Aquatic Carbon Roadmap Deadlines</a:t>
            </a:r>
            <a:endParaRPr b="0" i="0" sz="1400" u="none" cap="none" strike="noStrike">
              <a:solidFill>
                <a:srgbClr val="C00000"/>
              </a:solidFill>
              <a:latin typeface="Arial"/>
              <a:ea typeface="Arial"/>
              <a:cs typeface="Arial"/>
              <a:sym typeface="Arial"/>
            </a:endParaRPr>
          </a:p>
        </p:txBody>
      </p:sp>
      <p:sp>
        <p:nvSpPr>
          <p:cNvPr id="110" name="Google Shape;110;p3"/>
          <p:cNvSpPr txBox="1"/>
          <p:nvPr/>
        </p:nvSpPr>
        <p:spPr>
          <a:xfrm>
            <a:off x="3332911" y="5390174"/>
            <a:ext cx="165558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1</a:t>
            </a:r>
            <a:r>
              <a:rPr b="0" baseline="30000" i="0" lang="fr-FR" sz="1400" u="none" cap="none" strike="noStrike">
                <a:solidFill>
                  <a:srgbClr val="C00000"/>
                </a:solidFill>
                <a:latin typeface="Arial"/>
                <a:ea typeface="Arial"/>
                <a:cs typeface="Arial"/>
                <a:sym typeface="Arial"/>
              </a:rPr>
              <a:t>st</a:t>
            </a:r>
            <a:r>
              <a:rPr b="0" i="0" lang="fr-FR" sz="1400" u="none" cap="none" strike="noStrike">
                <a:solidFill>
                  <a:srgbClr val="C00000"/>
                </a:solidFill>
                <a:latin typeface="Arial"/>
                <a:ea typeface="Arial"/>
                <a:cs typeface="Arial"/>
                <a:sym typeface="Arial"/>
              </a:rPr>
              <a:t> Draft, bullet points per section</a:t>
            </a:r>
            <a:endParaRPr b="0" i="0" sz="1400" u="none" cap="none" strike="noStrike">
              <a:solidFill>
                <a:srgbClr val="C00000"/>
              </a:solidFill>
              <a:latin typeface="Arial"/>
              <a:ea typeface="Arial"/>
              <a:cs typeface="Arial"/>
              <a:sym typeface="Arial"/>
            </a:endParaRPr>
          </a:p>
        </p:txBody>
      </p:sp>
      <p:sp>
        <p:nvSpPr>
          <p:cNvPr id="111" name="Google Shape;111;p3"/>
          <p:cNvSpPr txBox="1"/>
          <p:nvPr/>
        </p:nvSpPr>
        <p:spPr>
          <a:xfrm>
            <a:off x="7216529" y="5441100"/>
            <a:ext cx="90601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2</a:t>
            </a:r>
            <a:r>
              <a:rPr b="0" baseline="30000" i="0" lang="fr-FR" sz="1400" u="none" cap="none" strike="noStrike">
                <a:solidFill>
                  <a:srgbClr val="C00000"/>
                </a:solidFill>
                <a:latin typeface="Arial"/>
                <a:ea typeface="Arial"/>
                <a:cs typeface="Arial"/>
                <a:sym typeface="Arial"/>
              </a:rPr>
              <a:t>nd</a:t>
            </a:r>
            <a:r>
              <a:rPr b="0" i="0" lang="fr-FR" sz="1400" u="none" cap="none" strike="noStrike">
                <a:solidFill>
                  <a:srgbClr val="C00000"/>
                </a:solidFill>
                <a:latin typeface="Arial"/>
                <a:ea typeface="Arial"/>
                <a:cs typeface="Arial"/>
                <a:sym typeface="Arial"/>
              </a:rPr>
              <a:t>  Draft</a:t>
            </a:r>
            <a:endParaRPr b="0" i="0" sz="1400" u="none" cap="none" strike="noStrike">
              <a:solidFill>
                <a:srgbClr val="C00000"/>
              </a:solidFill>
              <a:latin typeface="Arial"/>
              <a:ea typeface="Arial"/>
              <a:cs typeface="Arial"/>
              <a:sym typeface="Arial"/>
            </a:endParaRPr>
          </a:p>
        </p:txBody>
      </p:sp>
      <p:sp>
        <p:nvSpPr>
          <p:cNvPr id="112" name="Google Shape;112;p3"/>
          <p:cNvSpPr txBox="1"/>
          <p:nvPr/>
        </p:nvSpPr>
        <p:spPr>
          <a:xfrm>
            <a:off x="8540728" y="5441101"/>
            <a:ext cx="16369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Consolidated draft</a:t>
            </a:r>
            <a:endParaRPr b="0" i="0" sz="1400" u="none" cap="none" strike="noStrike">
              <a:solidFill>
                <a:srgbClr val="C00000"/>
              </a:solidFill>
              <a:latin typeface="Arial"/>
              <a:ea typeface="Arial"/>
              <a:cs typeface="Arial"/>
              <a:sym typeface="Arial"/>
            </a:endParaRPr>
          </a:p>
        </p:txBody>
      </p:sp>
      <p:cxnSp>
        <p:nvCxnSpPr>
          <p:cNvPr id="113" name="Google Shape;113;p3"/>
          <p:cNvCxnSpPr>
            <a:endCxn id="111" idx="0"/>
          </p:cNvCxnSpPr>
          <p:nvPr/>
        </p:nvCxnSpPr>
        <p:spPr>
          <a:xfrm>
            <a:off x="7664738" y="3101700"/>
            <a:ext cx="4800" cy="2339400"/>
          </a:xfrm>
          <a:prstGeom prst="straightConnector1">
            <a:avLst/>
          </a:prstGeom>
          <a:noFill/>
          <a:ln cap="flat" cmpd="sng" w="9525">
            <a:solidFill>
              <a:srgbClr val="2F415D"/>
            </a:solidFill>
            <a:prstDash val="solid"/>
            <a:round/>
            <a:headEnd len="sm" w="sm" type="none"/>
            <a:tailEnd len="med" w="med" type="triangle"/>
          </a:ln>
        </p:spPr>
      </p:cxnSp>
      <p:cxnSp>
        <p:nvCxnSpPr>
          <p:cNvPr id="114" name="Google Shape;114;p3"/>
          <p:cNvCxnSpPr/>
          <p:nvPr/>
        </p:nvCxnSpPr>
        <p:spPr>
          <a:xfrm>
            <a:off x="9128173" y="3105532"/>
            <a:ext cx="0" cy="2335568"/>
          </a:xfrm>
          <a:prstGeom prst="straightConnector1">
            <a:avLst/>
          </a:prstGeom>
          <a:noFill/>
          <a:ln cap="flat" cmpd="sng" w="9525">
            <a:solidFill>
              <a:srgbClr val="2F415D"/>
            </a:solidFill>
            <a:prstDash val="solid"/>
            <a:round/>
            <a:headEnd len="sm" w="sm" type="none"/>
            <a:tailEnd len="med" w="med" type="triangle"/>
          </a:ln>
        </p:spPr>
      </p:cxnSp>
      <p:sp>
        <p:nvSpPr>
          <p:cNvPr id="115" name="Google Shape;115;p3"/>
          <p:cNvSpPr/>
          <p:nvPr/>
        </p:nvSpPr>
        <p:spPr>
          <a:xfrm>
            <a:off x="1306830" y="4927709"/>
            <a:ext cx="8959334" cy="484632"/>
          </a:xfrm>
          <a:prstGeom prst="stripedRightArrow">
            <a:avLst>
              <a:gd fmla="val 50000" name="adj1"/>
              <a:gd fmla="val 50000" name="adj2"/>
            </a:avLst>
          </a:prstGeom>
          <a:solidFill>
            <a:schemeClr val="accent1"/>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3"/>
          <p:cNvSpPr txBox="1"/>
          <p:nvPr/>
        </p:nvSpPr>
        <p:spPr>
          <a:xfrm>
            <a:off x="9401211" y="4598012"/>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Dec</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1260599" y="4579900"/>
            <a:ext cx="4732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Jan</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2013745" y="4591501"/>
            <a:ext cx="4924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Feb</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3539129" y="4594716"/>
            <a:ext cx="4635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Apr</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2706769" y="4591501"/>
            <a:ext cx="4924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Mar</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4417579" y="4584071"/>
            <a:ext cx="5229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May</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a:off x="5212284" y="4608684"/>
            <a:ext cx="4732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Jun</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6003490" y="4619148"/>
            <a:ext cx="41389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Jul</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6635231" y="4594716"/>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Aug</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7405522" y="4602183"/>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Sep</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8063484" y="4586662"/>
            <a:ext cx="4635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Oct</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8763812" y="4608040"/>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Nov</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10186562" y="5706420"/>
            <a:ext cx="1623838"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+Submission to a peer-reviewed journal</a:t>
            </a:r>
            <a:endParaRPr b="0" i="0" sz="1400" u="none" cap="none" strike="noStrike">
              <a:solidFill>
                <a:srgbClr val="C00000"/>
              </a:solidFill>
              <a:latin typeface="Arial"/>
              <a:ea typeface="Arial"/>
              <a:cs typeface="Arial"/>
              <a:sym typeface="Arial"/>
            </a:endParaRPr>
          </a:p>
        </p:txBody>
      </p:sp>
      <p:cxnSp>
        <p:nvCxnSpPr>
          <p:cNvPr id="129" name="Google Shape;129;p3"/>
          <p:cNvCxnSpPr/>
          <p:nvPr/>
        </p:nvCxnSpPr>
        <p:spPr>
          <a:xfrm flipH="1">
            <a:off x="3733533" y="2573782"/>
            <a:ext cx="20002" cy="2876680"/>
          </a:xfrm>
          <a:prstGeom prst="straightConnector1">
            <a:avLst/>
          </a:prstGeom>
          <a:noFill/>
          <a:ln cap="flat" cmpd="sng" w="9525">
            <a:solidFill>
              <a:srgbClr val="2F415D"/>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 Authors</a:t>
            </a:r>
            <a:endParaRPr/>
          </a:p>
        </p:txBody>
      </p:sp>
      <p:sp>
        <p:nvSpPr>
          <p:cNvPr id="135" name="Google Shape;135;p4"/>
          <p:cNvSpPr txBox="1"/>
          <p:nvPr/>
        </p:nvSpPr>
        <p:spPr>
          <a:xfrm>
            <a:off x="2314122" y="1140067"/>
            <a:ext cx="4056263" cy="244947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i="0" lang="fr-FR" sz="2000" u="none" cap="none" strike="noStrike">
                <a:solidFill>
                  <a:schemeClr val="dk1"/>
                </a:solidFill>
                <a:latin typeface="Calibri"/>
                <a:ea typeface="Calibri"/>
                <a:cs typeface="Calibri"/>
                <a:sym typeface="Calibri"/>
              </a:rPr>
              <a:t>Coordinating Agencies</a:t>
            </a:r>
            <a:endParaRPr b="1" i="0" sz="20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chemeClr val="dk1"/>
                </a:solidFill>
                <a:latin typeface="Calibri"/>
                <a:ea typeface="Calibri"/>
                <a:cs typeface="Calibri"/>
                <a:sym typeface="Calibri"/>
              </a:rPr>
              <a:t>Marie-Helene Rio (ESA)</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chemeClr val="dk1"/>
                </a:solidFill>
                <a:latin typeface="Calibri"/>
                <a:ea typeface="Calibri"/>
                <a:cs typeface="Calibri"/>
                <a:sym typeface="Calibri"/>
              </a:rPr>
              <a:t>Laura Lorenzoni (NASA)</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chemeClr val="dk1"/>
                </a:solidFill>
                <a:latin typeface="Calibri"/>
                <a:ea typeface="Calibri"/>
                <a:cs typeface="Calibri"/>
                <a:sym typeface="Calibri"/>
              </a:rPr>
              <a:t>Hiroshi Murakami (JAXA) </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p:txBody>
      </p:sp>
      <p:sp>
        <p:nvSpPr>
          <p:cNvPr id="136" name="Google Shape;136;p4"/>
          <p:cNvSpPr txBox="1"/>
          <p:nvPr/>
        </p:nvSpPr>
        <p:spPr>
          <a:xfrm>
            <a:off x="1554480" y="3341307"/>
            <a:ext cx="8595360"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000000"/>
                </a:solidFill>
                <a:latin typeface="Arial"/>
                <a:ea typeface="Arial"/>
                <a:cs typeface="Arial"/>
                <a:sym typeface="Arial"/>
              </a:rPr>
              <a:t>And 20 contributors from the CEOS OCR-VC / IOCCG space agencies and the scientific community (alphabetical order): </a:t>
            </a:r>
            <a:endParaRPr b="0" i="0" sz="2000" u="none" cap="none" strike="noStrike">
              <a:solidFill>
                <a:srgbClr val="000000"/>
              </a:solidFill>
              <a:latin typeface="Arial"/>
              <a:ea typeface="Arial"/>
              <a:cs typeface="Arial"/>
              <a:sym typeface="Arial"/>
            </a:endParaRPr>
          </a:p>
        </p:txBody>
      </p:sp>
      <p:sp>
        <p:nvSpPr>
          <p:cNvPr id="137" name="Google Shape;137;p4"/>
          <p:cNvSpPr txBox="1"/>
          <p:nvPr/>
        </p:nvSpPr>
        <p:spPr>
          <a:xfrm>
            <a:off x="5974080" y="1118799"/>
            <a:ext cx="6217920" cy="21492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i="0" lang="fr-FR" sz="2000" u="none" cap="none" strike="noStrike">
                <a:solidFill>
                  <a:srgbClr val="000000"/>
                </a:solidFill>
                <a:latin typeface="Calibri"/>
                <a:ea typeface="Calibri"/>
                <a:cs typeface="Calibri"/>
                <a:sym typeface="Calibri"/>
              </a:rPr>
              <a:t>Scientific leaders</a:t>
            </a:r>
            <a:endParaRPr b="0" i="0" sz="20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rgbClr val="000000"/>
                </a:solidFill>
                <a:latin typeface="Calibri"/>
                <a:ea typeface="Calibri"/>
                <a:cs typeface="Calibri"/>
                <a:sym typeface="Calibri"/>
              </a:rPr>
              <a:t>Jamie Shutler (University of Exeter)</a:t>
            </a:r>
            <a:endParaRPr b="0" i="0" sz="20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rgbClr val="000000"/>
                </a:solidFill>
                <a:latin typeface="Calibri"/>
                <a:ea typeface="Calibri"/>
                <a:cs typeface="Calibri"/>
                <a:sym typeface="Calibri"/>
              </a:rPr>
              <a:t>Bob Brewin (</a:t>
            </a:r>
            <a:r>
              <a:rPr b="0" i="0" lang="fr-FR" sz="2000" u="none" cap="none" strike="noStrike">
                <a:solidFill>
                  <a:schemeClr val="dk1"/>
                </a:solidFill>
                <a:latin typeface="Calibri"/>
                <a:ea typeface="Calibri"/>
                <a:cs typeface="Calibri"/>
                <a:sym typeface="Calibri"/>
              </a:rPr>
              <a:t>University</a:t>
            </a:r>
            <a:r>
              <a:rPr b="0" i="0" lang="fr-FR" sz="2000" u="none" cap="none" strike="noStrike">
                <a:solidFill>
                  <a:srgbClr val="000000"/>
                </a:solidFill>
                <a:latin typeface="Calibri"/>
                <a:ea typeface="Calibri"/>
                <a:cs typeface="Calibri"/>
                <a:sym typeface="Calibri"/>
              </a:rPr>
              <a:t> of Exeter)</a:t>
            </a:r>
            <a:endParaRPr b="0" i="0" sz="20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rgbClr val="000000"/>
                </a:solidFill>
                <a:latin typeface="Calibri"/>
                <a:ea typeface="Calibri"/>
                <a:cs typeface="Calibri"/>
                <a:sym typeface="Calibri"/>
              </a:rPr>
              <a:t>Cecile Rousseaux (GSFC-NASA)</a:t>
            </a:r>
            <a:endParaRPr b="0" i="0" sz="20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600"/>
              <a:buFont typeface="Arial"/>
              <a:buNone/>
            </a:pPr>
            <a:r>
              <a:rPr b="0" i="0" lang="fr-FR" sz="2000" u="none" cap="none" strike="noStrike">
                <a:solidFill>
                  <a:srgbClr val="000000"/>
                </a:solidFill>
                <a:latin typeface="Calibri"/>
                <a:ea typeface="Calibri"/>
                <a:cs typeface="Calibri"/>
                <a:sym typeface="Calibri"/>
              </a:rPr>
              <a:t>Kelsey Bisson (NASA)</a:t>
            </a:r>
            <a:endParaRPr b="0" i="0" sz="2000" u="none" cap="none" strike="noStrike">
              <a:solidFill>
                <a:srgbClr val="000000"/>
              </a:solidFill>
              <a:latin typeface="Calibri"/>
              <a:ea typeface="Calibri"/>
              <a:cs typeface="Calibri"/>
              <a:sym typeface="Calibri"/>
            </a:endParaRPr>
          </a:p>
        </p:txBody>
      </p:sp>
      <p:sp>
        <p:nvSpPr>
          <p:cNvPr id="138" name="Google Shape;138;p4"/>
          <p:cNvSpPr txBox="1"/>
          <p:nvPr/>
        </p:nvSpPr>
        <p:spPr>
          <a:xfrm>
            <a:off x="245542" y="4122395"/>
            <a:ext cx="11457076"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fr-FR" sz="2000" u="none" cap="none" strike="noStrike">
                <a:solidFill>
                  <a:schemeClr val="dk1"/>
                </a:solidFill>
                <a:latin typeface="Calibri"/>
                <a:ea typeface="Calibri"/>
                <a:cs typeface="Calibri"/>
                <a:sym typeface="Calibri"/>
              </a:rPr>
              <a:t>Lionel Arteaga (NASA GSFC, US), Benoit Beguet (I-Sea, France), Dustin Carroll (SJSU, US), Blake Clark (NASA, US), Helen Findlay (PML, UK), Joaquim Goes (Columbia University, US)</a:t>
            </a:r>
            <a:r>
              <a:rPr b="0" i="0" lang="fr-FR" sz="2000" u="none" cap="none" strike="noStrike">
                <a:solidFill>
                  <a:schemeClr val="dk1"/>
                </a:solidFill>
                <a:latin typeface="Arial"/>
                <a:ea typeface="Arial"/>
                <a:cs typeface="Arial"/>
                <a:sym typeface="Arial"/>
              </a:rPr>
              <a:t>,</a:t>
            </a:r>
            <a:r>
              <a:rPr b="0" i="0" lang="fr-FR" sz="2000" u="none" cap="none" strike="noStrike">
                <a:solidFill>
                  <a:schemeClr val="dk1"/>
                </a:solidFill>
                <a:latin typeface="Calibri"/>
                <a:ea typeface="Calibri"/>
                <a:cs typeface="Calibri"/>
                <a:sym typeface="Calibri"/>
              </a:rPr>
              <a:t> Luke Gregor (Swiss Data Science Center, Switzerland), Meghan Halabisky (University of Washington, US), Kevin Kroeger (US Geological Survey, US), Tiit Kutser (Estoninan Marine Institute, Estonia), Peter Landschutzer (Flanders Marine Institute, Switzerland), Antonio Mannino (NASA, US), Ben Poulter (NASA GSFC, US), Dimitris Poursanidis (FORTH, Grece), Rosa Roman (JRC, EC), Raphael Savëlli (SJSU, US), Amelie Sechaud (I-Sea, France), Oscar Serrano (CSIC, Spain),</a:t>
            </a:r>
            <a:r>
              <a:rPr b="0" i="0" lang="fr-FR" sz="2000" u="none" cap="none" strike="noStrike">
                <a:solidFill>
                  <a:schemeClr val="dk1"/>
                </a:solidFill>
                <a:latin typeface="Arial"/>
                <a:ea typeface="Arial"/>
                <a:cs typeface="Arial"/>
                <a:sym typeface="Arial"/>
              </a:rPr>
              <a:t> </a:t>
            </a:r>
            <a:r>
              <a:rPr b="0" i="0" lang="fr-FR" sz="2000" u="none" cap="none" strike="noStrike">
                <a:solidFill>
                  <a:schemeClr val="dk1"/>
                </a:solidFill>
                <a:latin typeface="Calibri"/>
                <a:ea typeface="Calibri"/>
                <a:cs typeface="Calibri"/>
                <a:sym typeface="Calibri"/>
              </a:rPr>
              <a:t>Stefan Simis (PML, UK), Tom Worthington (University of Cambridge, UK)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Outline and list of contributors</a:t>
            </a:r>
            <a:endParaRPr/>
          </a:p>
        </p:txBody>
      </p:sp>
      <p:sp>
        <p:nvSpPr>
          <p:cNvPr id="144" name="Google Shape;144;p5"/>
          <p:cNvSpPr txBox="1"/>
          <p:nvPr/>
        </p:nvSpPr>
        <p:spPr>
          <a:xfrm>
            <a:off x="96038" y="1017801"/>
            <a:ext cx="11962612" cy="49244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1-Key message and executive summary</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2-Introduction</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3-Current satellite Earth observation capabilities</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3.1  Open-ocean and shelf-seas, leader</a:t>
            </a:r>
            <a:r>
              <a:rPr b="0" i="0" lang="fr-FR" sz="2000" u="none" cap="none" strike="noStrike">
                <a:solidFill>
                  <a:srgbClr val="70AD47"/>
                </a:solidFill>
                <a:latin typeface="Arial"/>
                <a:ea typeface="Arial"/>
                <a:cs typeface="Arial"/>
                <a:sym typeface="Arial"/>
              </a:rPr>
              <a:t>: Bob Brewin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Cecile Rousseaux, Kelsey Bisson, Jamie Shutler, Lionel Arteaga (NASA GSFC), Joaquim Goes</a:t>
            </a: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3.2 Near-coast,</a:t>
            </a:r>
            <a:r>
              <a:rPr b="0" i="0" lang="fr-FR" sz="2000" u="none" cap="none" strike="noStrike">
                <a:solidFill>
                  <a:srgbClr val="FF0000"/>
                </a:solidFill>
                <a:latin typeface="Arial"/>
                <a:ea typeface="Arial"/>
                <a:cs typeface="Arial"/>
                <a:sym typeface="Arial"/>
              </a:rPr>
              <a:t> </a:t>
            </a:r>
            <a:r>
              <a:rPr b="0" i="0" lang="fr-FR" sz="2000" u="none" cap="none" strike="noStrike">
                <a:solidFill>
                  <a:srgbClr val="000000"/>
                </a:solidFill>
                <a:latin typeface="Arial"/>
                <a:ea typeface="Arial"/>
                <a:cs typeface="Arial"/>
                <a:sym typeface="Arial"/>
              </a:rPr>
              <a:t>leader</a:t>
            </a:r>
            <a:r>
              <a:rPr b="0" i="0" lang="fr-FR" sz="2000" u="none" cap="none" strike="noStrike">
                <a:solidFill>
                  <a:srgbClr val="70AD47"/>
                </a:solidFill>
                <a:latin typeface="Arial"/>
                <a:ea typeface="Arial"/>
                <a:cs typeface="Arial"/>
                <a:sym typeface="Arial"/>
              </a:rPr>
              <a:t>:</a:t>
            </a:r>
            <a:r>
              <a:rPr b="0" i="0" lang="fr-FR" sz="2000" u="none" cap="none" strike="noStrike">
                <a:solidFill>
                  <a:srgbClr val="FF0000"/>
                </a:solidFill>
                <a:latin typeface="Arial"/>
                <a:ea typeface="Arial"/>
                <a:cs typeface="Arial"/>
                <a:sym typeface="Arial"/>
              </a:rPr>
              <a:t>?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Blake Clark (NASA), Tiit Kutser</a:t>
            </a:r>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3.3 Coastal blue carbon, leader</a:t>
            </a:r>
            <a:r>
              <a:rPr b="0" i="0" lang="fr-FR" sz="2000" u="none" cap="none" strike="noStrike">
                <a:solidFill>
                  <a:srgbClr val="70AD47"/>
                </a:solidFill>
                <a:latin typeface="Arial"/>
                <a:ea typeface="Arial"/>
                <a:cs typeface="Arial"/>
                <a:sym typeface="Arial"/>
              </a:rPr>
              <a:t>: Dimitris Poursanidis,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Kevin Kroeger, Amelie Sechaud, Benoit Beguet</a:t>
            </a:r>
            <a:r>
              <a:rPr b="0" i="0" lang="fr-FR" sz="2000" u="none" cap="none" strike="noStrike">
                <a:solidFill>
                  <a:srgbClr val="000000"/>
                </a:solidFill>
                <a:latin typeface="Arial"/>
                <a:ea typeface="Arial"/>
                <a:cs typeface="Arial"/>
                <a:sym typeface="Arial"/>
              </a:rPr>
              <a:t>, </a:t>
            </a:r>
            <a:r>
              <a:rPr b="0" i="0" lang="fr-FR" sz="2000" u="none" cap="none" strike="noStrike">
                <a:solidFill>
                  <a:srgbClr val="70AD47"/>
                </a:solidFill>
                <a:latin typeface="Arial"/>
                <a:ea typeface="Arial"/>
                <a:cs typeface="Arial"/>
                <a:sym typeface="Arial"/>
              </a:rPr>
              <a:t>Tom Worthington, Tiit Kutser, Oscar Serrano.</a:t>
            </a:r>
            <a:endParaRPr b="0" i="0" sz="2000" u="none" cap="none" strike="noStrike">
              <a:solidFill>
                <a:srgbClr val="70AD47"/>
              </a:solidFill>
              <a:latin typeface="Arial"/>
              <a:ea typeface="Arial"/>
              <a:cs typeface="Arial"/>
              <a:sym typeface="Arial"/>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3.4 Inland bodies of water, leader</a:t>
            </a:r>
            <a:r>
              <a:rPr b="0" i="0" lang="fr-FR" sz="2000" u="none" cap="none" strike="noStrike">
                <a:solidFill>
                  <a:srgbClr val="70AD47"/>
                </a:solidFill>
                <a:latin typeface="Arial"/>
                <a:ea typeface="Arial"/>
                <a:cs typeface="Arial"/>
                <a:sym typeface="Arial"/>
              </a:rPr>
              <a:t>: Antonio Mannino,</a:t>
            </a:r>
            <a:r>
              <a:rPr b="0" i="0" lang="fr-FR" sz="2000" u="none" cap="none" strike="noStrike">
                <a:solidFill>
                  <a:srgbClr val="FF0000"/>
                </a:solidFill>
                <a:latin typeface="Arial"/>
                <a:ea typeface="Arial"/>
                <a:cs typeface="Arial"/>
                <a:sym typeface="Arial"/>
              </a:rPr>
              <a:t>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a:t>
            </a:r>
            <a:r>
              <a:rPr b="0" i="0" lang="fr-FR" sz="2000" u="none" cap="none" strike="noStrike">
                <a:solidFill>
                  <a:srgbClr val="FF0000"/>
                </a:solidFill>
                <a:latin typeface="Arial"/>
                <a:ea typeface="Arial"/>
                <a:cs typeface="Arial"/>
                <a:sym typeface="Arial"/>
              </a:rPr>
              <a:t> </a:t>
            </a:r>
            <a:r>
              <a:rPr b="0" i="0" lang="fr-FR" sz="2000" u="none" cap="none" strike="noStrike">
                <a:solidFill>
                  <a:srgbClr val="70AD47"/>
                </a:solidFill>
                <a:latin typeface="Arial"/>
                <a:ea typeface="Arial"/>
                <a:cs typeface="Arial"/>
                <a:sym typeface="Arial"/>
              </a:rPr>
              <a:t>Stefan Simis, Meghan Halabisky (inland wetlands/ contributor), </a:t>
            </a:r>
            <a:r>
              <a:rPr b="0" i="0" lang="fr-FR" sz="2000" u="none" cap="none" strike="noStrike">
                <a:solidFill>
                  <a:srgbClr val="6AA84F"/>
                </a:solidFill>
                <a:latin typeface="Arial"/>
                <a:ea typeface="Arial"/>
                <a:cs typeface="Arial"/>
                <a:sym typeface="Arial"/>
              </a:rPr>
              <a:t>Tiit Kutser</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3.5 Land to ocean flows, </a:t>
            </a:r>
            <a:r>
              <a:rPr b="0" i="0" lang="fr-FR" sz="2000" u="none" cap="none" strike="noStrike">
                <a:solidFill>
                  <a:srgbClr val="70AD47"/>
                </a:solidFill>
                <a:latin typeface="Arial"/>
                <a:ea typeface="Arial"/>
                <a:cs typeface="Arial"/>
                <a:sym typeface="Arial"/>
              </a:rPr>
              <a:t>leader: Blake Clark (NASA),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Dustin Carroll,  Raphael Savëlli , Joaquim Goes, Antonio Mannino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Outline and list of contributors</a:t>
            </a:r>
            <a:endParaRPr/>
          </a:p>
        </p:txBody>
      </p:sp>
      <p:sp>
        <p:nvSpPr>
          <p:cNvPr id="150" name="Google Shape;150;p6"/>
          <p:cNvSpPr txBox="1"/>
          <p:nvPr/>
        </p:nvSpPr>
        <p:spPr>
          <a:xfrm>
            <a:off x="176048" y="1149251"/>
            <a:ext cx="12015952"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000" u="none" cap="none" strike="noStrike">
                <a:solidFill>
                  <a:srgbClr val="000000"/>
                </a:solidFill>
                <a:latin typeface="Arial"/>
                <a:ea typeface="Arial"/>
                <a:cs typeface="Arial"/>
                <a:sym typeface="Arial"/>
              </a:rPr>
              <a:t>4.0 Critical challenges, gaps and opportunities</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4.1 Open-ocean and shelf-seas,</a:t>
            </a:r>
            <a:r>
              <a:rPr b="0" i="0" lang="fr-FR" sz="2000" u="none" cap="none" strike="noStrike">
                <a:solidFill>
                  <a:srgbClr val="FF0000"/>
                </a:solidFill>
                <a:latin typeface="Arial"/>
                <a:ea typeface="Arial"/>
                <a:cs typeface="Arial"/>
                <a:sym typeface="Arial"/>
              </a:rPr>
              <a:t> </a:t>
            </a:r>
            <a:r>
              <a:rPr b="0" i="0" lang="fr-FR" sz="2000" u="none" cap="none" strike="noStrike">
                <a:solidFill>
                  <a:srgbClr val="000000"/>
                </a:solidFill>
                <a:latin typeface="Arial"/>
                <a:ea typeface="Arial"/>
                <a:cs typeface="Arial"/>
                <a:sym typeface="Arial"/>
              </a:rPr>
              <a:t>Leader</a:t>
            </a:r>
            <a:r>
              <a:rPr b="0" i="0" lang="fr-FR" sz="2000" u="none" cap="none" strike="noStrike">
                <a:solidFill>
                  <a:srgbClr val="FF0000"/>
                </a:solidFill>
                <a:latin typeface="Arial"/>
                <a:ea typeface="Arial"/>
                <a:cs typeface="Arial"/>
                <a:sym typeface="Arial"/>
              </a:rPr>
              <a:t>: </a:t>
            </a:r>
            <a:r>
              <a:rPr b="0" i="0" lang="fr-FR" sz="2000" u="none" cap="none" strike="noStrike">
                <a:solidFill>
                  <a:srgbClr val="70AD47"/>
                </a:solidFill>
                <a:latin typeface="Arial"/>
                <a:ea typeface="Arial"/>
                <a:cs typeface="Arial"/>
                <a:sym typeface="Arial"/>
              </a:rPr>
              <a:t>Cecile Rousseaux and Kelsey Bisson</a:t>
            </a:r>
            <a:r>
              <a:rPr b="0" i="0" lang="fr-FR" sz="2000" u="none" cap="none" strike="noStrike">
                <a:solidFill>
                  <a:srgbClr val="FF0000"/>
                </a:solidFill>
                <a:latin typeface="Arial"/>
                <a:ea typeface="Arial"/>
                <a:cs typeface="Arial"/>
                <a:sym typeface="Arial"/>
              </a:rPr>
              <a:t>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Bob Brewin, Jamie Shutler, Gemma Kulk, Lionel Arteaga (NASA GSFC), Joaquim Goes, Dustin Carroll</a:t>
            </a:r>
            <a:br>
              <a:rPr b="0" i="0" lang="fr-FR" sz="2000" u="none" cap="none" strike="noStrike">
                <a:solidFill>
                  <a:srgbClr val="000000"/>
                </a:solidFill>
                <a:latin typeface="Arial"/>
                <a:ea typeface="Arial"/>
                <a:cs typeface="Arial"/>
                <a:sym typeface="Arial"/>
              </a:rPr>
            </a:br>
            <a:r>
              <a:rPr b="0" i="0" lang="fr-FR" sz="2000" u="none" cap="none" strike="noStrike">
                <a:solidFill>
                  <a:srgbClr val="000000"/>
                </a:solidFill>
                <a:latin typeface="Arial"/>
                <a:ea typeface="Arial"/>
                <a:cs typeface="Arial"/>
                <a:sym typeface="Arial"/>
              </a:rPr>
              <a:t>4.2 Near-coast,</a:t>
            </a:r>
            <a:r>
              <a:rPr b="0" i="0" lang="fr-FR" sz="2000" u="none" cap="none" strike="noStrike">
                <a:solidFill>
                  <a:srgbClr val="FF0000"/>
                </a:solidFill>
                <a:latin typeface="Arial"/>
                <a:ea typeface="Arial"/>
                <a:cs typeface="Arial"/>
                <a:sym typeface="Arial"/>
              </a:rPr>
              <a:t> </a:t>
            </a:r>
            <a:r>
              <a:rPr b="0" i="0" lang="fr-FR" sz="2000" u="none" cap="none" strike="noStrike">
                <a:solidFill>
                  <a:srgbClr val="000000"/>
                </a:solidFill>
                <a:latin typeface="Arial"/>
                <a:ea typeface="Arial"/>
                <a:cs typeface="Arial"/>
                <a:sym typeface="Arial"/>
              </a:rPr>
              <a:t>leader:</a:t>
            </a:r>
            <a:r>
              <a:rPr b="0" i="0" lang="fr-FR" sz="2000" u="none" cap="none" strike="noStrike">
                <a:solidFill>
                  <a:srgbClr val="FF0000"/>
                </a:solidFill>
                <a:latin typeface="Arial"/>
                <a:ea typeface="Arial"/>
                <a:cs typeface="Arial"/>
                <a:sym typeface="Arial"/>
              </a:rPr>
              <a:t>?</a:t>
            </a:r>
            <a:r>
              <a:rPr b="0" i="0" lang="fr-FR" sz="2000" u="none" cap="none" strike="noStrike">
                <a:solidFill>
                  <a:srgbClr val="000000"/>
                </a:solidFill>
                <a:latin typeface="Arial"/>
                <a:ea typeface="Arial"/>
                <a:cs typeface="Arial"/>
                <a:sym typeface="Arial"/>
              </a:rPr>
              <a:t> Contributors</a:t>
            </a:r>
            <a:r>
              <a:rPr b="0" i="0" lang="fr-FR" sz="2000" u="none" cap="none" strike="noStrike">
                <a:solidFill>
                  <a:srgbClr val="70AD47"/>
                </a:solidFill>
                <a:latin typeface="Arial"/>
                <a:ea typeface="Arial"/>
                <a:cs typeface="Arial"/>
                <a:sym typeface="Arial"/>
              </a:rPr>
              <a:t>: Blake Clark (NASA), Tiit Kutser</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4.3 Coastal blue carbon, leader:</a:t>
            </a:r>
            <a:r>
              <a:rPr b="0" i="0" lang="fr-FR" sz="2000" u="none" cap="none" strike="noStrike">
                <a:solidFill>
                  <a:srgbClr val="70AD47"/>
                </a:solidFill>
                <a:latin typeface="Arial"/>
                <a:ea typeface="Arial"/>
                <a:cs typeface="Arial"/>
                <a:sym typeface="Arial"/>
              </a:rPr>
              <a:t> Kevin Kroeger (USGS),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Benoit Beguet, Amelie Séchaud</a:t>
            </a:r>
            <a:r>
              <a:rPr b="0" i="0" lang="fr-FR" sz="2000" u="none" cap="none" strike="noStrike">
                <a:solidFill>
                  <a:srgbClr val="000000"/>
                </a:solidFill>
                <a:latin typeface="Arial"/>
                <a:ea typeface="Arial"/>
                <a:cs typeface="Arial"/>
                <a:sym typeface="Arial"/>
              </a:rPr>
              <a:t>, </a:t>
            </a:r>
            <a:r>
              <a:rPr b="0" i="0" lang="fr-FR" sz="2000" u="none" cap="none" strike="noStrike">
                <a:solidFill>
                  <a:srgbClr val="70AD47"/>
                </a:solidFill>
                <a:latin typeface="Arial"/>
                <a:ea typeface="Arial"/>
                <a:cs typeface="Arial"/>
                <a:sym typeface="Arial"/>
              </a:rPr>
              <a:t>Tom Worthington</a:t>
            </a:r>
            <a:r>
              <a:rPr b="0" i="0" lang="fr-FR" sz="2000" u="none" cap="none" strike="noStrike">
                <a:solidFill>
                  <a:srgbClr val="000000"/>
                </a:solidFill>
                <a:latin typeface="Arial"/>
                <a:ea typeface="Arial"/>
                <a:cs typeface="Arial"/>
                <a:sym typeface="Arial"/>
              </a:rPr>
              <a:t>, </a:t>
            </a:r>
            <a:r>
              <a:rPr b="0" i="0" lang="fr-FR" sz="2000" u="none" cap="none" strike="noStrike">
                <a:solidFill>
                  <a:srgbClr val="70AD47"/>
                </a:solidFill>
                <a:latin typeface="Arial"/>
                <a:ea typeface="Arial"/>
                <a:cs typeface="Arial"/>
                <a:sym typeface="Arial"/>
              </a:rPr>
              <a:t>Dimitris Poursanidis. Joaquim Goes, Oscar Serrano, Tiit Kutser</a:t>
            </a:r>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4.4 Inland bodies of water, leader:</a:t>
            </a:r>
            <a:r>
              <a:rPr b="0" i="0" lang="fr-FR" sz="2000" u="none" cap="none" strike="noStrike">
                <a:solidFill>
                  <a:srgbClr val="FF0000"/>
                </a:solidFill>
                <a:latin typeface="Arial"/>
                <a:ea typeface="Arial"/>
                <a:cs typeface="Arial"/>
                <a:sym typeface="Arial"/>
              </a:rPr>
              <a:t> (Dalin Jany or Hongtao Duan or Meghan Halaby’s)? , </a:t>
            </a:r>
            <a:r>
              <a:rPr b="0" i="0" lang="fr-FR" sz="2000" u="none" cap="none" strike="noStrike">
                <a:solidFill>
                  <a:srgbClr val="70AD47"/>
                </a:solidFill>
                <a:latin typeface="Arial"/>
                <a:ea typeface="Arial"/>
                <a:cs typeface="Arial"/>
                <a:sym typeface="Arial"/>
              </a:rPr>
              <a:t>contributors: Antonio Mannino, Tiit</a:t>
            </a:r>
            <a:r>
              <a:rPr b="0" i="0" lang="fr-FR" sz="2000" u="none" cap="none" strike="noStrike">
                <a:solidFill>
                  <a:srgbClr val="6AA84F"/>
                </a:solidFill>
                <a:latin typeface="Arial"/>
                <a:ea typeface="Arial"/>
                <a:cs typeface="Arial"/>
                <a:sym typeface="Arial"/>
              </a:rPr>
              <a:t> Kutser, </a:t>
            </a:r>
            <a:r>
              <a:rPr b="0" i="0" lang="fr-FR" sz="2000" u="none" cap="none" strike="noStrike">
                <a:solidFill>
                  <a:srgbClr val="70AD47"/>
                </a:solidFill>
                <a:latin typeface="Arial"/>
                <a:ea typeface="Arial"/>
                <a:cs typeface="Arial"/>
                <a:sym typeface="Arial"/>
              </a:rPr>
              <a:t>Stefan Simis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a:ea typeface="Arial"/>
                <a:cs typeface="Arial"/>
                <a:sym typeface="Arial"/>
              </a:rPr>
              <a:t>4.5 Land to ocean flows, leader:</a:t>
            </a:r>
            <a:r>
              <a:rPr b="0" i="0" lang="fr-FR" sz="2000" u="none" cap="none" strike="noStrike">
                <a:solidFill>
                  <a:srgbClr val="70AD47"/>
                </a:solidFill>
                <a:latin typeface="Arial"/>
                <a:ea typeface="Arial"/>
                <a:cs typeface="Arial"/>
                <a:sym typeface="Arial"/>
              </a:rPr>
              <a:t> Dustin Carroll (SJSU/JPL), </a:t>
            </a:r>
            <a:r>
              <a:rPr b="0" i="0" lang="fr-FR" sz="2000" u="none" cap="none" strike="noStrike">
                <a:solidFill>
                  <a:srgbClr val="000000"/>
                </a:solidFill>
                <a:latin typeface="Arial"/>
                <a:ea typeface="Arial"/>
                <a:cs typeface="Arial"/>
                <a:sym typeface="Arial"/>
              </a:rPr>
              <a:t>contributors</a:t>
            </a:r>
            <a:r>
              <a:rPr b="0" i="0" lang="fr-FR" sz="2000" u="none" cap="none" strike="noStrike">
                <a:solidFill>
                  <a:srgbClr val="70AD47"/>
                </a:solidFill>
                <a:latin typeface="Arial"/>
                <a:ea typeface="Arial"/>
                <a:cs typeface="Arial"/>
                <a:sym typeface="Arial"/>
              </a:rPr>
              <a:t>: Blake Clark (NASA), Raphael Savëlli (SJSU), Ben Poulter (NASA GSFC)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nvSpPr>
        <p:spPr>
          <a:xfrm>
            <a:off x="176048" y="995581"/>
            <a:ext cx="12015952" cy="56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900" u="none" cap="none" strike="noStrike">
                <a:solidFill>
                  <a:srgbClr val="000000"/>
                </a:solidFill>
                <a:latin typeface="Arial"/>
                <a:ea typeface="Arial"/>
                <a:cs typeface="Arial"/>
                <a:sym typeface="Arial"/>
              </a:rPr>
              <a:t>5.0 Demonstrating the power of sustained and improved aquatic carbon assessments </a:t>
            </a:r>
            <a:br>
              <a:rPr b="0" i="0" lang="fr-FR" sz="1900" u="none" cap="none" strike="noStrike">
                <a:solidFill>
                  <a:srgbClr val="000000"/>
                </a:solidFill>
                <a:latin typeface="Arial"/>
                <a:ea typeface="Arial"/>
                <a:cs typeface="Arial"/>
                <a:sym typeface="Arial"/>
              </a:rPr>
            </a:br>
            <a:r>
              <a:rPr b="0" i="0" lang="fr-FR" sz="1900" u="none" cap="none" strike="noStrike">
                <a:solidFill>
                  <a:srgbClr val="000000"/>
                </a:solidFill>
                <a:latin typeface="Arial"/>
                <a:ea typeface="Arial"/>
                <a:cs typeface="Arial"/>
                <a:sym typeface="Arial"/>
              </a:rPr>
              <a:t>5.1 Supporting the global carbon stocktake, Leader</a:t>
            </a:r>
            <a:r>
              <a:rPr b="0" i="0" lang="fr-FR" sz="1900" u="none" cap="none" strike="noStrike">
                <a:solidFill>
                  <a:srgbClr val="FF0000"/>
                </a:solidFill>
                <a:latin typeface="Arial"/>
                <a:ea typeface="Arial"/>
                <a:cs typeface="Arial"/>
                <a:sym typeface="Arial"/>
              </a:rPr>
              <a:t>:</a:t>
            </a:r>
            <a:r>
              <a:rPr b="0" i="0" lang="fr-FR" sz="1900" u="none" cap="none" strike="noStrike">
                <a:solidFill>
                  <a:srgbClr val="70AD47"/>
                </a:solidFill>
                <a:latin typeface="Arial"/>
                <a:ea typeface="Arial"/>
                <a:cs typeface="Arial"/>
                <a:sym typeface="Arial"/>
              </a:rPr>
              <a:t>Rosa Roman,</a:t>
            </a:r>
            <a:r>
              <a:rPr b="0" i="0" lang="fr-FR" sz="1900" u="none" cap="none" strike="noStrike">
                <a:solidFill>
                  <a:srgbClr val="FF0000"/>
                </a:solidFill>
                <a:latin typeface="Arial"/>
                <a:ea typeface="Arial"/>
                <a:cs typeface="Arial"/>
                <a:sym typeface="Arial"/>
              </a:rPr>
              <a:t> </a:t>
            </a:r>
            <a:r>
              <a:rPr b="0" i="0" lang="fr-FR" sz="1900" u="none" cap="none" strike="noStrike">
                <a:solidFill>
                  <a:srgbClr val="000000"/>
                </a:solidFill>
                <a:latin typeface="Arial"/>
                <a:ea typeface="Arial"/>
                <a:cs typeface="Arial"/>
                <a:sym typeface="Arial"/>
              </a:rPr>
              <a:t>Contributors:</a:t>
            </a:r>
            <a:r>
              <a:rPr b="0" i="0" lang="fr-FR" sz="1900" u="none" cap="none" strike="noStrike">
                <a:solidFill>
                  <a:srgbClr val="70AD47"/>
                </a:solidFill>
                <a:latin typeface="Arial"/>
                <a:ea typeface="Arial"/>
                <a:cs typeface="Arial"/>
                <a:sym typeface="Arial"/>
              </a:rPr>
              <a:t> Blake Clark (NASA), Rosa Roman</a:t>
            </a:r>
            <a:br>
              <a:rPr b="0" i="0" lang="fr-FR" sz="1900" u="none" cap="none" strike="noStrike">
                <a:solidFill>
                  <a:srgbClr val="000000"/>
                </a:solidFill>
                <a:latin typeface="Arial"/>
                <a:ea typeface="Arial"/>
                <a:cs typeface="Arial"/>
                <a:sym typeface="Arial"/>
              </a:rPr>
            </a:br>
            <a:r>
              <a:rPr b="0" i="0" lang="fr-FR" sz="1900" u="none" cap="none" strike="noStrike">
                <a:solidFill>
                  <a:srgbClr val="000000"/>
                </a:solidFill>
                <a:latin typeface="Arial"/>
                <a:ea typeface="Arial"/>
                <a:cs typeface="Arial"/>
                <a:sym typeface="Arial"/>
              </a:rPr>
              <a:t>5.2 Supporting global carbon assessments of the IPCC and GCB, leader:</a:t>
            </a:r>
            <a:r>
              <a:rPr b="0" i="0" lang="fr-FR" sz="1900" u="none" cap="none" strike="noStrike">
                <a:solidFill>
                  <a:srgbClr val="FF0000"/>
                </a:solidFill>
                <a:latin typeface="Arial"/>
                <a:ea typeface="Arial"/>
                <a:cs typeface="Arial"/>
                <a:sym typeface="Arial"/>
              </a:rPr>
              <a:t> </a:t>
            </a:r>
            <a:r>
              <a:rPr b="0" i="0" lang="fr-FR" sz="1900" u="none" cap="none" strike="noStrike">
                <a:solidFill>
                  <a:srgbClr val="70AD47"/>
                </a:solidFill>
                <a:latin typeface="Arial"/>
                <a:ea typeface="Arial"/>
                <a:cs typeface="Arial"/>
                <a:sym typeface="Arial"/>
              </a:rPr>
              <a:t>Peter Landschutzer</a:t>
            </a:r>
            <a:r>
              <a:rPr b="0" i="0" lang="fr-FR" sz="1900" u="none" cap="none" strike="noStrike">
                <a:solidFill>
                  <a:srgbClr val="FF0000"/>
                </a:solidFill>
                <a:latin typeface="Arial"/>
                <a:ea typeface="Arial"/>
                <a:cs typeface="Arial"/>
                <a:sym typeface="Arial"/>
              </a:rPr>
              <a:t>,</a:t>
            </a:r>
            <a:r>
              <a:rPr b="0" i="0" lang="fr-FR" sz="1900" u="none" cap="none" strike="noStrike">
                <a:solidFill>
                  <a:srgbClr val="000000"/>
                </a:solidFill>
                <a:latin typeface="Arial"/>
                <a:ea typeface="Arial"/>
                <a:cs typeface="Arial"/>
                <a:sym typeface="Arial"/>
              </a:rPr>
              <a:t> contributor:</a:t>
            </a:r>
            <a:r>
              <a:rPr b="0" i="0" lang="fr-FR" sz="1900" u="none" cap="none" strike="noStrike">
                <a:solidFill>
                  <a:srgbClr val="70AD47"/>
                </a:solidFill>
                <a:latin typeface="Arial"/>
                <a:ea typeface="Arial"/>
                <a:cs typeface="Arial"/>
                <a:sym typeface="Arial"/>
              </a:rPr>
              <a:t> Lionel Arteaga (NASA GSFC), Rosa Roman, Ben Poulter (NASA GSFC)</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1900" u="none" cap="none" strike="noStrike">
                <a:solidFill>
                  <a:srgbClr val="000000"/>
                </a:solidFill>
                <a:latin typeface="Arial"/>
                <a:ea typeface="Arial"/>
                <a:cs typeface="Arial"/>
                <a:sym typeface="Arial"/>
              </a:rPr>
              <a:t>5.3 Case study 1 – demonstrating ocean health communication for policy makers, </a:t>
            </a:r>
            <a:r>
              <a:rPr b="0" i="0" lang="fr-FR" sz="1900" u="none" cap="none" strike="noStrike">
                <a:solidFill>
                  <a:srgbClr val="70AD47"/>
                </a:solidFill>
                <a:latin typeface="Arial"/>
                <a:ea typeface="Arial"/>
                <a:cs typeface="Arial"/>
                <a:sym typeface="Arial"/>
              </a:rPr>
              <a:t>Jamie Shutler, Luke Gregor, Helen Findlay</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1900" u="none" cap="none" strike="noStrike">
                <a:solidFill>
                  <a:srgbClr val="000000"/>
                </a:solidFill>
                <a:latin typeface="Arial"/>
                <a:ea typeface="Arial"/>
                <a:cs typeface="Arial"/>
                <a:sym typeface="Arial"/>
              </a:rPr>
              <a:t>5.4 Case study 2 – demonstrating ocean constraint within global carbon assessments, leader:</a:t>
            </a:r>
            <a:r>
              <a:rPr b="0" i="0" lang="fr-FR" sz="1900" u="none" cap="none" strike="noStrike">
                <a:solidFill>
                  <a:srgbClr val="FF0000"/>
                </a:solidFill>
                <a:latin typeface="Arial"/>
                <a:ea typeface="Arial"/>
                <a:cs typeface="Arial"/>
                <a:sym typeface="Arial"/>
              </a:rPr>
              <a:t> Nicolas Mayot ?</a:t>
            </a:r>
            <a:endParaRPr/>
          </a:p>
          <a:p>
            <a:pPr indent="0" lvl="0" marL="0" marR="0" rtl="0" algn="l">
              <a:lnSpc>
                <a:spcPct val="100000"/>
              </a:lnSpc>
              <a:spcBef>
                <a:spcPts val="0"/>
              </a:spcBef>
              <a:spcAft>
                <a:spcPts val="0"/>
              </a:spcAft>
              <a:buNone/>
            </a:pPr>
            <a:r>
              <a:rPr b="0" i="0" lang="fr-FR" sz="1900" u="none" cap="none" strike="noStrike">
                <a:solidFill>
                  <a:srgbClr val="000000"/>
                </a:solidFill>
                <a:latin typeface="Arial"/>
                <a:ea typeface="Arial"/>
                <a:cs typeface="Arial"/>
                <a:sym typeface="Arial"/>
              </a:rPr>
              <a:t>5.5 Case study 3 – demonstrating National Determined Contribution assessments, leader</a:t>
            </a:r>
            <a:r>
              <a:rPr b="0" i="0" lang="fr-FR" sz="1900" u="none" cap="none" strike="noStrike">
                <a:solidFill>
                  <a:srgbClr val="70AD47"/>
                </a:solidFill>
                <a:latin typeface="Arial"/>
                <a:ea typeface="Arial"/>
                <a:cs typeface="Arial"/>
                <a:sym typeface="Arial"/>
              </a:rPr>
              <a:t>: Rosa Roman, </a:t>
            </a:r>
            <a:r>
              <a:rPr b="0" i="0" lang="fr-FR" sz="1900" u="none" cap="none" strike="noStrike">
                <a:solidFill>
                  <a:srgbClr val="000000"/>
                </a:solidFill>
                <a:latin typeface="Arial"/>
                <a:ea typeface="Arial"/>
                <a:cs typeface="Arial"/>
                <a:sym typeface="Arial"/>
              </a:rPr>
              <a:t>contributors</a:t>
            </a:r>
            <a:r>
              <a:rPr b="0" i="0" lang="fr-FR" sz="1900" u="none" cap="none" strike="noStrike">
                <a:solidFill>
                  <a:srgbClr val="FF0000"/>
                </a:solidFill>
                <a:latin typeface="Arial"/>
                <a:ea typeface="Arial"/>
                <a:cs typeface="Arial"/>
                <a:sym typeface="Arial"/>
              </a:rPr>
              <a:t>: </a:t>
            </a:r>
            <a:r>
              <a:rPr b="0" i="0" lang="fr-FR" sz="1900" u="none" cap="none" strike="noStrike">
                <a:solidFill>
                  <a:srgbClr val="70AD47"/>
                </a:solidFill>
                <a:latin typeface="Arial"/>
                <a:ea typeface="Arial"/>
                <a:cs typeface="Arial"/>
                <a:sym typeface="Arial"/>
              </a:rPr>
              <a:t>Oscar Serrano</a:t>
            </a:r>
            <a:br>
              <a:rPr b="0" i="0" lang="fr-FR"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fr-FR" sz="1900" u="none" cap="none" strike="noStrike">
                <a:solidFill>
                  <a:srgbClr val="000000"/>
                </a:solidFill>
                <a:latin typeface="Arial"/>
                <a:ea typeface="Arial"/>
                <a:cs typeface="Arial"/>
                <a:sym typeface="Arial"/>
              </a:rPr>
              <a:t>6.0 Complementarities and linkages to the GHG and AFOLU roadmaps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1900" u="none" cap="none" strike="noStrike">
                <a:solidFill>
                  <a:srgbClr val="000000"/>
                </a:solidFill>
                <a:latin typeface="Arial"/>
                <a:ea typeface="Arial"/>
                <a:cs typeface="Arial"/>
                <a:sym typeface="Arial"/>
              </a:rPr>
              <a:t>Leader:</a:t>
            </a:r>
            <a:r>
              <a:rPr b="0" i="0" lang="fr-FR" sz="1900" u="none" cap="none" strike="noStrike">
                <a:solidFill>
                  <a:srgbClr val="70AD47"/>
                </a:solidFill>
                <a:latin typeface="Arial"/>
                <a:ea typeface="Arial"/>
                <a:cs typeface="Arial"/>
                <a:sym typeface="Arial"/>
              </a:rPr>
              <a:t> Rosa Roman, contributors: </a:t>
            </a:r>
            <a:r>
              <a:rPr b="0" i="0" lang="fr-FR" sz="1900" u="none" cap="none" strike="noStrike">
                <a:solidFill>
                  <a:srgbClr val="C00000"/>
                </a:solidFill>
                <a:latin typeface="Arial"/>
                <a:ea typeface="Arial"/>
                <a:cs typeface="Arial"/>
                <a:sym typeface="Arial"/>
              </a:rPr>
              <a:t>?</a:t>
            </a:r>
            <a:r>
              <a:rPr b="0" i="0" lang="fr-FR" sz="1900" u="none" cap="none" strike="noStrike">
                <a:solidFill>
                  <a:srgbClr val="70AD47"/>
                </a:solidFill>
                <a:latin typeface="Arial"/>
                <a:ea typeface="Arial"/>
                <a:cs typeface="Arial"/>
                <a:sym typeface="Arial"/>
              </a:rPr>
              <a:t>, Ben Poulter (NASA GSFC)</a:t>
            </a:r>
            <a:endParaRPr/>
          </a:p>
          <a:p>
            <a:pPr indent="0" lvl="0" marL="0" marR="0" rtl="0" algn="l">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fr-FR" sz="1900" u="none" cap="none" strike="noStrike">
                <a:solidFill>
                  <a:srgbClr val="000000"/>
                </a:solidFill>
                <a:latin typeface="Arial"/>
                <a:ea typeface="Arial"/>
                <a:cs typeface="Arial"/>
                <a:sym typeface="Arial"/>
              </a:rPr>
              <a:t>7.0 Expanding visibility, utilisation and capacity development building, </a:t>
            </a:r>
            <a:r>
              <a:rPr b="0" i="0" lang="fr-FR" sz="1900" u="none" cap="none" strike="noStrike">
                <a:solidFill>
                  <a:srgbClr val="000000"/>
                </a:solidFill>
                <a:latin typeface="Arial"/>
                <a:ea typeface="Arial"/>
                <a:cs typeface="Arial"/>
                <a:sym typeface="Arial"/>
              </a:rPr>
              <a:t>leader:</a:t>
            </a:r>
            <a:r>
              <a:rPr b="0" i="0" lang="fr-FR" sz="1900" u="none" cap="none" strike="noStrike">
                <a:solidFill>
                  <a:srgbClr val="FF0000"/>
                </a:solidFill>
                <a:latin typeface="Arial"/>
                <a:ea typeface="Arial"/>
                <a:cs typeface="Arial"/>
                <a:sym typeface="Arial"/>
              </a:rPr>
              <a:t> ? </a:t>
            </a:r>
            <a:r>
              <a:rPr b="0" i="0" lang="fr-FR" sz="1900" u="none" cap="none" strike="noStrike">
                <a:solidFill>
                  <a:srgbClr val="70AD47"/>
                </a:solidFill>
                <a:latin typeface="Arial"/>
                <a:ea typeface="Arial"/>
                <a:cs typeface="Arial"/>
                <a:sym typeface="Arial"/>
              </a:rPr>
              <a:t>Contributors: Gemma Kulk, Joaquim Goes</a:t>
            </a:r>
            <a:endParaRPr/>
          </a:p>
          <a:p>
            <a:pPr indent="0" lvl="0" marL="0" marR="0" rtl="0" algn="l">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fr-FR" sz="1900" u="none" cap="none" strike="noStrike">
                <a:solidFill>
                  <a:srgbClr val="000000"/>
                </a:solidFill>
                <a:latin typeface="Arial"/>
                <a:ea typeface="Arial"/>
                <a:cs typeface="Arial"/>
                <a:sym typeface="Arial"/>
              </a:rPr>
              <a:t>8.0 Forward look</a:t>
            </a:r>
            <a:endParaRPr/>
          </a:p>
          <a:p>
            <a:pPr indent="0" lvl="0" marL="0" marR="0" rtl="0" algn="l">
              <a:lnSpc>
                <a:spcPct val="100000"/>
              </a:lnSpc>
              <a:spcBef>
                <a:spcPts val="0"/>
              </a:spcBef>
              <a:spcAft>
                <a:spcPts val="0"/>
              </a:spcAft>
              <a:buNone/>
            </a:pPr>
            <a:r>
              <a:rPr b="1" i="0" lang="fr-FR" sz="1900" u="none" cap="none" strike="noStrike">
                <a:solidFill>
                  <a:srgbClr val="000000"/>
                </a:solidFill>
                <a:latin typeface="Arial"/>
                <a:ea typeface="Arial"/>
                <a:cs typeface="Arial"/>
                <a:sym typeface="Arial"/>
              </a:rPr>
              <a:t>Appendix 1 Table of Recommendations</a:t>
            </a:r>
            <a:endParaRPr b="0" i="0" sz="1900" u="none" cap="none" strike="noStrike">
              <a:solidFill>
                <a:srgbClr val="000000"/>
              </a:solidFill>
              <a:latin typeface="Arial"/>
              <a:ea typeface="Arial"/>
              <a:cs typeface="Arial"/>
              <a:sym typeface="Arial"/>
            </a:endParaRPr>
          </a:p>
        </p:txBody>
      </p:sp>
      <p:sp>
        <p:nvSpPr>
          <p:cNvPr id="156" name="Google Shape;156;p7"/>
          <p:cNvSpPr txBox="1"/>
          <p:nvPr/>
        </p:nvSpPr>
        <p:spPr>
          <a:xfrm>
            <a:off x="328448" y="3283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fr-FR" sz="4400" u="none" cap="none" strike="noStrike">
                <a:solidFill>
                  <a:schemeClr val="lt1"/>
                </a:solidFill>
                <a:latin typeface="Montserrat"/>
                <a:ea typeface="Montserrat"/>
                <a:cs typeface="Montserrat"/>
                <a:sym typeface="Montserrat"/>
              </a:rPr>
              <a:t>Outline and list of contributors</a:t>
            </a:r>
            <a:endParaRPr b="0" i="0" sz="44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Example of content</a:t>
            </a:r>
            <a:endParaRPr/>
          </a:p>
        </p:txBody>
      </p:sp>
      <p:sp>
        <p:nvSpPr>
          <p:cNvPr id="162" name="Google Shape;162;p8"/>
          <p:cNvSpPr txBox="1"/>
          <p:nvPr/>
        </p:nvSpPr>
        <p:spPr>
          <a:xfrm>
            <a:off x="243840" y="1314822"/>
            <a:ext cx="11704320"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500" u="none" cap="none" strike="noStrike">
                <a:solidFill>
                  <a:srgbClr val="000000"/>
                </a:solidFill>
                <a:latin typeface="Arial"/>
                <a:ea typeface="Arial"/>
                <a:cs typeface="Arial"/>
                <a:sym typeface="Arial"/>
              </a:rPr>
              <a:t>3-Current satellite Earth observation capabilities</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fr-FR" sz="1500" u="none" cap="none" strike="noStrike">
                <a:solidFill>
                  <a:srgbClr val="000000"/>
                </a:solidFill>
                <a:latin typeface="Arial"/>
                <a:ea typeface="Arial"/>
                <a:cs typeface="Arial"/>
                <a:sym typeface="Arial"/>
              </a:rPr>
              <a:t>3.5 Land to ocean flows, </a:t>
            </a:r>
            <a:r>
              <a:rPr b="0" i="0" lang="fr-FR" sz="1500" u="none" cap="none" strike="noStrike">
                <a:solidFill>
                  <a:srgbClr val="70AD47"/>
                </a:solidFill>
                <a:latin typeface="Arial"/>
                <a:ea typeface="Arial"/>
                <a:cs typeface="Arial"/>
                <a:sym typeface="Arial"/>
              </a:rPr>
              <a:t>leader: Blake Clark (NASA), </a:t>
            </a:r>
            <a:r>
              <a:rPr b="0" i="0" lang="fr-FR" sz="1500" u="none" cap="none" strike="noStrike">
                <a:solidFill>
                  <a:srgbClr val="000000"/>
                </a:solidFill>
                <a:latin typeface="Arial"/>
                <a:ea typeface="Arial"/>
                <a:cs typeface="Arial"/>
                <a:sym typeface="Arial"/>
              </a:rPr>
              <a:t>Contributors</a:t>
            </a:r>
            <a:r>
              <a:rPr b="0" i="0" lang="fr-FR" sz="1500" u="none" cap="none" strike="noStrike">
                <a:solidFill>
                  <a:srgbClr val="70AD47"/>
                </a:solidFill>
                <a:latin typeface="Arial"/>
                <a:ea typeface="Arial"/>
                <a:cs typeface="Arial"/>
                <a:sym typeface="Arial"/>
              </a:rPr>
              <a:t>: Dustin Carroll,  Raphael Savëlli , Joaquim Goes, Antonio Mannino</a:t>
            </a:r>
            <a:endParaRPr/>
          </a:p>
          <a:p>
            <a:pPr indent="0" lvl="0" marL="0" marR="0" rtl="0" algn="l">
              <a:lnSpc>
                <a:spcPct val="100000"/>
              </a:lnSpc>
              <a:spcBef>
                <a:spcPts val="0"/>
              </a:spcBef>
              <a:spcAft>
                <a:spcPts val="0"/>
              </a:spcAft>
              <a:buNone/>
            </a:pPr>
            <a:r>
              <a:t/>
            </a:r>
            <a:endParaRPr b="0" i="0" sz="1500" u="none" cap="none" strike="noStrike">
              <a:solidFill>
                <a:srgbClr val="000000"/>
              </a:solidFill>
              <a:latin typeface="Arial"/>
              <a:ea typeface="Arial"/>
              <a:cs typeface="Arial"/>
              <a:sym typeface="Arial"/>
            </a:endParaRPr>
          </a:p>
          <a:p>
            <a:pPr indent="-95250" lvl="0" marL="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Cross platform integration and standardization of products for estimating carbon and sediment concentration from higher order rivers (100 m width) to the ocean</a:t>
            </a:r>
            <a:endParaRPr b="0" i="0" sz="1500" u="none" cap="none" strike="noStrike">
              <a:solidFill>
                <a:srgbClr val="70AD47"/>
              </a:solidFill>
              <a:latin typeface="Arial"/>
              <a:ea typeface="Arial"/>
              <a:cs typeface="Arial"/>
              <a:sym typeface="Arial"/>
            </a:endParaRPr>
          </a:p>
          <a:p>
            <a:pPr indent="-95250" lvl="4" marL="91440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Utilize full suite of optical satellites (Sentinel 2, Sentinel 3, PACE, Landsat, SBG, EarthCARE, etc)</a:t>
            </a:r>
            <a:endParaRPr/>
          </a:p>
          <a:p>
            <a:pPr indent="-95250" lvl="0" marL="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Integration of optical satellites with satellite observations for river flow (SWOT) and models (hydrologic models) to achieve realistic fluxes of carbon and sediment to the ocean (with uncertainties) – and potentially water-atmosphere CO2 fluxes at the river catchment scale using optical proxies</a:t>
            </a:r>
            <a:endParaRPr/>
          </a:p>
          <a:p>
            <a:pPr indent="-95250" lvl="0" marL="91440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can ultimately lead to a carbon budget that integrates at the watershed scale, improving country, regional, and global carbon stock take</a:t>
            </a:r>
            <a:endParaRPr/>
          </a:p>
          <a:p>
            <a:pPr indent="-95250" lvl="0" marL="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Continued investment in algorithm development stratified by biome/latitude with in-situ measurements of paired water samples and radiometry. Currently very limited in coastal waters and delta systems, especially large rivers that are remote and polar systems that are covered in ice when much flow is occurring</a:t>
            </a:r>
            <a:endParaRPr/>
          </a:p>
          <a:p>
            <a:pPr indent="-95250" lvl="0" marL="91440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Moving from bulk carbon concentration to carbon composition, source, and reactivity with hyperspectral capability and associated in-situ measurements</a:t>
            </a:r>
            <a:endParaRPr/>
          </a:p>
          <a:p>
            <a:pPr indent="-95250" lvl="0" marL="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Active data assimilation into modeling efforts to quantify and monitor evolution of major events over time </a:t>
            </a:r>
            <a:r>
              <a:rPr b="0" i="0" lang="fr-FR" sz="1500" u="sng" cap="none" strike="noStrike">
                <a:solidFill>
                  <a:srgbClr val="1155CC"/>
                </a:solidFill>
                <a:latin typeface="Arial"/>
                <a:ea typeface="Arial"/>
                <a:cs typeface="Arial"/>
                <a:sym typeface="Arial"/>
                <a:hlinkClick r:id="rId3">
                  <a:extLst>
                    <a:ext uri="{A12FA001-AC4F-418D-AE19-62706E023703}">
                      <ahyp:hlinkClr val="tx"/>
                    </a:ext>
                  </a:extLst>
                </a:hlinkClick>
              </a:rPr>
              <a:t>(Clark and Schollaert Uz 2024)</a:t>
            </a:r>
            <a:endParaRPr b="0" i="0" sz="1500" u="none" cap="none" strike="noStrike">
              <a:solidFill>
                <a:srgbClr val="70AD47"/>
              </a:solidFill>
              <a:latin typeface="Arial"/>
              <a:ea typeface="Arial"/>
              <a:cs typeface="Arial"/>
              <a:sym typeface="Arial"/>
            </a:endParaRPr>
          </a:p>
          <a:p>
            <a:pPr indent="-95250" lvl="0" marL="0" marR="0" rtl="0" algn="l">
              <a:lnSpc>
                <a:spcPct val="100000"/>
              </a:lnSpc>
              <a:spcBef>
                <a:spcPts val="0"/>
              </a:spcBef>
              <a:spcAft>
                <a:spcPts val="0"/>
              </a:spcAft>
              <a:buClr>
                <a:srgbClr val="000000"/>
              </a:buClr>
              <a:buSzPts val="1500"/>
              <a:buFont typeface="Arial"/>
              <a:buChar char="•"/>
            </a:pPr>
            <a:r>
              <a:rPr b="0" i="0" lang="fr-FR" sz="1500" u="none" cap="none" strike="noStrike">
                <a:solidFill>
                  <a:srgbClr val="70AD47"/>
                </a:solidFill>
                <a:latin typeface="Arial"/>
                <a:ea typeface="Arial"/>
                <a:cs typeface="Arial"/>
                <a:sym typeface="Arial"/>
              </a:rPr>
              <a:t>Use of sub-orbital platforms to improve coverage and estimate of fluxes especially during impactful, transient events such as tropical storms </a:t>
            </a:r>
            <a:r>
              <a:rPr b="0" i="0" lang="fr-FR" sz="1500" u="sng" cap="none" strike="noStrike">
                <a:solidFill>
                  <a:srgbClr val="1155CC"/>
                </a:solidFill>
                <a:latin typeface="Arial"/>
                <a:ea typeface="Arial"/>
                <a:cs typeface="Arial"/>
                <a:sym typeface="Arial"/>
                <a:hlinkClick r:id="rId4">
                  <a:extLst>
                    <a:ext uri="{A12FA001-AC4F-418D-AE19-62706E023703}">
                      <ahyp:hlinkClr val="tx"/>
                    </a:ext>
                  </a:extLst>
                </a:hlinkClick>
              </a:rPr>
              <a:t>(Paerl et al. 2020)</a:t>
            </a:r>
            <a:endParaRPr b="0" i="0" sz="1500" u="none" cap="none" strike="noStrike">
              <a:solidFill>
                <a:srgbClr val="70AD47"/>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nvSpPr>
        <p:spPr>
          <a:xfrm>
            <a:off x="-7034" y="6557257"/>
            <a:ext cx="12200205" cy="30777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rgbClr val="002060"/>
                </a:solidFill>
                <a:latin typeface="Arial"/>
                <a:ea typeface="Arial"/>
                <a:cs typeface="Arial"/>
                <a:sym typeface="Arial"/>
              </a:rPr>
              <a:t>Aquatic Carbon Roadmap preparation meeting</a:t>
            </a:r>
            <a:endParaRPr b="1" i="0" sz="1400" u="none" cap="none" strike="noStrike">
              <a:solidFill>
                <a:srgbClr val="002060"/>
              </a:solidFill>
              <a:latin typeface="Arial"/>
              <a:ea typeface="Arial"/>
              <a:cs typeface="Arial"/>
              <a:sym typeface="Arial"/>
            </a:endParaRPr>
          </a:p>
        </p:txBody>
      </p:sp>
      <p:sp>
        <p:nvSpPr>
          <p:cNvPr id="168" name="Google Shape;16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fr-FR"/>
              <a:t>Upcoming events</a:t>
            </a:r>
            <a:endParaRPr/>
          </a:p>
        </p:txBody>
      </p:sp>
      <p:pic>
        <p:nvPicPr>
          <p:cNvPr id="169" name="Google Shape;169;p9"/>
          <p:cNvPicPr preferRelativeResize="0"/>
          <p:nvPr/>
        </p:nvPicPr>
        <p:blipFill rotWithShape="1">
          <a:blip r:embed="rId3">
            <a:alphaModFix/>
          </a:blip>
          <a:srcRect b="0" l="0" r="0" t="0"/>
          <a:stretch/>
        </p:blipFill>
        <p:spPr>
          <a:xfrm>
            <a:off x="914445" y="1036347"/>
            <a:ext cx="10363110" cy="5821653"/>
          </a:xfrm>
          <a:prstGeom prst="rect">
            <a:avLst/>
          </a:prstGeom>
          <a:noFill/>
          <a:ln>
            <a:noFill/>
          </a:ln>
        </p:spPr>
      </p:pic>
      <p:sp>
        <p:nvSpPr>
          <p:cNvPr id="170" name="Google Shape;170;p9"/>
          <p:cNvSpPr txBox="1"/>
          <p:nvPr/>
        </p:nvSpPr>
        <p:spPr>
          <a:xfrm>
            <a:off x="907047" y="1029312"/>
            <a:ext cx="10370400" cy="5725800"/>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2400" u="none" cap="none" strike="noStrike">
                <a:solidFill>
                  <a:srgbClr val="19222F"/>
                </a:solidFill>
                <a:latin typeface="Arial"/>
                <a:ea typeface="Arial"/>
                <a:cs typeface="Arial"/>
                <a:sym typeface="Arial"/>
              </a:rPr>
              <a:t>Ocean Carbon dedicated sessions: </a:t>
            </a:r>
            <a:endParaRPr/>
          </a:p>
          <a:p>
            <a:pPr indent="0" lvl="0" marL="0" marR="0" rtl="0" algn="ctr">
              <a:lnSpc>
                <a:spcPct val="100000"/>
              </a:lnSpc>
              <a:spcBef>
                <a:spcPts val="0"/>
              </a:spcBef>
              <a:spcAft>
                <a:spcPts val="0"/>
              </a:spcAft>
              <a:buNone/>
            </a:pPr>
            <a:r>
              <a:t/>
            </a:r>
            <a:endParaRPr b="1" i="0" sz="2400" u="none" cap="none" strike="noStrike">
              <a:solidFill>
                <a:srgbClr val="19222F"/>
              </a:solidFill>
              <a:latin typeface="Arial"/>
              <a:ea typeface="Arial"/>
              <a:cs typeface="Arial"/>
              <a:sym typeface="Arial"/>
            </a:endParaRPr>
          </a:p>
          <a:p>
            <a:pPr indent="0" lvl="0" marL="0" marR="0" rtl="0" algn="ctr">
              <a:lnSpc>
                <a:spcPct val="100000"/>
              </a:lnSpc>
              <a:spcBef>
                <a:spcPts val="0"/>
              </a:spcBef>
              <a:spcAft>
                <a:spcPts val="0"/>
              </a:spcAft>
              <a:buNone/>
            </a:pPr>
            <a:r>
              <a:rPr b="0" i="0" lang="fr-FR" sz="2400" u="none" cap="none" strike="noStrike">
                <a:solidFill>
                  <a:srgbClr val="F2DFE0"/>
                </a:solidFill>
                <a:latin typeface="Arial"/>
                <a:ea typeface="Arial"/>
                <a:cs typeface="Arial"/>
                <a:sym typeface="Arial"/>
              </a:rPr>
              <a:t>A.08.09 Marine and Coastal Ocean Carbon</a:t>
            </a:r>
            <a:endParaRPr/>
          </a:p>
          <a:p>
            <a:pPr indent="0" lvl="0" marL="0" marR="0" rtl="0" algn="ctr">
              <a:lnSpc>
                <a:spcPct val="100000"/>
              </a:lnSpc>
              <a:spcBef>
                <a:spcPts val="0"/>
              </a:spcBef>
              <a:spcAft>
                <a:spcPts val="0"/>
              </a:spcAft>
              <a:buNone/>
            </a:pPr>
            <a:r>
              <a:t/>
            </a:r>
            <a:endParaRPr b="0" i="0" sz="2400" u="none" cap="none" strike="noStrike">
              <a:solidFill>
                <a:srgbClr val="F2DFE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2400" u="none" cap="none" strike="noStrike">
              <a:solidFill>
                <a:srgbClr val="F2DFE0"/>
              </a:solidFill>
              <a:latin typeface="Arial"/>
              <a:ea typeface="Arial"/>
              <a:cs typeface="Arial"/>
              <a:sym typeface="Arial"/>
            </a:endParaRPr>
          </a:p>
          <a:p>
            <a:pPr indent="0" lvl="0" marL="0" marR="0" rtl="0" algn="ctr">
              <a:lnSpc>
                <a:spcPct val="100000"/>
              </a:lnSpc>
              <a:spcBef>
                <a:spcPts val="0"/>
              </a:spcBef>
              <a:spcAft>
                <a:spcPts val="0"/>
              </a:spcAft>
              <a:buNone/>
            </a:pPr>
            <a:r>
              <a:rPr b="1" i="0" lang="fr-FR" sz="2400" u="none" cap="none" strike="noStrike">
                <a:solidFill>
                  <a:srgbClr val="19222F"/>
                </a:solidFill>
                <a:latin typeface="Arial"/>
                <a:ea typeface="Arial"/>
                <a:cs typeface="Arial"/>
                <a:sym typeface="Arial"/>
              </a:rPr>
              <a:t>Insight session: </a:t>
            </a:r>
            <a:endParaRPr/>
          </a:p>
          <a:p>
            <a:pPr indent="0" lvl="0" marL="0" marR="0" rtl="0" algn="ctr">
              <a:lnSpc>
                <a:spcPct val="100000"/>
              </a:lnSpc>
              <a:spcBef>
                <a:spcPts val="0"/>
              </a:spcBef>
              <a:spcAft>
                <a:spcPts val="0"/>
              </a:spcAft>
              <a:buNone/>
            </a:pPr>
            <a:r>
              <a:rPr b="0" i="0" lang="fr-FR" sz="2400" u="none" cap="none" strike="noStrike">
                <a:solidFill>
                  <a:srgbClr val="F2DFE0"/>
                </a:solidFill>
                <a:latin typeface="Arial"/>
                <a:ea typeface="Arial"/>
                <a:cs typeface="Arial"/>
                <a:sym typeface="Arial"/>
              </a:rPr>
              <a:t>Toward an Aquatic Carbon Roadmap as a key integrated contribution to the Global Stock</a:t>
            </a:r>
            <a:r>
              <a:rPr lang="fr-FR" sz="2400">
                <a:solidFill>
                  <a:srgbClr val="F2DFE0"/>
                </a:solidFill>
              </a:rPr>
              <a:t>t</a:t>
            </a:r>
            <a:r>
              <a:rPr b="0" i="0" lang="fr-FR" sz="2400" u="none" cap="none" strike="noStrike">
                <a:solidFill>
                  <a:srgbClr val="F2DFE0"/>
                </a:solidFill>
                <a:latin typeface="Arial"/>
                <a:ea typeface="Arial"/>
                <a:cs typeface="Arial"/>
                <a:sym typeface="Arial"/>
              </a:rPr>
              <a:t>ake </a:t>
            </a:r>
            <a:endParaRPr/>
          </a:p>
          <a:p>
            <a:pPr indent="0" lvl="0" marL="0" marR="0" rtl="0" algn="ctr">
              <a:lnSpc>
                <a:spcPct val="100000"/>
              </a:lnSpc>
              <a:spcBef>
                <a:spcPts val="0"/>
              </a:spcBef>
              <a:spcAft>
                <a:spcPts val="0"/>
              </a:spcAft>
              <a:buNone/>
            </a:pPr>
            <a:r>
              <a:t/>
            </a:r>
            <a:endParaRPr b="0" i="0" sz="2400" u="none" cap="none" strike="noStrike">
              <a:solidFill>
                <a:srgbClr val="F2DFE0"/>
              </a:solidFill>
              <a:latin typeface="Arial"/>
              <a:ea typeface="Arial"/>
              <a:cs typeface="Arial"/>
              <a:sym typeface="Arial"/>
            </a:endParaRPr>
          </a:p>
          <a:p>
            <a:pPr indent="0" lvl="0" marL="0" marR="0" rtl="0" algn="just">
              <a:lnSpc>
                <a:spcPct val="100000"/>
              </a:lnSpc>
              <a:spcBef>
                <a:spcPts val="0"/>
              </a:spcBef>
              <a:spcAft>
                <a:spcPts val="0"/>
              </a:spcAft>
              <a:buNone/>
            </a:pPr>
            <a:r>
              <a:rPr b="0" i="0" lang="fr-FR" sz="1800" u="none" cap="none" strike="noStrike">
                <a:solidFill>
                  <a:srgbClr val="F2DFE0"/>
                </a:solidFill>
                <a:latin typeface="Arial"/>
                <a:ea typeface="Arial"/>
                <a:cs typeface="Arial"/>
                <a:sym typeface="Arial"/>
              </a:rPr>
              <a:t>This insight session will spotlight the developing Aquatic Carbon Roadmap and bring together contributors from the other CEOS roadmaps to highlight </a:t>
            </a:r>
            <a:r>
              <a:rPr b="1" i="0" lang="fr-FR" sz="1800" u="none" cap="none" strike="noStrike">
                <a:solidFill>
                  <a:srgbClr val="F2DFE0"/>
                </a:solidFill>
                <a:latin typeface="Arial"/>
                <a:ea typeface="Arial"/>
                <a:cs typeface="Arial"/>
                <a:sym typeface="Arial"/>
              </a:rPr>
              <a:t>synergies and interconnections</a:t>
            </a:r>
            <a:r>
              <a:rPr b="0" i="0" lang="fr-FR" sz="1800" u="none" cap="none" strike="noStrike">
                <a:solidFill>
                  <a:srgbClr val="F2DFE0"/>
                </a:solidFill>
                <a:latin typeface="Arial"/>
                <a:ea typeface="Arial"/>
                <a:cs typeface="Arial"/>
                <a:sym typeface="Arial"/>
              </a:rPr>
              <a:t> across the three efforts </a:t>
            </a:r>
            <a:r>
              <a:rPr b="1" i="0" lang="fr-FR" sz="1800" u="none" cap="none" strike="noStrike">
                <a:solidFill>
                  <a:srgbClr val="F2DFE0"/>
                </a:solidFill>
                <a:latin typeface="Arial"/>
                <a:ea typeface="Arial"/>
                <a:cs typeface="Arial"/>
                <a:sym typeface="Arial"/>
              </a:rPr>
              <a:t>towards an enhanced understanding of the Earth as a System within the framework of the global stocktake</a:t>
            </a:r>
            <a:r>
              <a:rPr b="0" i="0" lang="fr-FR" sz="1800" u="none" cap="none" strike="noStrike">
                <a:solidFill>
                  <a:srgbClr val="F2DFE0"/>
                </a:solidFill>
                <a:latin typeface="Arial"/>
                <a:ea typeface="Arial"/>
                <a:cs typeface="Arial"/>
                <a:sym typeface="Arial"/>
              </a:rPr>
              <a:t>. It will offer an opportunity to meet, exchange ideas, put the roadmaps in context of other efforts, and </a:t>
            </a:r>
            <a:r>
              <a:rPr b="1" i="0" lang="fr-FR" sz="1800" u="none" cap="none" strike="noStrike">
                <a:solidFill>
                  <a:srgbClr val="F2DFE0"/>
                </a:solidFill>
                <a:latin typeface="Arial"/>
                <a:ea typeface="Arial"/>
                <a:cs typeface="Arial"/>
                <a:sym typeface="Arial"/>
              </a:rPr>
              <a:t>advance the efforts of the Aquatic Carbon Roadmap.</a:t>
            </a:r>
            <a:endParaRPr/>
          </a:p>
          <a:p>
            <a:pPr indent="0" lvl="0" marL="0" marR="0" rtl="0" algn="just">
              <a:lnSpc>
                <a:spcPct val="100000"/>
              </a:lnSpc>
              <a:spcBef>
                <a:spcPts val="0"/>
              </a:spcBef>
              <a:spcAft>
                <a:spcPts val="0"/>
              </a:spcAft>
              <a:buNone/>
            </a:pPr>
            <a:r>
              <a:t/>
            </a:r>
            <a:endParaRPr b="0" i="0" sz="2000" u="none" cap="none" strike="noStrike">
              <a:solidFill>
                <a:srgbClr val="F2DFE0"/>
              </a:solidFill>
              <a:latin typeface="Arial"/>
              <a:ea typeface="Arial"/>
              <a:cs typeface="Arial"/>
              <a:sym typeface="Arial"/>
            </a:endParaRPr>
          </a:p>
          <a:p>
            <a:pPr indent="0" lvl="0" marL="0" marR="0" rtl="0" algn="ctr">
              <a:lnSpc>
                <a:spcPct val="100000"/>
              </a:lnSpc>
              <a:spcBef>
                <a:spcPts val="0"/>
              </a:spcBef>
              <a:spcAft>
                <a:spcPts val="0"/>
              </a:spcAft>
              <a:buNone/>
            </a:pPr>
            <a:r>
              <a:rPr b="0" i="0" lang="fr-FR" sz="2000" u="none" cap="none" strike="noStrike">
                <a:solidFill>
                  <a:srgbClr val="C00000"/>
                </a:solidFill>
                <a:latin typeface="Arial"/>
                <a:ea typeface="Arial"/>
                <a:cs typeface="Arial"/>
                <a:sym typeface="Arial"/>
              </a:rPr>
              <a:t>CEOS Action: Support the organisation and communication of this Insight session</a:t>
            </a:r>
            <a:endParaRPr/>
          </a:p>
          <a:p>
            <a:pPr indent="0" lvl="0" marL="0" marR="0" rtl="0" algn="just">
              <a:lnSpc>
                <a:spcPct val="100000"/>
              </a:lnSpc>
              <a:spcBef>
                <a:spcPts val="0"/>
              </a:spcBef>
              <a:spcAft>
                <a:spcPts val="0"/>
              </a:spcAft>
              <a:buNone/>
            </a:pPr>
            <a:r>
              <a:t/>
            </a:r>
            <a:endParaRPr b="0" i="0" sz="2000" u="none" cap="none" strike="noStrike">
              <a:solidFill>
                <a:srgbClr val="F2DFE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