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Montserrat"/>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jftQK659FB8LxuU1yLRLPLAt1i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regular.fntdata"/><Relationship Id="rId16" Type="http://schemas.openxmlformats.org/officeDocument/2006/relationships/slide" Target="slides/slide12.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image" Target="../media/image12.jpg"/><Relationship Id="rId5" Type="http://schemas.openxmlformats.org/officeDocument/2006/relationships/image" Target="../media/image1.png"/><Relationship Id="rId6"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
        <p:nvSpPr>
          <p:cNvPr id="29" name="Google Shape;29;p1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8"/>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CEOS SIT-40, 8-10 April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SIT-40</a:t>
            </a:r>
            <a:endParaRPr sz="7500">
              <a:latin typeface="Montserrat"/>
              <a:ea typeface="Montserrat"/>
              <a:cs typeface="Montserrat"/>
              <a:sym typeface="Montserrat"/>
            </a:endParaRPr>
          </a:p>
          <a:p>
            <a:pPr indent="0" lvl="0" marL="0" rtl="0" algn="l">
              <a:lnSpc>
                <a:spcPct val="115000"/>
              </a:lnSpc>
              <a:spcBef>
                <a:spcPts val="0"/>
              </a:spcBef>
              <a:spcAft>
                <a:spcPts val="0"/>
              </a:spcAft>
              <a:buSzPts val="8000"/>
              <a:buNone/>
            </a:pPr>
            <a:r>
              <a:rPr i="1" lang="en-GB" sz="4000">
                <a:latin typeface="Montserrat"/>
                <a:ea typeface="Montserrat"/>
                <a:cs typeface="Montserrat"/>
                <a:sym typeface="Montserrat"/>
              </a:rPr>
              <a:t>UNFCCC / COP / EID engagement</a:t>
            </a:r>
            <a:br>
              <a:rPr i="1" lang="en-GB" sz="4000">
                <a:latin typeface="Montserrat"/>
                <a:ea typeface="Montserrat"/>
                <a:cs typeface="Montserrat"/>
                <a:sym typeface="Montserrat"/>
              </a:rPr>
            </a:br>
            <a:br>
              <a:rPr i="1" lang="en-GB" sz="4000">
                <a:latin typeface="Montserrat"/>
                <a:ea typeface="Montserrat"/>
                <a:cs typeface="Montserrat"/>
                <a:sym typeface="Montserrat"/>
              </a:rPr>
            </a:br>
            <a:endParaRPr i="1" sz="4000">
              <a:latin typeface="Montserrat"/>
              <a:ea typeface="Montserrat"/>
              <a:cs typeface="Montserrat"/>
              <a:sym typeface="Montserrat"/>
            </a:endParaRPr>
          </a:p>
        </p:txBody>
      </p:sp>
      <p:sp>
        <p:nvSpPr>
          <p:cNvPr id="67" name="Google Shape;67;p1"/>
          <p:cNvSpPr/>
          <p:nvPr/>
        </p:nvSpPr>
        <p:spPr>
          <a:xfrm>
            <a:off x="6375400" y="3429000"/>
            <a:ext cx="564055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Mark Dowell (EC)</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and Vincent-Henri </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Peuch (ECMWF)</a:t>
            </a:r>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 4.2</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SIT-40</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8-10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idx="1" type="body"/>
          </p:nvPr>
        </p:nvSpPr>
        <p:spPr>
          <a:xfrm>
            <a:off x="324233" y="1129556"/>
            <a:ext cx="11495400" cy="4912586"/>
          </a:xfrm>
          <a:prstGeom prst="rect">
            <a:avLst/>
          </a:prstGeom>
          <a:noFill/>
          <a:ln>
            <a:noFill/>
          </a:ln>
        </p:spPr>
        <p:txBody>
          <a:bodyPr anchorCtr="0" anchor="t" bIns="45700" lIns="91425" spcFirstLastPara="1" rIns="91425" wrap="square" tIns="45700">
            <a:noAutofit/>
          </a:bodyPr>
          <a:lstStyle/>
          <a:p>
            <a:pPr indent="-361950" lvl="0" marL="457200" marR="0" rtl="0" algn="l">
              <a:lnSpc>
                <a:spcPct val="115000"/>
              </a:lnSpc>
              <a:spcBef>
                <a:spcPts val="1000"/>
              </a:spcBef>
              <a:spcAft>
                <a:spcPts val="0"/>
              </a:spcAft>
              <a:buClr>
                <a:schemeClr val="dk1"/>
              </a:buClr>
              <a:buSzPts val="2100"/>
              <a:buFont typeface="Montserrat"/>
              <a:buChar char="❖"/>
            </a:pPr>
            <a:r>
              <a:rPr lang="en-GB"/>
              <a:t>Lead V-H Peuch (VHP) Vice Chair WGClimate </a:t>
            </a:r>
            <a:endParaRPr/>
          </a:p>
          <a:p>
            <a:pPr indent="-361950" lvl="0" marL="457200" marR="0" rtl="0" algn="l">
              <a:lnSpc>
                <a:spcPct val="115000"/>
              </a:lnSpc>
              <a:spcBef>
                <a:spcPts val="1000"/>
              </a:spcBef>
              <a:spcAft>
                <a:spcPts val="0"/>
              </a:spcAft>
              <a:buClr>
                <a:schemeClr val="dk1"/>
              </a:buClr>
              <a:buSzPts val="2100"/>
              <a:buFont typeface="Montserrat"/>
              <a:buChar char="❖"/>
            </a:pPr>
            <a:r>
              <a:rPr lang="en-GB" sz="1800">
                <a:solidFill>
                  <a:srgbClr val="000000"/>
                </a:solidFill>
                <a:latin typeface="Open Sans"/>
                <a:ea typeface="Open Sans"/>
                <a:cs typeface="Open Sans"/>
                <a:sym typeface="Open Sans"/>
              </a:rPr>
              <a:t>Strengthen dialogue with UNFCCC</a:t>
            </a:r>
            <a:endParaRPr b="0" i="0" sz="1800" u="none" strike="noStrike">
              <a:solidFill>
                <a:srgbClr val="000000"/>
              </a:solidFill>
              <a:latin typeface="Open Sans"/>
              <a:ea typeface="Open Sans"/>
              <a:cs typeface="Open Sans"/>
              <a:sym typeface="Open Sans"/>
            </a:endParaRPr>
          </a:p>
          <a:p>
            <a:pPr indent="-361950" lvl="0" marL="457200" marR="0" rtl="0" algn="l">
              <a:lnSpc>
                <a:spcPct val="115000"/>
              </a:lnSpc>
              <a:spcBef>
                <a:spcPts val="1000"/>
              </a:spcBef>
              <a:spcAft>
                <a:spcPts val="0"/>
              </a:spcAft>
              <a:buClr>
                <a:schemeClr val="dk1"/>
              </a:buClr>
              <a:buSzPts val="2100"/>
              <a:buFont typeface="Montserrat"/>
              <a:buChar char="❖"/>
            </a:pPr>
            <a:r>
              <a:rPr b="0" i="0" lang="en-GB" sz="1800" u="none" strike="noStrike">
                <a:solidFill>
                  <a:srgbClr val="000000"/>
                </a:solidFill>
                <a:latin typeface="Open Sans"/>
                <a:ea typeface="Open Sans"/>
                <a:cs typeface="Open Sans"/>
                <a:sym typeface="Open Sans"/>
              </a:rPr>
              <a:t>Preparation for Earth Information Day at the COPs  is a key task for the Tiger Team. Defining and improving a process of preparation each year to be more effective and proactive, as well as to ensure consistent and clear messaging. </a:t>
            </a:r>
            <a:endParaRPr/>
          </a:p>
          <a:p>
            <a:pPr indent="-361950" lvl="0" marL="457200" marR="0" rtl="0" algn="l">
              <a:lnSpc>
                <a:spcPct val="115000"/>
              </a:lnSpc>
              <a:spcBef>
                <a:spcPts val="1000"/>
              </a:spcBef>
              <a:spcAft>
                <a:spcPts val="0"/>
              </a:spcAft>
              <a:buClr>
                <a:schemeClr val="dk1"/>
              </a:buClr>
              <a:buSzPts val="2100"/>
              <a:buFont typeface="Montserrat"/>
              <a:buChar char="❖"/>
            </a:pPr>
            <a:r>
              <a:rPr b="0" i="0" lang="en-GB" sz="1800" u="none" strike="noStrike">
                <a:solidFill>
                  <a:srgbClr val="000000"/>
                </a:solidFill>
                <a:latin typeface="Open Sans"/>
                <a:ea typeface="Open Sans"/>
                <a:cs typeface="Open Sans"/>
                <a:sym typeface="Open Sans"/>
              </a:rPr>
              <a:t>increase collective awareness of the activities of all the agencies in order to ensure streamlined engagement with UNFCCC. </a:t>
            </a:r>
            <a:endParaRPr/>
          </a:p>
          <a:p>
            <a:pPr indent="-361950" lvl="0" marL="457200" marR="0" rtl="0" algn="l">
              <a:lnSpc>
                <a:spcPct val="115000"/>
              </a:lnSpc>
              <a:spcBef>
                <a:spcPts val="1000"/>
              </a:spcBef>
              <a:spcAft>
                <a:spcPts val="0"/>
              </a:spcAft>
              <a:buClr>
                <a:schemeClr val="dk1"/>
              </a:buClr>
              <a:buSzPts val="2100"/>
              <a:buFont typeface="Montserrat"/>
              <a:buChar char="❖"/>
            </a:pPr>
            <a:r>
              <a:rPr b="0" i="0" lang="en-GB" sz="1800" u="none" strike="noStrike">
                <a:solidFill>
                  <a:srgbClr val="000000"/>
                </a:solidFill>
                <a:latin typeface="Open Sans"/>
                <a:ea typeface="Open Sans"/>
                <a:cs typeface="Open Sans"/>
                <a:sym typeface="Open Sans"/>
              </a:rPr>
              <a:t>Need to work on empowering each of the members of CEOS to engage their national representatives/negotiators, to amplify the messaging. </a:t>
            </a:r>
            <a:endParaRPr/>
          </a:p>
          <a:p>
            <a:pPr indent="-361950" lvl="0" marL="457200" marR="0" rtl="0" algn="l">
              <a:lnSpc>
                <a:spcPct val="115000"/>
              </a:lnSpc>
              <a:spcBef>
                <a:spcPts val="1000"/>
              </a:spcBef>
              <a:spcAft>
                <a:spcPts val="0"/>
              </a:spcAft>
              <a:buClr>
                <a:schemeClr val="dk1"/>
              </a:buClr>
              <a:buSzPts val="2100"/>
              <a:buFont typeface="Montserrat"/>
              <a:buChar char="❖"/>
            </a:pPr>
            <a:r>
              <a:rPr lang="en-GB" sz="1800">
                <a:solidFill>
                  <a:srgbClr val="000000"/>
                </a:solidFill>
                <a:latin typeface="Open Sans"/>
                <a:ea typeface="Open Sans"/>
                <a:cs typeface="Open Sans"/>
                <a:sym typeface="Open Sans"/>
              </a:rPr>
              <a:t>P</a:t>
            </a:r>
            <a:r>
              <a:rPr b="0" i="0" lang="en-GB" sz="1800" u="none" strike="noStrike">
                <a:solidFill>
                  <a:srgbClr val="000000"/>
                </a:solidFill>
                <a:latin typeface="Open Sans"/>
                <a:ea typeface="Open Sans"/>
                <a:cs typeface="Open Sans"/>
                <a:sym typeface="Open Sans"/>
              </a:rPr>
              <a:t>rovide a briefing document from WGClimate to reflect the key messaging and strategic inputs. (Making it easy to pass from space agencies to negotiators to ensure some degree of alignment (it is recognised of course that each delegation may have their own strategic communications objectives on top).</a:t>
            </a:r>
            <a:endParaRPr/>
          </a:p>
          <a:p>
            <a:pPr indent="-228600" lvl="0" marL="457200" marR="0" rtl="0" algn="l">
              <a:lnSpc>
                <a:spcPct val="115000"/>
              </a:lnSpc>
              <a:spcBef>
                <a:spcPts val="1000"/>
              </a:spcBef>
              <a:spcAft>
                <a:spcPts val="0"/>
              </a:spcAft>
              <a:buClr>
                <a:schemeClr val="dk1"/>
              </a:buClr>
              <a:buSzPts val="2800"/>
              <a:buFont typeface="Montserrat"/>
              <a:buNone/>
            </a:pPr>
            <a:r>
              <a:t/>
            </a:r>
            <a:endParaRPr b="0" i="0" sz="1800" u="none" strike="noStrike">
              <a:solidFill>
                <a:srgbClr val="000000"/>
              </a:solidFill>
              <a:latin typeface="Open Sans"/>
              <a:ea typeface="Open Sans"/>
              <a:cs typeface="Open Sans"/>
              <a:sym typeface="Open Sans"/>
            </a:endParaRPr>
          </a:p>
          <a:p>
            <a:pPr indent="-228600" lvl="0" marL="457200" marR="0" rtl="0" algn="l">
              <a:lnSpc>
                <a:spcPct val="115000"/>
              </a:lnSpc>
              <a:spcBef>
                <a:spcPts val="1000"/>
              </a:spcBef>
              <a:spcAft>
                <a:spcPts val="0"/>
              </a:spcAft>
              <a:buClr>
                <a:schemeClr val="dk1"/>
              </a:buClr>
              <a:buSzPts val="2800"/>
              <a:buFont typeface="Montserrat"/>
              <a:buNone/>
            </a:pPr>
            <a:r>
              <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46" name="Google Shape;146;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Tiger Team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1000"/>
              </a:spcBef>
              <a:spcAft>
                <a:spcPts val="0"/>
              </a:spcAft>
              <a:buSzPts val="2200"/>
              <a:buFont typeface="Arial"/>
              <a:buChar char="•"/>
            </a:pPr>
            <a:r>
              <a:rPr b="0" i="0" lang="en-GB" sz="2400" u="none" strike="noStrike">
                <a:solidFill>
                  <a:srgbClr val="000000"/>
                </a:solidFill>
                <a:latin typeface="Open Sans"/>
                <a:ea typeface="Open Sans"/>
                <a:cs typeface="Open Sans"/>
                <a:sym typeface="Open Sans"/>
              </a:rPr>
              <a:t>Process</a:t>
            </a:r>
            <a:endParaRPr/>
          </a:p>
          <a:p>
            <a:pPr indent="-349250" lvl="1" marL="914400" rtl="0" algn="l">
              <a:lnSpc>
                <a:spcPct val="115000"/>
              </a:lnSpc>
              <a:spcBef>
                <a:spcPts val="500"/>
              </a:spcBef>
              <a:spcAft>
                <a:spcPts val="0"/>
              </a:spcAft>
              <a:buSzPts val="1900"/>
              <a:buFont typeface="Arial"/>
              <a:buChar char="•"/>
            </a:pPr>
            <a:r>
              <a:rPr b="0" i="0" lang="en-GB" sz="1800" u="none" strike="noStrike">
                <a:solidFill>
                  <a:srgbClr val="000000"/>
                </a:solidFill>
                <a:latin typeface="Open Sans"/>
                <a:ea typeface="Open Sans"/>
                <a:cs typeface="Open Sans"/>
                <a:sym typeface="Open Sans"/>
              </a:rPr>
              <a:t>The team membership will remain open should additional people wish to join. </a:t>
            </a:r>
            <a:endParaRPr/>
          </a:p>
          <a:p>
            <a:pPr indent="-349250" lvl="1" marL="914400" rtl="0" algn="l">
              <a:lnSpc>
                <a:spcPct val="115000"/>
              </a:lnSpc>
              <a:spcBef>
                <a:spcPts val="500"/>
              </a:spcBef>
              <a:spcAft>
                <a:spcPts val="0"/>
              </a:spcAft>
              <a:buSzPts val="1900"/>
              <a:buFont typeface="Arial"/>
              <a:buChar char="•"/>
            </a:pPr>
            <a:r>
              <a:rPr b="0" i="0" lang="en-GB" sz="1800" u="none" strike="noStrike">
                <a:solidFill>
                  <a:srgbClr val="000000"/>
                </a:solidFill>
                <a:latin typeface="Open Sans"/>
                <a:ea typeface="Open Sans"/>
                <a:cs typeface="Open Sans"/>
                <a:sym typeface="Open Sans"/>
              </a:rPr>
              <a:t>Twin telecons will be organised to allow participation at reasonable hours for all. </a:t>
            </a:r>
            <a:endParaRPr/>
          </a:p>
          <a:p>
            <a:pPr indent="-349250" lvl="1" marL="914400" rtl="0" algn="l">
              <a:lnSpc>
                <a:spcPct val="115000"/>
              </a:lnSpc>
              <a:spcBef>
                <a:spcPts val="1100"/>
              </a:spcBef>
              <a:spcAft>
                <a:spcPts val="0"/>
              </a:spcAft>
              <a:buSzPts val="1900"/>
              <a:buFont typeface="Arial"/>
              <a:buChar char="•"/>
            </a:pPr>
            <a:r>
              <a:rPr b="0" i="0" lang="en-GB" sz="1800" u="none" strike="noStrike">
                <a:solidFill>
                  <a:srgbClr val="000000"/>
                </a:solidFill>
                <a:latin typeface="Open Sans"/>
                <a:ea typeface="Open Sans"/>
                <a:cs typeface="Open Sans"/>
                <a:sym typeface="Open Sans"/>
              </a:rPr>
              <a:t>Calls will be held monthly, and more frequently as needed. </a:t>
            </a:r>
            <a:endParaRPr/>
          </a:p>
          <a:p>
            <a:pPr indent="-349250" lvl="1" marL="914400" rtl="0" algn="l">
              <a:lnSpc>
                <a:spcPct val="115000"/>
              </a:lnSpc>
              <a:spcBef>
                <a:spcPts val="500"/>
              </a:spcBef>
              <a:spcAft>
                <a:spcPts val="0"/>
              </a:spcAft>
              <a:buSzPts val="1900"/>
              <a:buFont typeface="Arial"/>
              <a:buChar char="•"/>
            </a:pPr>
            <a:r>
              <a:rPr lang="en-GB" sz="1800"/>
              <a:t>Proposed lifetime of Team 18-24 months</a:t>
            </a:r>
            <a:endParaRPr/>
          </a:p>
          <a:p>
            <a:pPr indent="-228600" lvl="1" marL="914400" rtl="0" algn="l">
              <a:lnSpc>
                <a:spcPct val="115000"/>
              </a:lnSpc>
              <a:spcBef>
                <a:spcPts val="500"/>
              </a:spcBef>
              <a:spcAft>
                <a:spcPts val="0"/>
              </a:spcAft>
              <a:buSzPts val="2400"/>
              <a:buFont typeface="Arial"/>
              <a:buNone/>
            </a:pPr>
            <a:r>
              <a:t/>
            </a:r>
            <a:endParaRPr sz="1800"/>
          </a:p>
          <a:p>
            <a:pPr indent="-368300" lvl="0" marL="457200" rtl="0" algn="l">
              <a:lnSpc>
                <a:spcPct val="115000"/>
              </a:lnSpc>
              <a:spcBef>
                <a:spcPts val="1000"/>
              </a:spcBef>
              <a:spcAft>
                <a:spcPts val="0"/>
              </a:spcAft>
              <a:buSzPts val="2200"/>
              <a:buFont typeface="Arial"/>
              <a:buChar char="•"/>
            </a:pPr>
            <a:r>
              <a:rPr lang="en-GB" sz="2400"/>
              <a:t>Initial Actions:</a:t>
            </a:r>
            <a:endParaRPr/>
          </a:p>
          <a:p>
            <a:pPr indent="-349250" lvl="1" marL="914400" rtl="0" algn="l">
              <a:lnSpc>
                <a:spcPct val="115000"/>
              </a:lnSpc>
              <a:spcBef>
                <a:spcPts val="500"/>
              </a:spcBef>
              <a:spcAft>
                <a:spcPts val="0"/>
              </a:spcAft>
              <a:buSzPts val="1900"/>
              <a:buChar char="▪"/>
            </a:pPr>
            <a:r>
              <a:rPr lang="en-GB" sz="1600">
                <a:solidFill>
                  <a:srgbClr val="000000"/>
                </a:solidFill>
                <a:latin typeface="Open Sans"/>
                <a:ea typeface="Open Sans"/>
                <a:cs typeface="Open Sans"/>
                <a:sym typeface="Open Sans"/>
              </a:rPr>
              <a:t>F</a:t>
            </a:r>
            <a:r>
              <a:rPr b="0" i="0" lang="en-GB" sz="1600" u="none" strike="noStrike">
                <a:solidFill>
                  <a:srgbClr val="000000"/>
                </a:solidFill>
                <a:latin typeface="Open Sans"/>
                <a:ea typeface="Open Sans"/>
                <a:cs typeface="Open Sans"/>
                <a:sym typeface="Open Sans"/>
              </a:rPr>
              <a:t>ormulate a brief each year to be passed to national negotiators.</a:t>
            </a:r>
            <a:endParaRPr/>
          </a:p>
          <a:p>
            <a:pPr indent="-349250" lvl="1" marL="914400" rtl="0" algn="l">
              <a:lnSpc>
                <a:spcPct val="115000"/>
              </a:lnSpc>
              <a:spcBef>
                <a:spcPts val="500"/>
              </a:spcBef>
              <a:spcAft>
                <a:spcPts val="0"/>
              </a:spcAft>
              <a:buSzPts val="1900"/>
              <a:buChar char="▪"/>
            </a:pPr>
            <a:r>
              <a:rPr b="0" i="0" lang="en-GB" sz="1600" u="none" strike="noStrike">
                <a:solidFill>
                  <a:srgbClr val="000000"/>
                </a:solidFill>
                <a:latin typeface="Open Sans"/>
                <a:ea typeface="Open Sans"/>
                <a:cs typeface="Open Sans"/>
                <a:sym typeface="Open Sans"/>
              </a:rPr>
              <a:t>Investigate the negotiation process works for UNFCCC COP. The potential pre-formulation of positions will have to be considered for the activities timeline. </a:t>
            </a:r>
            <a:endParaRPr/>
          </a:p>
          <a:p>
            <a:pPr indent="-349250" lvl="1" marL="914400" rtl="0" algn="l">
              <a:lnSpc>
                <a:spcPct val="115000"/>
              </a:lnSpc>
              <a:spcBef>
                <a:spcPts val="500"/>
              </a:spcBef>
              <a:spcAft>
                <a:spcPts val="0"/>
              </a:spcAft>
              <a:buSzPts val="1900"/>
              <a:buChar char="▪"/>
            </a:pPr>
            <a:r>
              <a:rPr b="0" i="0" lang="en-GB" sz="1600" u="none" strike="noStrike">
                <a:solidFill>
                  <a:srgbClr val="000000"/>
                </a:solidFill>
                <a:latin typeface="Open Sans"/>
                <a:ea typeface="Open Sans"/>
                <a:cs typeface="Open Sans"/>
                <a:sym typeface="Open Sans"/>
              </a:rPr>
              <a:t>Checking with UNFCCC Sec regarding how GCP and Finance should be addressed. </a:t>
            </a:r>
            <a:endParaRPr/>
          </a:p>
          <a:p>
            <a:pPr indent="-228600" lvl="1" marL="914400" rtl="0" algn="l">
              <a:lnSpc>
                <a:spcPct val="115000"/>
              </a:lnSpc>
              <a:spcBef>
                <a:spcPts val="1100"/>
              </a:spcBef>
              <a:spcAft>
                <a:spcPts val="0"/>
              </a:spcAft>
              <a:buSzPts val="2400"/>
              <a:buFont typeface="Arial"/>
              <a:buNone/>
            </a:pPr>
            <a:r>
              <a:t/>
            </a:r>
            <a:endParaRPr sz="1800"/>
          </a:p>
          <a:p>
            <a:pPr indent="-228600" lvl="0" marL="457200" rtl="0" algn="l">
              <a:lnSpc>
                <a:spcPct val="115000"/>
              </a:lnSpc>
              <a:spcBef>
                <a:spcPts val="1000"/>
              </a:spcBef>
              <a:spcAft>
                <a:spcPts val="0"/>
              </a:spcAft>
              <a:buSzPts val="2800"/>
              <a:buFont typeface="Arial"/>
              <a:buNone/>
            </a:pPr>
            <a:r>
              <a:t/>
            </a:r>
            <a:endParaRPr b="0" i="0" sz="1800" u="none" strike="noStrike">
              <a:solidFill>
                <a:srgbClr val="000000"/>
              </a:solidFill>
              <a:latin typeface="Open Sans"/>
              <a:ea typeface="Open Sans"/>
              <a:cs typeface="Open Sans"/>
              <a:sym typeface="Open Sans"/>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52" name="Google Shape;152;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Tiger Team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2"/>
          <p:cNvPicPr preferRelativeResize="0"/>
          <p:nvPr/>
        </p:nvPicPr>
        <p:blipFill>
          <a:blip r:embed="rId3">
            <a:alphaModFix/>
          </a:blip>
          <a:stretch>
            <a:fillRect/>
          </a:stretch>
        </p:blipFill>
        <p:spPr>
          <a:xfrm>
            <a:off x="7855875" y="1097550"/>
            <a:ext cx="4159950" cy="5300027"/>
          </a:xfrm>
          <a:prstGeom prst="rect">
            <a:avLst/>
          </a:prstGeom>
          <a:noFill/>
          <a:ln cap="flat" cmpd="sng" w="9525">
            <a:solidFill>
              <a:schemeClr val="dk2"/>
            </a:solidFill>
            <a:prstDash val="solid"/>
            <a:round/>
            <a:headEnd len="sm" w="sm" type="none"/>
            <a:tailEnd len="sm" w="sm" type="none"/>
          </a:ln>
        </p:spPr>
      </p:pic>
      <p:sp>
        <p:nvSpPr>
          <p:cNvPr id="158" name="Google Shape;158;p12"/>
          <p:cNvSpPr txBox="1"/>
          <p:nvPr>
            <p:ph idx="1" type="body"/>
          </p:nvPr>
        </p:nvSpPr>
        <p:spPr>
          <a:xfrm>
            <a:off x="176050" y="1097550"/>
            <a:ext cx="7425600" cy="46629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Font typeface="Arial"/>
              <a:buChar char="•"/>
            </a:pPr>
            <a:r>
              <a:rPr b="0" i="0" lang="en-GB" sz="1900" u="none" strike="noStrike">
                <a:solidFill>
                  <a:srgbClr val="000000"/>
                </a:solidFill>
                <a:latin typeface="Open Sans"/>
                <a:ea typeface="Open Sans"/>
                <a:cs typeface="Open Sans"/>
                <a:sym typeface="Open Sans"/>
              </a:rPr>
              <a:t>Vincent-Henri met with Heather Maeseko and Annette Möhner from UNFCCC on 19 February.</a:t>
            </a:r>
            <a:endParaRPr sz="2700"/>
          </a:p>
          <a:p>
            <a:pPr indent="-342900" lvl="0" marL="457200" rtl="0" algn="l">
              <a:lnSpc>
                <a:spcPct val="115000"/>
              </a:lnSpc>
              <a:spcBef>
                <a:spcPts val="1000"/>
              </a:spcBef>
              <a:spcAft>
                <a:spcPts val="0"/>
              </a:spcAft>
              <a:buSzPts val="1800"/>
              <a:buFont typeface="Arial"/>
              <a:buChar char="•"/>
            </a:pPr>
            <a:r>
              <a:rPr b="0" i="0" lang="en-GB" sz="1900" u="none" strike="noStrike">
                <a:solidFill>
                  <a:srgbClr val="000000"/>
                </a:solidFill>
                <a:latin typeface="Open Sans"/>
                <a:ea typeface="Open Sans"/>
                <a:cs typeface="Open Sans"/>
                <a:sym typeface="Open Sans"/>
              </a:rPr>
              <a:t>Bi-monthly tag ups (every other month) will be organised with UNFCCC and a small group from WGClimate  </a:t>
            </a:r>
            <a:endParaRPr sz="2700"/>
          </a:p>
          <a:p>
            <a:pPr indent="-342900" lvl="0" marL="457200" rtl="0" algn="l">
              <a:lnSpc>
                <a:spcPct val="115000"/>
              </a:lnSpc>
              <a:spcBef>
                <a:spcPts val="1000"/>
              </a:spcBef>
              <a:spcAft>
                <a:spcPts val="0"/>
              </a:spcAft>
              <a:buSzPts val="1800"/>
              <a:buFont typeface="Arial"/>
              <a:buChar char="•"/>
            </a:pPr>
            <a:r>
              <a:rPr b="0" i="0" lang="en-GB" sz="1900" u="none" strike="noStrike">
                <a:solidFill>
                  <a:srgbClr val="000000"/>
                </a:solidFill>
                <a:latin typeface="Open Sans"/>
                <a:ea typeface="Open Sans"/>
                <a:cs typeface="Open Sans"/>
                <a:sym typeface="Open Sans"/>
              </a:rPr>
              <a:t>Plan is to organise a half-day virtual workshop in April to inform and engage with all the division focal points, and </a:t>
            </a:r>
            <a:endParaRPr sz="2700"/>
          </a:p>
          <a:p>
            <a:pPr indent="-342900" lvl="0" marL="457200" rtl="0" algn="l">
              <a:lnSpc>
                <a:spcPct val="115000"/>
              </a:lnSpc>
              <a:spcBef>
                <a:spcPts val="1000"/>
              </a:spcBef>
              <a:spcAft>
                <a:spcPts val="0"/>
              </a:spcAft>
              <a:buSzPts val="1800"/>
              <a:buFont typeface="Arial"/>
              <a:buChar char="•"/>
            </a:pPr>
            <a:r>
              <a:rPr lang="en-GB" sz="1900">
                <a:solidFill>
                  <a:srgbClr val="000000"/>
                </a:solidFill>
                <a:latin typeface="Open Sans"/>
                <a:ea typeface="Open Sans"/>
                <a:cs typeface="Open Sans"/>
                <a:sym typeface="Open Sans"/>
              </a:rPr>
              <a:t>D</a:t>
            </a:r>
            <a:r>
              <a:rPr b="0" i="0" lang="en-GB" sz="1900" u="none" strike="noStrike">
                <a:solidFill>
                  <a:srgbClr val="000000"/>
                </a:solidFill>
                <a:latin typeface="Open Sans"/>
                <a:ea typeface="Open Sans"/>
                <a:cs typeface="Open Sans"/>
                <a:sym typeface="Open Sans"/>
              </a:rPr>
              <a:t>efine some activities to follow up with colleagues/divisions accordingly. </a:t>
            </a:r>
            <a:endParaRPr sz="2700"/>
          </a:p>
          <a:p>
            <a:pPr indent="-342900" lvl="0" marL="457200" rtl="0" algn="l">
              <a:lnSpc>
                <a:spcPct val="115000"/>
              </a:lnSpc>
              <a:spcBef>
                <a:spcPts val="1000"/>
              </a:spcBef>
              <a:spcAft>
                <a:spcPts val="0"/>
              </a:spcAft>
              <a:buSzPts val="1800"/>
              <a:buFont typeface="Arial"/>
              <a:buChar char="•"/>
            </a:pPr>
            <a:r>
              <a:rPr b="0" i="0" lang="en-GB" sz="1900" u="none" strike="noStrike">
                <a:solidFill>
                  <a:srgbClr val="000000"/>
                </a:solidFill>
                <a:latin typeface="Open Sans"/>
                <a:ea typeface="Open Sans"/>
                <a:cs typeface="Open Sans"/>
                <a:sym typeface="Open Sans"/>
              </a:rPr>
              <a:t>Would hope to advertise more broadly across CEOS and CGMS, using the virtual nature to encourage more participation.</a:t>
            </a:r>
            <a:endParaRPr sz="2700"/>
          </a:p>
          <a:p>
            <a:pPr indent="-342900" lvl="0" marL="457200" rtl="0" algn="l">
              <a:lnSpc>
                <a:spcPct val="115000"/>
              </a:lnSpc>
              <a:spcBef>
                <a:spcPts val="1000"/>
              </a:spcBef>
              <a:spcAft>
                <a:spcPts val="0"/>
              </a:spcAft>
              <a:buSzPts val="1800"/>
              <a:buFont typeface="Arial"/>
              <a:buChar char="•"/>
            </a:pPr>
            <a:r>
              <a:rPr b="1" i="0" lang="en-GB" sz="1900" u="none" strike="noStrike">
                <a:solidFill>
                  <a:srgbClr val="000000"/>
                </a:solidFill>
                <a:latin typeface="Open Sans"/>
                <a:ea typeface="Open Sans"/>
                <a:cs typeface="Open Sans"/>
                <a:sym typeface="Open Sans"/>
              </a:rPr>
              <a:t>30th April</a:t>
            </a:r>
            <a:r>
              <a:rPr b="0" i="0" lang="en-GB" sz="1900" u="none" strike="noStrike">
                <a:solidFill>
                  <a:srgbClr val="000000"/>
                </a:solidFill>
                <a:latin typeface="Open Sans"/>
                <a:ea typeface="Open Sans"/>
                <a:cs typeface="Open Sans"/>
                <a:sym typeface="Open Sans"/>
              </a:rPr>
              <a:t> planned date for workshop.</a:t>
            </a:r>
            <a:endParaRPr b="0" i="0" sz="1700" u="none" strike="noStrike">
              <a:solidFill>
                <a:srgbClr val="000000"/>
              </a:solidFill>
              <a:latin typeface="Open Sans"/>
              <a:ea typeface="Open Sans"/>
              <a:cs typeface="Open Sans"/>
              <a:sym typeface="Open Sans"/>
            </a:endParaRPr>
          </a:p>
        </p:txBody>
      </p:sp>
      <p:sp>
        <p:nvSpPr>
          <p:cNvPr id="159" name="Google Shape;159;p12"/>
          <p:cNvSpPr txBox="1"/>
          <p:nvPr>
            <p:ph type="title"/>
          </p:nvPr>
        </p:nvSpPr>
        <p:spPr>
          <a:xfrm>
            <a:off x="176048" y="175939"/>
            <a:ext cx="1042023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Progress on dialogue with UNFCCC</a:t>
            </a:r>
            <a:endParaRPr/>
          </a:p>
        </p:txBody>
      </p:sp>
      <p:sp>
        <p:nvSpPr>
          <p:cNvPr id="160" name="Google Shape;160;p12"/>
          <p:cNvSpPr txBox="1"/>
          <p:nvPr/>
        </p:nvSpPr>
        <p:spPr>
          <a:xfrm>
            <a:off x="6628025" y="4806475"/>
            <a:ext cx="4055100" cy="18933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Open Sans"/>
                <a:ea typeface="Open Sans"/>
                <a:cs typeface="Open Sans"/>
                <a:sym typeface="Open Sans"/>
              </a:rPr>
              <a:t>Four potential streams:</a:t>
            </a:r>
            <a:endParaRPr sz="1200"/>
          </a:p>
          <a:p>
            <a:pPr indent="-273050" lvl="1" marL="3600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Collective progress (RSO / GST)</a:t>
            </a:r>
            <a:endParaRPr sz="1200"/>
          </a:p>
          <a:p>
            <a:pPr indent="-273050" lvl="1" marL="3600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Adaptation and Loss and damage (incl training and capacity building)</a:t>
            </a:r>
            <a:endParaRPr sz="1200"/>
          </a:p>
          <a:p>
            <a:pPr indent="-273050" lvl="1" marL="3600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Mitigation (IPCC TFI)</a:t>
            </a:r>
            <a:endParaRPr sz="1200"/>
          </a:p>
          <a:p>
            <a:pPr indent="-273050" lvl="1" marL="3600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Transparency </a:t>
            </a:r>
            <a:endParaRPr sz="1200"/>
          </a:p>
          <a:p>
            <a:pPr indent="0" lvl="1" marL="0" marR="0" rtl="0" algn="l">
              <a:lnSpc>
                <a:spcPct val="100000"/>
              </a:lnSpc>
              <a:spcBef>
                <a:spcPts val="600"/>
              </a:spcBef>
              <a:spcAft>
                <a:spcPts val="0"/>
              </a:spcAft>
              <a:buNone/>
            </a:pPr>
            <a:r>
              <a:rPr b="0" i="0" lang="en-GB" sz="1600" u="none" cap="none" strike="noStrike">
                <a:solidFill>
                  <a:srgbClr val="000000"/>
                </a:solidFill>
                <a:latin typeface="Open Sans"/>
                <a:ea typeface="Open Sans"/>
                <a:cs typeface="Open Sans"/>
                <a:sym typeface="Open Sans"/>
              </a:rPr>
              <a:t>+ Climate Finance</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a:t>Lessons learned from GST 1</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Evolving international stakeholders</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Streamlining of dialogue with UNFCCC (Secretariat &amp; Parties)</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More effective preparations and briefings for COPs</a:t>
            </a:r>
            <a:endParaRPr/>
          </a:p>
          <a:p>
            <a:pPr indent="-406400" lvl="0" marL="457200" marR="0" rtl="0" algn="l">
              <a:lnSpc>
                <a:spcPct val="115000"/>
              </a:lnSpc>
              <a:spcBef>
                <a:spcPts val="1000"/>
              </a:spcBef>
              <a:spcAft>
                <a:spcPts val="0"/>
              </a:spcAft>
              <a:buClr>
                <a:schemeClr val="dk1"/>
              </a:buClr>
              <a:buSzPts val="2800"/>
              <a:buFont typeface="Montserrat"/>
              <a:buChar char="❖"/>
            </a:pPr>
            <a:r>
              <a:rPr lang="en-GB"/>
              <a:t>Earth Information days are key: longer-term strategy, process and content</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73" name="Google Shape;73;p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Context &amp; Issues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73572" y="1391477"/>
            <a:ext cx="11855669" cy="5170687"/>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GB" sz="2000">
                <a:latin typeface="Montserrat"/>
                <a:ea typeface="Montserrat"/>
                <a:cs typeface="Montserrat"/>
                <a:sym typeface="Montserrat"/>
              </a:rPr>
              <a:t>This team, </a:t>
            </a:r>
            <a:r>
              <a:rPr b="1" lang="en-GB" sz="2000">
                <a:latin typeface="Montserrat"/>
                <a:ea typeface="Montserrat"/>
                <a:cs typeface="Montserrat"/>
                <a:sym typeface="Montserrat"/>
              </a:rPr>
              <a:t>led by WGClimate leadership </a:t>
            </a:r>
            <a:r>
              <a:rPr lang="en-GB" sz="2000">
                <a:latin typeface="Montserrat"/>
                <a:ea typeface="Montserrat"/>
                <a:cs typeface="Montserrat"/>
                <a:sym typeface="Montserrat"/>
              </a:rPr>
              <a:t>and </a:t>
            </a:r>
            <a:r>
              <a:rPr b="1" lang="en-GB" sz="2000"/>
              <a:t>supported by members of the CEOS Chair and CEOS SIT Chair teams</a:t>
            </a:r>
            <a:r>
              <a:rPr lang="en-GB" sz="2000">
                <a:latin typeface="Montserrat"/>
                <a:ea typeface="Montserrat"/>
                <a:cs typeface="Montserrat"/>
                <a:sym typeface="Montserrat"/>
              </a:rPr>
              <a:t> , would focus on aligning objectives across space agencies, national delegations, and other relevant stakeholders. </a:t>
            </a:r>
            <a:endParaRPr/>
          </a:p>
          <a:p>
            <a:pPr indent="-406400" lvl="0" marL="457200" rtl="0" algn="l">
              <a:lnSpc>
                <a:spcPct val="115000"/>
              </a:lnSpc>
              <a:spcBef>
                <a:spcPts val="600"/>
              </a:spcBef>
              <a:spcAft>
                <a:spcPts val="0"/>
              </a:spcAft>
              <a:buSzPts val="2800"/>
              <a:buChar char="❖"/>
            </a:pPr>
            <a:r>
              <a:rPr lang="en-GB" sz="2000">
                <a:latin typeface="Montserrat"/>
                <a:ea typeface="Montserrat"/>
                <a:cs typeface="Montserrat"/>
                <a:sym typeface="Montserrat"/>
              </a:rPr>
              <a:t>Mandates of this team would include </a:t>
            </a:r>
            <a:r>
              <a:rPr b="1" lang="en-GB" sz="2000">
                <a:latin typeface="Montserrat"/>
                <a:ea typeface="Montserrat"/>
                <a:cs typeface="Montserrat"/>
                <a:sym typeface="Montserrat"/>
              </a:rPr>
              <a:t>ensuring consistent preparation for EID, enhancing coordination at key events, </a:t>
            </a:r>
            <a:r>
              <a:rPr lang="en-GB" sz="2000">
                <a:latin typeface="Montserrat"/>
                <a:ea typeface="Montserrat"/>
                <a:cs typeface="Montserrat"/>
                <a:sym typeface="Montserrat"/>
              </a:rPr>
              <a:t>and transforming EID into a compelling platform for showcasing the transformative potential of space-based data.</a:t>
            </a:r>
            <a:endParaRPr/>
          </a:p>
          <a:p>
            <a:pPr indent="-406400" lvl="0" marL="457200" rtl="0" algn="l">
              <a:lnSpc>
                <a:spcPct val="115000"/>
              </a:lnSpc>
              <a:spcBef>
                <a:spcPts val="600"/>
              </a:spcBef>
              <a:spcAft>
                <a:spcPts val="0"/>
              </a:spcAft>
              <a:buSzPts val="2800"/>
              <a:buChar char="❖"/>
            </a:pPr>
            <a:r>
              <a:rPr lang="en-GB" sz="2000">
                <a:latin typeface="Montserrat"/>
                <a:ea typeface="Montserrat"/>
                <a:cs typeface="Montserrat"/>
                <a:sym typeface="Montserrat"/>
              </a:rPr>
              <a:t>This team should develop a </a:t>
            </a:r>
            <a:r>
              <a:rPr b="1" lang="en-GB" sz="2000">
                <a:latin typeface="Montserrat"/>
                <a:ea typeface="Montserrat"/>
                <a:cs typeface="Montserrat"/>
                <a:sym typeface="Montserrat"/>
              </a:rPr>
              <a:t>comprehensive multi-year engagement st</a:t>
            </a:r>
            <a:r>
              <a:rPr lang="en-GB" sz="2000">
                <a:latin typeface="Montserrat"/>
                <a:ea typeface="Montserrat"/>
                <a:cs typeface="Montserrat"/>
                <a:sym typeface="Montserrat"/>
              </a:rPr>
              <a:t>rategy aligned with the phases of the GST process. A central component of this strategy is the proactive preparation for party submissions. </a:t>
            </a:r>
            <a:endParaRPr/>
          </a:p>
          <a:p>
            <a:pPr indent="-406400" lvl="0" marL="457200" rtl="0" algn="l">
              <a:lnSpc>
                <a:spcPct val="115000"/>
              </a:lnSpc>
              <a:spcBef>
                <a:spcPts val="600"/>
              </a:spcBef>
              <a:spcAft>
                <a:spcPts val="0"/>
              </a:spcAft>
              <a:buSzPts val="2800"/>
              <a:buChar char="❖"/>
            </a:pPr>
            <a:r>
              <a:rPr lang="en-GB" sz="2000">
                <a:latin typeface="Montserrat"/>
                <a:ea typeface="Montserrat"/>
                <a:cs typeface="Montserrat"/>
                <a:sym typeface="Montserrat"/>
              </a:rPr>
              <a:t>The multi-year plan should clearly </a:t>
            </a:r>
            <a:r>
              <a:rPr b="1" lang="en-GB" sz="2000">
                <a:latin typeface="Montserrat"/>
                <a:ea typeface="Montserrat"/>
                <a:cs typeface="Montserrat"/>
                <a:sym typeface="Montserrat"/>
              </a:rPr>
              <a:t>define key objectives for each COP and EID</a:t>
            </a:r>
            <a:r>
              <a:rPr lang="en-GB" sz="2000">
                <a:latin typeface="Montserrat"/>
                <a:ea typeface="Montserrat"/>
                <a:cs typeface="Montserrat"/>
                <a:sym typeface="Montserrat"/>
              </a:rPr>
              <a:t>, ensuring that CEOS and CGMS efforts are strategic and aligned with broader climate goals. </a:t>
            </a:r>
            <a:endParaRPr sz="2000">
              <a:latin typeface="Montserrat"/>
              <a:ea typeface="Montserrat"/>
              <a:cs typeface="Montserrat"/>
              <a:sym typeface="Montserrat"/>
            </a:endParaRPr>
          </a:p>
          <a:p>
            <a:pPr indent="-228600" lvl="0" marL="457200" marR="0" rtl="0" algn="l">
              <a:lnSpc>
                <a:spcPct val="115000"/>
              </a:lnSpc>
              <a:spcBef>
                <a:spcPts val="1600"/>
              </a:spcBef>
              <a:spcAft>
                <a:spcPts val="0"/>
              </a:spcAft>
              <a:buClr>
                <a:schemeClr val="dk1"/>
              </a:buClr>
              <a:buSzPts val="2800"/>
              <a:buFont typeface="Montserrat"/>
              <a:buNone/>
            </a:pPr>
            <a:r>
              <a:t/>
            </a:r>
            <a:endParaRPr/>
          </a:p>
        </p:txBody>
      </p:sp>
      <p:sp>
        <p:nvSpPr>
          <p:cNvPr id="79" name="Google Shape;79;p3"/>
          <p:cNvSpPr txBox="1"/>
          <p:nvPr>
            <p:ph type="title"/>
          </p:nvPr>
        </p:nvSpPr>
        <p:spPr>
          <a:xfrm>
            <a:off x="176047" y="50436"/>
            <a:ext cx="9861331"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Establish a Dedicated “Tiger Team” for Coordination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More than just GST</a:t>
            </a:r>
            <a:endParaRPr/>
          </a:p>
        </p:txBody>
      </p:sp>
      <p:pic>
        <p:nvPicPr>
          <p:cNvPr id="85" name="Google Shape;85;p4"/>
          <p:cNvPicPr preferRelativeResize="0"/>
          <p:nvPr/>
        </p:nvPicPr>
        <p:blipFill rotWithShape="1">
          <a:blip r:embed="rId3">
            <a:alphaModFix/>
          </a:blip>
          <a:srcRect b="0" l="0" r="0" t="0"/>
          <a:stretch/>
        </p:blipFill>
        <p:spPr>
          <a:xfrm>
            <a:off x="176048" y="1149986"/>
            <a:ext cx="8743293" cy="4769069"/>
          </a:xfrm>
          <a:prstGeom prst="rect">
            <a:avLst/>
          </a:prstGeom>
          <a:noFill/>
          <a:ln>
            <a:noFill/>
          </a:ln>
        </p:spPr>
      </p:pic>
      <p:pic>
        <p:nvPicPr>
          <p:cNvPr id="86" name="Google Shape;86;p4"/>
          <p:cNvPicPr preferRelativeResize="0"/>
          <p:nvPr/>
        </p:nvPicPr>
        <p:blipFill rotWithShape="1">
          <a:blip r:embed="rId4">
            <a:alphaModFix/>
          </a:blip>
          <a:srcRect b="0" l="0" r="0" t="0"/>
          <a:stretch/>
        </p:blipFill>
        <p:spPr>
          <a:xfrm>
            <a:off x="4279045" y="2663687"/>
            <a:ext cx="7736908" cy="3663915"/>
          </a:xfrm>
          <a:prstGeom prst="rect">
            <a:avLst/>
          </a:prstGeom>
          <a:noFill/>
          <a:ln>
            <a:noFill/>
          </a:ln>
        </p:spPr>
      </p:pic>
      <p:sp>
        <p:nvSpPr>
          <p:cNvPr id="87" name="Google Shape;87;p4"/>
          <p:cNvSpPr txBox="1"/>
          <p:nvPr/>
        </p:nvSpPr>
        <p:spPr>
          <a:xfrm>
            <a:off x="8919341" y="2101251"/>
            <a:ext cx="263084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Biannual Transparency reports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idx="1" type="body"/>
          </p:nvPr>
        </p:nvSpPr>
        <p:spPr>
          <a:xfrm>
            <a:off x="287677" y="1212352"/>
            <a:ext cx="11661168" cy="145893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a:t>How space-based data can support GST-2: </a:t>
            </a:r>
            <a:endParaRPr/>
          </a:p>
          <a:p>
            <a:pPr indent="0" lvl="0" marL="50800" rtl="0" algn="l">
              <a:lnSpc>
                <a:spcPct val="115000"/>
              </a:lnSpc>
              <a:spcBef>
                <a:spcPts val="1000"/>
              </a:spcBef>
              <a:spcAft>
                <a:spcPts val="0"/>
              </a:spcAft>
              <a:buSzPts val="2800"/>
              <a:buNone/>
            </a:pPr>
            <a:r>
              <a:rPr lang="en-GB"/>
              <a:t>Providing a comprehensive, up-to date data source to inform: </a:t>
            </a:r>
            <a:endParaRPr/>
          </a:p>
          <a:p>
            <a:pPr indent="-336550" lvl="0" marL="565150" rtl="0" algn="l">
              <a:lnSpc>
                <a:spcPct val="115000"/>
              </a:lnSpc>
              <a:spcBef>
                <a:spcPts val="1000"/>
              </a:spcBef>
              <a:spcAft>
                <a:spcPts val="0"/>
              </a:spcAft>
              <a:buSzPts val="2800"/>
              <a:buFont typeface="Arial"/>
              <a:buNone/>
            </a:pPr>
            <a:r>
              <a:t/>
            </a:r>
            <a:endParaRPr/>
          </a:p>
          <a:p>
            <a:pPr indent="-336550" lvl="0" marL="565150" rtl="0" algn="l">
              <a:lnSpc>
                <a:spcPct val="115000"/>
              </a:lnSpc>
              <a:spcBef>
                <a:spcPts val="1000"/>
              </a:spcBef>
              <a:spcAft>
                <a:spcPts val="0"/>
              </a:spcAft>
              <a:buSzPts val="2800"/>
              <a:buFont typeface="Arial"/>
              <a:buNone/>
            </a:pPr>
            <a:r>
              <a:t/>
            </a:r>
            <a:endParaRPr/>
          </a:p>
        </p:txBody>
      </p:sp>
      <p:sp>
        <p:nvSpPr>
          <p:cNvPr id="93" name="Google Shape;93;p5"/>
          <p:cNvSpPr txBox="1"/>
          <p:nvPr>
            <p:ph type="title"/>
          </p:nvPr>
        </p:nvSpPr>
        <p:spPr>
          <a:xfrm>
            <a:off x="176047" y="195142"/>
            <a:ext cx="10211125"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1" lang="en-GB" sz="3200"/>
              <a:t>Opportunities in the GST-1 follow up and GST-2</a:t>
            </a:r>
            <a:endParaRPr b="1" sz="3200"/>
          </a:p>
        </p:txBody>
      </p:sp>
      <p:sp>
        <p:nvSpPr>
          <p:cNvPr id="94" name="Google Shape;94;p5"/>
          <p:cNvSpPr txBox="1"/>
          <p:nvPr/>
        </p:nvSpPr>
        <p:spPr>
          <a:xfrm>
            <a:off x="576740" y="2909391"/>
            <a:ext cx="3041476" cy="2638653"/>
          </a:xfrm>
          <a:prstGeom prst="rect">
            <a:avLst/>
          </a:prstGeom>
          <a:solidFill>
            <a:srgbClr val="D5DBE5"/>
          </a:solidFill>
          <a:ln>
            <a:noFill/>
          </a:ln>
        </p:spPr>
        <p:txBody>
          <a:bodyPr anchorCtr="0" anchor="t" bIns="45700" lIns="91425" spcFirstLastPara="1" rIns="91425" wrap="square" tIns="45700">
            <a:noAutofit/>
          </a:bodyPr>
          <a:lstStyle/>
          <a:p>
            <a:pPr indent="0" lvl="0" marL="50800" marR="0" rtl="0" algn="l">
              <a:lnSpc>
                <a:spcPct val="115000"/>
              </a:lnSpc>
              <a:spcBef>
                <a:spcPts val="0"/>
              </a:spcBef>
              <a:spcAft>
                <a:spcPts val="0"/>
              </a:spcAft>
              <a:buClr>
                <a:schemeClr val="dk1"/>
              </a:buClr>
              <a:buSzPts val="2800"/>
              <a:buFont typeface="Montserrat"/>
              <a:buNone/>
            </a:pPr>
            <a:r>
              <a:rPr b="1" i="0" lang="en-GB" sz="2400" u="none" cap="none" strike="noStrike">
                <a:solidFill>
                  <a:schemeClr val="dk1"/>
                </a:solidFill>
                <a:latin typeface="Montserrat"/>
                <a:ea typeface="Montserrat"/>
                <a:cs typeface="Montserrat"/>
                <a:sym typeface="Montserrat"/>
              </a:rPr>
              <a:t>Tracking of GHG emissions </a:t>
            </a:r>
            <a:r>
              <a:rPr b="0" i="0" lang="en-GB" sz="2400" u="none" cap="none" strike="noStrike">
                <a:solidFill>
                  <a:schemeClr val="dk1"/>
                </a:solidFill>
                <a:latin typeface="Montserrat"/>
                <a:ea typeface="Montserrat"/>
                <a:cs typeface="Montserrat"/>
                <a:sym typeface="Montserrat"/>
              </a:rPr>
              <a:t>(consideration of temporal and spatial monitoring)</a:t>
            </a:r>
            <a:endParaRPr/>
          </a:p>
          <a:p>
            <a:pPr indent="0" lvl="0" marL="50800" marR="0" rtl="0" algn="l">
              <a:lnSpc>
                <a:spcPct val="115000"/>
              </a:lnSpc>
              <a:spcBef>
                <a:spcPts val="0"/>
              </a:spcBef>
              <a:spcAft>
                <a:spcPts val="0"/>
              </a:spcAft>
              <a:buClr>
                <a:schemeClr val="dk1"/>
              </a:buClr>
              <a:buSzPts val="2800"/>
              <a:buFont typeface="Montserrat"/>
              <a:buNone/>
            </a:pPr>
            <a:r>
              <a:t/>
            </a:r>
            <a:endParaRPr b="0" i="0" sz="2000" u="none" cap="none" strike="noStrike">
              <a:solidFill>
                <a:schemeClr val="dk1"/>
              </a:solidFill>
              <a:latin typeface="Montserrat"/>
              <a:ea typeface="Montserrat"/>
              <a:cs typeface="Montserrat"/>
              <a:sym typeface="Montserrat"/>
            </a:endParaRPr>
          </a:p>
        </p:txBody>
      </p:sp>
      <p:sp>
        <p:nvSpPr>
          <p:cNvPr id="95" name="Google Shape;95;p5"/>
          <p:cNvSpPr txBox="1"/>
          <p:nvPr/>
        </p:nvSpPr>
        <p:spPr>
          <a:xfrm>
            <a:off x="3910704" y="2909392"/>
            <a:ext cx="3784640" cy="2638652"/>
          </a:xfrm>
          <a:prstGeom prst="rect">
            <a:avLst/>
          </a:prstGeom>
          <a:solidFill>
            <a:srgbClr val="D5DBE5"/>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GB" sz="2800" u="none" cap="none" strike="noStrike">
                <a:solidFill>
                  <a:schemeClr val="dk1"/>
                </a:solidFill>
                <a:latin typeface="Montserrat"/>
                <a:ea typeface="Montserrat"/>
                <a:cs typeface="Montserrat"/>
                <a:sym typeface="Montserrat"/>
              </a:rPr>
              <a:t>Present observed </a:t>
            </a:r>
            <a:r>
              <a:rPr b="1" i="0" lang="en-GB" sz="2800" u="none" cap="none" strike="noStrike">
                <a:solidFill>
                  <a:schemeClr val="dk1"/>
                </a:solidFill>
                <a:latin typeface="Montserrat"/>
                <a:ea typeface="Montserrat"/>
                <a:cs typeface="Montserrat"/>
                <a:sym typeface="Montserrat"/>
              </a:rPr>
              <a:t>climate impacts </a:t>
            </a:r>
            <a:r>
              <a:rPr b="0" i="0" lang="en-GB" sz="2800" u="none" cap="none" strike="noStrike">
                <a:solidFill>
                  <a:schemeClr val="dk1"/>
                </a:solidFill>
                <a:latin typeface="Montserrat"/>
                <a:ea typeface="Montserrat"/>
                <a:cs typeface="Montserrat"/>
                <a:sym typeface="Montserrat"/>
              </a:rPr>
              <a:t>(including loss and damage, land-use change)</a:t>
            </a:r>
            <a:endParaRPr/>
          </a:p>
        </p:txBody>
      </p:sp>
      <p:sp>
        <p:nvSpPr>
          <p:cNvPr id="96" name="Google Shape;96;p5"/>
          <p:cNvSpPr txBox="1"/>
          <p:nvPr/>
        </p:nvSpPr>
        <p:spPr>
          <a:xfrm>
            <a:off x="7987832" y="2909391"/>
            <a:ext cx="3784640" cy="2638653"/>
          </a:xfrm>
          <a:prstGeom prst="rect">
            <a:avLst/>
          </a:prstGeom>
          <a:solidFill>
            <a:srgbClr val="D5DBE5"/>
          </a:solidFill>
          <a:ln>
            <a:noFill/>
          </a:ln>
        </p:spPr>
        <p:txBody>
          <a:bodyPr anchorCtr="0" anchor="t" bIns="45700" lIns="91425" spcFirstLastPara="1" rIns="91425" wrap="square" tIns="45700">
            <a:noAutofit/>
          </a:bodyPr>
          <a:lstStyle/>
          <a:p>
            <a:pPr indent="0" lvl="1" marL="508000" marR="0" rtl="0" algn="l">
              <a:lnSpc>
                <a:spcPct val="115000"/>
              </a:lnSpc>
              <a:spcBef>
                <a:spcPts val="1000"/>
              </a:spcBef>
              <a:spcAft>
                <a:spcPts val="0"/>
              </a:spcAft>
              <a:buClr>
                <a:schemeClr val="dk1"/>
              </a:buClr>
              <a:buSzPts val="2800"/>
              <a:buFont typeface="Montserrat"/>
              <a:buNone/>
            </a:pPr>
            <a:r>
              <a:rPr b="0" i="0" lang="en-GB" sz="2400" u="none" cap="none" strike="noStrike">
                <a:solidFill>
                  <a:schemeClr val="dk1"/>
                </a:solidFill>
                <a:latin typeface="Montserrat"/>
                <a:ea typeface="Montserrat"/>
                <a:cs typeface="Montserrat"/>
                <a:sym typeface="Montserrat"/>
              </a:rPr>
              <a:t>Determine the </a:t>
            </a:r>
            <a:r>
              <a:rPr b="1" i="0" lang="en-GB" sz="2400" u="none" cap="none" strike="noStrike">
                <a:solidFill>
                  <a:schemeClr val="dk1"/>
                </a:solidFill>
                <a:latin typeface="Montserrat"/>
                <a:ea typeface="Montserrat"/>
                <a:cs typeface="Montserrat"/>
                <a:sym typeface="Montserrat"/>
              </a:rPr>
              <a:t>effectiveness of climate  action</a:t>
            </a:r>
            <a:r>
              <a:rPr b="0" i="0" lang="en-GB" sz="2400" u="none" cap="none" strike="noStrike">
                <a:solidFill>
                  <a:schemeClr val="dk1"/>
                </a:solidFill>
                <a:latin typeface="Montserrat"/>
                <a:ea typeface="Montserrat"/>
                <a:cs typeface="Montserrat"/>
                <a:sym typeface="Montserrat"/>
              </a:rPr>
              <a:t>- utilizing existing baselines</a:t>
            </a:r>
            <a:endParaRPr/>
          </a:p>
        </p:txBody>
      </p:sp>
      <p:sp>
        <p:nvSpPr>
          <p:cNvPr id="97" name="Google Shape;97;p5"/>
          <p:cNvSpPr txBox="1"/>
          <p:nvPr/>
        </p:nvSpPr>
        <p:spPr>
          <a:xfrm>
            <a:off x="1072055" y="6148552"/>
            <a:ext cx="240322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Courtesy to Maseko-Msyale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nvSpPr>
        <p:spPr>
          <a:xfrm>
            <a:off x="57079" y="1059039"/>
            <a:ext cx="7413038" cy="3328026"/>
          </a:xfrm>
          <a:prstGeom prst="rect">
            <a:avLst/>
          </a:prstGeom>
          <a:solidFill>
            <a:schemeClr val="accent1"/>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t/>
            </a:r>
            <a:endParaRPr b="0" i="0" sz="2400" u="none" cap="none" strike="noStrike">
              <a:solidFill>
                <a:schemeClr val="dk1"/>
              </a:solidFill>
              <a:latin typeface="Montserrat"/>
              <a:ea typeface="Montserrat"/>
              <a:cs typeface="Montserrat"/>
              <a:sym typeface="Montserrat"/>
            </a:endParaRPr>
          </a:p>
        </p:txBody>
      </p:sp>
      <p:sp>
        <p:nvSpPr>
          <p:cNvPr id="103" name="Google Shape;103;p6"/>
          <p:cNvSpPr txBox="1"/>
          <p:nvPr>
            <p:ph type="title"/>
          </p:nvPr>
        </p:nvSpPr>
        <p:spPr>
          <a:xfrm>
            <a:off x="176048" y="195142"/>
            <a:ext cx="10005642"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1" lang="en-GB" sz="3600"/>
              <a:t>Opportunities cont’d</a:t>
            </a:r>
            <a:endParaRPr b="1" sz="3600"/>
          </a:p>
        </p:txBody>
      </p:sp>
      <p:sp>
        <p:nvSpPr>
          <p:cNvPr id="104" name="Google Shape;104;p6"/>
          <p:cNvSpPr txBox="1"/>
          <p:nvPr/>
        </p:nvSpPr>
        <p:spPr>
          <a:xfrm>
            <a:off x="176048" y="1224430"/>
            <a:ext cx="3111682" cy="2313143"/>
          </a:xfrm>
          <a:prstGeom prst="rect">
            <a:avLst/>
          </a:prstGeom>
          <a:solidFill>
            <a:srgbClr val="D5DBE5"/>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GB" sz="2800" u="none" cap="none" strike="noStrike">
                <a:solidFill>
                  <a:schemeClr val="dk1"/>
                </a:solidFill>
                <a:latin typeface="Montserrat"/>
                <a:ea typeface="Montserrat"/>
                <a:cs typeface="Montserrat"/>
                <a:sym typeface="Montserrat"/>
              </a:rPr>
              <a:t>Positioned to </a:t>
            </a:r>
            <a:r>
              <a:rPr b="1" i="0" lang="en-GB" sz="2800" u="none" cap="none" strike="noStrike">
                <a:solidFill>
                  <a:schemeClr val="dk1"/>
                </a:solidFill>
                <a:latin typeface="Montserrat"/>
                <a:ea typeface="Montserrat"/>
                <a:cs typeface="Montserrat"/>
                <a:sym typeface="Montserrat"/>
              </a:rPr>
              <a:t>support global transparency </a:t>
            </a:r>
            <a:endParaRPr/>
          </a:p>
        </p:txBody>
      </p:sp>
      <p:sp>
        <p:nvSpPr>
          <p:cNvPr id="105" name="Google Shape;105;p6"/>
          <p:cNvSpPr txBox="1"/>
          <p:nvPr/>
        </p:nvSpPr>
        <p:spPr>
          <a:xfrm>
            <a:off x="3623028" y="1192149"/>
            <a:ext cx="3111682" cy="2313143"/>
          </a:xfrm>
          <a:prstGeom prst="rect">
            <a:avLst/>
          </a:prstGeom>
          <a:solidFill>
            <a:srgbClr val="D5DBE5"/>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GB" sz="2800" u="none" cap="none" strike="noStrike">
                <a:solidFill>
                  <a:schemeClr val="dk1"/>
                </a:solidFill>
                <a:latin typeface="Montserrat"/>
                <a:ea typeface="Montserrat"/>
                <a:cs typeface="Montserrat"/>
                <a:sym typeface="Montserrat"/>
              </a:rPr>
              <a:t>Facilitate </a:t>
            </a:r>
            <a:r>
              <a:rPr b="1" i="0" lang="en-GB" sz="2800" u="none" cap="none" strike="noStrike">
                <a:solidFill>
                  <a:schemeClr val="dk1"/>
                </a:solidFill>
                <a:latin typeface="Montserrat"/>
                <a:ea typeface="Montserrat"/>
                <a:cs typeface="Montserrat"/>
                <a:sym typeface="Montserrat"/>
              </a:rPr>
              <a:t>anticipatory action </a:t>
            </a:r>
            <a:endParaRPr/>
          </a:p>
        </p:txBody>
      </p:sp>
      <p:sp>
        <p:nvSpPr>
          <p:cNvPr id="106" name="Google Shape;106;p6"/>
          <p:cNvSpPr txBox="1"/>
          <p:nvPr/>
        </p:nvSpPr>
        <p:spPr>
          <a:xfrm>
            <a:off x="9530268" y="1787703"/>
            <a:ext cx="2345357" cy="1174136"/>
          </a:xfrm>
          <a:prstGeom prst="rect">
            <a:avLst/>
          </a:prstGeom>
          <a:solidFill>
            <a:srgbClr val="F2DFE0"/>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GB" sz="2000" u="none" cap="none" strike="noStrike">
                <a:solidFill>
                  <a:schemeClr val="dk1"/>
                </a:solidFill>
                <a:latin typeface="Montserrat"/>
                <a:ea typeface="Montserrat"/>
                <a:cs typeface="Montserrat"/>
                <a:sym typeface="Montserrat"/>
              </a:rPr>
              <a:t>Understanding of data requirements</a:t>
            </a:r>
            <a:endParaRPr/>
          </a:p>
        </p:txBody>
      </p:sp>
      <p:sp>
        <p:nvSpPr>
          <p:cNvPr id="107" name="Google Shape;107;p6"/>
          <p:cNvSpPr txBox="1"/>
          <p:nvPr/>
        </p:nvSpPr>
        <p:spPr>
          <a:xfrm>
            <a:off x="9524561" y="3010968"/>
            <a:ext cx="2345356" cy="879817"/>
          </a:xfrm>
          <a:prstGeom prst="rect">
            <a:avLst/>
          </a:prstGeom>
          <a:solidFill>
            <a:srgbClr val="F2DFE0"/>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GB" sz="2000" u="none" cap="none" strike="noStrike">
                <a:solidFill>
                  <a:schemeClr val="dk1"/>
                </a:solidFill>
                <a:latin typeface="Montserrat"/>
                <a:ea typeface="Montserrat"/>
                <a:cs typeface="Montserrat"/>
                <a:sym typeface="Montserrat"/>
              </a:rPr>
              <a:t>Effective coordination</a:t>
            </a:r>
            <a:endParaRPr/>
          </a:p>
        </p:txBody>
      </p:sp>
      <p:grpSp>
        <p:nvGrpSpPr>
          <p:cNvPr id="108" name="Google Shape;108;p6"/>
          <p:cNvGrpSpPr/>
          <p:nvPr/>
        </p:nvGrpSpPr>
        <p:grpSpPr>
          <a:xfrm>
            <a:off x="2632688" y="4995333"/>
            <a:ext cx="8618551" cy="641471"/>
            <a:chOff x="372483" y="5058099"/>
            <a:chExt cx="8618551" cy="641471"/>
          </a:xfrm>
        </p:grpSpPr>
        <p:cxnSp>
          <p:nvCxnSpPr>
            <p:cNvPr id="109" name="Google Shape;109;p6"/>
            <p:cNvCxnSpPr/>
            <p:nvPr/>
          </p:nvCxnSpPr>
          <p:spPr>
            <a:xfrm>
              <a:off x="372483" y="5156359"/>
              <a:ext cx="8618551" cy="0"/>
            </a:xfrm>
            <a:prstGeom prst="straightConnector1">
              <a:avLst/>
            </a:prstGeom>
            <a:noFill/>
            <a:ln cap="flat" cmpd="sng" w="76200">
              <a:solidFill>
                <a:srgbClr val="2F415D"/>
              </a:solidFill>
              <a:prstDash val="solid"/>
              <a:round/>
              <a:headEnd len="sm" w="sm" type="none"/>
              <a:tailEnd len="med" w="med" type="triangle"/>
            </a:ln>
          </p:spPr>
        </p:cxnSp>
        <p:sp>
          <p:nvSpPr>
            <p:cNvPr id="110" name="Google Shape;110;p6"/>
            <p:cNvSpPr/>
            <p:nvPr/>
          </p:nvSpPr>
          <p:spPr>
            <a:xfrm>
              <a:off x="1149889" y="5058099"/>
              <a:ext cx="226031" cy="215757"/>
            </a:xfrm>
            <a:prstGeom prst="ellipse">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6"/>
            <p:cNvSpPr/>
            <p:nvPr/>
          </p:nvSpPr>
          <p:spPr>
            <a:xfrm>
              <a:off x="7505842" y="5058100"/>
              <a:ext cx="226031" cy="215757"/>
            </a:xfrm>
            <a:prstGeom prst="ellipse">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6"/>
            <p:cNvSpPr/>
            <p:nvPr/>
          </p:nvSpPr>
          <p:spPr>
            <a:xfrm>
              <a:off x="3596542" y="5058099"/>
              <a:ext cx="226031" cy="215757"/>
            </a:xfrm>
            <a:prstGeom prst="ellipse">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6"/>
            <p:cNvSpPr/>
            <p:nvPr/>
          </p:nvSpPr>
          <p:spPr>
            <a:xfrm>
              <a:off x="5766536" y="5084142"/>
              <a:ext cx="226031" cy="215757"/>
            </a:xfrm>
            <a:prstGeom prst="ellipse">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6"/>
            <p:cNvSpPr txBox="1"/>
            <p:nvPr/>
          </p:nvSpPr>
          <p:spPr>
            <a:xfrm>
              <a:off x="2358297" y="5058099"/>
              <a:ext cx="2700891" cy="524617"/>
            </a:xfrm>
            <a:prstGeom prst="rect">
              <a:avLst/>
            </a:prstGeom>
            <a:noFill/>
            <a:ln>
              <a:noFill/>
            </a:ln>
          </p:spPr>
          <p:txBody>
            <a:bodyPr anchorCtr="0" anchor="t" bIns="45700" lIns="91425" spcFirstLastPara="1" rIns="91425" wrap="square" tIns="45700">
              <a:noAutofit/>
            </a:bodyPr>
            <a:lstStyle/>
            <a:p>
              <a:pPr indent="0" lvl="0" marL="50800" marR="0" rtl="0" algn="ctr">
                <a:lnSpc>
                  <a:spcPct val="115000"/>
                </a:lnSpc>
                <a:spcBef>
                  <a:spcPts val="1000"/>
                </a:spcBef>
                <a:spcAft>
                  <a:spcPts val="0"/>
                </a:spcAft>
                <a:buClr>
                  <a:schemeClr val="dk1"/>
                </a:buClr>
                <a:buSzPts val="2800"/>
                <a:buFont typeface="Montserrat"/>
                <a:buNone/>
              </a:pPr>
              <a:r>
                <a:rPr b="1" i="0" lang="en-GB" sz="2800" u="none" cap="none" strike="noStrike">
                  <a:solidFill>
                    <a:srgbClr val="E38E80"/>
                  </a:solidFill>
                  <a:latin typeface="Montserrat"/>
                  <a:ea typeface="Montserrat"/>
                  <a:cs typeface="Montserrat"/>
                  <a:sym typeface="Montserrat"/>
                </a:rPr>
                <a:t>2026</a:t>
              </a:r>
              <a:endParaRPr/>
            </a:p>
            <a:p>
              <a:pPr indent="0" lvl="0" marL="50800" marR="0" rtl="0" algn="ctr">
                <a:lnSpc>
                  <a:spcPct val="115000"/>
                </a:lnSpc>
                <a:spcBef>
                  <a:spcPts val="1000"/>
                </a:spcBef>
                <a:spcAft>
                  <a:spcPts val="0"/>
                </a:spcAft>
                <a:buClr>
                  <a:schemeClr val="dk1"/>
                </a:buClr>
                <a:buSzPts val="2800"/>
                <a:buFont typeface="Montserrat"/>
                <a:buNone/>
              </a:pPr>
              <a:r>
                <a:rPr b="1" i="0" lang="en-GB" sz="1600" u="none" cap="none" strike="noStrike">
                  <a:solidFill>
                    <a:srgbClr val="E38E80"/>
                  </a:solidFill>
                  <a:latin typeface="Montserrat"/>
                  <a:ea typeface="Montserrat"/>
                  <a:cs typeface="Montserrat"/>
                  <a:sym typeface="Montserrat"/>
                </a:rPr>
                <a:t>Information Collection (launched @ CMA 8)</a:t>
              </a:r>
              <a:endParaRPr/>
            </a:p>
          </p:txBody>
        </p:sp>
        <p:sp>
          <p:nvSpPr>
            <p:cNvPr id="115" name="Google Shape;115;p6"/>
            <p:cNvSpPr txBox="1"/>
            <p:nvPr/>
          </p:nvSpPr>
          <p:spPr>
            <a:xfrm>
              <a:off x="7127388" y="5174953"/>
              <a:ext cx="1863646" cy="524617"/>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1" i="0" lang="en-GB" sz="2800" u="none" cap="none" strike="noStrike">
                  <a:solidFill>
                    <a:srgbClr val="E38E80"/>
                  </a:solidFill>
                  <a:latin typeface="Montserrat"/>
                  <a:ea typeface="Montserrat"/>
                  <a:cs typeface="Montserrat"/>
                  <a:sym typeface="Montserrat"/>
                </a:rPr>
                <a:t>2028</a:t>
              </a:r>
              <a:endParaRPr/>
            </a:p>
            <a:p>
              <a:pPr indent="0" lvl="0" marL="50800" marR="0" rtl="0" algn="l">
                <a:lnSpc>
                  <a:spcPct val="115000"/>
                </a:lnSpc>
                <a:spcBef>
                  <a:spcPts val="1000"/>
                </a:spcBef>
                <a:spcAft>
                  <a:spcPts val="0"/>
                </a:spcAft>
                <a:buClr>
                  <a:schemeClr val="dk1"/>
                </a:buClr>
                <a:buSzPts val="2800"/>
                <a:buFont typeface="Montserrat"/>
                <a:buNone/>
              </a:pPr>
              <a:r>
                <a:rPr b="1" i="0" lang="en-GB" sz="1600" u="none" cap="none" strike="noStrike">
                  <a:solidFill>
                    <a:srgbClr val="E38E80"/>
                  </a:solidFill>
                  <a:latin typeface="Montserrat"/>
                  <a:ea typeface="Montserrat"/>
                  <a:cs typeface="Montserrat"/>
                  <a:sym typeface="Montserrat"/>
                </a:rPr>
                <a:t>Political outcomes</a:t>
              </a:r>
              <a:endParaRPr/>
            </a:p>
          </p:txBody>
        </p:sp>
        <p:sp>
          <p:nvSpPr>
            <p:cNvPr id="116" name="Google Shape;116;p6"/>
            <p:cNvSpPr txBox="1"/>
            <p:nvPr/>
          </p:nvSpPr>
          <p:spPr>
            <a:xfrm>
              <a:off x="4933681" y="5095091"/>
              <a:ext cx="2004480" cy="524617"/>
            </a:xfrm>
            <a:prstGeom prst="rect">
              <a:avLst/>
            </a:prstGeom>
            <a:noFill/>
            <a:ln>
              <a:noFill/>
            </a:ln>
          </p:spPr>
          <p:txBody>
            <a:bodyPr anchorCtr="0" anchor="t" bIns="45700" lIns="91425" spcFirstLastPara="1" rIns="91425" wrap="square" tIns="45700">
              <a:noAutofit/>
            </a:bodyPr>
            <a:lstStyle/>
            <a:p>
              <a:pPr indent="0" lvl="0" marL="50800" marR="0" rtl="0" algn="ctr">
                <a:lnSpc>
                  <a:spcPct val="115000"/>
                </a:lnSpc>
                <a:spcBef>
                  <a:spcPts val="1000"/>
                </a:spcBef>
                <a:spcAft>
                  <a:spcPts val="0"/>
                </a:spcAft>
                <a:buClr>
                  <a:schemeClr val="dk1"/>
                </a:buClr>
                <a:buSzPts val="2800"/>
                <a:buFont typeface="Montserrat"/>
                <a:buNone/>
              </a:pPr>
              <a:r>
                <a:rPr b="1" i="0" lang="en-GB" sz="2800" u="none" cap="none" strike="noStrike">
                  <a:solidFill>
                    <a:srgbClr val="E38E80"/>
                  </a:solidFill>
                  <a:latin typeface="Montserrat"/>
                  <a:ea typeface="Montserrat"/>
                  <a:cs typeface="Montserrat"/>
                  <a:sym typeface="Montserrat"/>
                </a:rPr>
                <a:t>2027</a:t>
              </a:r>
              <a:endParaRPr/>
            </a:p>
            <a:p>
              <a:pPr indent="0" lvl="0" marL="50800" marR="0" rtl="0" algn="ctr">
                <a:lnSpc>
                  <a:spcPct val="115000"/>
                </a:lnSpc>
                <a:spcBef>
                  <a:spcPts val="1000"/>
                </a:spcBef>
                <a:spcAft>
                  <a:spcPts val="0"/>
                </a:spcAft>
                <a:buClr>
                  <a:schemeClr val="dk1"/>
                </a:buClr>
                <a:buSzPts val="2800"/>
                <a:buFont typeface="Montserrat"/>
                <a:buNone/>
              </a:pPr>
              <a:r>
                <a:rPr b="1" i="0" lang="en-GB" sz="1600" u="none" cap="none" strike="noStrike">
                  <a:solidFill>
                    <a:srgbClr val="E38E80"/>
                  </a:solidFill>
                  <a:latin typeface="Montserrat"/>
                  <a:ea typeface="Montserrat"/>
                  <a:cs typeface="Montserrat"/>
                  <a:sym typeface="Montserrat"/>
                </a:rPr>
                <a:t>Technical work</a:t>
              </a:r>
              <a:endParaRPr/>
            </a:p>
          </p:txBody>
        </p:sp>
      </p:grpSp>
      <p:sp>
        <p:nvSpPr>
          <p:cNvPr id="117" name="Google Shape;117;p6"/>
          <p:cNvSpPr txBox="1"/>
          <p:nvPr/>
        </p:nvSpPr>
        <p:spPr>
          <a:xfrm>
            <a:off x="2686905" y="5091203"/>
            <a:ext cx="1728407" cy="524617"/>
          </a:xfrm>
          <a:prstGeom prst="rect">
            <a:avLst/>
          </a:prstGeom>
          <a:noFill/>
          <a:ln>
            <a:noFill/>
          </a:ln>
        </p:spPr>
        <p:txBody>
          <a:bodyPr anchorCtr="0" anchor="t" bIns="45700" lIns="91425" spcFirstLastPara="1" rIns="91425" wrap="square" tIns="45700">
            <a:noAutofit/>
          </a:bodyPr>
          <a:lstStyle/>
          <a:p>
            <a:pPr indent="0" lvl="0" marL="50800" marR="0" rtl="0" algn="ctr">
              <a:lnSpc>
                <a:spcPct val="115000"/>
              </a:lnSpc>
              <a:spcBef>
                <a:spcPts val="1000"/>
              </a:spcBef>
              <a:spcAft>
                <a:spcPts val="0"/>
              </a:spcAft>
              <a:buClr>
                <a:schemeClr val="dk1"/>
              </a:buClr>
              <a:buSzPts val="2800"/>
              <a:buFont typeface="Montserrat"/>
              <a:buNone/>
            </a:pPr>
            <a:r>
              <a:rPr b="1" i="0" lang="en-GB" sz="2800" u="none" cap="none" strike="noStrike">
                <a:solidFill>
                  <a:srgbClr val="E38E80"/>
                </a:solidFill>
                <a:latin typeface="Montserrat"/>
                <a:ea typeface="Montserrat"/>
                <a:cs typeface="Montserrat"/>
                <a:sym typeface="Montserrat"/>
              </a:rPr>
              <a:t>2025</a:t>
            </a:r>
            <a:endParaRPr/>
          </a:p>
          <a:p>
            <a:pPr indent="0" lvl="0" marL="50800" marR="0" rtl="0" algn="l">
              <a:lnSpc>
                <a:spcPct val="115000"/>
              </a:lnSpc>
              <a:spcBef>
                <a:spcPts val="1000"/>
              </a:spcBef>
              <a:spcAft>
                <a:spcPts val="0"/>
              </a:spcAft>
              <a:buClr>
                <a:schemeClr val="dk1"/>
              </a:buClr>
              <a:buSzPts val="2800"/>
              <a:buFont typeface="Montserrat"/>
              <a:buNone/>
            </a:pPr>
            <a:r>
              <a:rPr b="1" i="0" lang="en-GB" sz="1600" u="none" cap="none" strike="noStrike">
                <a:solidFill>
                  <a:srgbClr val="E38E80"/>
                </a:solidFill>
                <a:latin typeface="Montserrat"/>
                <a:ea typeface="Montserrat"/>
                <a:cs typeface="Montserrat"/>
                <a:sym typeface="Montserrat"/>
              </a:rPr>
              <a:t>Discussions on modalities</a:t>
            </a:r>
            <a:endParaRPr/>
          </a:p>
        </p:txBody>
      </p:sp>
      <p:sp>
        <p:nvSpPr>
          <p:cNvPr id="118" name="Google Shape;118;p6"/>
          <p:cNvSpPr txBox="1"/>
          <p:nvPr/>
        </p:nvSpPr>
        <p:spPr>
          <a:xfrm>
            <a:off x="9481670" y="3989044"/>
            <a:ext cx="2388247" cy="1006289"/>
          </a:xfrm>
          <a:prstGeom prst="rect">
            <a:avLst/>
          </a:prstGeom>
          <a:solidFill>
            <a:srgbClr val="F2DFE0"/>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GB" sz="2000" u="none" cap="none" strike="noStrike">
                <a:solidFill>
                  <a:schemeClr val="dk1"/>
                </a:solidFill>
                <a:latin typeface="Montserrat"/>
                <a:ea typeface="Montserrat"/>
                <a:cs typeface="Montserrat"/>
                <a:sym typeface="Montserrat"/>
              </a:rPr>
              <a:t>Thematic alignment</a:t>
            </a:r>
            <a:endParaRPr/>
          </a:p>
        </p:txBody>
      </p:sp>
      <p:sp>
        <p:nvSpPr>
          <p:cNvPr id="119" name="Google Shape;119;p6"/>
          <p:cNvSpPr txBox="1"/>
          <p:nvPr/>
        </p:nvSpPr>
        <p:spPr>
          <a:xfrm>
            <a:off x="9524560" y="1151507"/>
            <a:ext cx="2345357" cy="546913"/>
          </a:xfrm>
          <a:prstGeom prst="rect">
            <a:avLst/>
          </a:prstGeom>
          <a:solidFill>
            <a:srgbClr val="9D3F44"/>
          </a:solid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1" i="0" lang="en-GB" sz="2000" u="none" cap="none" strike="noStrike">
                <a:solidFill>
                  <a:schemeClr val="dk1"/>
                </a:solidFill>
                <a:latin typeface="Montserrat"/>
                <a:ea typeface="Montserrat"/>
                <a:cs typeface="Montserrat"/>
                <a:sym typeface="Montserrat"/>
              </a:rPr>
              <a:t>Enablers</a:t>
            </a:r>
            <a:endParaRPr/>
          </a:p>
        </p:txBody>
      </p:sp>
      <p:sp>
        <p:nvSpPr>
          <p:cNvPr id="120" name="Google Shape;120;p6"/>
          <p:cNvSpPr txBox="1"/>
          <p:nvPr/>
        </p:nvSpPr>
        <p:spPr>
          <a:xfrm>
            <a:off x="176048" y="6138041"/>
            <a:ext cx="240322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Courtesy to Maseko-Msyale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idx="1" type="body"/>
          </p:nvPr>
        </p:nvSpPr>
        <p:spPr>
          <a:xfrm>
            <a:off x="12542" y="1537252"/>
            <a:ext cx="7734211" cy="4181826"/>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SzPts val="2800"/>
              <a:buChar char="❖"/>
            </a:pPr>
            <a:r>
              <a:rPr lang="en-GB" sz="2200">
                <a:latin typeface="Montserrat"/>
                <a:ea typeface="Montserrat"/>
                <a:cs typeface="Montserrat"/>
                <a:sym typeface="Montserrat"/>
              </a:rPr>
              <a:t>Foster stronger connections with high-level COP delegations, whose decisions directly influence climate negotiations </a:t>
            </a:r>
            <a:endParaRPr sz="2200">
              <a:latin typeface="Montserrat"/>
              <a:ea typeface="Montserrat"/>
              <a:cs typeface="Montserrat"/>
              <a:sym typeface="Montserrat"/>
            </a:endParaRPr>
          </a:p>
          <a:p>
            <a:pPr indent="-406400" lvl="0" marL="457200" rtl="0" algn="l">
              <a:lnSpc>
                <a:spcPct val="115000"/>
              </a:lnSpc>
              <a:spcBef>
                <a:spcPts val="600"/>
              </a:spcBef>
              <a:spcAft>
                <a:spcPts val="0"/>
              </a:spcAft>
              <a:buSzPts val="2800"/>
              <a:buChar char="❖"/>
            </a:pPr>
            <a:r>
              <a:rPr lang="en-GB" sz="2200">
                <a:latin typeface="Montserrat"/>
                <a:ea typeface="Montserrat"/>
                <a:cs typeface="Montserrat"/>
                <a:sym typeface="Montserrat"/>
              </a:rPr>
              <a:t>Prioritize tailored communication that aligns with the specific policy priorities of these delegations</a:t>
            </a:r>
            <a:endParaRPr/>
          </a:p>
          <a:p>
            <a:pPr indent="-406400" lvl="0" marL="457200" rtl="0" algn="l">
              <a:lnSpc>
                <a:spcPct val="115000"/>
              </a:lnSpc>
              <a:spcBef>
                <a:spcPts val="600"/>
              </a:spcBef>
              <a:spcAft>
                <a:spcPts val="0"/>
              </a:spcAft>
              <a:buSzPts val="2800"/>
              <a:buChar char="❖"/>
            </a:pPr>
            <a:r>
              <a:rPr lang="en-GB" sz="2200">
                <a:latin typeface="Montserrat"/>
                <a:ea typeface="Montserrat"/>
                <a:cs typeface="Montserrat"/>
                <a:sym typeface="Montserrat"/>
              </a:rPr>
              <a:t>Identify and nurture “COP champions”, who can serve as influential advocates for integrating space-based data into global climate frameworks </a:t>
            </a:r>
            <a:endParaRPr sz="2200">
              <a:latin typeface="Montserrat"/>
              <a:ea typeface="Montserrat"/>
              <a:cs typeface="Montserrat"/>
              <a:sym typeface="Montserrat"/>
            </a:endParaRPr>
          </a:p>
          <a:p>
            <a:pPr indent="-368300" lvl="0" marL="457200" rtl="0" algn="l">
              <a:lnSpc>
                <a:spcPct val="115000"/>
              </a:lnSpc>
              <a:spcBef>
                <a:spcPts val="600"/>
              </a:spcBef>
              <a:spcAft>
                <a:spcPts val="600"/>
              </a:spcAft>
              <a:buSzPts val="2200"/>
              <a:buChar char="❖"/>
            </a:pPr>
            <a:r>
              <a:rPr lang="en-GB" sz="2200"/>
              <a:t>Possible secondment to UNFCCC</a:t>
            </a:r>
            <a:endParaRPr sz="2200"/>
          </a:p>
        </p:txBody>
      </p:sp>
      <p:sp>
        <p:nvSpPr>
          <p:cNvPr id="126" name="Google Shape;126;p7"/>
          <p:cNvSpPr txBox="1"/>
          <p:nvPr>
            <p:ph type="title"/>
          </p:nvPr>
        </p:nvSpPr>
        <p:spPr>
          <a:xfrm>
            <a:off x="176047" y="175939"/>
            <a:ext cx="10082049"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Building Strategic Relationships with Key Stakeholders</a:t>
            </a:r>
            <a:endParaRPr/>
          </a:p>
        </p:txBody>
      </p:sp>
      <p:pic>
        <p:nvPicPr>
          <p:cNvPr id="127" name="Google Shape;127;p7"/>
          <p:cNvPicPr preferRelativeResize="0"/>
          <p:nvPr/>
        </p:nvPicPr>
        <p:blipFill rotWithShape="1">
          <a:blip r:embed="rId3">
            <a:alphaModFix/>
          </a:blip>
          <a:srcRect b="0" l="0" r="0" t="0"/>
          <a:stretch/>
        </p:blipFill>
        <p:spPr>
          <a:xfrm>
            <a:off x="7746754" y="3486900"/>
            <a:ext cx="4338919" cy="2399737"/>
          </a:xfrm>
          <a:prstGeom prst="rect">
            <a:avLst/>
          </a:prstGeom>
          <a:noFill/>
          <a:ln>
            <a:noFill/>
          </a:ln>
        </p:spPr>
      </p:pic>
      <p:pic>
        <p:nvPicPr>
          <p:cNvPr id="128" name="Google Shape;128;p7"/>
          <p:cNvPicPr preferRelativeResize="0"/>
          <p:nvPr/>
        </p:nvPicPr>
        <p:blipFill rotWithShape="1">
          <a:blip r:embed="rId4">
            <a:alphaModFix/>
          </a:blip>
          <a:srcRect b="0" l="0" r="0" t="0"/>
          <a:stretch/>
        </p:blipFill>
        <p:spPr>
          <a:xfrm>
            <a:off x="7746755" y="1062476"/>
            <a:ext cx="4338919" cy="2514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idx="1" type="body"/>
          </p:nvPr>
        </p:nvSpPr>
        <p:spPr>
          <a:xfrm>
            <a:off x="76312" y="1073713"/>
            <a:ext cx="12115688" cy="500126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SzPts val="2800"/>
              <a:buFont typeface="Noto Sans Symbols"/>
              <a:buChar char="❖"/>
            </a:pPr>
            <a:r>
              <a:rPr lang="en-GB" sz="2200">
                <a:latin typeface="Montserrat"/>
                <a:ea typeface="Montserrat"/>
                <a:cs typeface="Montserrat"/>
                <a:sym typeface="Montserrat"/>
              </a:rPr>
              <a:t>Leverage WMO as a Credible Central Channel</a:t>
            </a:r>
            <a:endParaRPr/>
          </a:p>
          <a:p>
            <a:pPr indent="-342900" lvl="1" marL="800100" rtl="0" algn="l">
              <a:lnSpc>
                <a:spcPct val="115000"/>
              </a:lnSpc>
              <a:spcBef>
                <a:spcPts val="800"/>
              </a:spcBef>
              <a:spcAft>
                <a:spcPts val="0"/>
              </a:spcAft>
              <a:buSzPts val="2400"/>
              <a:buFont typeface="Noto Sans Symbols"/>
              <a:buChar char="❖"/>
            </a:pPr>
            <a:r>
              <a:rPr lang="en-GB" sz="1900">
                <a:latin typeface="Montserrat"/>
                <a:ea typeface="Montserrat"/>
                <a:cs typeface="Montserrat"/>
                <a:sym typeface="Montserrat"/>
              </a:rPr>
              <a:t>Collaborate closely with WMO, aligning CEOS-CGMS initiatives with WMO’s globally recognized authority. This partnership will enable the Earth observation community to present a cohesive and authoritative voice. </a:t>
            </a:r>
            <a:endParaRPr/>
          </a:p>
          <a:p>
            <a:pPr indent="-342900" lvl="1" marL="800100" rtl="0" algn="l">
              <a:lnSpc>
                <a:spcPct val="115000"/>
              </a:lnSpc>
              <a:spcBef>
                <a:spcPts val="800"/>
              </a:spcBef>
              <a:spcAft>
                <a:spcPts val="0"/>
              </a:spcAft>
              <a:buSzPts val="2400"/>
              <a:buFont typeface="Noto Sans Symbols"/>
              <a:buChar char="❖"/>
            </a:pPr>
            <a:r>
              <a:rPr lang="en-GB" sz="1900">
                <a:latin typeface="Montserrat"/>
                <a:ea typeface="Montserrat"/>
                <a:cs typeface="Montserrat"/>
                <a:sym typeface="Montserrat"/>
              </a:rPr>
              <a:t>Participate in WMO-led activities to ensure that CEOS-CGMS priorities are seamlessly integrated into broader discussions about the role of Earth observations in climate policy.</a:t>
            </a:r>
            <a:endParaRPr sz="1900">
              <a:latin typeface="Montserrat"/>
              <a:ea typeface="Montserrat"/>
              <a:cs typeface="Montserrat"/>
              <a:sym typeface="Montserrat"/>
            </a:endParaRPr>
          </a:p>
          <a:p>
            <a:pPr indent="-342900" lvl="0" marL="342900" marR="0" rtl="0" algn="l">
              <a:lnSpc>
                <a:spcPct val="115000"/>
              </a:lnSpc>
              <a:spcBef>
                <a:spcPts val="800"/>
              </a:spcBef>
              <a:spcAft>
                <a:spcPts val="0"/>
              </a:spcAft>
              <a:buSzPts val="2800"/>
              <a:buFont typeface="Noto Sans Symbols"/>
              <a:buChar char="❖"/>
            </a:pPr>
            <a:r>
              <a:rPr lang="en-GB" sz="2200">
                <a:latin typeface="Montserrat"/>
                <a:ea typeface="Montserrat"/>
                <a:cs typeface="Montserrat"/>
                <a:sym typeface="Montserrat"/>
              </a:rPr>
              <a:t>Empower National Delegations for Advocacy at Earth Information Day (EID) </a:t>
            </a:r>
            <a:endParaRPr/>
          </a:p>
          <a:p>
            <a:pPr indent="-342900" lvl="1" marL="800100" rtl="0" algn="l">
              <a:lnSpc>
                <a:spcPct val="115000"/>
              </a:lnSpc>
              <a:spcBef>
                <a:spcPts val="800"/>
              </a:spcBef>
              <a:spcAft>
                <a:spcPts val="0"/>
              </a:spcAft>
              <a:buSzPts val="2400"/>
              <a:buFont typeface="Noto Sans Symbols"/>
              <a:buChar char="❖"/>
            </a:pPr>
            <a:r>
              <a:rPr lang="en-GB" sz="1900">
                <a:latin typeface="Montserrat"/>
                <a:ea typeface="Montserrat"/>
                <a:cs typeface="Montserrat"/>
                <a:sym typeface="Montserrat"/>
              </a:rPr>
              <a:t>Proactively engage with CEOS-CGMS country delegations and prepare cohesive, impactful submissions, CEOS and CGMS can ensure their priorities are prominently represented. </a:t>
            </a:r>
            <a:endParaRPr/>
          </a:p>
          <a:p>
            <a:pPr indent="-342900" lvl="1" marL="800100" rtl="0" algn="l">
              <a:lnSpc>
                <a:spcPct val="115000"/>
              </a:lnSpc>
              <a:spcBef>
                <a:spcPts val="800"/>
              </a:spcBef>
              <a:spcAft>
                <a:spcPts val="0"/>
              </a:spcAft>
              <a:buSzPts val="2400"/>
              <a:buFont typeface="Noto Sans Symbols"/>
              <a:buChar char="❖"/>
            </a:pPr>
            <a:r>
              <a:rPr lang="en-GB" sz="1900">
                <a:latin typeface="Montserrat"/>
                <a:ea typeface="Montserrat"/>
                <a:cs typeface="Montserrat"/>
                <a:sym typeface="Montserrat"/>
              </a:rPr>
              <a:t>This include identifying themes well in advance of the August EID submission deadline, crafting clear and actionable messaging, and developing proposals that emphasize the relevance of satellite-derived data to national and global climate goals.</a:t>
            </a:r>
            <a:endParaRPr sz="1900">
              <a:latin typeface="Montserrat"/>
              <a:ea typeface="Montserrat"/>
              <a:cs typeface="Montserrat"/>
              <a:sym typeface="Montserrat"/>
            </a:endParaRPr>
          </a:p>
          <a:p>
            <a:pPr indent="0" lvl="0" marL="0" rtl="0" algn="l">
              <a:lnSpc>
                <a:spcPct val="115000"/>
              </a:lnSpc>
              <a:spcBef>
                <a:spcPts val="800"/>
              </a:spcBef>
              <a:spcAft>
                <a:spcPts val="0"/>
              </a:spcAft>
              <a:buNone/>
            </a:pPr>
            <a:r>
              <a:t/>
            </a:r>
            <a:endParaRPr sz="1900"/>
          </a:p>
          <a:p>
            <a:pPr indent="-228600" lvl="0" marL="457200" rtl="0" algn="l">
              <a:lnSpc>
                <a:spcPct val="115000"/>
              </a:lnSpc>
              <a:spcBef>
                <a:spcPts val="1800"/>
              </a:spcBef>
              <a:spcAft>
                <a:spcPts val="0"/>
              </a:spcAft>
              <a:buSzPts val="2800"/>
              <a:buFont typeface="Noto Sans Symbols"/>
              <a:buNone/>
            </a:pPr>
            <a:r>
              <a:t/>
            </a:r>
            <a:endParaRPr>
              <a:latin typeface="Montserrat"/>
              <a:ea typeface="Montserrat"/>
              <a:cs typeface="Montserrat"/>
              <a:sym typeface="Montserrat"/>
            </a:endParaRPr>
          </a:p>
        </p:txBody>
      </p:sp>
      <p:sp>
        <p:nvSpPr>
          <p:cNvPr id="134" name="Google Shape;134;p8"/>
          <p:cNvSpPr txBox="1"/>
          <p:nvPr>
            <p:ph type="title"/>
          </p:nvPr>
        </p:nvSpPr>
        <p:spPr>
          <a:xfrm>
            <a:off x="176048" y="175939"/>
            <a:ext cx="1025021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200"/>
              <a:t>Unified and Strategic Representation at UNFCCC Events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8" name="Shape 138"/>
        <p:cNvGrpSpPr/>
        <p:nvPr/>
      </p:nvGrpSpPr>
      <p:grpSpPr>
        <a:xfrm>
          <a:off x="0" y="0"/>
          <a:ext cx="0" cy="0"/>
          <a:chOff x="0" y="0"/>
          <a:chExt cx="0" cy="0"/>
        </a:xfrm>
      </p:grpSpPr>
      <p:sp>
        <p:nvSpPr>
          <p:cNvPr id="139" name="Google Shape;139;p9"/>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SzPts val="2800"/>
              <a:buChar char="❖"/>
            </a:pPr>
            <a:r>
              <a:rPr lang="en-GB" sz="2200">
                <a:latin typeface="Montserrat"/>
                <a:ea typeface="Montserrat"/>
                <a:cs typeface="Montserrat"/>
                <a:sym typeface="Montserrat"/>
              </a:rPr>
              <a:t>Implement tailored communication strategies designed specifically for policymakers and COP delegates (e.g., concise and impactful presentations, visually engaging materials, and executive summaries) to articulate the relevance of satellite-derived data to national mitigation and adaptation strategies.</a:t>
            </a:r>
            <a:endParaRPr sz="2200">
              <a:latin typeface="Montserrat"/>
              <a:ea typeface="Montserrat"/>
              <a:cs typeface="Montserrat"/>
              <a:sym typeface="Montserrat"/>
            </a:endParaRPr>
          </a:p>
          <a:p>
            <a:pPr indent="0" lvl="0" marL="0" marR="0" rtl="0" algn="l">
              <a:lnSpc>
                <a:spcPct val="115000"/>
              </a:lnSpc>
              <a:spcBef>
                <a:spcPts val="600"/>
              </a:spcBef>
              <a:spcAft>
                <a:spcPts val="0"/>
              </a:spcAft>
              <a:buSzPts val="2800"/>
              <a:buChar char="❖"/>
            </a:pPr>
            <a:r>
              <a:rPr lang="en-GB" sz="2200">
                <a:latin typeface="Montserrat"/>
                <a:ea typeface="Montserrat"/>
                <a:cs typeface="Montserrat"/>
                <a:sym typeface="Montserrat"/>
              </a:rPr>
              <a:t>Highlight case studies showcasing the successful integration of space-based data into national inventories and climate policy. </a:t>
            </a:r>
            <a:endParaRPr/>
          </a:p>
          <a:p>
            <a:pPr indent="0" lvl="0" marL="0" marR="0" rtl="0" algn="l">
              <a:lnSpc>
                <a:spcPct val="115000"/>
              </a:lnSpc>
              <a:spcBef>
                <a:spcPts val="600"/>
              </a:spcBef>
              <a:spcAft>
                <a:spcPts val="0"/>
              </a:spcAft>
              <a:buSzPts val="2800"/>
              <a:buChar char="❖"/>
            </a:pPr>
            <a:r>
              <a:rPr lang="en-GB" sz="2200">
                <a:latin typeface="Montserrat"/>
                <a:ea typeface="Montserrat"/>
                <a:cs typeface="Montserrat"/>
                <a:sym typeface="Montserrat"/>
              </a:rPr>
              <a:t>Build broader support among policymakers and position satellite-derived data as a critical tool in achieving national and global climate goals. </a:t>
            </a:r>
            <a:endParaRPr sz="2200">
              <a:latin typeface="Montserrat"/>
              <a:ea typeface="Montserrat"/>
              <a:cs typeface="Montserrat"/>
              <a:sym typeface="Montserrat"/>
            </a:endParaRPr>
          </a:p>
          <a:p>
            <a:pPr indent="-228600" lvl="0" marL="457200" marR="0" rtl="0" algn="l">
              <a:lnSpc>
                <a:spcPct val="115000"/>
              </a:lnSpc>
              <a:spcBef>
                <a:spcPts val="1600"/>
              </a:spcBef>
              <a:spcAft>
                <a:spcPts val="0"/>
              </a:spcAft>
              <a:buClr>
                <a:schemeClr val="dk1"/>
              </a:buClr>
              <a:buSzPts val="2800"/>
              <a:buFont typeface="Montserrat"/>
              <a:buNone/>
            </a:pPr>
            <a:r>
              <a:t/>
            </a:r>
            <a:endParaRPr>
              <a:latin typeface="Montserrat"/>
              <a:ea typeface="Montserrat"/>
              <a:cs typeface="Montserrat"/>
              <a:sym typeface="Montserrat"/>
            </a:endParaRPr>
          </a:p>
        </p:txBody>
      </p:sp>
      <p:sp>
        <p:nvSpPr>
          <p:cNvPr id="140" name="Google Shape;14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Raise Awareness of Space-based Data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