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 Target="slides/slide1.xml"/><Relationship Id="rId19" Type="http://schemas.openxmlformats.org/officeDocument/2006/relationships/font" Target="fonts/Montserrat-boldItalic.fntdata"/><Relationship Id="rId6" Type="http://schemas.openxmlformats.org/officeDocument/2006/relationships/slide" Target="slides/slide2.xml"/><Relationship Id="rId18"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39aa1ecf7a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339aa1ecf7a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420830d05d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3420830d05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9aa1ecf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g339aa1ecf7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9aa1ecf7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39aa1ecf7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39aa1ecf7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g339aa1ecf7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39aa1ecf7a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339aa1ecf7a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9aa1ecf7a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39aa1ecf7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39aa1ecf7a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339aa1ecf7a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9aa1ecf7a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39aa1ecf7a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420830d05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3420830d05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40</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8-9 April 2025</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ature.com/articles/s41597-024-03930-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1" y="175950"/>
            <a:ext cx="8014500" cy="397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GB" sz="7500"/>
              <a:t>CEOS GST Strategy Update</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t/>
            </a:r>
            <a:endParaRPr i="1" sz="4000"/>
          </a:p>
          <a:p>
            <a:pPr indent="0" lvl="0" marL="0" rtl="0" algn="l">
              <a:lnSpc>
                <a:spcPct val="115000"/>
              </a:lnSpc>
              <a:spcBef>
                <a:spcPts val="0"/>
              </a:spcBef>
              <a:spcAft>
                <a:spcPts val="0"/>
              </a:spcAft>
              <a:buClr>
                <a:schemeClr val="lt1"/>
              </a:buClr>
              <a:buSzPts val="8000"/>
              <a:buFont typeface="Arial"/>
              <a:buNone/>
            </a:pPr>
            <a:r>
              <a:t/>
            </a:r>
            <a:endParaRPr i="1" sz="4000">
              <a:latin typeface="Montserrat"/>
              <a:ea typeface="Montserrat"/>
              <a:cs typeface="Montserrat"/>
              <a:sym typeface="Montserrat"/>
            </a:endParaRPr>
          </a:p>
        </p:txBody>
      </p:sp>
      <p:sp>
        <p:nvSpPr>
          <p:cNvPr id="67" name="Google Shape;67;p7"/>
          <p:cNvSpPr/>
          <p:nvPr/>
        </p:nvSpPr>
        <p:spPr>
          <a:xfrm>
            <a:off x="7231234" y="393043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Osamu Ochiai</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4.4</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-40 2025, 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8th - 9th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idx="1" type="body"/>
          </p:nvPr>
        </p:nvSpPr>
        <p:spPr>
          <a:xfrm>
            <a:off x="288600" y="1309425"/>
            <a:ext cx="11825700" cy="46629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1000"/>
              </a:spcBef>
              <a:spcAft>
                <a:spcPts val="0"/>
              </a:spcAft>
              <a:buSzPts val="2300"/>
              <a:buChar char="❖"/>
            </a:pPr>
            <a:r>
              <a:rPr lang="en-GB" sz="2300" u="sng"/>
              <a:t>Decision:</a:t>
            </a:r>
            <a:r>
              <a:rPr lang="en-GB" sz="2300"/>
              <a:t> SIT Chair to lead the GST Strategy Issue 2 development and oversee implementation</a:t>
            </a:r>
            <a:endParaRPr sz="2300"/>
          </a:p>
          <a:p>
            <a:pPr indent="-374650" lvl="0" marL="457200" rtl="0" algn="l">
              <a:lnSpc>
                <a:spcPct val="115000"/>
              </a:lnSpc>
              <a:spcBef>
                <a:spcPts val="1000"/>
              </a:spcBef>
              <a:spcAft>
                <a:spcPts val="0"/>
              </a:spcAft>
              <a:buSzPts val="2300"/>
              <a:buChar char="❖"/>
            </a:pPr>
            <a:r>
              <a:rPr lang="en-GB" sz="2300"/>
              <a:t>Looking for champions to help draft Issue 2 of the GST Strategy:</a:t>
            </a:r>
            <a:endParaRPr sz="2300"/>
          </a:p>
          <a:p>
            <a:pPr indent="-349250" lvl="1" marL="914400" rtl="0" algn="l">
              <a:lnSpc>
                <a:spcPct val="115000"/>
              </a:lnSpc>
              <a:spcBef>
                <a:spcPts val="0"/>
              </a:spcBef>
              <a:spcAft>
                <a:spcPts val="0"/>
              </a:spcAft>
              <a:buSzPts val="1900"/>
              <a:buChar char="▪"/>
            </a:pPr>
            <a:r>
              <a:rPr b="1" lang="en-GB" sz="1900"/>
              <a:t>Volunteers welcome,</a:t>
            </a:r>
            <a:r>
              <a:rPr b="1" lang="en-GB" sz="1900">
                <a:solidFill>
                  <a:srgbClr val="FF0000"/>
                </a:solidFill>
              </a:rPr>
              <a:t> </a:t>
            </a:r>
            <a:r>
              <a:rPr b="1" lang="en-GB" sz="1900">
                <a:solidFill>
                  <a:schemeClr val="dk1"/>
                </a:solidFill>
              </a:rPr>
              <a:t>please contact SIT Chair team</a:t>
            </a:r>
            <a:endParaRPr sz="2300"/>
          </a:p>
          <a:p>
            <a:pPr indent="-349250" lvl="1" marL="914400" rtl="0" algn="l">
              <a:lnSpc>
                <a:spcPct val="115000"/>
              </a:lnSpc>
              <a:spcBef>
                <a:spcPts val="0"/>
              </a:spcBef>
              <a:spcAft>
                <a:spcPts val="0"/>
              </a:spcAft>
              <a:buSzPts val="1900"/>
              <a:buChar char="▪"/>
            </a:pPr>
            <a:r>
              <a:rPr lang="en-GB" sz="1900"/>
              <a:t>Seeking broad participation from CEOS groups and agencies</a:t>
            </a:r>
            <a:endParaRPr sz="2300"/>
          </a:p>
          <a:p>
            <a:pPr indent="-196850" lvl="0" marL="228600" rtl="0" algn="l">
              <a:lnSpc>
                <a:spcPct val="115000"/>
              </a:lnSpc>
              <a:spcBef>
                <a:spcPts val="1000"/>
              </a:spcBef>
              <a:spcAft>
                <a:spcPts val="0"/>
              </a:spcAft>
              <a:buSzPts val="2300"/>
              <a:buChar char="❖"/>
            </a:pPr>
            <a:r>
              <a:rPr b="1" lang="en-GB" sz="2300"/>
              <a:t>ACTION: for Principals &amp; CEOS groups to nominate representatives to help GST Strategy update effort in 2025</a:t>
            </a:r>
            <a:endParaRPr b="1" sz="2300"/>
          </a:p>
          <a:p>
            <a:pPr indent="-196850" lvl="0" marL="228600" rtl="0" algn="l">
              <a:lnSpc>
                <a:spcPct val="115000"/>
              </a:lnSpc>
              <a:spcBef>
                <a:spcPts val="1000"/>
              </a:spcBef>
              <a:spcAft>
                <a:spcPts val="0"/>
              </a:spcAft>
              <a:buSzPts val="2300"/>
              <a:buChar char="❖"/>
            </a:pPr>
            <a:r>
              <a:rPr b="1" lang="en-GB" sz="2300"/>
              <a:t>Feedback on the preliminary ideas from your agency perspective</a:t>
            </a:r>
            <a:endParaRPr b="1" sz="2300"/>
          </a:p>
          <a:p>
            <a:pPr indent="-196850" lvl="0" marL="228600" rtl="0" algn="l">
              <a:lnSpc>
                <a:spcPct val="115000"/>
              </a:lnSpc>
              <a:spcBef>
                <a:spcPts val="1000"/>
              </a:spcBef>
              <a:spcAft>
                <a:spcPts val="0"/>
              </a:spcAft>
              <a:buSzPts val="2300"/>
              <a:buChar char="❖"/>
            </a:pPr>
            <a:r>
              <a:rPr lang="en-GB" sz="2300"/>
              <a:t>Finally… we must recognise there is more to do </a:t>
            </a:r>
            <a:r>
              <a:rPr lang="en-GB" sz="2300" u="sng"/>
              <a:t>beyond the GST</a:t>
            </a:r>
            <a:r>
              <a:rPr lang="en-GB" sz="2300"/>
              <a:t> and on a continuous basis. (Agenda item 4.4 &amp; discussion).</a:t>
            </a:r>
            <a:endParaRPr sz="2300"/>
          </a:p>
        </p:txBody>
      </p:sp>
      <p:sp>
        <p:nvSpPr>
          <p:cNvPr id="154" name="Google Shape;154;p1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Next steps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idx="1" type="body"/>
          </p:nvPr>
        </p:nvSpPr>
        <p:spPr>
          <a:xfrm>
            <a:off x="288600" y="1403725"/>
            <a:ext cx="11825700" cy="46629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1000"/>
              </a:spcBef>
              <a:spcAft>
                <a:spcPts val="0"/>
              </a:spcAft>
              <a:buSzPts val="2300"/>
              <a:buChar char="❖"/>
            </a:pPr>
            <a:r>
              <a:rPr lang="en-GB" sz="2300"/>
              <a:t>SIT Chair coordination</a:t>
            </a:r>
            <a:endParaRPr sz="2300"/>
          </a:p>
          <a:p>
            <a:pPr indent="-196850" lvl="0" marL="228600" rtl="0" algn="l">
              <a:lnSpc>
                <a:spcPct val="115000"/>
              </a:lnSpc>
              <a:spcBef>
                <a:spcPts val="1000"/>
              </a:spcBef>
              <a:spcAft>
                <a:spcPts val="0"/>
              </a:spcAft>
              <a:buSzPts val="2300"/>
              <a:buChar char="❖"/>
            </a:pPr>
            <a:r>
              <a:rPr lang="en-GB" sz="2300"/>
              <a:t>Dave Crisp</a:t>
            </a:r>
            <a:endParaRPr sz="2300"/>
          </a:p>
          <a:p>
            <a:pPr indent="-196850" lvl="0" marL="228600" rtl="0" algn="l">
              <a:lnSpc>
                <a:spcPct val="115000"/>
              </a:lnSpc>
              <a:spcBef>
                <a:spcPts val="1000"/>
              </a:spcBef>
              <a:spcAft>
                <a:spcPts val="0"/>
              </a:spcAft>
              <a:buSzPts val="2300"/>
              <a:buChar char="❖"/>
            </a:pPr>
            <a:r>
              <a:rPr lang="en-GB" sz="2300"/>
              <a:t>Clement Albergel</a:t>
            </a:r>
            <a:endParaRPr sz="2300"/>
          </a:p>
          <a:p>
            <a:pPr indent="-196850" lvl="0" marL="228600" rtl="0" algn="l">
              <a:lnSpc>
                <a:spcPct val="115000"/>
              </a:lnSpc>
              <a:spcBef>
                <a:spcPts val="1000"/>
              </a:spcBef>
              <a:spcAft>
                <a:spcPts val="0"/>
              </a:spcAft>
              <a:buSzPts val="2300"/>
              <a:buChar char="❖"/>
            </a:pPr>
            <a:r>
              <a:rPr lang="en-GB" sz="2300"/>
              <a:t>Mark Dowell</a:t>
            </a:r>
            <a:endParaRPr sz="2300"/>
          </a:p>
          <a:p>
            <a:pPr indent="-196850" lvl="0" marL="228600" rtl="0" algn="l">
              <a:lnSpc>
                <a:spcPct val="115000"/>
              </a:lnSpc>
              <a:spcBef>
                <a:spcPts val="1000"/>
              </a:spcBef>
              <a:spcAft>
                <a:spcPts val="0"/>
              </a:spcAft>
              <a:buSzPts val="2300"/>
              <a:buChar char="❖"/>
            </a:pPr>
            <a:r>
              <a:rPr lang="en-GB" sz="2300"/>
              <a:t>John Remedios</a:t>
            </a:r>
            <a:endParaRPr sz="2300"/>
          </a:p>
          <a:p>
            <a:pPr indent="-196850" lvl="0" marL="228600" rtl="0" algn="l">
              <a:lnSpc>
                <a:spcPct val="115000"/>
              </a:lnSpc>
              <a:spcBef>
                <a:spcPts val="1000"/>
              </a:spcBef>
              <a:spcAft>
                <a:spcPts val="0"/>
              </a:spcAft>
              <a:buSzPts val="2300"/>
              <a:buChar char="❖"/>
            </a:pPr>
            <a:r>
              <a:rPr lang="en-GB" sz="2300"/>
              <a:t>Yasjka Meijer</a:t>
            </a:r>
            <a:endParaRPr sz="2300"/>
          </a:p>
          <a:p>
            <a:pPr indent="-196850" lvl="0" marL="228600" rtl="0" algn="l">
              <a:lnSpc>
                <a:spcPct val="115000"/>
              </a:lnSpc>
              <a:spcBef>
                <a:spcPts val="1000"/>
              </a:spcBef>
              <a:spcAft>
                <a:spcPts val="0"/>
              </a:spcAft>
              <a:buSzPts val="2300"/>
              <a:buChar char="❖"/>
            </a:pPr>
            <a:r>
              <a:rPr lang="en-GB" sz="2300"/>
              <a:t>Joana Melo</a:t>
            </a:r>
            <a:endParaRPr sz="2300"/>
          </a:p>
          <a:p>
            <a:pPr indent="-196850" lvl="0" marL="228600" rtl="0" algn="l">
              <a:lnSpc>
                <a:spcPct val="115000"/>
              </a:lnSpc>
              <a:spcBef>
                <a:spcPts val="1000"/>
              </a:spcBef>
              <a:spcAft>
                <a:spcPts val="0"/>
              </a:spcAft>
              <a:buSzPts val="2300"/>
              <a:buChar char="❖"/>
            </a:pPr>
            <a:r>
              <a:rPr lang="en-GB" sz="2300"/>
              <a:t>Jorg Schulz</a:t>
            </a:r>
            <a:endParaRPr sz="2300"/>
          </a:p>
          <a:p>
            <a:pPr indent="-196850" lvl="0" marL="228600" rtl="0" algn="l">
              <a:lnSpc>
                <a:spcPct val="115000"/>
              </a:lnSpc>
              <a:spcBef>
                <a:spcPts val="1000"/>
              </a:spcBef>
              <a:spcAft>
                <a:spcPts val="0"/>
              </a:spcAft>
              <a:buSzPts val="2300"/>
              <a:buChar char="❖"/>
            </a:pPr>
            <a:r>
              <a:rPr lang="en-GB" sz="2300"/>
              <a:t>Gianpaolo Balsamo</a:t>
            </a:r>
            <a:endParaRPr sz="2300"/>
          </a:p>
        </p:txBody>
      </p:sp>
      <p:sp>
        <p:nvSpPr>
          <p:cNvPr id="160" name="Google Shape;160;p1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a:t>
            </a:r>
            <a:r>
              <a:rPr lang="en-GB"/>
              <a:t>ST Strategy update team so far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Montserrat"/>
                <a:ea typeface="Montserrat"/>
                <a:cs typeface="Montserrat"/>
                <a:sym typeface="Montserrat"/>
              </a:rPr>
              <a:t>CEOS GST Strategy</a:t>
            </a:r>
            <a:endParaRPr b="0" i="0" sz="1400" u="none" cap="none" strike="noStrike">
              <a:solidFill>
                <a:srgbClr val="000000"/>
              </a:solidFill>
              <a:latin typeface="Montserrat"/>
              <a:ea typeface="Montserrat"/>
              <a:cs typeface="Montserrat"/>
              <a:sym typeface="Montserrat"/>
            </a:endParaRPr>
          </a:p>
        </p:txBody>
      </p:sp>
      <p:sp>
        <p:nvSpPr>
          <p:cNvPr id="73" name="Google Shape;73;p8"/>
          <p:cNvSpPr txBox="1"/>
          <p:nvPr>
            <p:ph idx="1" type="body"/>
          </p:nvPr>
        </p:nvSpPr>
        <p:spPr>
          <a:xfrm>
            <a:off x="288600" y="1340050"/>
            <a:ext cx="7518300" cy="40395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SzPts val="1900"/>
              <a:buChar char="❖"/>
            </a:pPr>
            <a:r>
              <a:rPr lang="en-GB" sz="1900"/>
              <a:t>Issue 1 published in 2021 under Australian SIT Chair Team</a:t>
            </a:r>
            <a:endParaRPr sz="1900"/>
          </a:p>
          <a:p>
            <a:pPr indent="-349250" lvl="0" marL="457200" rtl="0" algn="l">
              <a:lnSpc>
                <a:spcPct val="115000"/>
              </a:lnSpc>
              <a:spcBef>
                <a:spcPts val="1000"/>
              </a:spcBef>
              <a:spcAft>
                <a:spcPts val="0"/>
              </a:spcAft>
              <a:buSzPts val="1900"/>
              <a:buChar char="❖"/>
            </a:pPr>
            <a:r>
              <a:rPr lang="en-GB" sz="1900"/>
              <a:t>Focused on the first GST in 2023</a:t>
            </a:r>
            <a:endParaRPr sz="1900"/>
          </a:p>
          <a:p>
            <a:pPr indent="-349250" lvl="0" marL="457200" rtl="0" algn="l">
              <a:lnSpc>
                <a:spcPct val="115000"/>
              </a:lnSpc>
              <a:spcBef>
                <a:spcPts val="1000"/>
              </a:spcBef>
              <a:spcAft>
                <a:spcPts val="0"/>
              </a:spcAft>
              <a:buSzPts val="1900"/>
              <a:buChar char="❖"/>
            </a:pPr>
            <a:r>
              <a:rPr lang="en-GB" sz="1900"/>
              <a:t>Nine headline recommendations</a:t>
            </a:r>
            <a:endParaRPr sz="1900"/>
          </a:p>
          <a:p>
            <a:pPr indent="-349250" lvl="0" marL="457200" rtl="0" algn="l">
              <a:lnSpc>
                <a:spcPct val="115000"/>
              </a:lnSpc>
              <a:spcBef>
                <a:spcPts val="1000"/>
              </a:spcBef>
              <a:spcAft>
                <a:spcPts val="0"/>
              </a:spcAft>
              <a:buSzPts val="1900"/>
              <a:buChar char="❖"/>
            </a:pPr>
            <a:r>
              <a:rPr lang="en-GB" sz="1900"/>
              <a:t>Contributions from a large number of CEOS groups: WGClimate, LSI-VC, WGCV LPV, SilvaCarbon etc etc</a:t>
            </a:r>
            <a:endParaRPr sz="1900"/>
          </a:p>
          <a:p>
            <a:pPr indent="-349250" lvl="0" marL="457200" rtl="0" algn="l">
              <a:lnSpc>
                <a:spcPct val="115000"/>
              </a:lnSpc>
              <a:spcBef>
                <a:spcPts val="1000"/>
              </a:spcBef>
              <a:spcAft>
                <a:spcPts val="0"/>
              </a:spcAft>
              <a:buSzPts val="1900"/>
              <a:buChar char="❖"/>
            </a:pPr>
            <a:r>
              <a:rPr lang="en-GB" sz="1900"/>
              <a:t>JAXA has committed to providing an update in its SIT Chair Term </a:t>
            </a:r>
            <a:r>
              <a:rPr lang="en-GB" sz="1900"/>
              <a:t>reflecting lessons learned from GST1 efforts</a:t>
            </a:r>
            <a:endParaRPr sz="1900"/>
          </a:p>
          <a:p>
            <a:pPr indent="-196850" lvl="1" marL="685800" rtl="0" algn="l">
              <a:lnSpc>
                <a:spcPct val="115000"/>
              </a:lnSpc>
              <a:spcBef>
                <a:spcPts val="1000"/>
              </a:spcBef>
              <a:spcAft>
                <a:spcPts val="0"/>
              </a:spcAft>
              <a:buSzPts val="1900"/>
              <a:buChar char="▪"/>
            </a:pPr>
            <a:r>
              <a:rPr lang="en-GB" sz="1900"/>
              <a:t>WGClimate offered their lessons learned (report)</a:t>
            </a:r>
            <a:endParaRPr sz="1900"/>
          </a:p>
          <a:p>
            <a:pPr indent="-196850" lvl="1" marL="685800" rtl="0" algn="l">
              <a:lnSpc>
                <a:spcPct val="115000"/>
              </a:lnSpc>
              <a:spcBef>
                <a:spcPts val="1000"/>
              </a:spcBef>
              <a:spcAft>
                <a:spcPts val="0"/>
              </a:spcAft>
              <a:buSzPts val="1900"/>
              <a:buChar char="▪"/>
            </a:pPr>
            <a:r>
              <a:rPr lang="en-GB" sz="1900"/>
              <a:t>All CEOS groups invited to add from their perspective</a:t>
            </a:r>
            <a:endParaRPr sz="1900"/>
          </a:p>
          <a:p>
            <a:pPr indent="-222250" lvl="2" marL="1143000" rtl="0" algn="l">
              <a:lnSpc>
                <a:spcPct val="115000"/>
              </a:lnSpc>
              <a:spcBef>
                <a:spcPts val="1000"/>
              </a:spcBef>
              <a:spcAft>
                <a:spcPts val="1000"/>
              </a:spcAft>
              <a:buSzPts val="1900"/>
              <a:buChar char="o"/>
            </a:pPr>
            <a:r>
              <a:rPr lang="en-GB" sz="1900"/>
              <a:t>responses from LSI-VC Leads, WGCV LPV Biomass team</a:t>
            </a:r>
            <a:endParaRPr sz="1900"/>
          </a:p>
        </p:txBody>
      </p:sp>
      <p:pic>
        <p:nvPicPr>
          <p:cNvPr id="74" name="Google Shape;74;p8"/>
          <p:cNvPicPr preferRelativeResize="0"/>
          <p:nvPr/>
        </p:nvPicPr>
        <p:blipFill rotWithShape="1">
          <a:blip r:embed="rId3">
            <a:alphaModFix/>
          </a:blip>
          <a:srcRect b="0" l="0" r="0" t="0"/>
          <a:stretch/>
        </p:blipFill>
        <p:spPr>
          <a:xfrm>
            <a:off x="8261075" y="1429525"/>
            <a:ext cx="3741574" cy="278312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1000"/>
              </a:spcBef>
              <a:spcAft>
                <a:spcPts val="0"/>
              </a:spcAft>
              <a:buSzPts val="2600"/>
              <a:buChar char="❖"/>
            </a:pPr>
            <a:r>
              <a:rPr lang="en-GB" sz="2600"/>
              <a:t>Goals:</a:t>
            </a:r>
            <a:endParaRPr sz="2600"/>
          </a:p>
          <a:p>
            <a:pPr indent="-368300" lvl="1" marL="914400" rtl="0" algn="l">
              <a:lnSpc>
                <a:spcPct val="115000"/>
              </a:lnSpc>
              <a:spcBef>
                <a:spcPts val="0"/>
              </a:spcBef>
              <a:spcAft>
                <a:spcPts val="0"/>
              </a:spcAft>
              <a:buSzPts val="2200"/>
              <a:buChar char="▪"/>
            </a:pPr>
            <a:r>
              <a:rPr b="1" lang="en-GB" sz="2200"/>
              <a:t>Address Lessons Learned</a:t>
            </a:r>
            <a:r>
              <a:rPr lang="en-GB" sz="2200"/>
              <a:t> study outcomes</a:t>
            </a:r>
            <a:endParaRPr sz="2200"/>
          </a:p>
          <a:p>
            <a:pPr indent="-342900" lvl="2" marL="1371600" rtl="0" algn="l">
              <a:lnSpc>
                <a:spcPct val="115000"/>
              </a:lnSpc>
              <a:spcBef>
                <a:spcPts val="0"/>
              </a:spcBef>
              <a:spcAft>
                <a:spcPts val="0"/>
              </a:spcAft>
              <a:buSzPts val="1800"/>
              <a:buChar char="o"/>
            </a:pPr>
            <a:r>
              <a:rPr lang="en-GB" sz="1800"/>
              <a:t>take forward priority recommendations</a:t>
            </a:r>
            <a:endParaRPr sz="1800"/>
          </a:p>
          <a:p>
            <a:pPr indent="-368300" lvl="1" marL="914400" rtl="0" algn="l">
              <a:lnSpc>
                <a:spcPct val="115000"/>
              </a:lnSpc>
              <a:spcBef>
                <a:spcPts val="0"/>
              </a:spcBef>
              <a:spcAft>
                <a:spcPts val="0"/>
              </a:spcAft>
              <a:buSzPts val="2200"/>
              <a:buChar char="▪"/>
            </a:pPr>
            <a:r>
              <a:rPr b="1" lang="en-GB" sz="2200"/>
              <a:t>Understand the changing landscape</a:t>
            </a:r>
            <a:r>
              <a:rPr lang="en-GB" sz="2200"/>
              <a:t> with UNFCCC, GEO, WMO, etc. and optimal CEOS engagement</a:t>
            </a:r>
            <a:endParaRPr sz="2200"/>
          </a:p>
          <a:p>
            <a:pPr indent="-368300" lvl="1" marL="914400" rtl="0" algn="l">
              <a:lnSpc>
                <a:spcPct val="115000"/>
              </a:lnSpc>
              <a:spcBef>
                <a:spcPts val="0"/>
              </a:spcBef>
              <a:spcAft>
                <a:spcPts val="0"/>
              </a:spcAft>
              <a:buSzPts val="2200"/>
              <a:buChar char="▪"/>
            </a:pPr>
            <a:r>
              <a:rPr b="1" lang="en-GB" sz="2200"/>
              <a:t>Define next steps to improve the representation of systematic observations</a:t>
            </a:r>
            <a:r>
              <a:rPr lang="en-GB" sz="2200"/>
              <a:t> in the GST process and possibly beyond</a:t>
            </a:r>
            <a:endParaRPr sz="2200"/>
          </a:p>
          <a:p>
            <a:pPr indent="-368300" lvl="1" marL="914400" rtl="0" algn="l">
              <a:lnSpc>
                <a:spcPct val="115000"/>
              </a:lnSpc>
              <a:spcBef>
                <a:spcPts val="0"/>
              </a:spcBef>
              <a:spcAft>
                <a:spcPts val="0"/>
              </a:spcAft>
              <a:buSzPts val="2200"/>
              <a:buChar char="▪"/>
            </a:pPr>
            <a:r>
              <a:rPr b="1" lang="en-GB" sz="2200"/>
              <a:t>Engage relevant CEOS agency experts and groups</a:t>
            </a:r>
            <a:r>
              <a:rPr lang="en-GB" sz="2200"/>
              <a:t> on the way for implementation capacity</a:t>
            </a:r>
            <a:endParaRPr sz="2200"/>
          </a:p>
        </p:txBody>
      </p:sp>
      <p:sp>
        <p:nvSpPr>
          <p:cNvPr id="80" name="Google Shape;80;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Issue 2 of the CEOS GST Strategy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Timeline</a:t>
            </a:r>
            <a:endParaRPr/>
          </a:p>
        </p:txBody>
      </p:sp>
      <p:sp>
        <p:nvSpPr>
          <p:cNvPr id="86" name="Google Shape;86;p10"/>
          <p:cNvSpPr/>
          <p:nvPr/>
        </p:nvSpPr>
        <p:spPr>
          <a:xfrm>
            <a:off x="63500" y="2213122"/>
            <a:ext cx="11290200" cy="4035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0"/>
          <p:cNvSpPr/>
          <p:nvPr/>
        </p:nvSpPr>
        <p:spPr>
          <a:xfrm>
            <a:off x="63500" y="2213122"/>
            <a:ext cx="1320900" cy="40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0"/>
          <p:cNvSpPr txBox="1"/>
          <p:nvPr/>
        </p:nvSpPr>
        <p:spPr>
          <a:xfrm>
            <a:off x="72205" y="2321813"/>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GST STRATEGY</a:t>
            </a:r>
            <a:endParaRPr b="0" i="0" sz="1400" u="none" cap="none" strike="noStrike">
              <a:solidFill>
                <a:srgbClr val="000000"/>
              </a:solidFill>
              <a:latin typeface="Arial"/>
              <a:ea typeface="Arial"/>
              <a:cs typeface="Arial"/>
              <a:sym typeface="Arial"/>
            </a:endParaRPr>
          </a:p>
        </p:txBody>
      </p:sp>
      <p:sp>
        <p:nvSpPr>
          <p:cNvPr id="89" name="Google Shape;89;p10"/>
          <p:cNvSpPr txBox="1"/>
          <p:nvPr/>
        </p:nvSpPr>
        <p:spPr>
          <a:xfrm>
            <a:off x="5285824" y="2471406"/>
            <a:ext cx="5589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a:t>
            </a:r>
            <a:endParaRPr b="0" i="0" sz="1400" u="none" cap="none" strike="noStrike">
              <a:solidFill>
                <a:srgbClr val="000000"/>
              </a:solidFill>
              <a:latin typeface="Arial"/>
              <a:ea typeface="Arial"/>
              <a:cs typeface="Arial"/>
              <a:sym typeface="Arial"/>
            </a:endParaRPr>
          </a:p>
        </p:txBody>
      </p:sp>
      <p:sp>
        <p:nvSpPr>
          <p:cNvPr id="90" name="Google Shape;90;p10"/>
          <p:cNvSpPr/>
          <p:nvPr/>
        </p:nvSpPr>
        <p:spPr>
          <a:xfrm>
            <a:off x="3372924" y="2247875"/>
            <a:ext cx="3397200" cy="1974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10"/>
          <p:cNvSpPr txBox="1"/>
          <p:nvPr/>
        </p:nvSpPr>
        <p:spPr>
          <a:xfrm>
            <a:off x="4293665" y="2251356"/>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GST 1 LESSONS LEARNED</a:t>
            </a:r>
            <a:endParaRPr b="0" i="0" sz="1400" u="none" cap="none" strike="noStrike">
              <a:solidFill>
                <a:srgbClr val="000000"/>
              </a:solidFill>
              <a:latin typeface="Arial"/>
              <a:ea typeface="Arial"/>
              <a:cs typeface="Arial"/>
              <a:sym typeface="Arial"/>
            </a:endParaRPr>
          </a:p>
        </p:txBody>
      </p:sp>
      <p:sp>
        <p:nvSpPr>
          <p:cNvPr id="92" name="Google Shape;92;p10"/>
          <p:cNvSpPr/>
          <p:nvPr/>
        </p:nvSpPr>
        <p:spPr>
          <a:xfrm>
            <a:off x="2699520" y="1679590"/>
            <a:ext cx="228600" cy="231000"/>
          </a:xfrm>
          <a:prstGeom prst="triangle">
            <a:avLst>
              <a:gd fmla="val 50000" name="adj"/>
            </a:avLst>
          </a:prstGeom>
          <a:solidFill>
            <a:srgbClr val="1AAA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0"/>
          <p:cNvSpPr txBox="1"/>
          <p:nvPr/>
        </p:nvSpPr>
        <p:spPr>
          <a:xfrm>
            <a:off x="2655604" y="194482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SIT-39</a:t>
            </a:r>
            <a:endParaRPr b="0" i="0" sz="1400" u="none" cap="none" strike="noStrike">
              <a:solidFill>
                <a:srgbClr val="000000"/>
              </a:solidFill>
              <a:latin typeface="Arial"/>
              <a:ea typeface="Arial"/>
              <a:cs typeface="Arial"/>
              <a:sym typeface="Arial"/>
            </a:endParaRPr>
          </a:p>
        </p:txBody>
      </p:sp>
      <p:sp>
        <p:nvSpPr>
          <p:cNvPr id="94" name="Google Shape;94;p10"/>
          <p:cNvSpPr/>
          <p:nvPr/>
        </p:nvSpPr>
        <p:spPr>
          <a:xfrm>
            <a:off x="1509267" y="1422528"/>
            <a:ext cx="9842400" cy="183000"/>
          </a:xfrm>
          <a:prstGeom prst="rect">
            <a:avLst/>
          </a:prstGeom>
          <a:solidFill>
            <a:srgbClr val="0072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5" name="Google Shape;95;p10"/>
          <p:cNvCxnSpPr/>
          <p:nvPr/>
        </p:nvCxnSpPr>
        <p:spPr>
          <a:xfrm>
            <a:off x="6535995" y="1428227"/>
            <a:ext cx="0" cy="183000"/>
          </a:xfrm>
          <a:prstGeom prst="straightConnector1">
            <a:avLst/>
          </a:prstGeom>
          <a:noFill/>
          <a:ln cap="flat" cmpd="sng" w="9525">
            <a:solidFill>
              <a:schemeClr val="lt1">
                <a:alpha val="29020"/>
              </a:schemeClr>
            </a:solidFill>
            <a:prstDash val="solid"/>
            <a:miter lim="800000"/>
            <a:headEnd len="sm" w="sm" type="none"/>
            <a:tailEnd len="sm" w="sm" type="none"/>
          </a:ln>
        </p:spPr>
      </p:cxnSp>
      <p:sp>
        <p:nvSpPr>
          <p:cNvPr id="96" name="Google Shape;96;p10"/>
          <p:cNvSpPr txBox="1"/>
          <p:nvPr/>
        </p:nvSpPr>
        <p:spPr>
          <a:xfrm>
            <a:off x="3993354" y="1414275"/>
            <a:ext cx="602400" cy="18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2024</a:t>
            </a:r>
            <a:endParaRPr b="0" i="0" sz="1400" u="none" cap="none" strike="noStrike">
              <a:solidFill>
                <a:srgbClr val="000000"/>
              </a:solidFill>
              <a:latin typeface="Arial"/>
              <a:ea typeface="Arial"/>
              <a:cs typeface="Arial"/>
              <a:sym typeface="Arial"/>
            </a:endParaRPr>
          </a:p>
        </p:txBody>
      </p:sp>
      <p:sp>
        <p:nvSpPr>
          <p:cNvPr id="97" name="Google Shape;97;p10"/>
          <p:cNvSpPr txBox="1"/>
          <p:nvPr/>
        </p:nvSpPr>
        <p:spPr>
          <a:xfrm>
            <a:off x="8854365" y="1406050"/>
            <a:ext cx="558900" cy="18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2025</a:t>
            </a:r>
            <a:endParaRPr b="0" i="0" sz="1400" u="none" cap="none" strike="noStrike">
              <a:solidFill>
                <a:srgbClr val="000000"/>
              </a:solidFill>
              <a:latin typeface="Arial"/>
              <a:ea typeface="Arial"/>
              <a:cs typeface="Arial"/>
              <a:sym typeface="Arial"/>
            </a:endParaRPr>
          </a:p>
        </p:txBody>
      </p:sp>
      <p:sp>
        <p:nvSpPr>
          <p:cNvPr id="98" name="Google Shape;98;p10"/>
          <p:cNvSpPr/>
          <p:nvPr/>
        </p:nvSpPr>
        <p:spPr>
          <a:xfrm>
            <a:off x="5281617" y="1657810"/>
            <a:ext cx="228600" cy="2310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0"/>
          <p:cNvSpPr/>
          <p:nvPr/>
        </p:nvSpPr>
        <p:spPr>
          <a:xfrm>
            <a:off x="5703986" y="1653454"/>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0"/>
          <p:cNvSpPr/>
          <p:nvPr/>
        </p:nvSpPr>
        <p:spPr>
          <a:xfrm>
            <a:off x="7511028" y="1657810"/>
            <a:ext cx="228600" cy="231000"/>
          </a:xfrm>
          <a:prstGeom prst="triangle">
            <a:avLst>
              <a:gd fmla="val 50000" name="adj"/>
            </a:avLst>
          </a:prstGeom>
          <a:solidFill>
            <a:srgbClr val="1AAA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10"/>
          <p:cNvSpPr txBox="1"/>
          <p:nvPr/>
        </p:nvSpPr>
        <p:spPr>
          <a:xfrm>
            <a:off x="7467112" y="192304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SIT-40</a:t>
            </a:r>
            <a:endParaRPr b="0" i="0" sz="1400" u="none" cap="none" strike="noStrike">
              <a:solidFill>
                <a:srgbClr val="000000"/>
              </a:solidFill>
              <a:latin typeface="Arial"/>
              <a:ea typeface="Arial"/>
              <a:cs typeface="Arial"/>
              <a:sym typeface="Arial"/>
            </a:endParaRPr>
          </a:p>
        </p:txBody>
      </p:sp>
      <p:sp>
        <p:nvSpPr>
          <p:cNvPr id="102" name="Google Shape;102;p10"/>
          <p:cNvSpPr/>
          <p:nvPr/>
        </p:nvSpPr>
        <p:spPr>
          <a:xfrm>
            <a:off x="9962494" y="1644745"/>
            <a:ext cx="228600" cy="2310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0"/>
          <p:cNvSpPr txBox="1"/>
          <p:nvPr/>
        </p:nvSpPr>
        <p:spPr>
          <a:xfrm>
            <a:off x="9918578" y="1909975"/>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SIT-TW</a:t>
            </a:r>
            <a:endParaRPr b="0" i="0" sz="1400" u="none" cap="none" strike="noStrike">
              <a:solidFill>
                <a:srgbClr val="000000"/>
              </a:solidFill>
              <a:latin typeface="Arial"/>
              <a:ea typeface="Arial"/>
              <a:cs typeface="Arial"/>
              <a:sym typeface="Arial"/>
            </a:endParaRPr>
          </a:p>
        </p:txBody>
      </p:sp>
      <p:sp>
        <p:nvSpPr>
          <p:cNvPr id="104" name="Google Shape;104;p10"/>
          <p:cNvSpPr/>
          <p:nvPr/>
        </p:nvSpPr>
        <p:spPr>
          <a:xfrm>
            <a:off x="10384863" y="1640389"/>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10"/>
          <p:cNvSpPr txBox="1"/>
          <p:nvPr/>
        </p:nvSpPr>
        <p:spPr>
          <a:xfrm>
            <a:off x="10262567" y="1913736"/>
            <a:ext cx="467700" cy="2463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Plenary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UK</a:t>
            </a:r>
            <a:endParaRPr b="0" i="0" sz="1400" u="none" cap="none" strike="noStrike">
              <a:solidFill>
                <a:srgbClr val="000000"/>
              </a:solidFill>
              <a:latin typeface="Arial"/>
              <a:ea typeface="Arial"/>
              <a:cs typeface="Arial"/>
              <a:sym typeface="Arial"/>
            </a:endParaRPr>
          </a:p>
        </p:txBody>
      </p:sp>
      <p:sp>
        <p:nvSpPr>
          <p:cNvPr id="106" name="Google Shape;106;p10"/>
          <p:cNvSpPr/>
          <p:nvPr/>
        </p:nvSpPr>
        <p:spPr>
          <a:xfrm>
            <a:off x="7385025" y="2243525"/>
            <a:ext cx="3117600" cy="1974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10"/>
          <p:cNvSpPr txBox="1"/>
          <p:nvPr/>
        </p:nvSpPr>
        <p:spPr>
          <a:xfrm>
            <a:off x="7761863" y="2246999"/>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GST STRATEGY UPDATE</a:t>
            </a:r>
            <a:endParaRPr b="0" i="0" sz="1400" u="none" cap="none" strike="noStrike">
              <a:solidFill>
                <a:srgbClr val="000000"/>
              </a:solidFill>
              <a:latin typeface="Arial"/>
              <a:ea typeface="Arial"/>
              <a:cs typeface="Arial"/>
              <a:sym typeface="Arial"/>
            </a:endParaRPr>
          </a:p>
        </p:txBody>
      </p:sp>
      <p:sp>
        <p:nvSpPr>
          <p:cNvPr id="108" name="Google Shape;108;p10"/>
          <p:cNvSpPr txBox="1"/>
          <p:nvPr/>
        </p:nvSpPr>
        <p:spPr>
          <a:xfrm>
            <a:off x="7232196" y="2450095"/>
            <a:ext cx="11298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 &amp; CEOS WP actions</a:t>
            </a:r>
            <a:endParaRPr b="0" i="0" sz="1400" u="none" cap="none" strike="noStrike">
              <a:solidFill>
                <a:srgbClr val="000000"/>
              </a:solidFill>
              <a:latin typeface="Arial"/>
              <a:ea typeface="Arial"/>
              <a:cs typeface="Arial"/>
              <a:sym typeface="Arial"/>
            </a:endParaRPr>
          </a:p>
        </p:txBody>
      </p:sp>
      <p:cxnSp>
        <p:nvCxnSpPr>
          <p:cNvPr id="109" name="Google Shape;109;p10"/>
          <p:cNvCxnSpPr/>
          <p:nvPr/>
        </p:nvCxnSpPr>
        <p:spPr>
          <a:xfrm>
            <a:off x="5402850" y="1510850"/>
            <a:ext cx="0" cy="4344600"/>
          </a:xfrm>
          <a:prstGeom prst="straightConnector1">
            <a:avLst/>
          </a:prstGeom>
          <a:noFill/>
          <a:ln cap="flat" cmpd="sng" w="9525">
            <a:solidFill>
              <a:schemeClr val="lt1"/>
            </a:solidFill>
            <a:prstDash val="lgDashDot"/>
            <a:round/>
            <a:headEnd len="sm" w="sm" type="none"/>
            <a:tailEnd len="sm" w="sm" type="none"/>
          </a:ln>
        </p:spPr>
      </p:cxnSp>
      <p:cxnSp>
        <p:nvCxnSpPr>
          <p:cNvPr id="110" name="Google Shape;110;p10"/>
          <p:cNvCxnSpPr/>
          <p:nvPr/>
        </p:nvCxnSpPr>
        <p:spPr>
          <a:xfrm>
            <a:off x="5817588" y="1510850"/>
            <a:ext cx="0" cy="4344600"/>
          </a:xfrm>
          <a:prstGeom prst="straightConnector1">
            <a:avLst/>
          </a:prstGeom>
          <a:noFill/>
          <a:ln cap="flat" cmpd="sng" w="9525">
            <a:solidFill>
              <a:schemeClr val="lt1"/>
            </a:solidFill>
            <a:prstDash val="lgDashDot"/>
            <a:round/>
            <a:headEnd len="sm" w="sm" type="none"/>
            <a:tailEnd len="sm" w="sm" type="none"/>
          </a:ln>
        </p:spPr>
      </p:cxnSp>
      <p:sp>
        <p:nvSpPr>
          <p:cNvPr id="111" name="Google Shape;111;p10"/>
          <p:cNvSpPr/>
          <p:nvPr/>
        </p:nvSpPr>
        <p:spPr>
          <a:xfrm>
            <a:off x="10765863" y="1640389"/>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0"/>
          <p:cNvSpPr txBox="1"/>
          <p:nvPr/>
        </p:nvSpPr>
        <p:spPr>
          <a:xfrm>
            <a:off x="10643567" y="1913736"/>
            <a:ext cx="4677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COP-30</a:t>
            </a:r>
            <a:endParaRPr b="0" i="0" sz="1400" u="none" cap="none" strike="noStrike">
              <a:solidFill>
                <a:srgbClr val="000000"/>
              </a:solidFill>
              <a:latin typeface="Arial"/>
              <a:ea typeface="Arial"/>
              <a:cs typeface="Arial"/>
              <a:sym typeface="Arial"/>
            </a:endParaRPr>
          </a:p>
        </p:txBody>
      </p:sp>
      <p:sp>
        <p:nvSpPr>
          <p:cNvPr id="113" name="Google Shape;113;p10"/>
          <p:cNvSpPr txBox="1"/>
          <p:nvPr/>
        </p:nvSpPr>
        <p:spPr>
          <a:xfrm>
            <a:off x="5581690" y="1926801"/>
            <a:ext cx="467700" cy="2463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Plenary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Canada</a:t>
            </a:r>
            <a:endParaRPr b="0" i="0" sz="1400" u="none" cap="none" strike="noStrike">
              <a:solidFill>
                <a:srgbClr val="000000"/>
              </a:solidFill>
              <a:latin typeface="Arial"/>
              <a:ea typeface="Arial"/>
              <a:cs typeface="Arial"/>
              <a:sym typeface="Arial"/>
            </a:endParaRPr>
          </a:p>
        </p:txBody>
      </p:sp>
      <p:sp>
        <p:nvSpPr>
          <p:cNvPr id="114" name="Google Shape;114;p10"/>
          <p:cNvSpPr txBox="1"/>
          <p:nvPr/>
        </p:nvSpPr>
        <p:spPr>
          <a:xfrm>
            <a:off x="5237701" y="192304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SIT-TW</a:t>
            </a:r>
            <a:endParaRPr b="0" i="0" sz="1400" u="none" cap="none" strike="noStrike">
              <a:solidFill>
                <a:srgbClr val="000000"/>
              </a:solidFill>
              <a:latin typeface="Arial"/>
              <a:ea typeface="Arial"/>
              <a:cs typeface="Arial"/>
              <a:sym typeface="Arial"/>
            </a:endParaRPr>
          </a:p>
        </p:txBody>
      </p:sp>
      <p:cxnSp>
        <p:nvCxnSpPr>
          <p:cNvPr id="115" name="Google Shape;115;p10"/>
          <p:cNvCxnSpPr/>
          <p:nvPr/>
        </p:nvCxnSpPr>
        <p:spPr>
          <a:xfrm>
            <a:off x="7625113" y="1510850"/>
            <a:ext cx="0" cy="4344600"/>
          </a:xfrm>
          <a:prstGeom prst="straightConnector1">
            <a:avLst/>
          </a:prstGeom>
          <a:noFill/>
          <a:ln cap="flat" cmpd="sng" w="9525">
            <a:solidFill>
              <a:schemeClr val="lt1"/>
            </a:solidFill>
            <a:prstDash val="lgDashDot"/>
            <a:round/>
            <a:headEnd len="sm" w="sm" type="none"/>
            <a:tailEnd len="sm" w="sm" type="none"/>
          </a:ln>
        </p:spPr>
      </p:cxnSp>
      <p:cxnSp>
        <p:nvCxnSpPr>
          <p:cNvPr id="116" name="Google Shape;116;p10"/>
          <p:cNvCxnSpPr/>
          <p:nvPr/>
        </p:nvCxnSpPr>
        <p:spPr>
          <a:xfrm>
            <a:off x="10077313" y="1510850"/>
            <a:ext cx="0" cy="4344600"/>
          </a:xfrm>
          <a:prstGeom prst="straightConnector1">
            <a:avLst/>
          </a:prstGeom>
          <a:noFill/>
          <a:ln cap="flat" cmpd="sng" w="9525">
            <a:solidFill>
              <a:schemeClr val="lt1"/>
            </a:solidFill>
            <a:prstDash val="lgDashDot"/>
            <a:round/>
            <a:headEnd len="sm" w="sm" type="none"/>
            <a:tailEnd len="sm" w="sm" type="none"/>
          </a:ln>
        </p:spPr>
      </p:cxnSp>
      <p:sp>
        <p:nvSpPr>
          <p:cNvPr id="117" name="Google Shape;117;p10"/>
          <p:cNvSpPr txBox="1"/>
          <p:nvPr>
            <p:ph idx="1" type="body"/>
          </p:nvPr>
        </p:nvSpPr>
        <p:spPr>
          <a:xfrm>
            <a:off x="276000" y="2919153"/>
            <a:ext cx="11495400" cy="2964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1000"/>
              </a:spcBef>
              <a:spcAft>
                <a:spcPts val="0"/>
              </a:spcAft>
              <a:buSzPts val="2000"/>
              <a:buChar char="❖"/>
            </a:pPr>
            <a:r>
              <a:rPr lang="en-GB" sz="2000"/>
              <a:t>WGClimate LL paper circulated in February</a:t>
            </a:r>
            <a:endParaRPr sz="2000"/>
          </a:p>
          <a:p>
            <a:pPr indent="-355600" lvl="0" marL="457200" rtl="0" algn="l">
              <a:lnSpc>
                <a:spcPct val="115000"/>
              </a:lnSpc>
              <a:spcBef>
                <a:spcPts val="1000"/>
              </a:spcBef>
              <a:spcAft>
                <a:spcPts val="0"/>
              </a:spcAft>
              <a:buSzPts val="2000"/>
              <a:buChar char="❖"/>
            </a:pPr>
            <a:r>
              <a:rPr lang="en-GB" sz="2000"/>
              <a:t>All CEOS agencies and groups invited to input by SIT Chair</a:t>
            </a:r>
            <a:endParaRPr sz="2000"/>
          </a:p>
          <a:p>
            <a:pPr indent="-355600" lvl="0" marL="457200" rtl="0" algn="l">
              <a:lnSpc>
                <a:spcPct val="115000"/>
              </a:lnSpc>
              <a:spcBef>
                <a:spcPts val="1000"/>
              </a:spcBef>
              <a:spcAft>
                <a:spcPts val="0"/>
              </a:spcAft>
              <a:buSzPts val="2000"/>
              <a:buChar char="❖"/>
            </a:pPr>
            <a:r>
              <a:rPr lang="en-GB" sz="2000"/>
              <a:t>GST 1 Lessons Learned - seek endorsement at SIT-40</a:t>
            </a:r>
            <a:endParaRPr sz="2000"/>
          </a:p>
          <a:p>
            <a:pPr indent="-355600" lvl="0" marL="457200" rtl="0" algn="l">
              <a:lnSpc>
                <a:spcPct val="115000"/>
              </a:lnSpc>
              <a:spcBef>
                <a:spcPts val="1000"/>
              </a:spcBef>
              <a:spcAft>
                <a:spcPts val="0"/>
              </a:spcAft>
              <a:buSzPts val="2000"/>
              <a:buChar char="❖"/>
            </a:pPr>
            <a:r>
              <a:rPr lang="en-GB" sz="2000"/>
              <a:t>Kick off GST Strategy update at SIT-40</a:t>
            </a:r>
            <a:endParaRPr sz="1600"/>
          </a:p>
          <a:p>
            <a:pPr indent="-355600" lvl="0" marL="457200" rtl="0" algn="l">
              <a:lnSpc>
                <a:spcPct val="115000"/>
              </a:lnSpc>
              <a:spcBef>
                <a:spcPts val="0"/>
              </a:spcBef>
              <a:spcAft>
                <a:spcPts val="0"/>
              </a:spcAft>
              <a:buSzPts val="2000"/>
              <a:buChar char="❖"/>
            </a:pPr>
            <a:r>
              <a:rPr lang="en-GB" sz="2000"/>
              <a:t>Draft GST Strategy Issue 2 presented for discussion at SIT TW (Sept 2025)</a:t>
            </a:r>
            <a:endParaRPr sz="2000"/>
          </a:p>
          <a:p>
            <a:pPr indent="-355600" lvl="0" marL="457200" rtl="0" algn="l">
              <a:lnSpc>
                <a:spcPct val="115000"/>
              </a:lnSpc>
              <a:spcBef>
                <a:spcPts val="0"/>
              </a:spcBef>
              <a:spcAft>
                <a:spcPts val="0"/>
              </a:spcAft>
              <a:buSzPts val="2000"/>
              <a:buChar char="❖"/>
            </a:pPr>
            <a:r>
              <a:rPr lang="en-GB" sz="2000"/>
              <a:t>Final GST  Strategy Issue 2 presented for endorsement at CEOS Plenary (Nov 2025)</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GST 2 Timeline</a:t>
            </a:r>
            <a:endParaRPr/>
          </a:p>
        </p:txBody>
      </p:sp>
      <p:sp>
        <p:nvSpPr>
          <p:cNvPr id="123" name="Google Shape;123;p11"/>
          <p:cNvSpPr txBox="1"/>
          <p:nvPr>
            <p:ph idx="1" type="body"/>
          </p:nvPr>
        </p:nvSpPr>
        <p:spPr>
          <a:xfrm>
            <a:off x="176050" y="5705528"/>
            <a:ext cx="11495400" cy="2964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lang="en-GB" sz="2000"/>
              <a:t>From UNFCCC SEC at WGClimate mtg</a:t>
            </a:r>
            <a:endParaRPr sz="2000"/>
          </a:p>
        </p:txBody>
      </p:sp>
      <p:pic>
        <p:nvPicPr>
          <p:cNvPr id="124" name="Google Shape;124;p11"/>
          <p:cNvPicPr preferRelativeResize="0"/>
          <p:nvPr/>
        </p:nvPicPr>
        <p:blipFill>
          <a:blip r:embed="rId3">
            <a:alphaModFix/>
          </a:blip>
          <a:stretch>
            <a:fillRect/>
          </a:stretch>
        </p:blipFill>
        <p:spPr>
          <a:xfrm>
            <a:off x="1786450" y="1327225"/>
            <a:ext cx="7903800" cy="422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idx="1" type="body"/>
          </p:nvPr>
        </p:nvSpPr>
        <p:spPr>
          <a:xfrm>
            <a:off x="276000" y="1620025"/>
            <a:ext cx="11825700" cy="46629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Char char="❖"/>
            </a:pPr>
            <a:r>
              <a:rPr lang="en-GB" sz="2400"/>
              <a:t>More </a:t>
            </a:r>
            <a:r>
              <a:rPr b="1" lang="en-GB" sz="2400"/>
              <a:t>proactive, strategic and long-term UNFCCC engagement</a:t>
            </a:r>
            <a:endParaRPr b="1" sz="2400"/>
          </a:p>
          <a:p>
            <a:pPr indent="-381000" lvl="1" marL="914400" rtl="0" algn="l">
              <a:lnSpc>
                <a:spcPct val="115000"/>
              </a:lnSpc>
              <a:spcBef>
                <a:spcPts val="1000"/>
              </a:spcBef>
              <a:spcAft>
                <a:spcPts val="0"/>
              </a:spcAft>
              <a:buSzPts val="2400"/>
              <a:buChar char="▪"/>
            </a:pPr>
            <a:r>
              <a:rPr lang="en-GB"/>
              <a:t>Tiger team to develop and implement a plan (already initiated at WGClimate under V-H Peuch (ECMWF)</a:t>
            </a:r>
            <a:endParaRPr/>
          </a:p>
          <a:p>
            <a:pPr indent="-381000" lvl="1" marL="914400" rtl="0" algn="l">
              <a:lnSpc>
                <a:spcPct val="115000"/>
              </a:lnSpc>
              <a:spcBef>
                <a:spcPts val="1000"/>
              </a:spcBef>
              <a:spcAft>
                <a:spcPts val="0"/>
              </a:spcAft>
              <a:buSzPts val="2400"/>
              <a:buChar char="▪"/>
            </a:pPr>
            <a:r>
              <a:rPr lang="en-GB"/>
              <a:t>More coordinated RSO community prep (CEOS, WMO ++)</a:t>
            </a:r>
            <a:endParaRPr/>
          </a:p>
          <a:p>
            <a:pPr indent="-381000" lvl="1" marL="914400" rtl="0" algn="l">
              <a:lnSpc>
                <a:spcPct val="115000"/>
              </a:lnSpc>
              <a:spcBef>
                <a:spcPts val="1000"/>
              </a:spcBef>
              <a:spcAft>
                <a:spcPts val="0"/>
              </a:spcAft>
              <a:buSzPts val="2400"/>
              <a:buChar char="▪"/>
            </a:pPr>
            <a:r>
              <a:rPr lang="en-GB"/>
              <a:t>More systematic CEOS-UNFCCC SEC engagement</a:t>
            </a:r>
            <a:endParaRPr/>
          </a:p>
          <a:p>
            <a:pPr indent="-381000" lvl="1" marL="914400" rtl="0" algn="l">
              <a:lnSpc>
                <a:spcPct val="115000"/>
              </a:lnSpc>
              <a:spcBef>
                <a:spcPts val="1000"/>
              </a:spcBef>
              <a:spcAft>
                <a:spcPts val="0"/>
              </a:spcAft>
              <a:buSzPts val="2400"/>
              <a:buChar char="▪"/>
            </a:pPr>
            <a:r>
              <a:rPr lang="en-GB"/>
              <a:t>Secondment to UNFCCC SEC</a:t>
            </a:r>
            <a:endParaRPr/>
          </a:p>
          <a:p>
            <a:pPr indent="0" lvl="0" marL="457200" rtl="0" algn="l">
              <a:lnSpc>
                <a:spcPct val="115000"/>
              </a:lnSpc>
              <a:spcBef>
                <a:spcPts val="1000"/>
              </a:spcBef>
              <a:spcAft>
                <a:spcPts val="0"/>
              </a:spcAft>
              <a:buNone/>
            </a:pPr>
            <a:r>
              <a:t/>
            </a:r>
            <a:endParaRPr sz="2400"/>
          </a:p>
        </p:txBody>
      </p:sp>
      <p:sp>
        <p:nvSpPr>
          <p:cNvPr id="130" name="Google Shape;130;p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2700"/>
              <a:t>Preliminary ideas - from the LL </a:t>
            </a:r>
            <a:br>
              <a:rPr lang="en-GB" sz="2700"/>
            </a:br>
            <a:r>
              <a:rPr lang="en-GB" sz="2700"/>
              <a:t>&amp; </a:t>
            </a:r>
            <a:r>
              <a:rPr lang="en-GB" sz="2700"/>
              <a:t>Climate</a:t>
            </a:r>
            <a:r>
              <a:rPr lang="en-GB" sz="2700"/>
              <a:t> Policy Impact call series</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1000"/>
              </a:spcBef>
              <a:spcAft>
                <a:spcPts val="0"/>
              </a:spcAft>
              <a:buSzPts val="2300"/>
              <a:buChar char="❖"/>
            </a:pPr>
            <a:r>
              <a:rPr lang="en-GB" sz="2300"/>
              <a:t>More emphasis on </a:t>
            </a:r>
            <a:r>
              <a:rPr b="1" lang="en-GB" sz="2300"/>
              <a:t>country engagement and data uptake</a:t>
            </a:r>
            <a:endParaRPr b="1" sz="2300"/>
          </a:p>
          <a:p>
            <a:pPr indent="-374650" lvl="1" marL="914400" rtl="0" algn="l">
              <a:lnSpc>
                <a:spcPct val="115000"/>
              </a:lnSpc>
              <a:spcBef>
                <a:spcPts val="1000"/>
              </a:spcBef>
              <a:spcAft>
                <a:spcPts val="0"/>
              </a:spcAft>
              <a:buSzPts val="2300"/>
              <a:buChar char="▪"/>
            </a:pPr>
            <a:r>
              <a:rPr lang="en-GB" sz="2300"/>
              <a:t>WGClimate LL points</a:t>
            </a:r>
            <a:endParaRPr sz="2300"/>
          </a:p>
          <a:p>
            <a:pPr indent="-200025" lvl="2" marL="1304999" rtl="0" algn="l">
              <a:spcBef>
                <a:spcPts val="0"/>
              </a:spcBef>
              <a:spcAft>
                <a:spcPts val="0"/>
              </a:spcAft>
              <a:buSzPts val="1500"/>
              <a:buChar char="o"/>
            </a:pPr>
            <a:r>
              <a:rPr lang="en-GB" sz="1500"/>
              <a:t>Lesson 2.1: Limited Advocacy and Fragmented Representation at UNFCCC Events</a:t>
            </a:r>
            <a:endParaRPr sz="1500"/>
          </a:p>
          <a:p>
            <a:pPr indent="-200025" lvl="2" marL="1304999" rtl="0" algn="l">
              <a:spcBef>
                <a:spcPts val="0"/>
              </a:spcBef>
              <a:spcAft>
                <a:spcPts val="0"/>
              </a:spcAft>
              <a:buSzPts val="1500"/>
              <a:buChar char="o"/>
            </a:pPr>
            <a:r>
              <a:rPr b="1" lang="en-GB" sz="1500"/>
              <a:t>Recommendation 2.1: Build Stronger Relationships with COP Delegates</a:t>
            </a:r>
            <a:r>
              <a:rPr lang="en-GB" sz="1500"/>
              <a:t> and Leverage CEOS and CGMS Member Countries at Key UNFCCC Events</a:t>
            </a:r>
            <a:endParaRPr sz="1500"/>
          </a:p>
          <a:p>
            <a:pPr indent="0" lvl="0" marL="0" rtl="0" algn="l">
              <a:spcBef>
                <a:spcPts val="0"/>
              </a:spcBef>
              <a:spcAft>
                <a:spcPts val="0"/>
              </a:spcAft>
              <a:buNone/>
            </a:pPr>
            <a:r>
              <a:t/>
            </a:r>
            <a:endParaRPr sz="1100">
              <a:latin typeface="Arial"/>
              <a:ea typeface="Arial"/>
              <a:cs typeface="Arial"/>
              <a:sym typeface="Arial"/>
            </a:endParaRPr>
          </a:p>
          <a:p>
            <a:pPr indent="-323850" lvl="0" marL="1371600" rtl="0" algn="l">
              <a:spcBef>
                <a:spcPts val="0"/>
              </a:spcBef>
              <a:spcAft>
                <a:spcPts val="0"/>
              </a:spcAft>
              <a:buSzPts val="1500"/>
              <a:buFont typeface="Montserrat"/>
              <a:buChar char="○"/>
            </a:pPr>
            <a:r>
              <a:rPr lang="en-GB" sz="1500"/>
              <a:t>Lesson 2.2: Lack of Collaboration with National Inventory Agencies</a:t>
            </a:r>
            <a:endParaRPr sz="1500"/>
          </a:p>
          <a:p>
            <a:pPr indent="-323850" lvl="0" marL="1371600" rtl="0" algn="l">
              <a:spcBef>
                <a:spcPts val="0"/>
              </a:spcBef>
              <a:spcAft>
                <a:spcPts val="0"/>
              </a:spcAft>
              <a:buSzPts val="1500"/>
              <a:buFont typeface="Montserrat"/>
              <a:buChar char="○"/>
            </a:pPr>
            <a:r>
              <a:rPr b="1" lang="en-GB" sz="1500"/>
              <a:t>Recommendation 2.2:</a:t>
            </a:r>
            <a:r>
              <a:rPr lang="en-GB" sz="1500"/>
              <a:t> </a:t>
            </a:r>
            <a:r>
              <a:rPr b="1" lang="en-GB" sz="1500"/>
              <a:t>Enhance Country Engagement Through Targeted Support, Capacity Building, Strategic Partnerships, and Co-Development of GHG Flux Products</a:t>
            </a:r>
            <a:endParaRPr b="1" sz="1500"/>
          </a:p>
          <a:p>
            <a:pPr indent="0" lvl="0" marL="0" rtl="0" algn="l">
              <a:spcBef>
                <a:spcPts val="0"/>
              </a:spcBef>
              <a:spcAft>
                <a:spcPts val="0"/>
              </a:spcAft>
              <a:buNone/>
            </a:pPr>
            <a:r>
              <a:t/>
            </a:r>
            <a:endParaRPr sz="1100">
              <a:latin typeface="Arial"/>
              <a:ea typeface="Arial"/>
              <a:cs typeface="Arial"/>
              <a:sym typeface="Arial"/>
            </a:endParaRPr>
          </a:p>
          <a:p>
            <a:pPr indent="-323850" lvl="0" marL="1371600" rtl="0" algn="l">
              <a:spcBef>
                <a:spcPts val="0"/>
              </a:spcBef>
              <a:spcAft>
                <a:spcPts val="0"/>
              </a:spcAft>
              <a:buSzPts val="1500"/>
              <a:buFont typeface="Montserrat"/>
              <a:buChar char="○"/>
            </a:pPr>
            <a:r>
              <a:rPr lang="en-GB" sz="1500"/>
              <a:t>Lesson 3.1: Bridging Knowledge Gaps Among Inventory Compilers</a:t>
            </a:r>
            <a:endParaRPr sz="1500"/>
          </a:p>
          <a:p>
            <a:pPr indent="-323850" lvl="0" marL="1371600" rtl="0" algn="l">
              <a:spcBef>
                <a:spcPts val="0"/>
              </a:spcBef>
              <a:spcAft>
                <a:spcPts val="0"/>
              </a:spcAft>
              <a:buSzPts val="1500"/>
              <a:buFont typeface="Montserrat"/>
              <a:buChar char="○"/>
            </a:pPr>
            <a:r>
              <a:rPr b="1" lang="en-GB" sz="1500"/>
              <a:t>Recommendation 3.1: Equip Inventory Compilers with Targeted Training and Resources</a:t>
            </a:r>
            <a:endParaRPr b="1" sz="1500"/>
          </a:p>
          <a:p>
            <a:pPr indent="0" lvl="0" marL="0" rtl="0" algn="l">
              <a:spcBef>
                <a:spcPts val="0"/>
              </a:spcBef>
              <a:spcAft>
                <a:spcPts val="0"/>
              </a:spcAft>
              <a:buNone/>
            </a:pPr>
            <a:r>
              <a:t/>
            </a:r>
            <a:endParaRPr sz="1100">
              <a:latin typeface="Arial"/>
              <a:ea typeface="Arial"/>
              <a:cs typeface="Arial"/>
              <a:sym typeface="Arial"/>
            </a:endParaRPr>
          </a:p>
          <a:p>
            <a:pPr indent="-323850" lvl="0" marL="1371600" rtl="0" algn="l">
              <a:spcBef>
                <a:spcPts val="0"/>
              </a:spcBef>
              <a:spcAft>
                <a:spcPts val="0"/>
              </a:spcAft>
              <a:buSzPts val="1500"/>
              <a:buFont typeface="Montserrat"/>
              <a:buChar char="○"/>
            </a:pPr>
            <a:r>
              <a:rPr lang="en-GB" sz="1500"/>
              <a:t>Lesson 3.2: Addressing Limited Awareness of Space-Based Data Among COP Delegates</a:t>
            </a:r>
            <a:endParaRPr sz="1500"/>
          </a:p>
          <a:p>
            <a:pPr indent="-323850" lvl="0" marL="1371600" rtl="0" algn="l">
              <a:spcBef>
                <a:spcPts val="0"/>
              </a:spcBef>
              <a:spcAft>
                <a:spcPts val="0"/>
              </a:spcAft>
              <a:buSzPts val="1500"/>
              <a:buFont typeface="Montserrat"/>
              <a:buChar char="○"/>
            </a:pPr>
            <a:r>
              <a:rPr b="1" lang="en-GB" sz="1500"/>
              <a:t>Recommendation 3.2: Raise Awareness of Space-Based Data </a:t>
            </a:r>
            <a:r>
              <a:rPr lang="en-GB" sz="1500"/>
              <a:t>Through Targeted Communication</a:t>
            </a:r>
            <a:endParaRPr sz="1500"/>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2300"/>
          </a:p>
        </p:txBody>
      </p:sp>
      <p:sp>
        <p:nvSpPr>
          <p:cNvPr id="136" name="Google Shape;136;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2700"/>
              <a:t>Preliminary ideas - from the LL </a:t>
            </a:r>
            <a:br>
              <a:rPr lang="en-GB" sz="2700"/>
            </a:br>
            <a:r>
              <a:rPr lang="en-GB" sz="2700"/>
              <a:t>&amp; Climate Policy Impact call series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GB" sz="1800"/>
              <a:t>More emphasis on </a:t>
            </a:r>
            <a:r>
              <a:rPr b="1" lang="en-GB" sz="1800"/>
              <a:t>country engagement and data uptake</a:t>
            </a:r>
            <a:endParaRPr b="1" sz="1800"/>
          </a:p>
          <a:p>
            <a:pPr indent="-190500" lvl="1" marL="685800" rtl="0" algn="l">
              <a:spcBef>
                <a:spcPts val="1000"/>
              </a:spcBef>
              <a:spcAft>
                <a:spcPts val="0"/>
              </a:spcAft>
              <a:buSzPts val="1800"/>
              <a:buAutoNum type="alphaLcPeriod"/>
            </a:pPr>
            <a:r>
              <a:rPr lang="en-GB" sz="1800"/>
              <a:t>Develop a </a:t>
            </a:r>
            <a:r>
              <a:rPr b="1" lang="en-GB" sz="1800"/>
              <a:t>directory of national inventory contacts</a:t>
            </a:r>
            <a:r>
              <a:rPr lang="en-GB" sz="1800"/>
              <a:t> for CEOS agencies.</a:t>
            </a:r>
            <a:endParaRPr sz="600">
              <a:latin typeface="Arial"/>
              <a:ea typeface="Arial"/>
              <a:cs typeface="Arial"/>
              <a:sym typeface="Arial"/>
            </a:endParaRPr>
          </a:p>
          <a:p>
            <a:pPr indent="-190500" lvl="1" marL="685800" rtl="0" algn="l">
              <a:spcBef>
                <a:spcPts val="1000"/>
              </a:spcBef>
              <a:spcAft>
                <a:spcPts val="0"/>
              </a:spcAft>
              <a:buSzPts val="1800"/>
              <a:buAutoNum type="alphaLcPeriod"/>
            </a:pPr>
            <a:r>
              <a:rPr lang="en-GB" sz="1800"/>
              <a:t>A </a:t>
            </a:r>
            <a:r>
              <a:rPr b="1" lang="en-GB" sz="1800"/>
              <a:t>partnering process</a:t>
            </a:r>
            <a:r>
              <a:rPr lang="en-GB" sz="1800"/>
              <a:t> involving space agencies and national inventory counterparts</a:t>
            </a:r>
            <a:endParaRPr sz="1800"/>
          </a:p>
          <a:p>
            <a:pPr indent="-190500" lvl="1" marL="685800" rtl="0" algn="l">
              <a:spcBef>
                <a:spcPts val="1000"/>
              </a:spcBef>
              <a:spcAft>
                <a:spcPts val="0"/>
              </a:spcAft>
              <a:buSzPts val="1800"/>
              <a:buAutoNum type="alphaLcPeriod"/>
            </a:pPr>
            <a:r>
              <a:rPr lang="en-GB" sz="1800"/>
              <a:t>National inventory communities may </a:t>
            </a:r>
            <a:r>
              <a:rPr b="1" lang="en-GB" sz="1800"/>
              <a:t>need step-by-step and clear guidance</a:t>
            </a:r>
            <a:r>
              <a:rPr lang="en-GB" sz="1800"/>
              <a:t> on the differing potential roles (interpretations) of the top-down vis-a-vis the bottom-up approaches</a:t>
            </a:r>
            <a:endParaRPr sz="1800"/>
          </a:p>
          <a:p>
            <a:pPr indent="-190500" lvl="1" marL="685800" rtl="0" algn="l">
              <a:spcBef>
                <a:spcPts val="1000"/>
              </a:spcBef>
              <a:spcAft>
                <a:spcPts val="0"/>
              </a:spcAft>
              <a:buSzPts val="1800"/>
              <a:buAutoNum type="alphaLcPeriod"/>
            </a:pPr>
            <a:r>
              <a:rPr lang="en-GB" sz="1800"/>
              <a:t>Need for </a:t>
            </a:r>
            <a:r>
              <a:rPr b="1" lang="en-GB" sz="1800"/>
              <a:t>im</a:t>
            </a:r>
            <a:r>
              <a:rPr b="1" lang="en-GB" sz="1800"/>
              <a:t>proved corporate memory and coordination</a:t>
            </a:r>
            <a:r>
              <a:rPr lang="en-GB" sz="1800"/>
              <a:t> between country engagement efforts so that overall progress is better managed and quicker (MGD type approach?). </a:t>
            </a:r>
            <a:endParaRPr sz="1800"/>
          </a:p>
          <a:p>
            <a:pPr indent="-190500" lvl="1" marL="685800" rtl="0" algn="l">
              <a:spcBef>
                <a:spcPts val="1000"/>
              </a:spcBef>
              <a:spcAft>
                <a:spcPts val="0"/>
              </a:spcAft>
              <a:buSzPts val="1800"/>
              <a:buAutoNum type="alphaLcPeriod"/>
            </a:pPr>
            <a:r>
              <a:rPr lang="en-GB" sz="1800"/>
              <a:t>Could the </a:t>
            </a:r>
            <a:r>
              <a:rPr b="1" lang="en-GB" sz="1800"/>
              <a:t>SilvaCarbon model be expanded </a:t>
            </a:r>
            <a:r>
              <a:rPr lang="en-GB" sz="1800"/>
              <a:t>to included GHG flux datasets? Capacity building continuity is currently at significant risk!</a:t>
            </a:r>
            <a:endParaRPr sz="1800"/>
          </a:p>
          <a:p>
            <a:pPr indent="-190500" lvl="1" marL="685800" rtl="0" algn="l">
              <a:spcBef>
                <a:spcPts val="1000"/>
              </a:spcBef>
              <a:spcAft>
                <a:spcPts val="0"/>
              </a:spcAft>
              <a:buSzPts val="1800"/>
              <a:buAutoNum type="alphaLcPeriod"/>
            </a:pPr>
            <a:r>
              <a:rPr b="1" lang="en-GB" sz="1800"/>
              <a:t>Data source continuity is fundamental</a:t>
            </a:r>
            <a:r>
              <a:rPr lang="en-GB" sz="1800"/>
              <a:t> to country uptake and </a:t>
            </a:r>
            <a:r>
              <a:rPr lang="en-GB" sz="1800"/>
              <a:t>needs a rethink by CEOS agencies on how to assure this (per biomass experience)</a:t>
            </a:r>
            <a:endParaRPr sz="1800"/>
          </a:p>
          <a:p>
            <a:pPr indent="0" lvl="0" marL="0" rtl="0" algn="l">
              <a:spcBef>
                <a:spcPts val="0"/>
              </a:spcBef>
              <a:spcAft>
                <a:spcPts val="0"/>
              </a:spcAft>
              <a:buNone/>
            </a:pPr>
            <a:r>
              <a:t/>
            </a:r>
            <a:endParaRPr sz="1800"/>
          </a:p>
        </p:txBody>
      </p:sp>
      <p:sp>
        <p:nvSpPr>
          <p:cNvPr id="142" name="Google Shape;142;p1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2700"/>
              <a:t>Preliminary ideas - from the LL </a:t>
            </a:r>
            <a:br>
              <a:rPr lang="en-GB" sz="2700"/>
            </a:br>
            <a:r>
              <a:rPr lang="en-GB" sz="2700"/>
              <a:t>&amp; Climate Policy Impact call series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GB" sz="1800"/>
              <a:t>On </a:t>
            </a:r>
            <a:r>
              <a:rPr b="1" lang="en-GB" sz="1800"/>
              <a:t>IPCC</a:t>
            </a:r>
            <a:r>
              <a:rPr lang="en-GB" sz="1800"/>
              <a:t> </a:t>
            </a:r>
            <a:r>
              <a:rPr b="1" lang="en-GB" sz="1800"/>
              <a:t>engagement</a:t>
            </a:r>
            <a:endParaRPr b="1" sz="1800"/>
          </a:p>
          <a:p>
            <a:pPr indent="-190500" lvl="1" marL="685800" rtl="0" algn="l">
              <a:spcBef>
                <a:spcPts val="1000"/>
              </a:spcBef>
              <a:spcAft>
                <a:spcPts val="0"/>
              </a:spcAft>
              <a:buSzPts val="1800"/>
              <a:buAutoNum type="alphaLcPeriod"/>
            </a:pPr>
            <a:r>
              <a:rPr lang="en-GB" sz="1800"/>
              <a:t>The reconciliation/translation of EO datasets into country definitions using IPCC guidance (discussed by the IPCC, TFI and included in AR7 by WGs) is essential to be addressed by EO providers for trust in datasets and their uptake</a:t>
            </a:r>
            <a:endParaRPr sz="1800"/>
          </a:p>
          <a:p>
            <a:pPr indent="-190500" lvl="1" marL="685800" rtl="0" algn="l">
              <a:spcBef>
                <a:spcPts val="1000"/>
              </a:spcBef>
              <a:spcAft>
                <a:spcPts val="0"/>
              </a:spcAft>
              <a:buSzPts val="1800"/>
              <a:buAutoNum type="alphaLcPeriod"/>
            </a:pPr>
            <a:r>
              <a:rPr lang="en-GB" sz="1800"/>
              <a:t>We need more comprehensive/systematic representation of CEOS agency capabilities in the IPCC Emissions Factor database</a:t>
            </a:r>
            <a:endParaRPr sz="1800"/>
          </a:p>
          <a:p>
            <a:pPr indent="-215900" lvl="2" marL="1143000" rtl="0" algn="l">
              <a:spcBef>
                <a:spcPts val="1000"/>
              </a:spcBef>
              <a:spcAft>
                <a:spcPts val="0"/>
              </a:spcAft>
              <a:buSzPts val="1800"/>
              <a:buChar char="o"/>
            </a:pPr>
            <a:r>
              <a:rPr lang="en-GB" sz="1800"/>
              <a:t>GEDI/CCI </a:t>
            </a:r>
            <a:r>
              <a:rPr lang="en-GB" sz="1800" u="sng">
                <a:solidFill>
                  <a:schemeClr val="hlink"/>
                </a:solidFill>
                <a:hlinkClick r:id="rId3"/>
              </a:rPr>
              <a:t>experience</a:t>
            </a:r>
            <a:endParaRPr sz="1800"/>
          </a:p>
          <a:p>
            <a:pPr indent="0" lvl="0" marL="0" rtl="0" algn="l">
              <a:spcBef>
                <a:spcPts val="0"/>
              </a:spcBef>
              <a:spcAft>
                <a:spcPts val="0"/>
              </a:spcAft>
              <a:buNone/>
            </a:pPr>
            <a:r>
              <a:t/>
            </a:r>
            <a:endParaRPr sz="1800"/>
          </a:p>
        </p:txBody>
      </p:sp>
      <p:sp>
        <p:nvSpPr>
          <p:cNvPr id="148" name="Google Shape;148;p1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2700"/>
              <a:t>Preliminary ideas - from the LL </a:t>
            </a:r>
            <a:br>
              <a:rPr lang="en-GB" sz="2700"/>
            </a:br>
            <a:r>
              <a:rPr lang="en-GB" sz="2700"/>
              <a:t>&amp; Climate Policy Impact call series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