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Montserrat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4" roundtripDataSignature="AMtx7mgxL5VDayrFDbg76xpB3nYnvRZg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bold.fntdata"/><Relationship Id="rId10" Type="http://schemas.openxmlformats.org/officeDocument/2006/relationships/font" Target="fonts/Montserrat-regular.fntdata"/><Relationship Id="rId13" Type="http://schemas.openxmlformats.org/officeDocument/2006/relationships/font" Target="fonts/Montserrat-boldItalic.fntdata"/><Relationship Id="rId12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7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7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7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7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7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8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SIT-40, 8-9 April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9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9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SIT-39, 10-11 April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10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SIT-39, 10-11 April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1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11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1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11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SIT-39, 10-11 April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6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ipcc.ch/site/assets/uploads/2025/03/Decision-8-Working-Group-Outlines.pdf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10" Type="http://schemas.openxmlformats.org/officeDocument/2006/relationships/hyperlink" Target="https://essd.copernicus.org/articles/17/965/2025/essd-17-965-2025-discussion.html" TargetMode="External"/><Relationship Id="rId9" Type="http://schemas.openxmlformats.org/officeDocument/2006/relationships/hyperlink" Target="https://essd.copernicus.org/articles/17/965/2025/essd-17-965-2025-discussion.html" TargetMode="External"/><Relationship Id="rId5" Type="http://schemas.openxmlformats.org/officeDocument/2006/relationships/image" Target="../media/image16.png"/><Relationship Id="rId6" Type="http://schemas.openxmlformats.org/officeDocument/2006/relationships/image" Target="../media/image10.png"/><Relationship Id="rId7" Type="http://schemas.openxmlformats.org/officeDocument/2006/relationships/hyperlink" Target="https://essd.copernicus.org/articles/17/965/2025/essd-17-965-2025-discussion.html" TargetMode="External"/><Relationship Id="rId8" Type="http://schemas.openxmlformats.org/officeDocument/2006/relationships/hyperlink" Target="https://essd.copernicus.org/articles/17/965/2025/essd-17-965-2025-discussion.html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hyperlink" Target="https://iopscience.iop.org/article/10.1088/1748-9326/acba31" TargetMode="Externa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png"/><Relationship Id="rId10" Type="http://schemas.openxmlformats.org/officeDocument/2006/relationships/image" Target="../media/image23.png"/><Relationship Id="rId13" Type="http://schemas.openxmlformats.org/officeDocument/2006/relationships/image" Target="../media/image17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hyperlink" Target="https://forest-observatory.ec.europa.eu/" TargetMode="External"/><Relationship Id="rId5" Type="http://schemas.openxmlformats.org/officeDocument/2006/relationships/hyperlink" Target="https://forest-observatory.ec.europa.eu/" TargetMode="External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51" y="175950"/>
            <a:ext cx="8014500" cy="3397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6600"/>
              <a:t>T</a:t>
            </a:r>
            <a:r>
              <a:rPr lang="en-US" sz="6600"/>
              <a:t>ranslation of EO datasets to NGHGI definitions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7231234" y="3930432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Joana Melo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European Commission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4.2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SIT-40 2025, Fukuoka, Japan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8th - 9th April 2025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176051" y="3781414"/>
            <a:ext cx="5919949" cy="862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4.2 CEOS engagement with the IPCC</a:t>
            </a:r>
            <a:endParaRPr b="0" i="0" sz="75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b="0" i="1" sz="4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b="0" i="1" sz="4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/>
          <p:nvPr>
            <p:ph idx="1" type="body"/>
          </p:nvPr>
        </p:nvSpPr>
        <p:spPr>
          <a:xfrm>
            <a:off x="324232" y="2352619"/>
            <a:ext cx="11495400" cy="2099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Char char="❖"/>
            </a:pPr>
            <a:r>
              <a:rPr lang="en-US" sz="2600"/>
              <a:t>the IPCC has explicitly indicated in the outlines of its AR7 reports that estimates and scenarios for anthropogenic land-based CO</a:t>
            </a:r>
            <a:r>
              <a:rPr baseline="-25000" lang="en-US" sz="2600"/>
              <a:t>2</a:t>
            </a:r>
            <a:r>
              <a:rPr lang="en-US" sz="2600"/>
              <a:t> fluxes shall ensure consistency with national inventory definitions </a:t>
            </a:r>
            <a:endParaRPr/>
          </a:p>
          <a:p>
            <a:pPr indent="0" lvl="0" marL="4445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1400"/>
              <a:t>(</a:t>
            </a:r>
            <a:r>
              <a:rPr lang="en-US" sz="1400" u="sng">
                <a:solidFill>
                  <a:schemeClr val="hlink"/>
                </a:solidFill>
                <a:hlinkClick r:id="rId3"/>
              </a:rPr>
              <a:t>https://www.ipcc.ch/site/assets/uploads/2025/03/Decision-8-Working-Group-Outlines.pdf</a:t>
            </a:r>
            <a:r>
              <a:rPr lang="en-US" sz="1400"/>
              <a:t> )</a:t>
            </a:r>
            <a:endParaRPr/>
          </a:p>
          <a:p>
            <a:pPr indent="0" lvl="0" marL="4445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2200"/>
          </a:p>
        </p:txBody>
      </p:sp>
      <p:sp>
        <p:nvSpPr>
          <p:cNvPr id="74" name="Google Shape;74;p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800"/>
              <a:t>translation of EO datasets to NGHGI definitions</a:t>
            </a:r>
            <a:endParaRPr sz="2800"/>
          </a:p>
        </p:txBody>
      </p:sp>
      <p:sp>
        <p:nvSpPr>
          <p:cNvPr id="75" name="Google Shape;75;p2"/>
          <p:cNvSpPr txBox="1"/>
          <p:nvPr/>
        </p:nvSpPr>
        <p:spPr>
          <a:xfrm>
            <a:off x="324231" y="1247816"/>
            <a:ext cx="11767505" cy="7117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6350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Track progress in achieving the objectives of the Paris Agreement</a:t>
            </a:r>
            <a:endParaRPr/>
          </a:p>
        </p:txBody>
      </p:sp>
      <p:sp>
        <p:nvSpPr>
          <p:cNvPr id="76" name="Google Shape;76;p2"/>
          <p:cNvSpPr txBox="1"/>
          <p:nvPr/>
        </p:nvSpPr>
        <p:spPr>
          <a:xfrm>
            <a:off x="324231" y="4411572"/>
            <a:ext cx="11495400" cy="2099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Char char="❖"/>
            </a:pPr>
            <a:r>
              <a:rPr b="0" i="0" lang="en-US" sz="2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Is the Earth Observation community aligning with this aim and enabling like-for-like comparisons with the released datasets?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445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2"/>
          <p:cNvSpPr txBox="1"/>
          <p:nvPr/>
        </p:nvSpPr>
        <p:spPr>
          <a:xfrm>
            <a:off x="372369" y="5610184"/>
            <a:ext cx="11767505" cy="7117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635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Yes. An example: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637" y="1978656"/>
            <a:ext cx="5029200" cy="311504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2800"/>
              <a:t>translation of EO datasets to NGHGI definitions</a:t>
            </a:r>
            <a:endParaRPr sz="2800"/>
          </a:p>
        </p:txBody>
      </p:sp>
      <p:pic>
        <p:nvPicPr>
          <p:cNvPr id="84" name="Google Shape;84;p3"/>
          <p:cNvPicPr preferRelativeResize="0"/>
          <p:nvPr/>
        </p:nvPicPr>
        <p:blipFill rotWithShape="1">
          <a:blip r:embed="rId4">
            <a:alphaModFix/>
          </a:blip>
          <a:srcRect b="57985" l="47381" r="5692" t="11196"/>
          <a:stretch/>
        </p:blipFill>
        <p:spPr>
          <a:xfrm>
            <a:off x="717225" y="5122515"/>
            <a:ext cx="4068147" cy="663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3"/>
          <p:cNvPicPr preferRelativeResize="0"/>
          <p:nvPr/>
        </p:nvPicPr>
        <p:blipFill rotWithShape="1">
          <a:blip r:embed="rId4">
            <a:alphaModFix/>
          </a:blip>
          <a:srcRect b="29406" l="47381" r="5692" t="56286"/>
          <a:stretch/>
        </p:blipFill>
        <p:spPr>
          <a:xfrm>
            <a:off x="717225" y="5938194"/>
            <a:ext cx="4068147" cy="30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3"/>
          <p:cNvPicPr preferRelativeResize="0"/>
          <p:nvPr/>
        </p:nvPicPr>
        <p:blipFill rotWithShape="1">
          <a:blip r:embed="rId5">
            <a:alphaModFix/>
          </a:blip>
          <a:srcRect b="58479" l="48251" r="5046" t="9895"/>
          <a:stretch/>
        </p:blipFill>
        <p:spPr>
          <a:xfrm>
            <a:off x="7108039" y="5113185"/>
            <a:ext cx="4048741" cy="680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19643" y="1978657"/>
            <a:ext cx="5029200" cy="311504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"/>
          <p:cNvSpPr txBox="1"/>
          <p:nvPr/>
        </p:nvSpPr>
        <p:spPr>
          <a:xfrm>
            <a:off x="1026368" y="5662166"/>
            <a:ext cx="226857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-US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Pierre Friedlingstein et al., 2025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89" name="Google Shape;89;p3"/>
          <p:cNvSpPr txBox="1"/>
          <p:nvPr/>
        </p:nvSpPr>
        <p:spPr>
          <a:xfrm>
            <a:off x="1026368" y="6183155"/>
            <a:ext cx="1380506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-US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Gibbs et al., 2025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pic>
        <p:nvPicPr>
          <p:cNvPr id="90" name="Google Shape;90;p3"/>
          <p:cNvPicPr preferRelativeResize="0"/>
          <p:nvPr/>
        </p:nvPicPr>
        <p:blipFill rotWithShape="1">
          <a:blip r:embed="rId5">
            <a:alphaModFix/>
          </a:blip>
          <a:srcRect b="44581" l="48251" r="5046" t="41112"/>
          <a:stretch/>
        </p:blipFill>
        <p:spPr>
          <a:xfrm>
            <a:off x="7127443" y="5928863"/>
            <a:ext cx="4048741" cy="30791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"/>
          <p:cNvSpPr txBox="1"/>
          <p:nvPr/>
        </p:nvSpPr>
        <p:spPr>
          <a:xfrm>
            <a:off x="7367741" y="6173824"/>
            <a:ext cx="1380506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-US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Gibbs et al., 2025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92" name="Google Shape;92;p3"/>
          <p:cNvSpPr txBox="1"/>
          <p:nvPr/>
        </p:nvSpPr>
        <p:spPr>
          <a:xfrm>
            <a:off x="7367741" y="5677544"/>
            <a:ext cx="226857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-US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Pierre Friedlingstein et al., 2025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93" name="Google Shape;93;p3"/>
          <p:cNvSpPr/>
          <p:nvPr/>
        </p:nvSpPr>
        <p:spPr>
          <a:xfrm>
            <a:off x="5077193" y="2489424"/>
            <a:ext cx="239525" cy="1463040"/>
          </a:xfrm>
          <a:prstGeom prst="upDown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25400">
            <a:solidFill>
              <a:srgbClr val="581D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"/>
          <p:cNvSpPr txBox="1"/>
          <p:nvPr/>
        </p:nvSpPr>
        <p:spPr>
          <a:xfrm>
            <a:off x="5103829" y="2850911"/>
            <a:ext cx="11606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9.8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Gt CO</a:t>
            </a:r>
            <a:r>
              <a:rPr b="0" baseline="-25000" i="0" lang="en-US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/yr</a:t>
            </a:r>
            <a:endParaRPr b="0" i="0" sz="12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"/>
          <p:cNvSpPr/>
          <p:nvPr/>
        </p:nvSpPr>
        <p:spPr>
          <a:xfrm>
            <a:off x="11176184" y="3368801"/>
            <a:ext cx="196667" cy="222124"/>
          </a:xfrm>
          <a:prstGeom prst="upDownArrow">
            <a:avLst>
              <a:gd fmla="val 50000" name="adj1"/>
              <a:gd fmla="val 25945" name="adj2"/>
            </a:avLst>
          </a:prstGeom>
          <a:solidFill>
            <a:schemeClr val="accent6"/>
          </a:solidFill>
          <a:ln cap="flat" cmpd="sng" w="19050">
            <a:solidFill>
              <a:srgbClr val="581D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"/>
          <p:cNvSpPr txBox="1"/>
          <p:nvPr/>
        </p:nvSpPr>
        <p:spPr>
          <a:xfrm>
            <a:off x="11210788" y="3319748"/>
            <a:ext cx="11606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1.2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Gt CO</a:t>
            </a:r>
            <a:r>
              <a:rPr b="0" baseline="-25000" i="0" lang="en-US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/yr</a:t>
            </a:r>
            <a:endParaRPr b="0" i="0" sz="12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"/>
          <p:cNvSpPr txBox="1"/>
          <p:nvPr/>
        </p:nvSpPr>
        <p:spPr>
          <a:xfrm>
            <a:off x="0" y="996758"/>
            <a:ext cx="12192000" cy="7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6350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At the global level, the historical gap in forest-related CO</a:t>
            </a:r>
            <a:r>
              <a:rPr b="1" baseline="-2500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1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emissions is explained/reduced when independent estimates are translated to the NGHGI (IPCC Guidelines) definitions </a:t>
            </a:r>
            <a:endParaRPr/>
          </a:p>
          <a:p>
            <a:pPr indent="0" lvl="0" marL="635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of ‘natural’ and ‘anthropogenic’ sink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4"/>
          <p:cNvPicPr preferRelativeResize="0"/>
          <p:nvPr/>
        </p:nvPicPr>
        <p:blipFill rotWithShape="1">
          <a:blip r:embed="rId3">
            <a:alphaModFix/>
          </a:blip>
          <a:srcRect b="0" l="351" r="422" t="0"/>
          <a:stretch/>
        </p:blipFill>
        <p:spPr>
          <a:xfrm>
            <a:off x="0" y="2065240"/>
            <a:ext cx="7466877" cy="336754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4"/>
          <p:cNvSpPr txBox="1"/>
          <p:nvPr/>
        </p:nvSpPr>
        <p:spPr>
          <a:xfrm>
            <a:off x="-6014" y="1526631"/>
            <a:ext cx="7472891" cy="538609"/>
          </a:xfrm>
          <a:prstGeom prst="rect">
            <a:avLst/>
          </a:prstGeom>
          <a:solidFill>
            <a:srgbClr val="DCF0F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(pre-Paris) Submissions to the UNFCCC from 56 countries covering 80% of tropical forests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(a subset of the 153 developing countries included in the JRC database; cut-off date 2022)</a:t>
            </a:r>
            <a:endParaRPr/>
          </a:p>
        </p:txBody>
      </p:sp>
      <p:sp>
        <p:nvSpPr>
          <p:cNvPr id="104" name="Google Shape;104;p4"/>
          <p:cNvSpPr txBox="1"/>
          <p:nvPr/>
        </p:nvSpPr>
        <p:spPr>
          <a:xfrm>
            <a:off x="-12849" y="2150352"/>
            <a:ext cx="2760494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Melo et al 2023 Environ. Res. Lett. </a:t>
            </a:r>
            <a:r>
              <a:rPr b="0" i="0" lang="en-US" sz="9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18 034021</a:t>
            </a:r>
            <a:endParaRPr b="0"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7849579" y="1887009"/>
            <a:ext cx="4342421" cy="14003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 developing countries use satellite imagery to quantify land extent and land dynamics (</a:t>
            </a:r>
            <a:r>
              <a:rPr b="0" i="0" lang="en-US" sz="1400" u="none" cap="none" strike="noStrike">
                <a:solidFill>
                  <a:srgbClr val="D20000"/>
                </a:solidFill>
                <a:latin typeface="Montserrat"/>
                <a:ea typeface="Montserrat"/>
                <a:cs typeface="Montserrat"/>
                <a:sym typeface="Montserrat"/>
              </a:rPr>
              <a:t>red quadrant</a:t>
            </a: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30% use available global maps (only one, GFC; </a:t>
            </a:r>
            <a:r>
              <a:rPr b="0" i="0" lang="en-US" sz="1400" u="none" cap="none" strike="noStrike">
                <a:solidFill>
                  <a:srgbClr val="FFBC00"/>
                </a:solidFill>
                <a:latin typeface="Montserrat"/>
                <a:ea typeface="Montserrat"/>
                <a:cs typeface="Montserrat"/>
                <a:sym typeface="Montserrat"/>
              </a:rPr>
              <a:t>yellow quadrant</a:t>
            </a: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/>
          </a:p>
        </p:txBody>
      </p:sp>
      <p:sp>
        <p:nvSpPr>
          <p:cNvPr id="106" name="Google Shape;106;p4"/>
          <p:cNvSpPr/>
          <p:nvPr/>
        </p:nvSpPr>
        <p:spPr>
          <a:xfrm>
            <a:off x="7621964" y="3856359"/>
            <a:ext cx="457003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Different ways of handling data renders different estimates</a:t>
            </a: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1038226" y="5648227"/>
            <a:ext cx="97536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High uptake of satellite imagery but still conflicting results with satellite-based global estimates!</a:t>
            </a:r>
            <a:endParaRPr/>
          </a:p>
        </p:txBody>
      </p:sp>
      <p:sp>
        <p:nvSpPr>
          <p:cNvPr id="108" name="Google Shape;108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2800"/>
              <a:t>translation of EO datasets to NGHGI definitions</a:t>
            </a:r>
            <a:endParaRPr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75" y="1161831"/>
            <a:ext cx="6990493" cy="387689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5"/>
          <p:cNvSpPr/>
          <p:nvPr/>
        </p:nvSpPr>
        <p:spPr>
          <a:xfrm>
            <a:off x="2600325" y="4314826"/>
            <a:ext cx="3876675" cy="20955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151C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2800"/>
              <a:t>translation of EO datasets to NGHGI definitions</a:t>
            </a:r>
            <a:endParaRPr sz="2800"/>
          </a:p>
        </p:txBody>
      </p:sp>
      <p:pic>
        <p:nvPicPr>
          <p:cNvPr id="116" name="Google Shape;11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34550" y="1175749"/>
            <a:ext cx="589116" cy="833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5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362657" y="1161831"/>
            <a:ext cx="829343" cy="829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11651" y="4598352"/>
            <a:ext cx="1879766" cy="173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40200" y="4598352"/>
            <a:ext cx="1818734" cy="173736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/>
          <p:cNvSpPr txBox="1"/>
          <p:nvPr/>
        </p:nvSpPr>
        <p:spPr>
          <a:xfrm>
            <a:off x="3795563" y="4302701"/>
            <a:ext cx="151676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 of Brazil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1" name="Google Shape;121;p5"/>
          <p:cNvCxnSpPr/>
          <p:nvPr/>
        </p:nvCxnSpPr>
        <p:spPr>
          <a:xfrm>
            <a:off x="2711651" y="3829050"/>
            <a:ext cx="584996" cy="473651"/>
          </a:xfrm>
          <a:prstGeom prst="straightConnector1">
            <a:avLst/>
          </a:prstGeom>
          <a:noFill/>
          <a:ln cap="flat" cmpd="sng" w="38100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2" name="Google Shape;122;p5"/>
          <p:cNvSpPr txBox="1"/>
          <p:nvPr/>
        </p:nvSpPr>
        <p:spPr>
          <a:xfrm>
            <a:off x="7391401" y="1116152"/>
            <a:ext cx="4401532" cy="7117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6350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LULUCF data-hub</a:t>
            </a:r>
            <a:endParaRPr/>
          </a:p>
        </p:txBody>
      </p:sp>
      <p:sp>
        <p:nvSpPr>
          <p:cNvPr id="123" name="Google Shape;123;p5"/>
          <p:cNvSpPr txBox="1"/>
          <p:nvPr/>
        </p:nvSpPr>
        <p:spPr>
          <a:xfrm>
            <a:off x="7210423" y="2009328"/>
            <a:ext cx="4981575" cy="7117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Hosted by the European Commission Joint Research Centre in the </a:t>
            </a:r>
            <a:r>
              <a:rPr b="0" i="0" lang="en-US" sz="16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EU Observatory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Strengthening dialogue across communities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Showing ongoing efforts from the scientific community in presenting their data in a conceptually similar way to NGHGI / IPCC guidance to effectively help track progress in achieving the objectives of the Paris Agreement</a:t>
            </a:r>
            <a:endParaRPr/>
          </a:p>
          <a:p>
            <a:pPr indent="10160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5"/>
          <p:cNvSpPr txBox="1"/>
          <p:nvPr/>
        </p:nvSpPr>
        <p:spPr>
          <a:xfrm>
            <a:off x="7374856" y="5741848"/>
            <a:ext cx="4652711" cy="7117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6350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Recommendations 2f, 4 and 5 </a:t>
            </a:r>
            <a:endParaRPr/>
          </a:p>
          <a:p>
            <a:pPr indent="0" lvl="0" marL="635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of the CEOS AFOLU Roadmap</a:t>
            </a:r>
            <a:endParaRPr/>
          </a:p>
        </p:txBody>
      </p:sp>
      <p:pic>
        <p:nvPicPr>
          <p:cNvPr id="125" name="Google Shape;125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454" y="5607352"/>
            <a:ext cx="2451407" cy="1690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" name="Google Shape;126;p5"/>
          <p:cNvGrpSpPr/>
          <p:nvPr/>
        </p:nvGrpSpPr>
        <p:grpSpPr>
          <a:xfrm>
            <a:off x="41412" y="5188470"/>
            <a:ext cx="2440848" cy="1015558"/>
            <a:chOff x="132229" y="5063864"/>
            <a:chExt cx="2614577" cy="974728"/>
          </a:xfrm>
        </p:grpSpPr>
        <p:pic>
          <p:nvPicPr>
            <p:cNvPr id="127" name="Google Shape;127;p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76048" y="5660246"/>
              <a:ext cx="2567117" cy="2262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32229" y="5063864"/>
              <a:ext cx="2579422" cy="420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5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79689" y="5843361"/>
              <a:ext cx="2567117" cy="19523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2025-03-27T14:20:59Z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19e5d4ae-9e67-436e-aa0c-063942816127</vt:lpwstr>
  </property>
  <property fmtid="{D5CDD505-2E9C-101B-9397-08002B2CF9AE}" pid="8" name="MSIP_Label_6bd9ddd1-4d20-43f6-abfa-fc3c07406f94_ContentBits">
    <vt:lpwstr>0</vt:lpwstr>
  </property>
</Properties>
</file>