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3"/>
    <p:sldMasterId id="2147483665"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Montserrat"/>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font" Target="fonts/Montserrat-italic.fntdata"/><Relationship Id="rId14" Type="http://schemas.openxmlformats.org/officeDocument/2006/relationships/font" Target="fonts/Montserrat-bold.fntdata"/><Relationship Id="rId16" Type="http://schemas.openxmlformats.org/officeDocument/2006/relationships/font" Target="fonts/Montserra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39aa1ecea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g339aa1ecead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394e2889e4_0_1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g3394e2889e4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6b9b4689c5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26b9b4689c5_1_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394e2889e4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g3394e2889e4_0_34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6b9b4689c5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g26b9b4689c5_1_1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jpg"/><Relationship Id="rId4" Type="http://schemas.openxmlformats.org/officeDocument/2006/relationships/image" Target="../media/image6.jpg"/><Relationship Id="rId5" Type="http://schemas.openxmlformats.org/officeDocument/2006/relationships/image" Target="../media/image7.png"/><Relationship Id="rId6"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b="673" l="54016" r="11355" t="36081"/>
          <a:stretch/>
        </p:blipFill>
        <p:spPr>
          <a:xfrm rot="-5400000">
            <a:off x="5792642" y="4819952"/>
            <a:ext cx="1719709" cy="2366806"/>
          </a:xfrm>
          <a:prstGeom prst="rtTriangle">
            <a:avLst/>
          </a:prstGeom>
          <a:noFill/>
          <a:ln>
            <a:noFill/>
          </a:ln>
        </p:spPr>
      </p:pic>
      <p:sp>
        <p:nvSpPr>
          <p:cNvPr id="20" name="Google Shape;20;p2"/>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i="0" sz="80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0" name="Shape 90"/>
        <p:cNvGrpSpPr/>
        <p:nvPr/>
      </p:nvGrpSpPr>
      <p:grpSpPr>
        <a:xfrm>
          <a:off x="0" y="0"/>
          <a:ext cx="0" cy="0"/>
          <a:chOff x="0" y="0"/>
          <a:chExt cx="0" cy="0"/>
        </a:xfrm>
      </p:grpSpPr>
      <p:sp>
        <p:nvSpPr>
          <p:cNvPr id="91" name="Google Shape;91;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2"/>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1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0" name="Google Shape;100;p1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1" name="Google Shape;101;p1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2" name="Google Shape;102;p1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06" name="Shape 106"/>
        <p:cNvGrpSpPr/>
        <p:nvPr/>
      </p:nvGrpSpPr>
      <p:grpSpPr>
        <a:xfrm>
          <a:off x="0" y="0"/>
          <a:ext cx="0" cy="0"/>
          <a:chOff x="0" y="0"/>
          <a:chExt cx="0" cy="0"/>
        </a:xfrm>
      </p:grpSpPr>
      <p:sp>
        <p:nvSpPr>
          <p:cNvPr id="107" name="Google Shape;107;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11" name="Shape 111"/>
        <p:cNvGrpSpPr/>
        <p:nvPr/>
      </p:nvGrpSpPr>
      <p:grpSpPr>
        <a:xfrm>
          <a:off x="0" y="0"/>
          <a:ext cx="0" cy="0"/>
          <a:chOff x="0" y="0"/>
          <a:chExt cx="0" cy="0"/>
        </a:xfrm>
      </p:grpSpPr>
      <p:sp>
        <p:nvSpPr>
          <p:cNvPr id="112" name="Google Shape;112;p1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5"/>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4" name="Google Shape;114;p15"/>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5" name="Google Shape;115;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18" name="Shape 118"/>
        <p:cNvGrpSpPr/>
        <p:nvPr/>
      </p:nvGrpSpPr>
      <p:grpSpPr>
        <a:xfrm>
          <a:off x="0" y="0"/>
          <a:ext cx="0" cy="0"/>
          <a:chOff x="0" y="0"/>
          <a:chExt cx="0" cy="0"/>
        </a:xfrm>
      </p:grpSpPr>
      <p:sp>
        <p:nvSpPr>
          <p:cNvPr id="119" name="Google Shape;119;p16"/>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0" name="Google Shape;120;p16"/>
          <p:cNvSpPr/>
          <p:nvPr>
            <p:ph idx="2" type="pic"/>
          </p:nvPr>
        </p:nvSpPr>
        <p:spPr>
          <a:xfrm>
            <a:off x="5183188" y="987425"/>
            <a:ext cx="6172200" cy="4873500"/>
          </a:xfrm>
          <a:prstGeom prst="rect">
            <a:avLst/>
          </a:prstGeom>
          <a:noFill/>
          <a:ln>
            <a:noFill/>
          </a:ln>
        </p:spPr>
      </p:sp>
      <p:sp>
        <p:nvSpPr>
          <p:cNvPr id="121" name="Google Shape;121;p16"/>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2" name="Google Shape;122;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1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7"/>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8" name="Google Shape;128;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1" name="Shape 131"/>
        <p:cNvGrpSpPr/>
        <p:nvPr/>
      </p:nvGrpSpPr>
      <p:grpSpPr>
        <a:xfrm>
          <a:off x="0" y="0"/>
          <a:ext cx="0" cy="0"/>
          <a:chOff x="0" y="0"/>
          <a:chExt cx="0" cy="0"/>
        </a:xfrm>
      </p:grpSpPr>
      <p:sp>
        <p:nvSpPr>
          <p:cNvPr id="132" name="Google Shape;132;p18"/>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3" name="Google Shape;133;p1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6" name="Google Shape;136;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28" name="Google Shape;28;p3"/>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40</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8-9 April 2025</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
        <p:nvSpPr>
          <p:cNvPr id="29" name="Google Shape;29;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0" name="Google Shape;30;p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7" name="Google Shape;37;p4"/>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8" name="Google Shape;38;p4"/>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39" name="Google Shape;39;p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0" name="Google Shape;40;p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41" name="Google Shape;41;p4"/>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7" name="Google Shape;47;p5"/>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49" name="Google Shape;49;p5"/>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50" name="Google Shape;50;p5"/>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6" name="Google Shape;56;p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7" name="Google Shape;57;p6"/>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i="0" sz="2000" u="none" cap="none" strike="noStrike">
                <a:solidFill>
                  <a:schemeClr val="dk1"/>
                </a:solidFill>
                <a:latin typeface="Montserrat"/>
                <a:ea typeface="Montserrat"/>
                <a:cs typeface="Montserrat"/>
                <a:sym typeface="Montserrat"/>
              </a:defRPr>
            </a:lvl9pPr>
          </a:lstStyle>
          <a:p/>
        </p:txBody>
      </p:sp>
      <p:sp>
        <p:nvSpPr>
          <p:cNvPr id="58" name="Google Shape;58;p6"/>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i="0" sz="1000" u="none" cap="none" strike="noStrike">
                <a:solidFill>
                  <a:schemeClr val="dk1"/>
                </a:solidFill>
                <a:latin typeface="Montserrat"/>
                <a:ea typeface="Montserrat"/>
                <a:cs typeface="Montserrat"/>
                <a:sym typeface="Montserrat"/>
              </a:defRPr>
            </a:lvl9pPr>
          </a:lstStyle>
          <a:p/>
        </p:txBody>
      </p:sp>
      <p:sp>
        <p:nvSpPr>
          <p:cNvPr id="59" name="Google Shape;59;p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Montserrat"/>
                <a:ea typeface="Montserrat"/>
                <a:cs typeface="Montserrat"/>
                <a:sym typeface="Montserrat"/>
              </a:rPr>
              <a:t>Slide </a:t>
            </a:r>
            <a:fld id="{00000000-1234-1234-1234-123412341234}" type="slidenum">
              <a:rPr b="1" lang="en-GB" sz="1400">
                <a:solidFill>
                  <a:schemeClr val="accent1"/>
                </a:solidFill>
                <a:latin typeface="Montserrat"/>
                <a:ea typeface="Montserrat"/>
                <a:cs typeface="Montserrat"/>
                <a:sym typeface="Montserrat"/>
              </a:rPr>
              <a:t>‹#›</a:t>
            </a:fld>
            <a:endParaRPr b="1" sz="1400">
              <a:solidFill>
                <a:schemeClr val="accent1"/>
              </a:solidFill>
              <a:latin typeface="Montserrat"/>
              <a:ea typeface="Montserrat"/>
              <a:cs typeface="Montserrat"/>
              <a:sym typeface="Montserrat"/>
            </a:endParaRPr>
          </a:p>
        </p:txBody>
      </p:sp>
      <p:sp>
        <p:nvSpPr>
          <p:cNvPr id="60" name="Google Shape;60;p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i="0" sz="4400" u="none" cap="none" strike="noStrike">
                <a:solidFill>
                  <a:schemeClr val="lt1"/>
                </a:solidFill>
                <a:latin typeface="Montserrat"/>
                <a:ea typeface="Montserrat"/>
                <a:cs typeface="Montserrat"/>
                <a:sym typeface="Montserrat"/>
              </a:defRPr>
            </a:lvl1pPr>
            <a:lvl2pPr lvl="1">
              <a:spcBef>
                <a:spcPts val="0"/>
              </a:spcBef>
              <a:spcAft>
                <a:spcPts val="0"/>
              </a:spcAft>
              <a:buSzPts val="1400"/>
              <a:buFont typeface="Montserrat"/>
              <a:buNone/>
              <a:defRPr sz="1800">
                <a:latin typeface="Montserrat"/>
                <a:ea typeface="Montserrat"/>
                <a:cs typeface="Montserrat"/>
                <a:sym typeface="Montserrat"/>
              </a:defRPr>
            </a:lvl2pPr>
            <a:lvl3pPr lvl="2">
              <a:spcBef>
                <a:spcPts val="0"/>
              </a:spcBef>
              <a:spcAft>
                <a:spcPts val="0"/>
              </a:spcAft>
              <a:buSzPts val="1400"/>
              <a:buFont typeface="Montserrat"/>
              <a:buNone/>
              <a:defRPr sz="1800">
                <a:latin typeface="Montserrat"/>
                <a:ea typeface="Montserrat"/>
                <a:cs typeface="Montserrat"/>
                <a:sym typeface="Montserrat"/>
              </a:defRPr>
            </a:lvl3pPr>
            <a:lvl4pPr lvl="3">
              <a:spcBef>
                <a:spcPts val="0"/>
              </a:spcBef>
              <a:spcAft>
                <a:spcPts val="0"/>
              </a:spcAft>
              <a:buSzPts val="1400"/>
              <a:buFont typeface="Montserrat"/>
              <a:buNone/>
              <a:defRPr sz="1800">
                <a:latin typeface="Montserrat"/>
                <a:ea typeface="Montserrat"/>
                <a:cs typeface="Montserrat"/>
                <a:sym typeface="Montserrat"/>
              </a:defRPr>
            </a:lvl4pPr>
            <a:lvl5pPr lvl="4">
              <a:spcBef>
                <a:spcPts val="0"/>
              </a:spcBef>
              <a:spcAft>
                <a:spcPts val="0"/>
              </a:spcAft>
              <a:buSzPts val="1400"/>
              <a:buFont typeface="Montserrat"/>
              <a:buNone/>
              <a:defRPr sz="1800">
                <a:latin typeface="Montserrat"/>
                <a:ea typeface="Montserrat"/>
                <a:cs typeface="Montserrat"/>
                <a:sym typeface="Montserrat"/>
              </a:defRPr>
            </a:lvl5pPr>
            <a:lvl6pPr lvl="5">
              <a:spcBef>
                <a:spcPts val="0"/>
              </a:spcBef>
              <a:spcAft>
                <a:spcPts val="0"/>
              </a:spcAft>
              <a:buSzPts val="1400"/>
              <a:buFont typeface="Montserrat"/>
              <a:buNone/>
              <a:defRPr sz="1800">
                <a:latin typeface="Montserrat"/>
                <a:ea typeface="Montserrat"/>
                <a:cs typeface="Montserrat"/>
                <a:sym typeface="Montserrat"/>
              </a:defRPr>
            </a:lvl6pPr>
            <a:lvl7pPr lvl="6">
              <a:spcBef>
                <a:spcPts val="0"/>
              </a:spcBef>
              <a:spcAft>
                <a:spcPts val="0"/>
              </a:spcAft>
              <a:buSzPts val="1400"/>
              <a:buFont typeface="Montserrat"/>
              <a:buNone/>
              <a:defRPr sz="1800">
                <a:latin typeface="Montserrat"/>
                <a:ea typeface="Montserrat"/>
                <a:cs typeface="Montserrat"/>
                <a:sym typeface="Montserrat"/>
              </a:defRPr>
            </a:lvl7pPr>
            <a:lvl8pPr lvl="7">
              <a:spcBef>
                <a:spcPts val="0"/>
              </a:spcBef>
              <a:spcAft>
                <a:spcPts val="0"/>
              </a:spcAft>
              <a:buSzPts val="1400"/>
              <a:buFont typeface="Montserrat"/>
              <a:buNone/>
              <a:defRPr sz="1800">
                <a:latin typeface="Montserrat"/>
                <a:ea typeface="Montserrat"/>
                <a:cs typeface="Montserrat"/>
                <a:sym typeface="Montserrat"/>
              </a:defRPr>
            </a:lvl8pPr>
            <a:lvl9pPr lvl="8">
              <a:spcBef>
                <a:spcPts val="0"/>
              </a:spcBef>
              <a:spcAft>
                <a:spcPts val="0"/>
              </a:spcAft>
              <a:buSzPts val="1400"/>
              <a:buFont typeface="Montserrat"/>
              <a:buNone/>
              <a:defRPr sz="1800">
                <a:latin typeface="Montserrat"/>
                <a:ea typeface="Montserrat"/>
                <a:cs typeface="Montserrat"/>
                <a:sym typeface="Montserrat"/>
              </a:defRPr>
            </a:lvl9pPr>
          </a:lstStyle>
          <a:p/>
        </p:txBody>
      </p:sp>
      <p:sp>
        <p:nvSpPr>
          <p:cNvPr id="61" name="Google Shape;61;p6"/>
          <p:cNvSpPr txBox="1"/>
          <p:nvPr/>
        </p:nvSpPr>
        <p:spPr>
          <a:xfrm>
            <a:off x="-24384" y="6562799"/>
            <a:ext cx="4925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accent1"/>
                </a:solidFill>
                <a:latin typeface="Montserrat"/>
                <a:ea typeface="Montserrat"/>
                <a:cs typeface="Montserrat"/>
                <a:sym typeface="Montserrat"/>
              </a:rPr>
              <a:t>SIT-</a:t>
            </a:r>
            <a:r>
              <a:rPr b="1" lang="en-GB">
                <a:solidFill>
                  <a:schemeClr val="accent1"/>
                </a:solidFill>
                <a:latin typeface="Montserrat"/>
                <a:ea typeface="Montserrat"/>
                <a:cs typeface="Montserrat"/>
                <a:sym typeface="Montserrat"/>
              </a:rPr>
              <a:t>39</a:t>
            </a:r>
            <a:r>
              <a:rPr b="1" i="0" lang="en-GB" sz="1400" u="none" cap="none" strike="noStrike">
                <a:solidFill>
                  <a:schemeClr val="accent1"/>
                </a:solidFill>
                <a:latin typeface="Montserrat"/>
                <a:ea typeface="Montserrat"/>
                <a:cs typeface="Montserrat"/>
                <a:sym typeface="Montserrat"/>
              </a:rPr>
              <a:t>, </a:t>
            </a:r>
            <a:r>
              <a:rPr b="1" lang="en-GB">
                <a:solidFill>
                  <a:schemeClr val="accent1"/>
                </a:solidFill>
                <a:latin typeface="Montserrat"/>
                <a:ea typeface="Montserrat"/>
                <a:cs typeface="Montserrat"/>
                <a:sym typeface="Montserrat"/>
              </a:rPr>
              <a:t>10-11 April 2024</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Clr>
                <a:schemeClr val="dk1"/>
              </a:buClr>
              <a:buSzPts val="1100"/>
              <a:buFont typeface="Arial"/>
              <a:buNone/>
            </a:pPr>
            <a:r>
              <a:t/>
            </a:r>
            <a:endParaRPr b="1">
              <a:solidFill>
                <a:schemeClr val="accent1"/>
              </a:solidFill>
              <a:latin typeface="Montserrat"/>
              <a:ea typeface="Montserrat"/>
              <a:cs typeface="Montserrat"/>
              <a:sym typeface="Montserrat"/>
            </a:endParaRPr>
          </a:p>
          <a:p>
            <a:pPr indent="0" lvl="0" marL="0" marR="0" rtl="0" algn="l">
              <a:spcBef>
                <a:spcPts val="0"/>
              </a:spcBef>
              <a:spcAft>
                <a:spcPts val="0"/>
              </a:spcAft>
              <a:buNone/>
            </a:pPr>
            <a:r>
              <a:t/>
            </a:r>
            <a:endParaRPr b="1">
              <a:solidFill>
                <a:schemeClr val="accent1"/>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8" name="Shape 68"/>
        <p:cNvGrpSpPr/>
        <p:nvPr/>
      </p:nvGrpSpPr>
      <p:grpSpPr>
        <a:xfrm>
          <a:off x="0" y="0"/>
          <a:ext cx="0" cy="0"/>
          <a:chOff x="0" y="0"/>
          <a:chExt cx="0" cy="0"/>
        </a:xfrm>
      </p:grpSpPr>
      <p:sp>
        <p:nvSpPr>
          <p:cNvPr id="69" name="Google Shape;69;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2" name="Shape 72"/>
        <p:cNvGrpSpPr/>
        <p:nvPr/>
      </p:nvGrpSpPr>
      <p:grpSpPr>
        <a:xfrm>
          <a:off x="0" y="0"/>
          <a:ext cx="0" cy="0"/>
          <a:chOff x="0" y="0"/>
          <a:chExt cx="0" cy="0"/>
        </a:xfrm>
      </p:grpSpPr>
      <p:sp>
        <p:nvSpPr>
          <p:cNvPr id="73" name="Google Shape;73;p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5" name="Google Shape;75;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8" name="Shape 78"/>
        <p:cNvGrpSpPr/>
        <p:nvPr/>
      </p:nvGrpSpPr>
      <p:grpSpPr>
        <a:xfrm>
          <a:off x="0" y="0"/>
          <a:ext cx="0" cy="0"/>
          <a:chOff x="0" y="0"/>
          <a:chExt cx="0" cy="0"/>
        </a:xfrm>
      </p:grpSpPr>
      <p:sp>
        <p:nvSpPr>
          <p:cNvPr id="79" name="Google Shape;79;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1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7" name="Google Shape;87;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12" Type="http://schemas.openxmlformats.org/officeDocument/2006/relationships/theme" Target="../theme/theme3.xml"/><Relationship Id="rId9" Type="http://schemas.openxmlformats.org/officeDocument/2006/relationships/slideLayout" Target="../slideLayouts/slideLayout14.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 name="Google Shape;65;p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9"/>
          <p:cNvSpPr txBox="1"/>
          <p:nvPr>
            <p:ph type="title"/>
          </p:nvPr>
        </p:nvSpPr>
        <p:spPr>
          <a:xfrm>
            <a:off x="176051" y="175950"/>
            <a:ext cx="8014500" cy="3972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lt1"/>
              </a:buClr>
              <a:buSzPts val="8000"/>
              <a:buFont typeface="Arial"/>
              <a:buNone/>
            </a:pPr>
            <a:r>
              <a:rPr lang="en-GB" sz="7500"/>
              <a:t>Climate Policy Impact Session</a:t>
            </a:r>
            <a:endParaRPr sz="7500">
              <a:latin typeface="Montserrat"/>
              <a:ea typeface="Montserrat"/>
              <a:cs typeface="Montserrat"/>
              <a:sym typeface="Montserrat"/>
            </a:endParaRPr>
          </a:p>
          <a:p>
            <a:pPr indent="0" lvl="0" marL="0" rtl="0" algn="l">
              <a:lnSpc>
                <a:spcPct val="115000"/>
              </a:lnSpc>
              <a:spcBef>
                <a:spcPts val="1000"/>
              </a:spcBef>
              <a:spcAft>
                <a:spcPts val="0"/>
              </a:spcAft>
              <a:buClr>
                <a:schemeClr val="lt1"/>
              </a:buClr>
              <a:buSzPts val="8000"/>
              <a:buFont typeface="Arial"/>
              <a:buNone/>
            </a:pPr>
            <a:r>
              <a:t/>
            </a:r>
            <a:endParaRPr i="1" sz="4000"/>
          </a:p>
          <a:p>
            <a:pPr indent="0" lvl="0" marL="0" rtl="0" algn="l">
              <a:lnSpc>
                <a:spcPct val="115000"/>
              </a:lnSpc>
              <a:spcBef>
                <a:spcPts val="0"/>
              </a:spcBef>
              <a:spcAft>
                <a:spcPts val="0"/>
              </a:spcAft>
              <a:buClr>
                <a:schemeClr val="lt1"/>
              </a:buClr>
              <a:buSzPts val="8000"/>
              <a:buFont typeface="Arial"/>
              <a:buNone/>
            </a:pPr>
            <a:r>
              <a:rPr i="1" lang="en-GB" sz="4000"/>
              <a:t>Introduction</a:t>
            </a:r>
            <a:endParaRPr i="1" sz="4000">
              <a:latin typeface="Montserrat"/>
              <a:ea typeface="Montserrat"/>
              <a:cs typeface="Montserrat"/>
              <a:sym typeface="Montserrat"/>
            </a:endParaRPr>
          </a:p>
        </p:txBody>
      </p:sp>
      <p:sp>
        <p:nvSpPr>
          <p:cNvPr id="142" name="Google Shape;142;p19"/>
          <p:cNvSpPr/>
          <p:nvPr/>
        </p:nvSpPr>
        <p:spPr>
          <a:xfrm>
            <a:off x="7231234" y="3930432"/>
            <a:ext cx="4833000" cy="2605200"/>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None/>
            </a:pPr>
            <a:r>
              <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Osamu Ochiai</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JAXA SIT Chair team</a:t>
            </a:r>
            <a:endParaRPr b="1" sz="2200">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Agenda Item </a:t>
            </a:r>
            <a:r>
              <a:rPr b="1" lang="en-GB" sz="2200">
                <a:solidFill>
                  <a:schemeClr val="accent1"/>
                </a:solidFill>
                <a:latin typeface="Montserrat"/>
                <a:ea typeface="Montserrat"/>
                <a:cs typeface="Montserrat"/>
                <a:sym typeface="Montserrat"/>
              </a:rPr>
              <a:t>4.1</a:t>
            </a:r>
            <a:endParaRPr>
              <a:latin typeface="Montserrat"/>
              <a:ea typeface="Montserrat"/>
              <a:cs typeface="Montserrat"/>
              <a:sym typeface="Montserrat"/>
            </a:endParaRPr>
          </a:p>
          <a:p>
            <a:pPr indent="0" lvl="0" marL="0" marR="0" rtl="0" algn="r">
              <a:lnSpc>
                <a:spcPct val="150000"/>
              </a:lnSpc>
              <a:spcBef>
                <a:spcPts val="0"/>
              </a:spcBef>
              <a:spcAft>
                <a:spcPts val="0"/>
              </a:spcAft>
              <a:buNone/>
            </a:pPr>
            <a:r>
              <a:rPr b="1" i="0" lang="en-GB" sz="2200" u="none" cap="none" strike="noStrike">
                <a:solidFill>
                  <a:schemeClr val="accent1"/>
                </a:solidFill>
                <a:latin typeface="Montserrat"/>
                <a:ea typeface="Montserrat"/>
                <a:cs typeface="Montserrat"/>
                <a:sym typeface="Montserrat"/>
              </a:rPr>
              <a:t>SIT</a:t>
            </a:r>
            <a:r>
              <a:rPr b="1" lang="en-GB" sz="2200">
                <a:solidFill>
                  <a:schemeClr val="accent1"/>
                </a:solidFill>
                <a:latin typeface="Montserrat"/>
                <a:ea typeface="Montserrat"/>
                <a:cs typeface="Montserrat"/>
                <a:sym typeface="Montserrat"/>
              </a:rPr>
              <a:t>-40 2025, Fukuoka, Japan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None/>
            </a:pPr>
            <a:r>
              <a:rPr b="1" lang="en-GB" sz="2200">
                <a:solidFill>
                  <a:schemeClr val="accent1"/>
                </a:solidFill>
                <a:latin typeface="Montserrat"/>
                <a:ea typeface="Montserrat"/>
                <a:cs typeface="Montserrat"/>
                <a:sym typeface="Montserrat"/>
              </a:rPr>
              <a:t>8th - 9th April 2025</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nvSpPr>
        <p:spPr>
          <a:xfrm>
            <a:off x="357105" y="1290957"/>
            <a:ext cx="11112000" cy="49410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“EO Data Impact” a priority of our 2-year SIT term seeks to address obstacles and opportunities for CEOS agency data to have maximum impact in the key climate policy processes such as the Global Stocktake of the Paris Agreement </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CEOS and its agencies invest more effort in the climate sphere than any other</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We need to assess</a:t>
            </a:r>
            <a:r>
              <a:rPr b="1" lang="en-GB" sz="1800">
                <a:solidFill>
                  <a:schemeClr val="dk1"/>
                </a:solidFill>
                <a:latin typeface="Montserrat"/>
                <a:ea typeface="Montserrat"/>
                <a:cs typeface="Montserrat"/>
                <a:sym typeface="Montserrat"/>
              </a:rPr>
              <a:t> and reflect on whether we are engaging with the right stakeholders in the best way - or whether we might consider alternate or additional strategies</a:t>
            </a:r>
            <a:endParaRPr b="1" sz="1800">
              <a:solidFill>
                <a:schemeClr val="dk1"/>
              </a:solidFill>
              <a:latin typeface="Montserrat"/>
              <a:ea typeface="Montserrat"/>
              <a:cs typeface="Montserrat"/>
              <a:sym typeface="Montserrat"/>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JAXA SIT Chair term seeks to confirm whether our current relationships and activities are the optimal ones for impact of our data on the climate policy process or whether adjustments are needed. </a:t>
            </a:r>
            <a:r>
              <a:rPr b="1" i="1" lang="en-GB" sz="1800">
                <a:solidFill>
                  <a:schemeClr val="dk1"/>
                </a:solidFill>
                <a:latin typeface="Montserrat"/>
                <a:ea typeface="Montserrat"/>
                <a:cs typeface="Montserrat"/>
                <a:sym typeface="Montserrat"/>
              </a:rPr>
              <a:t>And to increase opportunity for discussion among our experts.</a:t>
            </a:r>
            <a:endParaRPr b="1" sz="1800">
              <a:solidFill>
                <a:schemeClr val="dk1"/>
              </a:solidFill>
              <a:latin typeface="Montserrat"/>
              <a:ea typeface="Montserrat"/>
              <a:cs typeface="Montserrat"/>
              <a:sym typeface="Montserrat"/>
            </a:endParaRPr>
          </a:p>
        </p:txBody>
      </p:sp>
      <p:sp>
        <p:nvSpPr>
          <p:cNvPr id="148" name="Google Shape;148;p20"/>
          <p:cNvSpPr txBox="1"/>
          <p:nvPr/>
        </p:nvSpPr>
        <p:spPr>
          <a:xfrm>
            <a:off x="94020" y="103248"/>
            <a:ext cx="866851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Objectives</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1"/>
          <p:cNvSpPr txBox="1"/>
          <p:nvPr/>
        </p:nvSpPr>
        <p:spPr>
          <a:xfrm>
            <a:off x="338974" y="1678725"/>
            <a:ext cx="11255400" cy="2447400"/>
          </a:xfrm>
          <a:prstGeom prst="rect">
            <a:avLst/>
          </a:prstGeom>
          <a:noFill/>
          <a:ln>
            <a:noFill/>
          </a:ln>
        </p:spPr>
        <p:txBody>
          <a:bodyPr anchorCtr="0" anchor="t" bIns="45700" lIns="91425" spcFirstLastPara="1" rIns="91425" wrap="square" tIns="45700">
            <a:spAutoFit/>
          </a:bodyPr>
          <a:lstStyle/>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SIT Chair convening series of Climate Policy Impact calls throughout our term </a:t>
            </a:r>
            <a:r>
              <a:rPr b="1" lang="en-GB" sz="1800" u="sng">
                <a:solidFill>
                  <a:schemeClr val="dk1"/>
                </a:solidFill>
                <a:latin typeface="Montserrat"/>
                <a:ea typeface="Montserrat"/>
                <a:cs typeface="Montserrat"/>
                <a:sym typeface="Montserrat"/>
              </a:rPr>
              <a:t>to increase available discussion time</a:t>
            </a:r>
            <a:r>
              <a:rPr b="1" lang="en-GB" sz="1800">
                <a:solidFill>
                  <a:schemeClr val="dk1"/>
                </a:solidFill>
                <a:latin typeface="Montserrat"/>
                <a:ea typeface="Montserrat"/>
                <a:cs typeface="Montserrat"/>
                <a:sym typeface="Montserrat"/>
              </a:rPr>
              <a:t> on these important topics</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Sincere appreciation to the many CEOS groups and individuals that have engaged </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31 Jan / 13 Mar / 13 June / 22 July / 4 Sep / 18 Dec / 6 March 2025</a:t>
            </a:r>
            <a:endParaRPr b="1" sz="1800">
              <a:solidFill>
                <a:schemeClr val="dk1"/>
              </a:solidFill>
              <a:latin typeface="Montserrat"/>
              <a:ea typeface="Montserrat"/>
              <a:cs typeface="Montserrat"/>
              <a:sym typeface="Montserrat"/>
            </a:endParaRPr>
          </a:p>
          <a:p>
            <a:pPr indent="-342900" lvl="0" marL="457200"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Extremely productive and yielding strong ideas - will continue  through 2025 (as needed in addition to GST Strategy update calls, where many of the ideas will converge)</a:t>
            </a:r>
            <a:endParaRPr b="1" sz="1800">
              <a:solidFill>
                <a:schemeClr val="dk1"/>
              </a:solidFill>
              <a:latin typeface="Montserrat"/>
              <a:ea typeface="Montserrat"/>
              <a:cs typeface="Montserrat"/>
              <a:sym typeface="Montserrat"/>
            </a:endParaRPr>
          </a:p>
        </p:txBody>
      </p:sp>
      <p:sp>
        <p:nvSpPr>
          <p:cNvPr id="154" name="Google Shape;154;p21"/>
          <p:cNvSpPr txBox="1"/>
          <p:nvPr/>
        </p:nvSpPr>
        <p:spPr>
          <a:xfrm>
            <a:off x="94026" y="103250"/>
            <a:ext cx="95523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900"/>
              <a:buFont typeface="Arial"/>
              <a:buNone/>
            </a:pPr>
            <a:r>
              <a:rPr lang="en-GB" sz="3900">
                <a:solidFill>
                  <a:schemeClr val="lt1"/>
                </a:solidFill>
                <a:latin typeface="Montserrat"/>
                <a:ea typeface="Montserrat"/>
                <a:cs typeface="Montserrat"/>
                <a:sym typeface="Montserrat"/>
              </a:rPr>
              <a:t>Call series</a:t>
            </a:r>
            <a:endParaRPr b="0" i="0" sz="9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2"/>
          <p:cNvSpPr/>
          <p:nvPr/>
        </p:nvSpPr>
        <p:spPr>
          <a:xfrm>
            <a:off x="80912" y="5448359"/>
            <a:ext cx="11290200" cy="8226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0" name="Google Shape;160;p22"/>
          <p:cNvSpPr/>
          <p:nvPr/>
        </p:nvSpPr>
        <p:spPr>
          <a:xfrm>
            <a:off x="72205" y="5448363"/>
            <a:ext cx="1320900" cy="822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22"/>
          <p:cNvSpPr/>
          <p:nvPr/>
        </p:nvSpPr>
        <p:spPr>
          <a:xfrm>
            <a:off x="67850" y="3567316"/>
            <a:ext cx="11290200" cy="4035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 name="Google Shape;162;p22"/>
          <p:cNvSpPr/>
          <p:nvPr/>
        </p:nvSpPr>
        <p:spPr>
          <a:xfrm>
            <a:off x="59144" y="2687737"/>
            <a:ext cx="11290200" cy="8226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3" name="Google Shape;163;p22"/>
          <p:cNvSpPr/>
          <p:nvPr/>
        </p:nvSpPr>
        <p:spPr>
          <a:xfrm>
            <a:off x="63500" y="2213122"/>
            <a:ext cx="11290200" cy="4035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4" name="Google Shape;164;p22"/>
          <p:cNvSpPr/>
          <p:nvPr/>
        </p:nvSpPr>
        <p:spPr>
          <a:xfrm>
            <a:off x="63500" y="2213122"/>
            <a:ext cx="1320900" cy="40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5" name="Google Shape;165;p22"/>
          <p:cNvSpPr txBox="1"/>
          <p:nvPr/>
        </p:nvSpPr>
        <p:spPr>
          <a:xfrm>
            <a:off x="72205" y="2321813"/>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GST STRATEGY</a:t>
            </a:r>
            <a:endParaRPr b="0" i="0" sz="1400" u="none" cap="none" strike="noStrike">
              <a:solidFill>
                <a:srgbClr val="000000"/>
              </a:solidFill>
              <a:latin typeface="Arial"/>
              <a:ea typeface="Arial"/>
              <a:cs typeface="Arial"/>
              <a:sym typeface="Arial"/>
            </a:endParaRPr>
          </a:p>
        </p:txBody>
      </p:sp>
      <p:sp>
        <p:nvSpPr>
          <p:cNvPr id="166" name="Google Shape;166;p22"/>
          <p:cNvSpPr txBox="1"/>
          <p:nvPr/>
        </p:nvSpPr>
        <p:spPr>
          <a:xfrm>
            <a:off x="5285824" y="2471406"/>
            <a:ext cx="5589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a:t>
            </a:r>
            <a:endParaRPr b="0" i="0" sz="1400" u="none" cap="none" strike="noStrike">
              <a:solidFill>
                <a:srgbClr val="000000"/>
              </a:solidFill>
              <a:latin typeface="Arial"/>
              <a:ea typeface="Arial"/>
              <a:cs typeface="Arial"/>
              <a:sym typeface="Arial"/>
            </a:endParaRPr>
          </a:p>
        </p:txBody>
      </p:sp>
      <p:sp>
        <p:nvSpPr>
          <p:cNvPr id="167" name="Google Shape;167;p22"/>
          <p:cNvSpPr/>
          <p:nvPr/>
        </p:nvSpPr>
        <p:spPr>
          <a:xfrm>
            <a:off x="4363524" y="2247875"/>
            <a:ext cx="3172200" cy="1974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68" name="Google Shape;168;p22"/>
          <p:cNvSpPr txBox="1"/>
          <p:nvPr/>
        </p:nvSpPr>
        <p:spPr>
          <a:xfrm>
            <a:off x="5360465" y="2251356"/>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GST 1 LESSONS LEARNED</a:t>
            </a:r>
            <a:endParaRPr b="0" i="0" sz="1400" u="none" cap="none" strike="noStrike">
              <a:solidFill>
                <a:srgbClr val="000000"/>
              </a:solidFill>
              <a:latin typeface="Arial"/>
              <a:ea typeface="Arial"/>
              <a:cs typeface="Arial"/>
              <a:sym typeface="Arial"/>
            </a:endParaRPr>
          </a:p>
        </p:txBody>
      </p:sp>
      <p:cxnSp>
        <p:nvCxnSpPr>
          <p:cNvPr id="169" name="Google Shape;169;p22"/>
          <p:cNvCxnSpPr/>
          <p:nvPr/>
        </p:nvCxnSpPr>
        <p:spPr>
          <a:xfrm>
            <a:off x="9801521" y="2592324"/>
            <a:ext cx="0" cy="183000"/>
          </a:xfrm>
          <a:prstGeom prst="straightConnector1">
            <a:avLst/>
          </a:prstGeom>
          <a:noFill/>
          <a:ln cap="flat" cmpd="sng" w="9525">
            <a:solidFill>
              <a:schemeClr val="lt1">
                <a:alpha val="28630"/>
              </a:schemeClr>
            </a:solidFill>
            <a:prstDash val="solid"/>
            <a:miter lim="800000"/>
            <a:headEnd len="sm" w="sm" type="none"/>
            <a:tailEnd len="sm" w="sm" type="none"/>
          </a:ln>
        </p:spPr>
      </p:cxnSp>
      <p:sp>
        <p:nvSpPr>
          <p:cNvPr id="170" name="Google Shape;170;p22"/>
          <p:cNvSpPr/>
          <p:nvPr/>
        </p:nvSpPr>
        <p:spPr>
          <a:xfrm>
            <a:off x="2699520" y="1679590"/>
            <a:ext cx="228600" cy="231000"/>
          </a:xfrm>
          <a:prstGeom prst="triangle">
            <a:avLst>
              <a:gd fmla="val 50000" name="adj"/>
            </a:avLst>
          </a:prstGeom>
          <a:solidFill>
            <a:srgbClr val="1AAA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1" name="Google Shape;171;p22"/>
          <p:cNvSpPr txBox="1"/>
          <p:nvPr/>
        </p:nvSpPr>
        <p:spPr>
          <a:xfrm>
            <a:off x="2655604" y="194482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SIT-39</a:t>
            </a:r>
            <a:endParaRPr b="0" i="0" sz="1400" u="none" cap="none" strike="noStrike">
              <a:solidFill>
                <a:srgbClr val="000000"/>
              </a:solidFill>
              <a:latin typeface="Arial"/>
              <a:ea typeface="Arial"/>
              <a:cs typeface="Arial"/>
              <a:sym typeface="Arial"/>
            </a:endParaRPr>
          </a:p>
        </p:txBody>
      </p:sp>
      <p:sp>
        <p:nvSpPr>
          <p:cNvPr id="172" name="Google Shape;172;p22"/>
          <p:cNvSpPr/>
          <p:nvPr/>
        </p:nvSpPr>
        <p:spPr>
          <a:xfrm>
            <a:off x="1509267" y="1422528"/>
            <a:ext cx="9842400" cy="183000"/>
          </a:xfrm>
          <a:prstGeom prst="rect">
            <a:avLst/>
          </a:prstGeom>
          <a:solidFill>
            <a:srgbClr val="0072B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cxnSp>
        <p:nvCxnSpPr>
          <p:cNvPr id="173" name="Google Shape;173;p22"/>
          <p:cNvCxnSpPr/>
          <p:nvPr/>
        </p:nvCxnSpPr>
        <p:spPr>
          <a:xfrm>
            <a:off x="6535995" y="1428227"/>
            <a:ext cx="0" cy="183000"/>
          </a:xfrm>
          <a:prstGeom prst="straightConnector1">
            <a:avLst/>
          </a:prstGeom>
          <a:noFill/>
          <a:ln cap="flat" cmpd="sng" w="9525">
            <a:solidFill>
              <a:schemeClr val="lt1">
                <a:alpha val="28630"/>
              </a:schemeClr>
            </a:solidFill>
            <a:prstDash val="solid"/>
            <a:miter lim="800000"/>
            <a:headEnd len="sm" w="sm" type="none"/>
            <a:tailEnd len="sm" w="sm" type="none"/>
          </a:ln>
        </p:spPr>
      </p:cxnSp>
      <p:sp>
        <p:nvSpPr>
          <p:cNvPr id="174" name="Google Shape;174;p22"/>
          <p:cNvSpPr txBox="1"/>
          <p:nvPr/>
        </p:nvSpPr>
        <p:spPr>
          <a:xfrm>
            <a:off x="3993354" y="1414275"/>
            <a:ext cx="602400" cy="18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2024</a:t>
            </a:r>
            <a:endParaRPr b="0" i="0" sz="1400" u="none" cap="none" strike="noStrike">
              <a:solidFill>
                <a:srgbClr val="000000"/>
              </a:solidFill>
              <a:latin typeface="Arial"/>
              <a:ea typeface="Arial"/>
              <a:cs typeface="Arial"/>
              <a:sym typeface="Arial"/>
            </a:endParaRPr>
          </a:p>
        </p:txBody>
      </p:sp>
      <p:sp>
        <p:nvSpPr>
          <p:cNvPr id="175" name="Google Shape;175;p22"/>
          <p:cNvSpPr txBox="1"/>
          <p:nvPr/>
        </p:nvSpPr>
        <p:spPr>
          <a:xfrm>
            <a:off x="8854365" y="1406050"/>
            <a:ext cx="558900" cy="186000"/>
          </a:xfrm>
          <a:prstGeom prst="rect">
            <a:avLst/>
          </a:prstGeom>
          <a:no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2025</a:t>
            </a:r>
            <a:endParaRPr b="0" i="0" sz="1400" u="none" cap="none" strike="noStrike">
              <a:solidFill>
                <a:srgbClr val="000000"/>
              </a:solidFill>
              <a:latin typeface="Arial"/>
              <a:ea typeface="Arial"/>
              <a:cs typeface="Arial"/>
              <a:sym typeface="Arial"/>
            </a:endParaRPr>
          </a:p>
        </p:txBody>
      </p:sp>
      <p:sp>
        <p:nvSpPr>
          <p:cNvPr id="176" name="Google Shape;176;p22"/>
          <p:cNvSpPr/>
          <p:nvPr/>
        </p:nvSpPr>
        <p:spPr>
          <a:xfrm>
            <a:off x="5281617" y="1657810"/>
            <a:ext cx="228600" cy="2310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7" name="Google Shape;177;p22"/>
          <p:cNvSpPr/>
          <p:nvPr/>
        </p:nvSpPr>
        <p:spPr>
          <a:xfrm>
            <a:off x="5703986" y="1653454"/>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22"/>
          <p:cNvSpPr/>
          <p:nvPr/>
        </p:nvSpPr>
        <p:spPr>
          <a:xfrm>
            <a:off x="7511028" y="1657810"/>
            <a:ext cx="228600" cy="231000"/>
          </a:xfrm>
          <a:prstGeom prst="triangle">
            <a:avLst>
              <a:gd fmla="val 50000" name="adj"/>
            </a:avLst>
          </a:prstGeom>
          <a:solidFill>
            <a:srgbClr val="1AAA4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9" name="Google Shape;179;p22"/>
          <p:cNvSpPr txBox="1"/>
          <p:nvPr/>
        </p:nvSpPr>
        <p:spPr>
          <a:xfrm>
            <a:off x="7467112" y="192304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SIT-40</a:t>
            </a:r>
            <a:endParaRPr b="0" i="0" sz="1400" u="none" cap="none" strike="noStrike">
              <a:solidFill>
                <a:srgbClr val="000000"/>
              </a:solidFill>
              <a:latin typeface="Arial"/>
              <a:ea typeface="Arial"/>
              <a:cs typeface="Arial"/>
              <a:sym typeface="Arial"/>
            </a:endParaRPr>
          </a:p>
        </p:txBody>
      </p:sp>
      <p:sp>
        <p:nvSpPr>
          <p:cNvPr id="180" name="Google Shape;180;p22"/>
          <p:cNvSpPr/>
          <p:nvPr/>
        </p:nvSpPr>
        <p:spPr>
          <a:xfrm>
            <a:off x="9962494" y="1644745"/>
            <a:ext cx="228600" cy="231000"/>
          </a:xfrm>
          <a:prstGeom prst="triangle">
            <a:avLst>
              <a:gd fmla="val 50000" name="adj"/>
            </a:avLst>
          </a:prstGeom>
          <a:solidFill>
            <a:srgbClr val="FFD9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1" name="Google Shape;181;p22"/>
          <p:cNvSpPr txBox="1"/>
          <p:nvPr/>
        </p:nvSpPr>
        <p:spPr>
          <a:xfrm>
            <a:off x="9918578" y="1909975"/>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SIT-TW</a:t>
            </a:r>
            <a:endParaRPr b="0" i="0" sz="1400" u="none" cap="none" strike="noStrike">
              <a:solidFill>
                <a:srgbClr val="000000"/>
              </a:solidFill>
              <a:latin typeface="Arial"/>
              <a:ea typeface="Arial"/>
              <a:cs typeface="Arial"/>
              <a:sym typeface="Arial"/>
            </a:endParaRPr>
          </a:p>
        </p:txBody>
      </p:sp>
      <p:sp>
        <p:nvSpPr>
          <p:cNvPr id="182" name="Google Shape;182;p22"/>
          <p:cNvSpPr/>
          <p:nvPr/>
        </p:nvSpPr>
        <p:spPr>
          <a:xfrm>
            <a:off x="10384863" y="1640389"/>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3" name="Google Shape;183;p22"/>
          <p:cNvSpPr txBox="1"/>
          <p:nvPr/>
        </p:nvSpPr>
        <p:spPr>
          <a:xfrm>
            <a:off x="10262567" y="1913736"/>
            <a:ext cx="467700" cy="2463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Plenary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UK</a:t>
            </a:r>
            <a:endParaRPr b="0" i="0" sz="1400" u="none" cap="none" strike="noStrike">
              <a:solidFill>
                <a:srgbClr val="000000"/>
              </a:solidFill>
              <a:latin typeface="Arial"/>
              <a:ea typeface="Arial"/>
              <a:cs typeface="Arial"/>
              <a:sym typeface="Arial"/>
            </a:endParaRPr>
          </a:p>
        </p:txBody>
      </p:sp>
      <p:sp>
        <p:nvSpPr>
          <p:cNvPr id="184" name="Google Shape;184;p22"/>
          <p:cNvSpPr/>
          <p:nvPr/>
        </p:nvSpPr>
        <p:spPr>
          <a:xfrm>
            <a:off x="7597925" y="2243525"/>
            <a:ext cx="2904600" cy="1974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85" name="Google Shape;185;p22"/>
          <p:cNvSpPr txBox="1"/>
          <p:nvPr/>
        </p:nvSpPr>
        <p:spPr>
          <a:xfrm>
            <a:off x="8600063" y="2246999"/>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GST STRATEGY UPDATE</a:t>
            </a:r>
            <a:endParaRPr b="0" i="0" sz="1400" u="none" cap="none" strike="noStrike">
              <a:solidFill>
                <a:srgbClr val="000000"/>
              </a:solidFill>
              <a:latin typeface="Arial"/>
              <a:ea typeface="Arial"/>
              <a:cs typeface="Arial"/>
              <a:sym typeface="Arial"/>
            </a:endParaRPr>
          </a:p>
        </p:txBody>
      </p:sp>
      <p:sp>
        <p:nvSpPr>
          <p:cNvPr id="186" name="Google Shape;186;p22"/>
          <p:cNvSpPr txBox="1"/>
          <p:nvPr/>
        </p:nvSpPr>
        <p:spPr>
          <a:xfrm>
            <a:off x="7232196" y="2450095"/>
            <a:ext cx="11298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 &amp; CEOS WP actions</a:t>
            </a:r>
            <a:endParaRPr b="0" i="0" sz="1400" u="none" cap="none" strike="noStrike">
              <a:solidFill>
                <a:srgbClr val="000000"/>
              </a:solidFill>
              <a:latin typeface="Arial"/>
              <a:ea typeface="Arial"/>
              <a:cs typeface="Arial"/>
              <a:sym typeface="Arial"/>
            </a:endParaRPr>
          </a:p>
        </p:txBody>
      </p:sp>
      <p:sp>
        <p:nvSpPr>
          <p:cNvPr id="187" name="Google Shape;187;p22"/>
          <p:cNvSpPr/>
          <p:nvPr/>
        </p:nvSpPr>
        <p:spPr>
          <a:xfrm>
            <a:off x="50437" y="2687741"/>
            <a:ext cx="1320900" cy="8226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8" name="Google Shape;188;p22"/>
          <p:cNvSpPr txBox="1"/>
          <p:nvPr/>
        </p:nvSpPr>
        <p:spPr>
          <a:xfrm>
            <a:off x="72205" y="2796432"/>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Calibri"/>
                <a:ea typeface="Calibri"/>
                <a:cs typeface="Calibri"/>
                <a:sym typeface="Calibri"/>
              </a:rPr>
              <a:t>CARBON ROADMAPS</a:t>
            </a:r>
            <a:endParaRPr b="0" i="0" sz="1400" u="none" cap="none" strike="noStrike">
              <a:solidFill>
                <a:srgbClr val="000000"/>
              </a:solidFill>
              <a:latin typeface="Arial"/>
              <a:ea typeface="Arial"/>
              <a:cs typeface="Arial"/>
              <a:sym typeface="Arial"/>
            </a:endParaRPr>
          </a:p>
        </p:txBody>
      </p:sp>
      <p:sp>
        <p:nvSpPr>
          <p:cNvPr id="189" name="Google Shape;189;p22"/>
          <p:cNvSpPr/>
          <p:nvPr/>
        </p:nvSpPr>
        <p:spPr>
          <a:xfrm>
            <a:off x="3359865" y="2809585"/>
            <a:ext cx="2395500" cy="1974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22"/>
          <p:cNvSpPr txBox="1"/>
          <p:nvPr/>
        </p:nvSpPr>
        <p:spPr>
          <a:xfrm>
            <a:off x="3747202" y="2813057"/>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GHG ROADMAP UPDATE</a:t>
            </a:r>
            <a:endParaRPr b="0" i="0" sz="1400" u="none" cap="none" strike="noStrike">
              <a:solidFill>
                <a:srgbClr val="000000"/>
              </a:solidFill>
              <a:latin typeface="Arial"/>
              <a:ea typeface="Arial"/>
              <a:cs typeface="Arial"/>
              <a:sym typeface="Arial"/>
            </a:endParaRPr>
          </a:p>
        </p:txBody>
      </p:sp>
      <p:sp>
        <p:nvSpPr>
          <p:cNvPr id="191" name="Google Shape;191;p22"/>
          <p:cNvSpPr txBox="1"/>
          <p:nvPr/>
        </p:nvSpPr>
        <p:spPr>
          <a:xfrm>
            <a:off x="5298888" y="2676060"/>
            <a:ext cx="5589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a:t>
            </a:r>
            <a:endParaRPr b="0" i="0" sz="1400" u="none" cap="none" strike="noStrike">
              <a:solidFill>
                <a:srgbClr val="000000"/>
              </a:solidFill>
              <a:latin typeface="Arial"/>
              <a:ea typeface="Arial"/>
              <a:cs typeface="Arial"/>
              <a:sym typeface="Arial"/>
            </a:endParaRPr>
          </a:p>
        </p:txBody>
      </p:sp>
      <p:sp>
        <p:nvSpPr>
          <p:cNvPr id="192" name="Google Shape;192;p22"/>
          <p:cNvSpPr/>
          <p:nvPr/>
        </p:nvSpPr>
        <p:spPr>
          <a:xfrm>
            <a:off x="3371153" y="3040250"/>
            <a:ext cx="3211800" cy="226500"/>
          </a:xfrm>
          <a:prstGeom prst="chevron">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3" name="Google Shape;193;p22"/>
          <p:cNvSpPr txBox="1"/>
          <p:nvPr/>
        </p:nvSpPr>
        <p:spPr>
          <a:xfrm>
            <a:off x="3523650" y="3049519"/>
            <a:ext cx="18699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AFOLU ROADMAP ACTIONS</a:t>
            </a:r>
            <a:endParaRPr b="0" i="0" sz="1400" u="none" cap="none" strike="noStrike">
              <a:solidFill>
                <a:srgbClr val="000000"/>
              </a:solidFill>
              <a:latin typeface="Arial"/>
              <a:ea typeface="Arial"/>
              <a:cs typeface="Arial"/>
              <a:sym typeface="Arial"/>
            </a:endParaRPr>
          </a:p>
        </p:txBody>
      </p:sp>
      <p:sp>
        <p:nvSpPr>
          <p:cNvPr id="194" name="Google Shape;194;p22"/>
          <p:cNvSpPr/>
          <p:nvPr/>
        </p:nvSpPr>
        <p:spPr>
          <a:xfrm>
            <a:off x="3364216" y="3319038"/>
            <a:ext cx="7138500" cy="197400"/>
          </a:xfrm>
          <a:prstGeom prst="chevron">
            <a:avLst>
              <a:gd fmla="val 50000" name="adj"/>
            </a:avLst>
          </a:prstGeom>
          <a:solidFill>
            <a:srgbClr val="8DA9D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5" name="Google Shape;195;p22"/>
          <p:cNvSpPr txBox="1"/>
          <p:nvPr/>
        </p:nvSpPr>
        <p:spPr>
          <a:xfrm>
            <a:off x="4796585" y="3322510"/>
            <a:ext cx="39849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AQUATIC CARBON ROADMAP DEVELOPMENT</a:t>
            </a:r>
            <a:endParaRPr b="0" i="0" sz="1400" u="none" cap="none" strike="noStrike">
              <a:solidFill>
                <a:srgbClr val="000000"/>
              </a:solidFill>
              <a:latin typeface="Arial"/>
              <a:ea typeface="Arial"/>
              <a:cs typeface="Arial"/>
              <a:sym typeface="Arial"/>
            </a:endParaRPr>
          </a:p>
        </p:txBody>
      </p:sp>
      <p:sp>
        <p:nvSpPr>
          <p:cNvPr id="196" name="Google Shape;196;p22"/>
          <p:cNvSpPr txBox="1"/>
          <p:nvPr/>
        </p:nvSpPr>
        <p:spPr>
          <a:xfrm>
            <a:off x="7421603" y="3072764"/>
            <a:ext cx="18726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 CHAIR TO ENSURE LINKAGES NEEDED</a:t>
            </a:r>
            <a:endParaRPr b="0" i="0" sz="1400" u="none" cap="none" strike="noStrike">
              <a:solidFill>
                <a:srgbClr val="000000"/>
              </a:solidFill>
              <a:latin typeface="Arial"/>
              <a:ea typeface="Arial"/>
              <a:cs typeface="Arial"/>
              <a:sym typeface="Arial"/>
            </a:endParaRPr>
          </a:p>
        </p:txBody>
      </p:sp>
      <p:sp>
        <p:nvSpPr>
          <p:cNvPr id="197" name="Google Shape;197;p22"/>
          <p:cNvSpPr/>
          <p:nvPr/>
        </p:nvSpPr>
        <p:spPr>
          <a:xfrm>
            <a:off x="59146" y="3576008"/>
            <a:ext cx="1320900" cy="40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8" name="Google Shape;198;p22"/>
          <p:cNvSpPr txBox="1"/>
          <p:nvPr/>
        </p:nvSpPr>
        <p:spPr>
          <a:xfrm>
            <a:off x="72205" y="3684699"/>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IMEO &amp; G3W </a:t>
            </a:r>
            <a:endParaRPr b="0" i="0" sz="1400" u="none" cap="none" strike="noStrike">
              <a:solidFill>
                <a:srgbClr val="000000"/>
              </a:solidFill>
              <a:latin typeface="Arial"/>
              <a:ea typeface="Arial"/>
              <a:cs typeface="Arial"/>
              <a:sym typeface="Arial"/>
            </a:endParaRPr>
          </a:p>
        </p:txBody>
      </p:sp>
      <p:sp>
        <p:nvSpPr>
          <p:cNvPr id="199" name="Google Shape;199;p22"/>
          <p:cNvSpPr/>
          <p:nvPr/>
        </p:nvSpPr>
        <p:spPr>
          <a:xfrm>
            <a:off x="3368575" y="3654315"/>
            <a:ext cx="1065900" cy="1839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0" name="Google Shape;200;p22"/>
          <p:cNvSpPr txBox="1"/>
          <p:nvPr/>
        </p:nvSpPr>
        <p:spPr>
          <a:xfrm>
            <a:off x="3120184" y="3666496"/>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INTERFACES</a:t>
            </a:r>
            <a:endParaRPr b="0" i="0" sz="1400" u="none" cap="none" strike="noStrike">
              <a:solidFill>
                <a:srgbClr val="000000"/>
              </a:solidFill>
              <a:latin typeface="Arial"/>
              <a:ea typeface="Arial"/>
              <a:cs typeface="Arial"/>
              <a:sym typeface="Arial"/>
            </a:endParaRPr>
          </a:p>
        </p:txBody>
      </p:sp>
      <p:sp>
        <p:nvSpPr>
          <p:cNvPr id="201" name="Google Shape;201;p22"/>
          <p:cNvSpPr/>
          <p:nvPr/>
        </p:nvSpPr>
        <p:spPr>
          <a:xfrm>
            <a:off x="4638239" y="3645506"/>
            <a:ext cx="5864400" cy="226500"/>
          </a:xfrm>
          <a:prstGeom prst="chevron">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2" name="Google Shape;202;p22"/>
          <p:cNvSpPr txBox="1"/>
          <p:nvPr/>
        </p:nvSpPr>
        <p:spPr>
          <a:xfrm>
            <a:off x="6166699" y="3654775"/>
            <a:ext cx="3172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PROGRESS IMEO &amp; G3W TOPICS/challenges</a:t>
            </a:r>
            <a:endParaRPr b="0" i="0" sz="1400" u="none" cap="none" strike="noStrike">
              <a:solidFill>
                <a:srgbClr val="000000"/>
              </a:solidFill>
              <a:latin typeface="Arial"/>
              <a:ea typeface="Arial"/>
              <a:cs typeface="Arial"/>
              <a:sym typeface="Arial"/>
            </a:endParaRPr>
          </a:p>
        </p:txBody>
      </p:sp>
      <p:sp>
        <p:nvSpPr>
          <p:cNvPr id="203" name="Google Shape;203;p22"/>
          <p:cNvSpPr/>
          <p:nvPr/>
        </p:nvSpPr>
        <p:spPr>
          <a:xfrm>
            <a:off x="80909" y="4490426"/>
            <a:ext cx="11290200" cy="4035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4" name="Google Shape;204;p22"/>
          <p:cNvSpPr/>
          <p:nvPr/>
        </p:nvSpPr>
        <p:spPr>
          <a:xfrm>
            <a:off x="72205" y="4499118"/>
            <a:ext cx="1320900" cy="40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5" name="Google Shape;205;p22"/>
          <p:cNvSpPr txBox="1"/>
          <p:nvPr/>
        </p:nvSpPr>
        <p:spPr>
          <a:xfrm>
            <a:off x="72205" y="4607809"/>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GCOS IP</a:t>
            </a:r>
            <a:endParaRPr b="0" i="0" sz="1400" u="none" cap="none" strike="noStrike">
              <a:solidFill>
                <a:srgbClr val="000000"/>
              </a:solidFill>
              <a:latin typeface="Arial"/>
              <a:ea typeface="Arial"/>
              <a:cs typeface="Arial"/>
              <a:sym typeface="Arial"/>
            </a:endParaRPr>
          </a:p>
        </p:txBody>
      </p:sp>
      <p:sp>
        <p:nvSpPr>
          <p:cNvPr id="206" name="Google Shape;206;p22"/>
          <p:cNvSpPr/>
          <p:nvPr/>
        </p:nvSpPr>
        <p:spPr>
          <a:xfrm>
            <a:off x="1509267" y="4577425"/>
            <a:ext cx="7416900" cy="1920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07" name="Google Shape;207;p22"/>
          <p:cNvSpPr txBox="1"/>
          <p:nvPr/>
        </p:nvSpPr>
        <p:spPr>
          <a:xfrm>
            <a:off x="3954434" y="4577425"/>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CEOS RESPONSE </a:t>
            </a:r>
            <a:endParaRPr b="0" i="0" sz="1400" u="none" cap="none" strike="noStrike">
              <a:solidFill>
                <a:srgbClr val="000000"/>
              </a:solidFill>
              <a:latin typeface="Arial"/>
              <a:ea typeface="Arial"/>
              <a:cs typeface="Arial"/>
              <a:sym typeface="Arial"/>
            </a:endParaRPr>
          </a:p>
        </p:txBody>
      </p:sp>
      <p:sp>
        <p:nvSpPr>
          <p:cNvPr id="208" name="Google Shape;208;p22"/>
          <p:cNvSpPr txBox="1"/>
          <p:nvPr/>
        </p:nvSpPr>
        <p:spPr>
          <a:xfrm>
            <a:off x="8216645" y="4775098"/>
            <a:ext cx="13209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Mid-2025 for CEOS &amp; CGMS</a:t>
            </a:r>
            <a:endParaRPr b="0" i="0" sz="1400" u="none" cap="none" strike="noStrike">
              <a:solidFill>
                <a:srgbClr val="000000"/>
              </a:solidFill>
              <a:latin typeface="Arial"/>
              <a:ea typeface="Arial"/>
              <a:cs typeface="Arial"/>
              <a:sym typeface="Arial"/>
            </a:endParaRPr>
          </a:p>
        </p:txBody>
      </p:sp>
      <p:sp>
        <p:nvSpPr>
          <p:cNvPr id="209" name="Google Shape;209;p22"/>
          <p:cNvSpPr/>
          <p:nvPr/>
        </p:nvSpPr>
        <p:spPr>
          <a:xfrm>
            <a:off x="76552" y="4965049"/>
            <a:ext cx="11290200" cy="4035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0" name="Google Shape;210;p22"/>
          <p:cNvSpPr/>
          <p:nvPr/>
        </p:nvSpPr>
        <p:spPr>
          <a:xfrm>
            <a:off x="67848" y="4973741"/>
            <a:ext cx="1320900" cy="40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1" name="Google Shape;211;p22"/>
          <p:cNvSpPr txBox="1"/>
          <p:nvPr/>
        </p:nvSpPr>
        <p:spPr>
          <a:xfrm>
            <a:off x="67848" y="5082432"/>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ECV INVENTORY</a:t>
            </a:r>
            <a:endParaRPr b="0" i="0" sz="1400" u="none" cap="none" strike="noStrike">
              <a:solidFill>
                <a:srgbClr val="000000"/>
              </a:solidFill>
              <a:latin typeface="Arial"/>
              <a:ea typeface="Arial"/>
              <a:cs typeface="Arial"/>
              <a:sym typeface="Arial"/>
            </a:endParaRPr>
          </a:p>
        </p:txBody>
      </p:sp>
      <p:sp>
        <p:nvSpPr>
          <p:cNvPr id="212" name="Google Shape;212;p22"/>
          <p:cNvSpPr/>
          <p:nvPr/>
        </p:nvSpPr>
        <p:spPr>
          <a:xfrm>
            <a:off x="1504910" y="5035667"/>
            <a:ext cx="4939500" cy="2082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3" name="Google Shape;213;p22"/>
          <p:cNvSpPr txBox="1"/>
          <p:nvPr/>
        </p:nvSpPr>
        <p:spPr>
          <a:xfrm>
            <a:off x="3950077" y="5052048"/>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VERSION 5</a:t>
            </a:r>
            <a:endParaRPr b="0" i="0" sz="1400" u="none" cap="none" strike="noStrike">
              <a:solidFill>
                <a:srgbClr val="000000"/>
              </a:solidFill>
              <a:latin typeface="Arial"/>
              <a:ea typeface="Arial"/>
              <a:cs typeface="Arial"/>
              <a:sym typeface="Arial"/>
            </a:endParaRPr>
          </a:p>
        </p:txBody>
      </p:sp>
      <p:sp>
        <p:nvSpPr>
          <p:cNvPr id="214" name="Google Shape;214;p22"/>
          <p:cNvSpPr/>
          <p:nvPr/>
        </p:nvSpPr>
        <p:spPr>
          <a:xfrm>
            <a:off x="6368662" y="5040018"/>
            <a:ext cx="4939500" cy="2082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15" name="Google Shape;215;p22"/>
          <p:cNvSpPr txBox="1"/>
          <p:nvPr/>
        </p:nvSpPr>
        <p:spPr>
          <a:xfrm>
            <a:off x="8813829" y="5056399"/>
            <a:ext cx="16842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VERSION 6</a:t>
            </a:r>
            <a:endParaRPr b="0" i="0" sz="1400" u="none" cap="none" strike="noStrike">
              <a:solidFill>
                <a:srgbClr val="000000"/>
              </a:solidFill>
              <a:latin typeface="Arial"/>
              <a:ea typeface="Arial"/>
              <a:cs typeface="Arial"/>
              <a:sym typeface="Arial"/>
            </a:endParaRPr>
          </a:p>
        </p:txBody>
      </p:sp>
      <p:sp>
        <p:nvSpPr>
          <p:cNvPr id="216" name="Google Shape;216;p22"/>
          <p:cNvSpPr txBox="1"/>
          <p:nvPr/>
        </p:nvSpPr>
        <p:spPr>
          <a:xfrm>
            <a:off x="59140" y="5591894"/>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chemeClr val="lt1"/>
                </a:solidFill>
                <a:latin typeface="Calibri"/>
                <a:ea typeface="Calibri"/>
                <a:cs typeface="Calibri"/>
                <a:sym typeface="Calibri"/>
              </a:rPr>
              <a:t>STRATEGIC</a:t>
            </a:r>
            <a:br>
              <a:rPr b="0" i="0" lang="en-GB" sz="1100" u="none" cap="none" strike="noStrike">
                <a:solidFill>
                  <a:schemeClr val="lt1"/>
                </a:solidFill>
                <a:latin typeface="Calibri"/>
                <a:ea typeface="Calibri"/>
                <a:cs typeface="Calibri"/>
                <a:sym typeface="Calibri"/>
              </a:rPr>
            </a:br>
            <a:r>
              <a:rPr b="0" i="0" lang="en-GB" sz="1100" u="none" cap="none" strike="noStrike">
                <a:solidFill>
                  <a:schemeClr val="lt1"/>
                </a:solidFill>
                <a:latin typeface="Calibri"/>
                <a:ea typeface="Calibri"/>
                <a:cs typeface="Calibri"/>
                <a:sym typeface="Calibri"/>
              </a:rPr>
              <a:t>TOPICS</a:t>
            </a:r>
            <a:endParaRPr b="0" i="0" sz="1400" u="none" cap="none" strike="noStrike">
              <a:solidFill>
                <a:srgbClr val="000000"/>
              </a:solidFill>
              <a:latin typeface="Arial"/>
              <a:ea typeface="Arial"/>
              <a:cs typeface="Arial"/>
              <a:sym typeface="Arial"/>
            </a:endParaRPr>
          </a:p>
        </p:txBody>
      </p:sp>
      <p:sp>
        <p:nvSpPr>
          <p:cNvPr id="217" name="Google Shape;217;p22"/>
          <p:cNvSpPr txBox="1"/>
          <p:nvPr/>
        </p:nvSpPr>
        <p:spPr>
          <a:xfrm>
            <a:off x="6583071" y="5522650"/>
            <a:ext cx="21984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757070"/>
                </a:solidFill>
                <a:latin typeface="Calibri"/>
                <a:ea typeface="Calibri"/>
                <a:cs typeface="Calibri"/>
                <a:sym typeface="Calibri"/>
              </a:rPr>
              <a:t>NEW CEOS WP ACTIONS  RE GST2</a:t>
            </a:r>
            <a:endParaRPr b="0" i="0" sz="1400" u="none" cap="none" strike="noStrike">
              <a:solidFill>
                <a:srgbClr val="000000"/>
              </a:solidFill>
              <a:latin typeface="Arial"/>
              <a:ea typeface="Arial"/>
              <a:cs typeface="Arial"/>
              <a:sym typeface="Arial"/>
            </a:endParaRPr>
          </a:p>
        </p:txBody>
      </p:sp>
      <p:sp>
        <p:nvSpPr>
          <p:cNvPr id="218" name="Google Shape;218;p22"/>
          <p:cNvSpPr txBox="1"/>
          <p:nvPr/>
        </p:nvSpPr>
        <p:spPr>
          <a:xfrm>
            <a:off x="3996650" y="6071758"/>
            <a:ext cx="21984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757070"/>
                </a:solidFill>
                <a:latin typeface="Calibri"/>
                <a:ea typeface="Calibri"/>
                <a:cs typeface="Calibri"/>
                <a:sym typeface="Calibri"/>
              </a:rPr>
              <a:t>NATIONAL ENGAGEMENT</a:t>
            </a:r>
            <a:endParaRPr b="0" i="0" sz="1400" u="none" cap="none" strike="noStrike">
              <a:solidFill>
                <a:srgbClr val="000000"/>
              </a:solidFill>
              <a:latin typeface="Arial"/>
              <a:ea typeface="Arial"/>
              <a:cs typeface="Arial"/>
              <a:sym typeface="Arial"/>
            </a:endParaRPr>
          </a:p>
        </p:txBody>
      </p:sp>
      <p:sp>
        <p:nvSpPr>
          <p:cNvPr id="219" name="Google Shape;219;p22"/>
          <p:cNvSpPr txBox="1"/>
          <p:nvPr/>
        </p:nvSpPr>
        <p:spPr>
          <a:xfrm>
            <a:off x="3157185" y="5830649"/>
            <a:ext cx="30243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757070"/>
                </a:solidFill>
                <a:latin typeface="Calibri"/>
                <a:ea typeface="Calibri"/>
                <a:cs typeface="Calibri"/>
                <a:sym typeface="Calibri"/>
              </a:rPr>
              <a:t>INTEGRATED PLANNING FOR COP &amp; SBSTA</a:t>
            </a:r>
            <a:endParaRPr b="0" i="0" sz="1400" u="none" cap="none" strike="noStrike">
              <a:solidFill>
                <a:srgbClr val="000000"/>
              </a:solidFill>
              <a:latin typeface="Arial"/>
              <a:ea typeface="Arial"/>
              <a:cs typeface="Arial"/>
              <a:sym typeface="Arial"/>
            </a:endParaRPr>
          </a:p>
        </p:txBody>
      </p:sp>
      <p:sp>
        <p:nvSpPr>
          <p:cNvPr id="220" name="Google Shape;220;p22"/>
          <p:cNvSpPr txBox="1"/>
          <p:nvPr/>
        </p:nvSpPr>
        <p:spPr>
          <a:xfrm>
            <a:off x="3554454" y="5575069"/>
            <a:ext cx="30243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rgbClr val="757070"/>
                </a:solidFill>
                <a:latin typeface="Calibri"/>
                <a:ea typeface="Calibri"/>
                <a:cs typeface="Calibri"/>
                <a:sym typeface="Calibri"/>
              </a:rPr>
              <a:t>NEW PATHWAYS/TARGETS</a:t>
            </a:r>
            <a:endParaRPr b="0" i="0" sz="1400" u="none" cap="none" strike="noStrike">
              <a:solidFill>
                <a:srgbClr val="000000"/>
              </a:solidFill>
              <a:latin typeface="Arial"/>
              <a:ea typeface="Arial"/>
              <a:cs typeface="Arial"/>
              <a:sym typeface="Arial"/>
            </a:endParaRPr>
          </a:p>
        </p:txBody>
      </p:sp>
      <p:sp>
        <p:nvSpPr>
          <p:cNvPr id="221" name="Google Shape;221;p22"/>
          <p:cNvSpPr txBox="1"/>
          <p:nvPr/>
        </p:nvSpPr>
        <p:spPr>
          <a:xfrm>
            <a:off x="507025" y="383525"/>
            <a:ext cx="37443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800"/>
              <a:buFont typeface="Arial"/>
              <a:buNone/>
            </a:pPr>
            <a:r>
              <a:rPr b="1" i="0" lang="en-GB" sz="2800" u="none" cap="none" strike="noStrike">
                <a:solidFill>
                  <a:schemeClr val="dk1"/>
                </a:solidFill>
                <a:latin typeface="Calibri"/>
                <a:ea typeface="Calibri"/>
                <a:cs typeface="Calibri"/>
                <a:sym typeface="Calibri"/>
              </a:rPr>
              <a:t>SIT Term Overview</a:t>
            </a:r>
            <a:endParaRPr b="1" i="0" sz="2800" u="none" cap="none" strike="noStrike">
              <a:solidFill>
                <a:schemeClr val="dk1"/>
              </a:solidFill>
              <a:latin typeface="Calibri"/>
              <a:ea typeface="Calibri"/>
              <a:cs typeface="Calibri"/>
              <a:sym typeface="Calibri"/>
            </a:endParaRPr>
          </a:p>
        </p:txBody>
      </p:sp>
      <p:sp>
        <p:nvSpPr>
          <p:cNvPr id="222" name="Google Shape;222;p22"/>
          <p:cNvSpPr/>
          <p:nvPr/>
        </p:nvSpPr>
        <p:spPr>
          <a:xfrm>
            <a:off x="67850" y="4024516"/>
            <a:ext cx="11290200" cy="403500"/>
          </a:xfrm>
          <a:prstGeom prst="rect">
            <a:avLst/>
          </a:prstGeom>
          <a:solidFill>
            <a:schemeClr val="accent5">
              <a:alpha val="2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3" name="Google Shape;223;p22"/>
          <p:cNvSpPr/>
          <p:nvPr/>
        </p:nvSpPr>
        <p:spPr>
          <a:xfrm>
            <a:off x="59146" y="4033208"/>
            <a:ext cx="1320900" cy="4035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22"/>
          <p:cNvSpPr txBox="1"/>
          <p:nvPr/>
        </p:nvSpPr>
        <p:spPr>
          <a:xfrm>
            <a:off x="72205" y="4141899"/>
            <a:ext cx="1320900" cy="186000"/>
          </a:xfrm>
          <a:prstGeom prst="rect">
            <a:avLst/>
          </a:prstGeom>
          <a:no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chemeClr val="lt1"/>
                </a:solidFill>
                <a:latin typeface="Calibri"/>
                <a:ea typeface="Calibri"/>
                <a:cs typeface="Calibri"/>
                <a:sym typeface="Calibri"/>
              </a:rPr>
              <a:t>GHG Best Practices </a:t>
            </a:r>
            <a:endParaRPr b="0" i="0" sz="1400" u="none" cap="none" strike="noStrike">
              <a:solidFill>
                <a:srgbClr val="000000"/>
              </a:solidFill>
              <a:latin typeface="Arial"/>
              <a:ea typeface="Arial"/>
              <a:cs typeface="Arial"/>
              <a:sym typeface="Arial"/>
            </a:endParaRPr>
          </a:p>
        </p:txBody>
      </p:sp>
      <p:sp>
        <p:nvSpPr>
          <p:cNvPr id="225" name="Google Shape;225;p22"/>
          <p:cNvSpPr/>
          <p:nvPr/>
        </p:nvSpPr>
        <p:spPr>
          <a:xfrm>
            <a:off x="3368575" y="4111525"/>
            <a:ext cx="3676200" cy="183900"/>
          </a:xfrm>
          <a:prstGeom prst="chevron">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26" name="Google Shape;226;p22"/>
          <p:cNvSpPr txBox="1"/>
          <p:nvPr/>
        </p:nvSpPr>
        <p:spPr>
          <a:xfrm>
            <a:off x="3715526" y="4101525"/>
            <a:ext cx="20604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CEOS GHG BEST PRACTICES</a:t>
            </a:r>
            <a:endParaRPr b="0" i="0" sz="1400" u="none" cap="none" strike="noStrike">
              <a:solidFill>
                <a:srgbClr val="000000"/>
              </a:solidFill>
              <a:latin typeface="Arial"/>
              <a:ea typeface="Arial"/>
              <a:cs typeface="Arial"/>
              <a:sym typeface="Arial"/>
            </a:endParaRPr>
          </a:p>
        </p:txBody>
      </p:sp>
      <p:cxnSp>
        <p:nvCxnSpPr>
          <p:cNvPr id="227" name="Google Shape;227;p22"/>
          <p:cNvCxnSpPr/>
          <p:nvPr/>
        </p:nvCxnSpPr>
        <p:spPr>
          <a:xfrm>
            <a:off x="5402850" y="1510850"/>
            <a:ext cx="0" cy="4344600"/>
          </a:xfrm>
          <a:prstGeom prst="straightConnector1">
            <a:avLst/>
          </a:prstGeom>
          <a:noFill/>
          <a:ln cap="flat" cmpd="sng" w="9525">
            <a:solidFill>
              <a:schemeClr val="lt1"/>
            </a:solidFill>
            <a:prstDash val="lgDashDot"/>
            <a:round/>
            <a:headEnd len="sm" w="sm" type="none"/>
            <a:tailEnd len="sm" w="sm" type="none"/>
          </a:ln>
        </p:spPr>
      </p:cxnSp>
      <p:cxnSp>
        <p:nvCxnSpPr>
          <p:cNvPr id="228" name="Google Shape;228;p22"/>
          <p:cNvCxnSpPr/>
          <p:nvPr/>
        </p:nvCxnSpPr>
        <p:spPr>
          <a:xfrm>
            <a:off x="5817588" y="1510850"/>
            <a:ext cx="0" cy="4344600"/>
          </a:xfrm>
          <a:prstGeom prst="straightConnector1">
            <a:avLst/>
          </a:prstGeom>
          <a:noFill/>
          <a:ln cap="flat" cmpd="sng" w="9525">
            <a:solidFill>
              <a:schemeClr val="lt1"/>
            </a:solidFill>
            <a:prstDash val="lgDashDot"/>
            <a:round/>
            <a:headEnd len="sm" w="sm" type="none"/>
            <a:tailEnd len="sm" w="sm" type="none"/>
          </a:ln>
        </p:spPr>
      </p:cxnSp>
      <p:sp>
        <p:nvSpPr>
          <p:cNvPr id="229" name="Google Shape;229;p22"/>
          <p:cNvSpPr/>
          <p:nvPr/>
        </p:nvSpPr>
        <p:spPr>
          <a:xfrm>
            <a:off x="7191102" y="4107050"/>
            <a:ext cx="3710400" cy="226500"/>
          </a:xfrm>
          <a:prstGeom prst="chevron">
            <a:avLst>
              <a:gd fmla="val 50000" name="adj"/>
            </a:avLst>
          </a:pr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p22"/>
          <p:cNvSpPr txBox="1"/>
          <p:nvPr/>
        </p:nvSpPr>
        <p:spPr>
          <a:xfrm>
            <a:off x="7333650" y="4116319"/>
            <a:ext cx="1869900" cy="1848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1200"/>
              <a:buFont typeface="Arial"/>
              <a:buNone/>
            </a:pPr>
            <a:r>
              <a:rPr b="1" i="0" lang="en-GB" sz="1200" u="none" cap="none" strike="noStrike">
                <a:solidFill>
                  <a:schemeClr val="lt1"/>
                </a:solidFill>
                <a:latin typeface="Calibri"/>
                <a:ea typeface="Calibri"/>
                <a:cs typeface="Calibri"/>
                <a:sym typeface="Calibri"/>
              </a:rPr>
              <a:t>UKSA COP-30 actions</a:t>
            </a:r>
            <a:endParaRPr b="0" i="0" sz="1400" u="none" cap="none" strike="noStrike">
              <a:solidFill>
                <a:srgbClr val="000000"/>
              </a:solidFill>
              <a:latin typeface="Arial"/>
              <a:ea typeface="Arial"/>
              <a:cs typeface="Arial"/>
              <a:sym typeface="Arial"/>
            </a:endParaRPr>
          </a:p>
        </p:txBody>
      </p:sp>
      <p:sp>
        <p:nvSpPr>
          <p:cNvPr id="231" name="Google Shape;231;p22"/>
          <p:cNvSpPr/>
          <p:nvPr/>
        </p:nvSpPr>
        <p:spPr>
          <a:xfrm>
            <a:off x="10765863" y="1640389"/>
            <a:ext cx="228600" cy="231000"/>
          </a:xfrm>
          <a:prstGeom prst="triangl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2" name="Google Shape;232;p22"/>
          <p:cNvSpPr txBox="1"/>
          <p:nvPr/>
        </p:nvSpPr>
        <p:spPr>
          <a:xfrm>
            <a:off x="10643567" y="1913736"/>
            <a:ext cx="4677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COP-30</a:t>
            </a:r>
            <a:endParaRPr b="0" i="0" sz="1400" u="none" cap="none" strike="noStrike">
              <a:solidFill>
                <a:srgbClr val="000000"/>
              </a:solidFill>
              <a:latin typeface="Arial"/>
              <a:ea typeface="Arial"/>
              <a:cs typeface="Arial"/>
              <a:sym typeface="Arial"/>
            </a:endParaRPr>
          </a:p>
        </p:txBody>
      </p:sp>
      <p:sp>
        <p:nvSpPr>
          <p:cNvPr id="233" name="Google Shape;233;p22"/>
          <p:cNvSpPr txBox="1"/>
          <p:nvPr/>
        </p:nvSpPr>
        <p:spPr>
          <a:xfrm>
            <a:off x="5581690" y="1926801"/>
            <a:ext cx="467700" cy="2463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Plenary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Canada</a:t>
            </a:r>
            <a:endParaRPr b="0" i="0" sz="1400" u="none" cap="none" strike="noStrike">
              <a:solidFill>
                <a:srgbClr val="000000"/>
              </a:solidFill>
              <a:latin typeface="Arial"/>
              <a:ea typeface="Arial"/>
              <a:cs typeface="Arial"/>
              <a:sym typeface="Arial"/>
            </a:endParaRPr>
          </a:p>
        </p:txBody>
      </p:sp>
      <p:sp>
        <p:nvSpPr>
          <p:cNvPr id="234" name="Google Shape;234;p22"/>
          <p:cNvSpPr txBox="1"/>
          <p:nvPr/>
        </p:nvSpPr>
        <p:spPr>
          <a:xfrm>
            <a:off x="5237701" y="1923040"/>
            <a:ext cx="317400" cy="123000"/>
          </a:xfrm>
          <a:prstGeom prst="rect">
            <a:avLst/>
          </a:prstGeom>
          <a:noFill/>
          <a:ln>
            <a:noFill/>
          </a:ln>
        </p:spPr>
        <p:txBody>
          <a:bodyPr anchorCtr="0" anchor="ctr"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SIT-TW</a:t>
            </a:r>
            <a:endParaRPr b="0" i="0" sz="1400" u="none" cap="none" strike="noStrike">
              <a:solidFill>
                <a:srgbClr val="000000"/>
              </a:solidFill>
              <a:latin typeface="Arial"/>
              <a:ea typeface="Arial"/>
              <a:cs typeface="Arial"/>
              <a:sym typeface="Arial"/>
            </a:endParaRPr>
          </a:p>
        </p:txBody>
      </p:sp>
      <p:sp>
        <p:nvSpPr>
          <p:cNvPr id="235" name="Google Shape;235;p22"/>
          <p:cNvSpPr txBox="1"/>
          <p:nvPr/>
        </p:nvSpPr>
        <p:spPr>
          <a:xfrm>
            <a:off x="5285824" y="4300206"/>
            <a:ext cx="5589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Draft</a:t>
            </a:r>
            <a:endParaRPr b="0" i="0" sz="1400" u="none" cap="none" strike="noStrike">
              <a:solidFill>
                <a:srgbClr val="000000"/>
              </a:solidFill>
              <a:latin typeface="Arial"/>
              <a:ea typeface="Arial"/>
              <a:cs typeface="Arial"/>
              <a:sym typeface="Arial"/>
            </a:endParaRPr>
          </a:p>
        </p:txBody>
      </p:sp>
      <p:sp>
        <p:nvSpPr>
          <p:cNvPr id="236" name="Google Shape;236;p22"/>
          <p:cNvSpPr txBox="1"/>
          <p:nvPr/>
        </p:nvSpPr>
        <p:spPr>
          <a:xfrm>
            <a:off x="6962224" y="4300206"/>
            <a:ext cx="5589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Final</a:t>
            </a:r>
            <a:endParaRPr b="0" i="0" sz="1400" u="none" cap="none" strike="noStrike">
              <a:solidFill>
                <a:srgbClr val="000000"/>
              </a:solidFill>
              <a:latin typeface="Arial"/>
              <a:ea typeface="Arial"/>
              <a:cs typeface="Arial"/>
              <a:sym typeface="Arial"/>
            </a:endParaRPr>
          </a:p>
        </p:txBody>
      </p:sp>
      <p:cxnSp>
        <p:nvCxnSpPr>
          <p:cNvPr id="237" name="Google Shape;237;p22"/>
          <p:cNvCxnSpPr/>
          <p:nvPr/>
        </p:nvCxnSpPr>
        <p:spPr>
          <a:xfrm>
            <a:off x="7625113" y="1510850"/>
            <a:ext cx="0" cy="4344600"/>
          </a:xfrm>
          <a:prstGeom prst="straightConnector1">
            <a:avLst/>
          </a:prstGeom>
          <a:noFill/>
          <a:ln cap="flat" cmpd="sng" w="9525">
            <a:solidFill>
              <a:schemeClr val="lt1"/>
            </a:solidFill>
            <a:prstDash val="lgDashDot"/>
            <a:round/>
            <a:headEnd len="sm" w="sm" type="none"/>
            <a:tailEnd len="sm" w="sm" type="none"/>
          </a:ln>
        </p:spPr>
      </p:cxnSp>
      <p:cxnSp>
        <p:nvCxnSpPr>
          <p:cNvPr id="238" name="Google Shape;238;p22"/>
          <p:cNvCxnSpPr/>
          <p:nvPr/>
        </p:nvCxnSpPr>
        <p:spPr>
          <a:xfrm>
            <a:off x="10077313" y="1510850"/>
            <a:ext cx="0" cy="4344600"/>
          </a:xfrm>
          <a:prstGeom prst="straightConnector1">
            <a:avLst/>
          </a:prstGeom>
          <a:noFill/>
          <a:ln cap="flat" cmpd="sng" w="9525">
            <a:solidFill>
              <a:schemeClr val="lt1"/>
            </a:solidFill>
            <a:prstDash val="lgDashDot"/>
            <a:round/>
            <a:headEnd len="sm" w="sm" type="none"/>
            <a:tailEnd len="sm" w="sm" type="none"/>
          </a:ln>
        </p:spPr>
      </p:cxnSp>
      <p:sp>
        <p:nvSpPr>
          <p:cNvPr id="239" name="Google Shape;239;p22"/>
          <p:cNvSpPr txBox="1"/>
          <p:nvPr/>
        </p:nvSpPr>
        <p:spPr>
          <a:xfrm>
            <a:off x="5997178" y="3083214"/>
            <a:ext cx="1872600" cy="1230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800"/>
              <a:buFont typeface="Arial"/>
              <a:buNone/>
            </a:pPr>
            <a:r>
              <a:rPr b="1" i="0" lang="en-GB" sz="800" u="none" cap="none" strike="noStrike">
                <a:solidFill>
                  <a:srgbClr val="737373"/>
                </a:solidFill>
                <a:latin typeface="Calibri"/>
                <a:ea typeface="Calibri"/>
                <a:cs typeface="Calibri"/>
                <a:sym typeface="Calibri"/>
              </a:rPr>
              <a:t>LATE</a:t>
            </a:r>
            <a:endParaRPr b="0" i="0" sz="1400" u="none" cap="none" strike="noStrike">
              <a:solidFill>
                <a:srgbClr val="000000"/>
              </a:solidFill>
              <a:latin typeface="Arial"/>
              <a:ea typeface="Arial"/>
              <a:cs typeface="Arial"/>
              <a:sym typeface="Arial"/>
            </a:endParaRPr>
          </a:p>
        </p:txBody>
      </p:sp>
      <p:sp>
        <p:nvSpPr>
          <p:cNvPr id="240" name="Google Shape;240;p22"/>
          <p:cNvSpPr/>
          <p:nvPr/>
        </p:nvSpPr>
        <p:spPr>
          <a:xfrm>
            <a:off x="7467088" y="682050"/>
            <a:ext cx="317400" cy="688200"/>
          </a:xfrm>
          <a:prstGeom prst="down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3"/>
          <p:cNvSpPr txBox="1"/>
          <p:nvPr/>
        </p:nvSpPr>
        <p:spPr>
          <a:xfrm>
            <a:off x="357105" y="1290957"/>
            <a:ext cx="11112000" cy="4759200"/>
          </a:xfrm>
          <a:prstGeom prst="rect">
            <a:avLst/>
          </a:prstGeom>
          <a:noFill/>
          <a:ln>
            <a:noFill/>
          </a:ln>
        </p:spPr>
        <p:txBody>
          <a:bodyPr anchorCtr="0" anchor="t" bIns="45700" lIns="91425" spcFirstLastPara="1" rIns="91425" wrap="square" tIns="45700">
            <a:spAutoFit/>
          </a:bodyPr>
          <a:lstStyle/>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Addressing opportunities for EO data impact on climate policies</a:t>
            </a:r>
            <a:endParaRPr b="1"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Progress AFOLU Roadmap implementation</a:t>
            </a:r>
            <a:endParaRPr>
              <a:solidFill>
                <a:schemeClr val="dk1"/>
              </a:solidFill>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Insights and new opportunities from important dataset harmonization studies </a:t>
            </a:r>
            <a:endParaRPr sz="15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National Case Studies on EO data impact</a:t>
            </a:r>
            <a:endParaRPr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Asia focus of SilvaCarbon: working dataset for reporting and more</a:t>
            </a:r>
            <a:endParaRPr sz="1500">
              <a:solidFill>
                <a:schemeClr val="dk1"/>
              </a:solidFill>
              <a:latin typeface="Montserrat"/>
              <a:ea typeface="Montserrat"/>
              <a:cs typeface="Montserrat"/>
              <a:sym typeface="Montserrat"/>
            </a:endParaRPr>
          </a:p>
          <a:p>
            <a:pPr indent="0" lvl="0" marL="91440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Responding to GST1 outcomes and reinforcement of UNFCCC engagement</a:t>
            </a:r>
            <a:endParaRPr b="1"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EO-related support arising from 1st Global Stocktake</a:t>
            </a:r>
            <a:endParaRPr>
              <a:solidFill>
                <a:schemeClr val="dk1"/>
              </a:solidFill>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Effort targeting EO data role in the next update of the IPCC Task Force on Inventories Good Practice Guidance (circa GST2 in 5 years)</a:t>
            </a:r>
            <a:endParaRPr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Insecure interfaces for CEOS (and the observations community) to climate policy processes</a:t>
            </a:r>
            <a:endParaRPr>
              <a:solidFill>
                <a:schemeClr val="dk1"/>
              </a:solidFill>
            </a:endParaRPr>
          </a:p>
          <a:p>
            <a:pPr indent="0" lvl="0" marL="914400" rtl="0" algn="l">
              <a:lnSpc>
                <a:spcPct val="115000"/>
              </a:lnSpc>
              <a:spcBef>
                <a:spcPts val="0"/>
              </a:spcBef>
              <a:spcAft>
                <a:spcPts val="0"/>
              </a:spcAft>
              <a:buNone/>
            </a:pPr>
            <a:r>
              <a:t/>
            </a:r>
            <a:endParaRPr sz="1500">
              <a:solidFill>
                <a:schemeClr val="dk1"/>
              </a:solidFill>
              <a:latin typeface="Montserrat"/>
              <a:ea typeface="Montserrat"/>
              <a:cs typeface="Montserrat"/>
              <a:sym typeface="Montserrat"/>
            </a:endParaRPr>
          </a:p>
          <a:p>
            <a:pPr indent="-317500" lvl="0" marL="457200" rtl="0" algn="l">
              <a:lnSpc>
                <a:spcPct val="115000"/>
              </a:lnSpc>
              <a:spcBef>
                <a:spcPts val="0"/>
              </a:spcBef>
              <a:spcAft>
                <a:spcPts val="0"/>
              </a:spcAft>
              <a:buClr>
                <a:schemeClr val="dk1"/>
              </a:buClr>
              <a:buSzPts val="1400"/>
              <a:buFont typeface="Montserrat"/>
              <a:buAutoNum type="arabicPeriod"/>
            </a:pPr>
            <a:r>
              <a:rPr b="1" lang="en-GB" sz="1500">
                <a:solidFill>
                  <a:schemeClr val="dk1"/>
                </a:solidFill>
                <a:latin typeface="Montserrat"/>
                <a:ea typeface="Montserrat"/>
                <a:cs typeface="Montserrat"/>
                <a:sym typeface="Montserrat"/>
              </a:rPr>
              <a:t>Other policy engagement</a:t>
            </a:r>
            <a:endParaRPr b="1"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Updated Space Agency Response to GCOS IP (Plenary 2024)</a:t>
            </a:r>
            <a:endParaRPr sz="1500">
              <a:solidFill>
                <a:schemeClr val="dk1"/>
              </a:solidFill>
              <a:latin typeface="Montserrat"/>
              <a:ea typeface="Montserrat"/>
              <a:cs typeface="Montserrat"/>
              <a:sym typeface="Montserrat"/>
            </a:endParaRPr>
          </a:p>
          <a:p>
            <a:pPr indent="-330200" lvl="1" marL="914400" rtl="0" algn="l">
              <a:lnSpc>
                <a:spcPct val="115000"/>
              </a:lnSpc>
              <a:spcBef>
                <a:spcPts val="0"/>
              </a:spcBef>
              <a:spcAft>
                <a:spcPts val="0"/>
              </a:spcAft>
              <a:buClr>
                <a:schemeClr val="dk1"/>
              </a:buClr>
              <a:buSzPts val="1600"/>
              <a:buFont typeface="Montserrat"/>
              <a:buChar char="❖"/>
            </a:pPr>
            <a:r>
              <a:rPr lang="en-GB" sz="1500">
                <a:solidFill>
                  <a:schemeClr val="dk1"/>
                </a:solidFill>
                <a:latin typeface="Montserrat"/>
                <a:ea typeface="Montserrat"/>
                <a:cs typeface="Montserrat"/>
                <a:sym typeface="Montserrat"/>
              </a:rPr>
              <a:t>Alternate angles (eg large cities)</a:t>
            </a:r>
            <a:endParaRPr>
              <a:solidFill>
                <a:schemeClr val="dk1"/>
              </a:solidFill>
            </a:endParaRPr>
          </a:p>
          <a:p>
            <a:pPr indent="0" lvl="0" marL="45720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p:txBody>
      </p:sp>
      <p:sp>
        <p:nvSpPr>
          <p:cNvPr id="246" name="Google Shape;246;p23"/>
          <p:cNvSpPr txBox="1"/>
          <p:nvPr/>
        </p:nvSpPr>
        <p:spPr>
          <a:xfrm>
            <a:off x="94026" y="103250"/>
            <a:ext cx="95826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SIT Term priority and threads</a:t>
            </a:r>
            <a:endParaRPr>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4"/>
          <p:cNvSpPr txBox="1"/>
          <p:nvPr/>
        </p:nvSpPr>
        <p:spPr>
          <a:xfrm>
            <a:off x="357105" y="1290957"/>
            <a:ext cx="11112000" cy="5356500"/>
          </a:xfrm>
          <a:prstGeom prst="rect">
            <a:avLst/>
          </a:prstGeom>
          <a:noFill/>
          <a:ln>
            <a:noFill/>
          </a:ln>
        </p:spPr>
        <p:txBody>
          <a:bodyPr anchorCtr="0" anchor="t" bIns="45700" lIns="91425" spcFirstLastPara="1" rIns="91425" wrap="square" tIns="45700">
            <a:spAutoFit/>
          </a:bodyPr>
          <a:lstStyle/>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Today</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Debate and endorse the GST Lessons Learned Report led by WGClimate</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Hear Principal guidance for  the updating of the CEOS GST Strategy - by Plenary</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Debate UNFCCC/COP and IPCC engagement options inc. guidance on measures already underway from the GST LL process</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Update from the Aquatic Carbon Roadmap team and provide feedback</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Any guidance on coordination among the Carbon Roadmaps (ACR, GHG, AFOLU)</a:t>
            </a:r>
            <a:endParaRPr sz="1800">
              <a:solidFill>
                <a:schemeClr val="dk1"/>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800">
              <a:solidFill>
                <a:schemeClr val="dk1"/>
              </a:solidFill>
              <a:latin typeface="Montserrat"/>
              <a:ea typeface="Montserrat"/>
              <a:cs typeface="Montserrat"/>
              <a:sym typeface="Montserrat"/>
            </a:endParaRPr>
          </a:p>
          <a:p>
            <a:pPr indent="-227012" lvl="0" marL="214312" marR="0" rtl="0" algn="l">
              <a:lnSpc>
                <a:spcPct val="150000"/>
              </a:lnSpc>
              <a:spcBef>
                <a:spcPts val="0"/>
              </a:spcBef>
              <a:spcAft>
                <a:spcPts val="0"/>
              </a:spcAft>
              <a:buClr>
                <a:schemeClr val="dk1"/>
              </a:buClr>
              <a:buSzPts val="1800"/>
              <a:buFont typeface="Montserrat"/>
              <a:buChar char="❖"/>
            </a:pPr>
            <a:r>
              <a:rPr b="1" lang="en-GB" sz="1800">
                <a:solidFill>
                  <a:schemeClr val="dk1"/>
                </a:solidFill>
                <a:latin typeface="Montserrat"/>
                <a:ea typeface="Montserrat"/>
                <a:cs typeface="Montserrat"/>
                <a:sym typeface="Montserrat"/>
              </a:rPr>
              <a:t>Tomorrow</a:t>
            </a:r>
            <a:endParaRPr b="1"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S</a:t>
            </a:r>
            <a:r>
              <a:rPr lang="en-GB" sz="1800">
                <a:solidFill>
                  <a:schemeClr val="dk1"/>
                </a:solidFill>
                <a:latin typeface="Montserrat"/>
                <a:ea typeface="Montserrat"/>
                <a:cs typeface="Montserrat"/>
                <a:sym typeface="Montserrat"/>
              </a:rPr>
              <a:t>ession dedicated to Country Engagement initiatives and issues as a priority theme emerging from the LL exercise</a:t>
            </a:r>
            <a:endParaRPr sz="1800">
              <a:solidFill>
                <a:schemeClr val="dk1"/>
              </a:solidFill>
              <a:latin typeface="Montserrat"/>
              <a:ea typeface="Montserrat"/>
              <a:cs typeface="Montserrat"/>
              <a:sym typeface="Montserrat"/>
            </a:endParaRPr>
          </a:p>
          <a:p>
            <a:pPr indent="-342900" lvl="1" marL="914400" marR="0" rtl="0" algn="l">
              <a:lnSpc>
                <a:spcPct val="150000"/>
              </a:lnSpc>
              <a:spcBef>
                <a:spcPts val="0"/>
              </a:spcBef>
              <a:spcAft>
                <a:spcPts val="0"/>
              </a:spcAft>
              <a:buClr>
                <a:schemeClr val="dk1"/>
              </a:buClr>
              <a:buSzPts val="1800"/>
              <a:buFont typeface="Montserrat"/>
              <a:buChar char="❖"/>
            </a:pPr>
            <a:r>
              <a:rPr lang="en-GB" sz="1800">
                <a:solidFill>
                  <a:schemeClr val="dk1"/>
                </a:solidFill>
                <a:latin typeface="Montserrat"/>
                <a:ea typeface="Montserrat"/>
                <a:cs typeface="Montserrat"/>
                <a:sym typeface="Montserrat"/>
              </a:rPr>
              <a:t>Finalise v1.0 of</a:t>
            </a:r>
            <a:r>
              <a:rPr lang="en-GB" sz="1800">
                <a:solidFill>
                  <a:schemeClr val="dk1"/>
                </a:solidFill>
                <a:latin typeface="Montserrat"/>
                <a:ea typeface="Montserrat"/>
                <a:cs typeface="Montserrat"/>
                <a:sym typeface="Montserrat"/>
              </a:rPr>
              <a:t> the AFOLU Roadmap actions</a:t>
            </a:r>
            <a:endParaRPr sz="1800">
              <a:solidFill>
                <a:schemeClr val="dk1"/>
              </a:solidFill>
              <a:latin typeface="Montserrat"/>
              <a:ea typeface="Montserrat"/>
              <a:cs typeface="Montserrat"/>
              <a:sym typeface="Montserrat"/>
            </a:endParaRPr>
          </a:p>
          <a:p>
            <a:pPr indent="0" lvl="0" marL="0" marR="0" rtl="0" algn="l">
              <a:lnSpc>
                <a:spcPct val="150000"/>
              </a:lnSpc>
              <a:spcBef>
                <a:spcPts val="0"/>
              </a:spcBef>
              <a:spcAft>
                <a:spcPts val="0"/>
              </a:spcAft>
              <a:buNone/>
            </a:pPr>
            <a:r>
              <a:t/>
            </a:r>
            <a:endParaRPr b="1" sz="1800">
              <a:solidFill>
                <a:schemeClr val="dk1"/>
              </a:solidFill>
              <a:latin typeface="Montserrat"/>
              <a:ea typeface="Montserrat"/>
              <a:cs typeface="Montserrat"/>
              <a:sym typeface="Montserrat"/>
            </a:endParaRPr>
          </a:p>
        </p:txBody>
      </p:sp>
      <p:sp>
        <p:nvSpPr>
          <p:cNvPr id="252" name="Google Shape;252;p24"/>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SIT-40 objectives</a:t>
            </a:r>
            <a:endParaRPr>
              <a:latin typeface="Montserrat"/>
              <a:ea typeface="Montserrat"/>
              <a:cs typeface="Montserrat"/>
              <a:sym typeface="Montserra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25"/>
          <p:cNvSpPr txBox="1"/>
          <p:nvPr/>
        </p:nvSpPr>
        <p:spPr>
          <a:xfrm>
            <a:off x="94020" y="103248"/>
            <a:ext cx="8668500" cy="769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4400">
                <a:solidFill>
                  <a:schemeClr val="lt1"/>
                </a:solidFill>
                <a:latin typeface="Montserrat"/>
                <a:ea typeface="Montserrat"/>
                <a:cs typeface="Montserrat"/>
                <a:sym typeface="Montserrat"/>
              </a:rPr>
              <a:t>Our session today</a:t>
            </a:r>
            <a:endParaRPr>
              <a:latin typeface="Montserrat"/>
              <a:ea typeface="Montserrat"/>
              <a:cs typeface="Montserrat"/>
              <a:sym typeface="Montserrat"/>
            </a:endParaRPr>
          </a:p>
        </p:txBody>
      </p:sp>
      <p:pic>
        <p:nvPicPr>
          <p:cNvPr id="258" name="Google Shape;258;p25"/>
          <p:cNvPicPr preferRelativeResize="0"/>
          <p:nvPr/>
        </p:nvPicPr>
        <p:blipFill>
          <a:blip r:embed="rId3">
            <a:alphaModFix/>
          </a:blip>
          <a:stretch>
            <a:fillRect/>
          </a:stretch>
        </p:blipFill>
        <p:spPr>
          <a:xfrm>
            <a:off x="223700" y="1480400"/>
            <a:ext cx="5661299" cy="4919551"/>
          </a:xfrm>
          <a:prstGeom prst="rect">
            <a:avLst/>
          </a:prstGeom>
          <a:noFill/>
          <a:ln>
            <a:noFill/>
          </a:ln>
        </p:spPr>
      </p:pic>
      <p:pic>
        <p:nvPicPr>
          <p:cNvPr id="259" name="Google Shape;259;p25"/>
          <p:cNvPicPr preferRelativeResize="0"/>
          <p:nvPr/>
        </p:nvPicPr>
        <p:blipFill>
          <a:blip r:embed="rId4">
            <a:alphaModFix/>
          </a:blip>
          <a:stretch>
            <a:fillRect/>
          </a:stretch>
        </p:blipFill>
        <p:spPr>
          <a:xfrm>
            <a:off x="6559175" y="1043848"/>
            <a:ext cx="5405575" cy="5502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