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Montserrat"/>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jSDCMmNYncNLIj5RgU/Opm9x8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Montserrat-regular.fntdata"/><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Montserrat-italic.fntdata"/><Relationship Id="rId14" Type="http://schemas.openxmlformats.org/officeDocument/2006/relationships/font" Target="fonts/Montserrat-bold.fntdata"/><Relationship Id="rId17" Type="http://customschemas.google.com/relationships/presentationmetadata" Target="metadata"/><Relationship Id="rId16"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SzPts val="1100"/>
              <a:buChar char="●"/>
            </a:pPr>
            <a:r>
              <a:rPr lang="en-GB" sz="1800">
                <a:latin typeface="Arial"/>
                <a:ea typeface="Arial"/>
                <a:cs typeface="Arial"/>
                <a:sym typeface="Arial"/>
              </a:rPr>
              <a:t>ECV Inventory and Process is baseline for WGClimate to:</a:t>
            </a:r>
            <a:endParaRPr sz="1800">
              <a:latin typeface="Arial"/>
              <a:ea typeface="Arial"/>
              <a:cs typeface="Arial"/>
              <a:sym typeface="Arial"/>
            </a:endParaRPr>
          </a:p>
          <a:p>
            <a:pPr indent="-228600" lvl="0" marL="457200" marR="0" rtl="0" algn="l">
              <a:lnSpc>
                <a:spcPct val="115000"/>
              </a:lnSpc>
              <a:spcBef>
                <a:spcPts val="800"/>
              </a:spcBef>
              <a:spcAft>
                <a:spcPts val="0"/>
              </a:spcAft>
              <a:buSzPts val="1100"/>
              <a:buChar char="●"/>
            </a:pPr>
            <a:r>
              <a:rPr lang="en-GB" sz="1800">
                <a:latin typeface="Arial"/>
                <a:ea typeface="Arial"/>
                <a:cs typeface="Arial"/>
                <a:sym typeface="Arial"/>
              </a:rPr>
              <a:t>provide a comprehensive and accessible view of existing and planned Climate Data Records</a:t>
            </a:r>
            <a:endParaRPr sz="1800">
              <a:latin typeface="Arial"/>
              <a:ea typeface="Arial"/>
              <a:cs typeface="Arial"/>
              <a:sym typeface="Arial"/>
            </a:endParaRPr>
          </a:p>
          <a:p>
            <a:pPr indent="-228600" lvl="0" marL="457200" marR="0" rtl="0" algn="l">
              <a:lnSpc>
                <a:spcPct val="115000"/>
              </a:lnSpc>
              <a:spcBef>
                <a:spcPts val="800"/>
              </a:spcBef>
              <a:spcAft>
                <a:spcPts val="0"/>
              </a:spcAft>
              <a:buSzPts val="1100"/>
              <a:buChar char="●"/>
            </a:pPr>
            <a:r>
              <a:rPr lang="en-GB" sz="1800">
                <a:latin typeface="Arial"/>
                <a:ea typeface="Arial"/>
                <a:cs typeface="Arial"/>
                <a:sym typeface="Arial"/>
              </a:rPr>
              <a:t>deliver further climate data records through best use of available data</a:t>
            </a:r>
            <a:endParaRPr sz="1800">
              <a:latin typeface="Arial"/>
              <a:ea typeface="Arial"/>
              <a:cs typeface="Arial"/>
              <a:sym typeface="Arial"/>
            </a:endParaRPr>
          </a:p>
          <a:p>
            <a:pPr indent="-228600" lvl="0" marL="457200" marR="0" rtl="0" algn="l">
              <a:lnSpc>
                <a:spcPct val="115000"/>
              </a:lnSpc>
              <a:spcBef>
                <a:spcPts val="800"/>
              </a:spcBef>
              <a:spcAft>
                <a:spcPts val="0"/>
              </a:spcAft>
              <a:buSzPts val="1100"/>
              <a:buChar char="●"/>
            </a:pPr>
            <a:r>
              <a:rPr lang="en-GB" sz="1800">
                <a:latin typeface="Arial"/>
                <a:ea typeface="Arial"/>
                <a:cs typeface="Arial"/>
                <a:sym typeface="Arial"/>
              </a:rPr>
              <a:t>optimise the planning satellite missions</a:t>
            </a:r>
            <a:endParaRPr sz="1800">
              <a:latin typeface="Arial"/>
              <a:ea typeface="Arial"/>
              <a:cs typeface="Arial"/>
              <a:sym typeface="Arial"/>
            </a:endParaRPr>
          </a:p>
          <a:p>
            <a:pPr indent="-228600" lvl="0" marL="457200" rtl="0" algn="l">
              <a:lnSpc>
                <a:spcPct val="100000"/>
              </a:lnSpc>
              <a:spcBef>
                <a:spcPts val="8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SzPts val="1100"/>
              <a:buChar char="●"/>
            </a:pPr>
            <a:r>
              <a:rPr lang="en-GB" sz="1800">
                <a:latin typeface="Arial"/>
                <a:ea typeface="Arial"/>
                <a:cs typeface="Arial"/>
                <a:sym typeface="Arial"/>
              </a:rPr>
              <a:t>WGClimate decided to transition the ECV Inventory into a CDR Inventory:</a:t>
            </a:r>
            <a:endParaRPr sz="1800">
              <a:latin typeface="Arial"/>
              <a:ea typeface="Arial"/>
              <a:cs typeface="Arial"/>
              <a:sym typeface="Arial"/>
            </a:endParaRPr>
          </a:p>
          <a:p>
            <a:pPr indent="-228600" lvl="0" marL="457200" marR="0" rtl="0" algn="l">
              <a:lnSpc>
                <a:spcPct val="115000"/>
              </a:lnSpc>
              <a:spcBef>
                <a:spcPts val="800"/>
              </a:spcBef>
              <a:spcAft>
                <a:spcPts val="0"/>
              </a:spcAft>
              <a:buSzPts val="1100"/>
              <a:buChar char="●"/>
            </a:pPr>
            <a:r>
              <a:rPr lang="en-GB" sz="1800">
                <a:latin typeface="Arial"/>
                <a:ea typeface="Arial"/>
                <a:cs typeface="Arial"/>
                <a:sym typeface="Arial"/>
              </a:rPr>
              <a:t>new technical baseline</a:t>
            </a:r>
            <a:endParaRPr sz="1800">
              <a:latin typeface="Arial"/>
              <a:ea typeface="Arial"/>
              <a:cs typeface="Arial"/>
              <a:sym typeface="Arial"/>
            </a:endParaRPr>
          </a:p>
          <a:p>
            <a:pPr indent="-228600" lvl="0" marL="457200" marR="0" rtl="0" algn="l">
              <a:lnSpc>
                <a:spcPct val="115000"/>
              </a:lnSpc>
              <a:spcBef>
                <a:spcPts val="800"/>
              </a:spcBef>
              <a:spcAft>
                <a:spcPts val="0"/>
              </a:spcAft>
              <a:buSzPts val="1100"/>
              <a:buChar char="●"/>
            </a:pPr>
            <a:r>
              <a:rPr lang="en-GB" sz="1800">
                <a:latin typeface="Arial"/>
                <a:ea typeface="Arial"/>
                <a:cs typeface="Arial"/>
                <a:sym typeface="Arial"/>
              </a:rPr>
              <a:t>simplified process to populate and verify it</a:t>
            </a:r>
            <a:endParaRPr sz="1800">
              <a:latin typeface="Arial"/>
              <a:ea typeface="Arial"/>
              <a:cs typeface="Arial"/>
              <a:sym typeface="Arial"/>
            </a:endParaRPr>
          </a:p>
          <a:p>
            <a:pPr indent="-228600" lvl="0" marL="457200" marR="0" rtl="0" algn="l">
              <a:lnSpc>
                <a:spcPct val="115000"/>
              </a:lnSpc>
              <a:spcBef>
                <a:spcPts val="800"/>
              </a:spcBef>
              <a:spcAft>
                <a:spcPts val="0"/>
              </a:spcAft>
              <a:buSzPts val="1100"/>
              <a:buChar char="●"/>
            </a:pPr>
            <a:r>
              <a:rPr lang="en-GB" sz="1800">
                <a:latin typeface="Arial"/>
                <a:ea typeface="Arial"/>
                <a:cs typeface="Arial"/>
                <a:sym typeface="Arial"/>
              </a:rPr>
              <a:t>continuous publication, individual time tags used for record updates.</a:t>
            </a:r>
            <a:endParaRPr sz="1800">
              <a:latin typeface="Arial"/>
              <a:ea typeface="Arial"/>
              <a:cs typeface="Arial"/>
              <a:sym typeface="Arial"/>
            </a:endParaRPr>
          </a:p>
          <a:p>
            <a:pPr indent="-228600" lvl="0" marL="457200" marR="0" rtl="0" algn="l">
              <a:lnSpc>
                <a:spcPct val="115000"/>
              </a:lnSpc>
              <a:spcBef>
                <a:spcPts val="800"/>
              </a:spcBef>
              <a:spcAft>
                <a:spcPts val="0"/>
              </a:spcAft>
              <a:buSzPts val="1100"/>
              <a:buChar char="●"/>
            </a:pPr>
            <a:r>
              <a:rPr lang="en-GB" sz="1800">
                <a:latin typeface="Arial"/>
                <a:ea typeface="Arial"/>
                <a:cs typeface="Arial"/>
                <a:sym typeface="Arial"/>
              </a:rPr>
              <a:t>EUM and EC continue to fund activities until mid-2029.</a:t>
            </a:r>
            <a:endParaRPr sz="1800">
              <a:latin typeface="Arial"/>
              <a:ea typeface="Arial"/>
              <a:cs typeface="Arial"/>
              <a:sym typeface="Arial"/>
            </a:endParaRPr>
          </a:p>
          <a:p>
            <a:pPr indent="-228600" lvl="0" marL="457200" rtl="0" algn="l">
              <a:lnSpc>
                <a:spcPct val="100000"/>
              </a:lnSpc>
              <a:spcBef>
                <a:spcPts val="8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GB"/>
              <a:t>Category “champions” to map CDRs onto individual application/stakeholder “types”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Item 4.5</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5.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0"/>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0"/>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0"/>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0"/>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0"/>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0"/>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0"/>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0"/>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0"/>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1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
        <p:nvSpPr>
          <p:cNvPr id="29" name="Google Shape;29;p1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1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1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1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12"/>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12"/>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1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12"/>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1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4"/>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14"/>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1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1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9"/>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9"/>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50" y="2196662"/>
            <a:ext cx="8035800" cy="1951888"/>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4400"/>
              <a:t>WGClimate Report</a:t>
            </a:r>
            <a:endParaRPr i="1" sz="4400">
              <a:latin typeface="Montserrat"/>
              <a:ea typeface="Montserrat"/>
              <a:cs typeface="Montserrat"/>
              <a:sym typeface="Montserrat"/>
            </a:endParaRPr>
          </a:p>
        </p:txBody>
      </p:sp>
      <p:sp>
        <p:nvSpPr>
          <p:cNvPr id="67" name="Google Shape;67;p1"/>
          <p:cNvSpPr/>
          <p:nvPr/>
        </p:nvSpPr>
        <p:spPr>
          <a:xfrm>
            <a:off x="7182950" y="3832393"/>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rPr b="1" i="0" lang="en-GB" sz="1800" u="none" cap="none" strike="noStrike">
                <a:solidFill>
                  <a:schemeClr val="accent1"/>
                </a:solidFill>
                <a:latin typeface="Montserrat"/>
                <a:ea typeface="Montserrat"/>
                <a:cs typeface="Montserrat"/>
                <a:sym typeface="Montserrat"/>
              </a:rPr>
              <a:t>Wenying Su, NASA</a:t>
            </a:r>
            <a:endParaRPr/>
          </a:p>
          <a:p>
            <a:pPr indent="0" lvl="0" marL="0" marR="0" rtl="0" algn="r">
              <a:lnSpc>
                <a:spcPct val="130000"/>
              </a:lnSpc>
              <a:spcBef>
                <a:spcPts val="0"/>
              </a:spcBef>
              <a:spcAft>
                <a:spcPts val="0"/>
              </a:spcAft>
              <a:buClr>
                <a:srgbClr val="000000"/>
              </a:buClr>
              <a:buSzPts val="1800"/>
              <a:buFont typeface="Arial"/>
              <a:buNone/>
            </a:pPr>
            <a:r>
              <a:rPr b="1" i="0" lang="en-GB" sz="1800" u="none" cap="none" strike="noStrike">
                <a:solidFill>
                  <a:schemeClr val="accent1"/>
                </a:solidFill>
                <a:latin typeface="Montserrat"/>
                <a:ea typeface="Montserrat"/>
                <a:cs typeface="Montserrat"/>
                <a:sym typeface="Montserrat"/>
              </a:rPr>
              <a:t>Vincent-Henri Peuch, ECMWF</a:t>
            </a:r>
            <a:endParaRPr b="1" i="0" sz="18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rPr b="1" i="0" lang="en-GB" sz="1800" u="none" cap="none" strike="noStrike">
                <a:solidFill>
                  <a:schemeClr val="accent1"/>
                </a:solidFill>
                <a:latin typeface="Montserrat"/>
                <a:ea typeface="Montserrat"/>
                <a:cs typeface="Montserrat"/>
                <a:sym typeface="Montserrat"/>
              </a:rPr>
              <a:t>On behalf of WGClimate </a:t>
            </a:r>
            <a:endParaRPr b="0" i="0" sz="18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rPr b="1" i="0" lang="en-GB" sz="1800" u="none" cap="none" strike="noStrike">
                <a:solidFill>
                  <a:schemeClr val="accent1"/>
                </a:solidFill>
                <a:latin typeface="Montserrat"/>
                <a:ea typeface="Montserrat"/>
                <a:cs typeface="Montserrat"/>
                <a:sym typeface="Montserrat"/>
              </a:rPr>
              <a:t>Agenda Item 3.3</a:t>
            </a:r>
            <a:endParaRPr b="0" i="0" sz="18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rPr b="1" i="0" lang="en-GB" sz="1800" u="none" cap="none" strike="noStrike">
                <a:solidFill>
                  <a:schemeClr val="accent1"/>
                </a:solidFill>
                <a:latin typeface="Montserrat"/>
                <a:ea typeface="Montserrat"/>
                <a:cs typeface="Montserrat"/>
                <a:sym typeface="Montserrat"/>
              </a:rPr>
              <a:t>SIT-40</a:t>
            </a:r>
            <a:endParaRPr b="1" i="0" sz="18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rPr b="1" i="0" lang="en-GB" sz="1800" u="none" cap="none" strike="noStrike">
                <a:solidFill>
                  <a:schemeClr val="accent1"/>
                </a:solidFill>
                <a:latin typeface="Montserrat"/>
                <a:ea typeface="Montserrat"/>
                <a:cs typeface="Montserrat"/>
                <a:sym typeface="Montserrat"/>
              </a:rPr>
              <a:t>Fukuoka, Japan</a:t>
            </a:r>
            <a:endParaRPr b="1" i="0" sz="18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rPr b="1" i="0" lang="en-GB" sz="1800" u="none" cap="none" strike="noStrike">
                <a:solidFill>
                  <a:schemeClr val="accent1"/>
                </a:solidFill>
                <a:latin typeface="Montserrat"/>
                <a:ea typeface="Montserrat"/>
                <a:cs typeface="Montserrat"/>
                <a:sym typeface="Montserrat"/>
              </a:rPr>
              <a:t>8-10 April, 2025</a:t>
            </a:r>
            <a:endParaRPr b="1" i="0" sz="18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ph idx="1" type="body"/>
          </p:nvPr>
        </p:nvSpPr>
        <p:spPr>
          <a:xfrm>
            <a:off x="24099" y="1059842"/>
            <a:ext cx="8158366" cy="510528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1000"/>
              </a:spcBef>
              <a:spcAft>
                <a:spcPts val="0"/>
              </a:spcAft>
              <a:buSzPts val="1800"/>
              <a:buFont typeface="Noto Sans Symbols"/>
              <a:buChar char="∙"/>
            </a:pPr>
            <a:r>
              <a:rPr lang="en-GB" sz="1800"/>
              <a:t>The WGClimate and Greenhouse Gas Task Team meeting was held in Harwell, U.K., on Feb 11-13, 2025, with 43 in-person and 34 virtual participants, including representatives from the CEOS Chair team, CEOS SIT Chair team, and national GHG inventory communities.</a:t>
            </a:r>
            <a:endParaRPr/>
          </a:p>
          <a:p>
            <a:pPr indent="-342900" lvl="0" marL="342900" marR="0" rtl="0" algn="l">
              <a:lnSpc>
                <a:spcPct val="115000"/>
              </a:lnSpc>
              <a:spcBef>
                <a:spcPts val="1000"/>
              </a:spcBef>
              <a:spcAft>
                <a:spcPts val="0"/>
              </a:spcAft>
              <a:buSzPts val="1800"/>
              <a:buFont typeface="Noto Sans Symbols"/>
              <a:buChar char="∙"/>
            </a:pPr>
            <a:r>
              <a:rPr lang="en-GB" sz="1800"/>
              <a:t>Participants encouraged the CEOS and CGMS to send a letter to WMO in support of the Global Greenhouse Gas Watch (G3W) initiative. WGClimate drafted the letter, which was sent to the WMO Secretary General, Dr. Celeste Saulo. </a:t>
            </a:r>
            <a:r>
              <a:rPr lang="en-GB" sz="1800" u="sng"/>
              <a:t>Letter sent on March 30</a:t>
            </a:r>
            <a:r>
              <a:rPr baseline="30000" lang="en-GB" sz="1800" u="sng"/>
              <a:t>th</a:t>
            </a:r>
            <a:r>
              <a:rPr lang="en-GB" sz="1800" u="sng"/>
              <a:t>.   </a:t>
            </a:r>
            <a:endParaRPr/>
          </a:p>
          <a:p>
            <a:pPr indent="-342900" lvl="0" marL="342900" marR="0" rtl="0" algn="l">
              <a:lnSpc>
                <a:spcPct val="115000"/>
              </a:lnSpc>
              <a:spcBef>
                <a:spcPts val="1000"/>
              </a:spcBef>
              <a:spcAft>
                <a:spcPts val="0"/>
              </a:spcAft>
              <a:buSzPts val="1800"/>
              <a:buFont typeface="Noto Sans Symbols"/>
              <a:buChar char="∙"/>
            </a:pPr>
            <a:r>
              <a:rPr lang="en-GB" sz="1800"/>
              <a:t>Representatives from World Climate Research Programme (WCRP) also attended the WGClimate meeting and expressed their interest in working more closely with WGClimate to support initiatives such as Earth System Modelling and Observations (ESMO) and the Coupled Model Intercomparison Project (CMIP).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73" name="Google Shape;73;p2"/>
          <p:cNvSpPr txBox="1"/>
          <p:nvPr>
            <p:ph type="title"/>
          </p:nvPr>
        </p:nvSpPr>
        <p:spPr>
          <a:xfrm>
            <a:off x="176048" y="175939"/>
            <a:ext cx="9693166"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000"/>
              <a:t>Joint WGClimate and GHG Task Team meeting</a:t>
            </a:r>
            <a:endParaRPr/>
          </a:p>
        </p:txBody>
      </p:sp>
      <p:pic>
        <p:nvPicPr>
          <p:cNvPr id="74" name="Google Shape;74;p2"/>
          <p:cNvPicPr preferRelativeResize="0"/>
          <p:nvPr/>
        </p:nvPicPr>
        <p:blipFill rotWithShape="1">
          <a:blip r:embed="rId3">
            <a:alphaModFix/>
          </a:blip>
          <a:srcRect b="0" l="0" r="0" t="0"/>
          <a:stretch/>
        </p:blipFill>
        <p:spPr>
          <a:xfrm>
            <a:off x="8151138" y="1152282"/>
            <a:ext cx="3931920" cy="2948940"/>
          </a:xfrm>
          <a:prstGeom prst="rect">
            <a:avLst/>
          </a:prstGeom>
          <a:noFill/>
          <a:ln>
            <a:noFill/>
          </a:ln>
        </p:spPr>
      </p:pic>
      <p:pic>
        <p:nvPicPr>
          <p:cNvPr id="75" name="Google Shape;75;p2"/>
          <p:cNvPicPr preferRelativeResize="0"/>
          <p:nvPr/>
        </p:nvPicPr>
        <p:blipFill rotWithShape="1">
          <a:blip r:embed="rId4">
            <a:alphaModFix/>
          </a:blip>
          <a:srcRect b="0" l="0" r="0" t="0"/>
          <a:stretch/>
        </p:blipFill>
        <p:spPr>
          <a:xfrm>
            <a:off x="8151137" y="3381142"/>
            <a:ext cx="3931920" cy="29489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600"/>
              <a:t>Overarching workflow of WGClimate</a:t>
            </a:r>
            <a:endParaRPr sz="3600"/>
          </a:p>
        </p:txBody>
      </p:sp>
      <p:sp>
        <p:nvSpPr>
          <p:cNvPr id="81" name="Google Shape;81;p3"/>
          <p:cNvSpPr txBox="1"/>
          <p:nvPr/>
        </p:nvSpPr>
        <p:spPr>
          <a:xfrm>
            <a:off x="8036346" y="1057533"/>
            <a:ext cx="393404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70C0"/>
                </a:solidFill>
                <a:latin typeface="Arial"/>
                <a:ea typeface="Arial"/>
                <a:cs typeface="Arial"/>
                <a:sym typeface="Arial"/>
              </a:rPr>
              <a:t>Gap Analysis &amp; Coordinated Action Plan</a:t>
            </a:r>
            <a:endParaRPr/>
          </a:p>
          <a:p>
            <a:pPr indent="0" lvl="0" marL="0" marR="0" rtl="0" algn="l">
              <a:lnSpc>
                <a:spcPct val="100000"/>
              </a:lnSpc>
              <a:spcBef>
                <a:spcPts val="0"/>
              </a:spcBef>
              <a:spcAft>
                <a:spcPts val="0"/>
              </a:spcAft>
              <a:buNone/>
            </a:pPr>
            <a:r>
              <a:rPr b="0" i="0" lang="en-GB" sz="1400" u="none" cap="none" strike="noStrike">
                <a:solidFill>
                  <a:srgbClr val="7A9826"/>
                </a:solidFill>
                <a:latin typeface="Arial"/>
                <a:ea typeface="Arial"/>
                <a:cs typeface="Arial"/>
                <a:sym typeface="Arial"/>
              </a:rPr>
              <a:t>2018, based on ECV Inv v2.0</a:t>
            </a:r>
            <a:endParaRPr/>
          </a:p>
          <a:p>
            <a:pPr indent="0" lvl="0" marL="0" marR="0" rtl="0" algn="l">
              <a:lnSpc>
                <a:spcPct val="100000"/>
              </a:lnSpc>
              <a:spcBef>
                <a:spcPts val="0"/>
              </a:spcBef>
              <a:spcAft>
                <a:spcPts val="0"/>
              </a:spcAft>
              <a:buNone/>
            </a:pPr>
            <a:r>
              <a:rPr b="0" i="0" lang="en-GB" sz="1400" u="none" cap="none" strike="noStrike">
                <a:solidFill>
                  <a:schemeClr val="accent6"/>
                </a:solidFill>
                <a:latin typeface="Arial"/>
                <a:ea typeface="Arial"/>
                <a:cs typeface="Arial"/>
                <a:sym typeface="Arial"/>
              </a:rPr>
              <a:t>2024, based on ECV Inv v3.0 + v4.1</a:t>
            </a:r>
            <a:endParaRPr/>
          </a:p>
        </p:txBody>
      </p:sp>
      <p:grpSp>
        <p:nvGrpSpPr>
          <p:cNvPr id="82" name="Google Shape;82;p3"/>
          <p:cNvGrpSpPr/>
          <p:nvPr/>
        </p:nvGrpSpPr>
        <p:grpSpPr>
          <a:xfrm>
            <a:off x="663342" y="1313680"/>
            <a:ext cx="5633763" cy="4803176"/>
            <a:chOff x="240175" y="1164"/>
            <a:chExt cx="4995984" cy="3510860"/>
          </a:xfrm>
        </p:grpSpPr>
        <p:grpSp>
          <p:nvGrpSpPr>
            <p:cNvPr id="83" name="Google Shape;83;p3"/>
            <p:cNvGrpSpPr/>
            <p:nvPr/>
          </p:nvGrpSpPr>
          <p:grpSpPr>
            <a:xfrm>
              <a:off x="919513" y="1164"/>
              <a:ext cx="3647373" cy="3152708"/>
              <a:chOff x="919513" y="1164"/>
              <a:chExt cx="3647373" cy="3152708"/>
            </a:xfrm>
          </p:grpSpPr>
          <p:sp>
            <p:nvSpPr>
              <p:cNvPr id="84" name="Google Shape;84;p3"/>
              <p:cNvSpPr/>
              <p:nvPr/>
            </p:nvSpPr>
            <p:spPr>
              <a:xfrm>
                <a:off x="2218134" y="1164"/>
                <a:ext cx="1050131" cy="682585"/>
              </a:xfrm>
              <a:prstGeom prst="roundRect">
                <a:avLst>
                  <a:gd fmla="val 16667" name="adj"/>
                </a:avLst>
              </a:prstGeom>
              <a:solidFill>
                <a:srgbClr val="00B0F0"/>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
              <p:cNvSpPr txBox="1"/>
              <p:nvPr/>
            </p:nvSpPr>
            <p:spPr>
              <a:xfrm>
                <a:off x="2251455" y="34485"/>
                <a:ext cx="983489" cy="615943"/>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GB" sz="1400" u="none" cap="none" strike="noStrike">
                    <a:solidFill>
                      <a:srgbClr val="FFFFFF"/>
                    </a:solidFill>
                    <a:latin typeface="Calibri"/>
                    <a:ea typeface="Calibri"/>
                    <a:cs typeface="Calibri"/>
                    <a:sym typeface="Calibri"/>
                  </a:rPr>
                  <a:t>CDR Inventory</a:t>
                </a:r>
                <a:endParaRPr b="0" i="0" sz="1400" u="none" cap="none" strike="noStrike">
                  <a:solidFill>
                    <a:srgbClr val="000000"/>
                  </a:solidFill>
                  <a:latin typeface="Arial"/>
                  <a:ea typeface="Arial"/>
                  <a:cs typeface="Arial"/>
                  <a:sym typeface="Arial"/>
                </a:endParaRPr>
              </a:p>
            </p:txBody>
          </p:sp>
          <p:sp>
            <p:nvSpPr>
              <p:cNvPr id="86" name="Google Shape;86;p3"/>
              <p:cNvSpPr/>
              <p:nvPr/>
            </p:nvSpPr>
            <p:spPr>
              <a:xfrm>
                <a:off x="1377749" y="342456"/>
                <a:ext cx="2730901" cy="2730901"/>
              </a:xfrm>
              <a:custGeom>
                <a:rect b="b" l="l" r="r" t="t"/>
                <a:pathLst>
                  <a:path extrusionOk="0" h="120000" w="120000">
                    <a:moveTo>
                      <a:pt x="89269" y="7625"/>
                    </a:moveTo>
                    <a:lnTo>
                      <a:pt x="89269" y="7625"/>
                    </a:lnTo>
                    <a:cubicBezTo>
                      <a:pt x="95448" y="11079"/>
                      <a:pt x="100967" y="15599"/>
                      <a:pt x="105571" y="20976"/>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
              <p:cNvSpPr/>
              <p:nvPr/>
            </p:nvSpPr>
            <p:spPr>
              <a:xfrm>
                <a:off x="3516755" y="944667"/>
                <a:ext cx="1050131" cy="682585"/>
              </a:xfrm>
              <a:prstGeom prst="roundRect">
                <a:avLst>
                  <a:gd fmla="val 16667" name="adj"/>
                </a:avLst>
              </a:prstGeom>
              <a:solidFill>
                <a:srgbClr val="00B0F0"/>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
              <p:cNvSpPr txBox="1"/>
              <p:nvPr/>
            </p:nvSpPr>
            <p:spPr>
              <a:xfrm>
                <a:off x="3550076" y="977988"/>
                <a:ext cx="983489" cy="615943"/>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GB" sz="1400" u="none" cap="none" strike="noStrike">
                    <a:solidFill>
                      <a:srgbClr val="FFFFFF"/>
                    </a:solidFill>
                    <a:latin typeface="Calibri"/>
                    <a:ea typeface="Calibri"/>
                    <a:cs typeface="Calibri"/>
                    <a:sym typeface="Calibri"/>
                  </a:rPr>
                  <a:t>Gap Analysis</a:t>
                </a:r>
                <a:endParaRPr b="0" i="0" sz="1400" u="none" cap="none" strike="noStrike">
                  <a:solidFill>
                    <a:srgbClr val="000000"/>
                  </a:solidFill>
                  <a:latin typeface="Arial"/>
                  <a:ea typeface="Arial"/>
                  <a:cs typeface="Arial"/>
                  <a:sym typeface="Arial"/>
                </a:endParaRPr>
              </a:p>
            </p:txBody>
          </p:sp>
          <p:sp>
            <p:nvSpPr>
              <p:cNvPr id="89" name="Google Shape;89;p3"/>
              <p:cNvSpPr/>
              <p:nvPr/>
            </p:nvSpPr>
            <p:spPr>
              <a:xfrm>
                <a:off x="1377749" y="342456"/>
                <a:ext cx="2730901" cy="2730901"/>
              </a:xfrm>
              <a:custGeom>
                <a:rect b="b" l="l" r="r" t="t"/>
                <a:pathLst>
                  <a:path extrusionOk="0" h="120000" w="120000">
                    <a:moveTo>
                      <a:pt x="119852" y="64138"/>
                    </a:moveTo>
                    <a:lnTo>
                      <a:pt x="119852" y="64138"/>
                    </a:lnTo>
                    <a:cubicBezTo>
                      <a:pt x="119304" y="72065"/>
                      <a:pt x="117186" y="79804"/>
                      <a:pt x="113622" y="86905"/>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
              <p:cNvSpPr/>
              <p:nvPr/>
            </p:nvSpPr>
            <p:spPr>
              <a:xfrm>
                <a:off x="3020726" y="2471287"/>
                <a:ext cx="1050131" cy="682585"/>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3"/>
              <p:cNvSpPr txBox="1"/>
              <p:nvPr/>
            </p:nvSpPr>
            <p:spPr>
              <a:xfrm>
                <a:off x="3054047" y="2504608"/>
                <a:ext cx="983489" cy="615943"/>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GB" sz="1400" u="none" cap="none" strike="noStrike">
                    <a:solidFill>
                      <a:schemeClr val="lt1"/>
                    </a:solidFill>
                    <a:latin typeface="Calibri"/>
                    <a:ea typeface="Calibri"/>
                    <a:cs typeface="Calibri"/>
                    <a:sym typeface="Calibri"/>
                  </a:rPr>
                  <a:t>Coordinated Action Plan</a:t>
                </a:r>
                <a:endParaRPr b="0" i="0" sz="1400" u="none" cap="none" strike="noStrike">
                  <a:solidFill>
                    <a:srgbClr val="000000"/>
                  </a:solidFill>
                  <a:latin typeface="Arial"/>
                  <a:ea typeface="Arial"/>
                  <a:cs typeface="Arial"/>
                  <a:sym typeface="Arial"/>
                </a:endParaRPr>
              </a:p>
            </p:txBody>
          </p:sp>
          <p:sp>
            <p:nvSpPr>
              <p:cNvPr id="92" name="Google Shape;92;p3"/>
              <p:cNvSpPr/>
              <p:nvPr/>
            </p:nvSpPr>
            <p:spPr>
              <a:xfrm>
                <a:off x="1377749" y="342456"/>
                <a:ext cx="2730901" cy="2730901"/>
              </a:xfrm>
              <a:custGeom>
                <a:rect b="b" l="l" r="r" t="t"/>
                <a:pathLst>
                  <a:path extrusionOk="0" h="120000" w="120000">
                    <a:moveTo>
                      <a:pt x="67380" y="119539"/>
                    </a:moveTo>
                    <a:cubicBezTo>
                      <a:pt x="62477" y="120147"/>
                      <a:pt x="57518" y="120147"/>
                      <a:pt x="52614" y="119539"/>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3"/>
              <p:cNvSpPr/>
              <p:nvPr/>
            </p:nvSpPr>
            <p:spPr>
              <a:xfrm>
                <a:off x="1415542" y="2471287"/>
                <a:ext cx="1050131" cy="682585"/>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
              <p:cNvSpPr txBox="1"/>
              <p:nvPr/>
            </p:nvSpPr>
            <p:spPr>
              <a:xfrm>
                <a:off x="1448863" y="2504608"/>
                <a:ext cx="983489" cy="615943"/>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GB" sz="1400" u="none" cap="none" strike="noStrike">
                    <a:solidFill>
                      <a:srgbClr val="FFFFFF"/>
                    </a:solidFill>
                    <a:latin typeface="Calibri"/>
                    <a:ea typeface="Calibri"/>
                    <a:cs typeface="Calibri"/>
                    <a:sym typeface="Calibri"/>
                  </a:rPr>
                  <a:t>Improved observing system</a:t>
                </a:r>
                <a:endParaRPr b="0" i="0" sz="1400" u="none" cap="none" strike="noStrike">
                  <a:solidFill>
                    <a:srgbClr val="000000"/>
                  </a:solidFill>
                  <a:latin typeface="Arial"/>
                  <a:ea typeface="Arial"/>
                  <a:cs typeface="Arial"/>
                  <a:sym typeface="Arial"/>
                </a:endParaRPr>
              </a:p>
            </p:txBody>
          </p:sp>
          <p:sp>
            <p:nvSpPr>
              <p:cNvPr id="95" name="Google Shape;95;p3"/>
              <p:cNvSpPr/>
              <p:nvPr/>
            </p:nvSpPr>
            <p:spPr>
              <a:xfrm>
                <a:off x="1377749" y="342456"/>
                <a:ext cx="2730901" cy="2730901"/>
              </a:xfrm>
              <a:custGeom>
                <a:rect b="b" l="l" r="r" t="t"/>
                <a:pathLst>
                  <a:path extrusionOk="0" h="120000" w="120000">
                    <a:moveTo>
                      <a:pt x="6373" y="86906"/>
                    </a:moveTo>
                    <a:lnTo>
                      <a:pt x="6373" y="86906"/>
                    </a:lnTo>
                    <a:cubicBezTo>
                      <a:pt x="2809" y="79804"/>
                      <a:pt x="692" y="72065"/>
                      <a:pt x="143" y="64139"/>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
              <p:cNvSpPr/>
              <p:nvPr/>
            </p:nvSpPr>
            <p:spPr>
              <a:xfrm>
                <a:off x="919513" y="944667"/>
                <a:ext cx="1050131" cy="682585"/>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
              <p:cNvSpPr txBox="1"/>
              <p:nvPr/>
            </p:nvSpPr>
            <p:spPr>
              <a:xfrm>
                <a:off x="952834" y="977988"/>
                <a:ext cx="983489" cy="615943"/>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GB" sz="1400" u="none" cap="none" strike="noStrike">
                    <a:solidFill>
                      <a:srgbClr val="FFFFFF"/>
                    </a:solidFill>
                    <a:latin typeface="Calibri"/>
                    <a:ea typeface="Calibri"/>
                    <a:cs typeface="Calibri"/>
                    <a:sym typeface="Calibri"/>
                  </a:rPr>
                  <a:t>Improved CDRs</a:t>
                </a:r>
                <a:endParaRPr b="0" i="0" sz="1400" u="none" cap="none" strike="noStrike">
                  <a:solidFill>
                    <a:srgbClr val="000000"/>
                  </a:solidFill>
                  <a:latin typeface="Arial"/>
                  <a:ea typeface="Arial"/>
                  <a:cs typeface="Arial"/>
                  <a:sym typeface="Arial"/>
                </a:endParaRPr>
              </a:p>
            </p:txBody>
          </p:sp>
          <p:sp>
            <p:nvSpPr>
              <p:cNvPr id="98" name="Google Shape;98;p3"/>
              <p:cNvSpPr/>
              <p:nvPr/>
            </p:nvSpPr>
            <p:spPr>
              <a:xfrm>
                <a:off x="1377749" y="342456"/>
                <a:ext cx="2730901" cy="2730901"/>
              </a:xfrm>
              <a:custGeom>
                <a:rect b="b" l="l" r="r" t="t"/>
                <a:pathLst>
                  <a:path extrusionOk="0" h="120000" w="120000">
                    <a:moveTo>
                      <a:pt x="14423" y="20976"/>
                    </a:moveTo>
                    <a:cubicBezTo>
                      <a:pt x="19027" y="15599"/>
                      <a:pt x="24546" y="11079"/>
                      <a:pt x="30725" y="7625"/>
                    </a:cubicBezTo>
                  </a:path>
                </a:pathLst>
              </a:custGeom>
              <a:noFill/>
              <a:ln cap="flat" cmpd="sng" w="9525">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Users\Nunes\AppData\Local\Microsoft\Windows\INetCache\Content.MSO\B54F599A.tmp" id="99" name="Google Shape;99;p3"/>
            <p:cNvPicPr preferRelativeResize="0"/>
            <p:nvPr/>
          </p:nvPicPr>
          <p:blipFill rotWithShape="1">
            <a:blip r:embed="rId3">
              <a:alphaModFix/>
            </a:blip>
            <a:srcRect b="0" l="0" r="0" t="0"/>
            <a:stretch/>
          </p:blipFill>
          <p:spPr>
            <a:xfrm>
              <a:off x="545342" y="1704751"/>
              <a:ext cx="485775" cy="485775"/>
            </a:xfrm>
            <a:prstGeom prst="rect">
              <a:avLst/>
            </a:prstGeom>
            <a:noFill/>
            <a:ln>
              <a:noFill/>
            </a:ln>
          </p:spPr>
        </p:pic>
        <p:pic>
          <p:nvPicPr>
            <p:cNvPr descr="C:\Users\Nunes\AppData\Local\Microsoft\Windows\INetCache\Content.MSO\B54F599A.tmp" id="100" name="Google Shape;100;p3"/>
            <p:cNvPicPr preferRelativeResize="0"/>
            <p:nvPr/>
          </p:nvPicPr>
          <p:blipFill rotWithShape="1">
            <a:blip r:embed="rId3">
              <a:alphaModFix/>
            </a:blip>
            <a:srcRect b="0" l="0" r="0" t="0"/>
            <a:stretch/>
          </p:blipFill>
          <p:spPr>
            <a:xfrm>
              <a:off x="1141171" y="80467"/>
              <a:ext cx="485775" cy="485775"/>
            </a:xfrm>
            <a:prstGeom prst="rect">
              <a:avLst/>
            </a:prstGeom>
            <a:noFill/>
            <a:ln>
              <a:noFill/>
            </a:ln>
          </p:spPr>
        </p:pic>
        <p:pic>
          <p:nvPicPr>
            <p:cNvPr descr="C:\Users\Nunes\AppData\Local\Microsoft\Windows\INetCache\Content.MSO\B54F599A.tmp" id="101" name="Google Shape;101;p3"/>
            <p:cNvPicPr preferRelativeResize="0"/>
            <p:nvPr/>
          </p:nvPicPr>
          <p:blipFill rotWithShape="1">
            <a:blip r:embed="rId3">
              <a:alphaModFix/>
            </a:blip>
            <a:srcRect b="0" l="0" r="0" t="0"/>
            <a:stretch/>
          </p:blipFill>
          <p:spPr>
            <a:xfrm>
              <a:off x="4403750" y="1887321"/>
              <a:ext cx="485775" cy="485775"/>
            </a:xfrm>
            <a:prstGeom prst="rect">
              <a:avLst/>
            </a:prstGeom>
            <a:noFill/>
            <a:ln>
              <a:noFill/>
            </a:ln>
          </p:spPr>
        </p:pic>
        <p:pic>
          <p:nvPicPr>
            <p:cNvPr descr="C:\Users\Nunes\AppData\Local\Microsoft\Windows\INetCache\Content.MSO\B54F599A.tmp" id="102" name="Google Shape;102;p3"/>
            <p:cNvPicPr preferRelativeResize="0"/>
            <p:nvPr/>
          </p:nvPicPr>
          <p:blipFill rotWithShape="1">
            <a:blip r:embed="rId3">
              <a:alphaModFix/>
            </a:blip>
            <a:srcRect b="0" l="0" r="0" t="0"/>
            <a:stretch/>
          </p:blipFill>
          <p:spPr>
            <a:xfrm>
              <a:off x="3869741" y="58521"/>
              <a:ext cx="485775" cy="485775"/>
            </a:xfrm>
            <a:prstGeom prst="rect">
              <a:avLst/>
            </a:prstGeom>
            <a:noFill/>
            <a:ln>
              <a:noFill/>
            </a:ln>
          </p:spPr>
        </p:pic>
        <p:sp>
          <p:nvSpPr>
            <p:cNvPr id="103" name="Google Shape;103;p3"/>
            <p:cNvSpPr txBox="1"/>
            <p:nvPr/>
          </p:nvSpPr>
          <p:spPr>
            <a:xfrm>
              <a:off x="240175" y="2210845"/>
              <a:ext cx="1076400" cy="250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Data producers</a:t>
              </a:r>
              <a:endParaRPr b="0" i="0" sz="1200" u="none" cap="none" strike="noStrike">
                <a:solidFill>
                  <a:srgbClr val="000000"/>
                </a:solidFill>
                <a:latin typeface="Times New Roman"/>
                <a:ea typeface="Times New Roman"/>
                <a:cs typeface="Times New Roman"/>
                <a:sym typeface="Times New Roman"/>
              </a:endParaRPr>
            </a:p>
          </p:txBody>
        </p:sp>
        <p:sp>
          <p:nvSpPr>
            <p:cNvPr id="104" name="Google Shape;104;p3"/>
            <p:cNvSpPr txBox="1"/>
            <p:nvPr/>
          </p:nvSpPr>
          <p:spPr>
            <a:xfrm>
              <a:off x="724205" y="592290"/>
              <a:ext cx="876300" cy="250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WGClimate</a:t>
              </a:r>
              <a:endParaRPr b="0" i="0" sz="1200" u="none" cap="none" strike="noStrike">
                <a:solidFill>
                  <a:srgbClr val="000000"/>
                </a:solidFill>
                <a:latin typeface="Times New Roman"/>
                <a:ea typeface="Times New Roman"/>
                <a:cs typeface="Times New Roman"/>
                <a:sym typeface="Times New Roman"/>
              </a:endParaRPr>
            </a:p>
          </p:txBody>
        </p:sp>
        <p:sp>
          <p:nvSpPr>
            <p:cNvPr id="105" name="Google Shape;105;p3"/>
            <p:cNvSpPr txBox="1"/>
            <p:nvPr/>
          </p:nvSpPr>
          <p:spPr>
            <a:xfrm>
              <a:off x="3935578" y="570355"/>
              <a:ext cx="1114500" cy="250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Climate Experts</a:t>
              </a:r>
              <a:endParaRPr b="0" i="0" sz="1200" u="none" cap="none" strike="noStrike">
                <a:solidFill>
                  <a:srgbClr val="000000"/>
                </a:solidFill>
                <a:latin typeface="Times New Roman"/>
                <a:ea typeface="Times New Roman"/>
                <a:cs typeface="Times New Roman"/>
                <a:sym typeface="Times New Roman"/>
              </a:endParaRPr>
            </a:p>
          </p:txBody>
        </p:sp>
        <p:sp>
          <p:nvSpPr>
            <p:cNvPr id="106" name="Google Shape;106;p3"/>
            <p:cNvSpPr txBox="1"/>
            <p:nvPr/>
          </p:nvSpPr>
          <p:spPr>
            <a:xfrm>
              <a:off x="4359859" y="2413041"/>
              <a:ext cx="876300" cy="250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WGClimate</a:t>
              </a:r>
              <a:endParaRPr b="0" i="0" sz="1200" u="none" cap="none" strike="noStrike">
                <a:solidFill>
                  <a:srgbClr val="000000"/>
                </a:solidFill>
                <a:latin typeface="Times New Roman"/>
                <a:ea typeface="Times New Roman"/>
                <a:cs typeface="Times New Roman"/>
                <a:sym typeface="Times New Roman"/>
              </a:endParaRPr>
            </a:p>
          </p:txBody>
        </p:sp>
        <p:sp>
          <p:nvSpPr>
            <p:cNvPr id="107" name="Google Shape;107;p3"/>
            <p:cNvSpPr txBox="1"/>
            <p:nvPr/>
          </p:nvSpPr>
          <p:spPr>
            <a:xfrm>
              <a:off x="2225850" y="3261224"/>
              <a:ext cx="1057200" cy="250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CEOS / CGMS</a:t>
              </a:r>
              <a:endParaRPr b="0" i="0" sz="1200" u="none" cap="none" strike="noStrike">
                <a:solidFill>
                  <a:srgbClr val="000000"/>
                </a:solidFill>
                <a:latin typeface="Times New Roman"/>
                <a:ea typeface="Times New Roman"/>
                <a:cs typeface="Times New Roman"/>
                <a:sym typeface="Times New Roman"/>
              </a:endParaRPr>
            </a:p>
          </p:txBody>
        </p:sp>
      </p:grpSp>
      <p:pic>
        <p:nvPicPr>
          <p:cNvPr id="108" name="Google Shape;108;p3"/>
          <p:cNvPicPr preferRelativeResize="0"/>
          <p:nvPr/>
        </p:nvPicPr>
        <p:blipFill rotWithShape="1">
          <a:blip r:embed="rId4">
            <a:alphaModFix/>
          </a:blip>
          <a:srcRect b="0" l="0" r="0" t="0"/>
          <a:stretch/>
        </p:blipFill>
        <p:spPr>
          <a:xfrm>
            <a:off x="10003369" y="2420134"/>
            <a:ext cx="1371600" cy="1911835"/>
          </a:xfrm>
          <a:prstGeom prst="rect">
            <a:avLst/>
          </a:prstGeom>
          <a:noFill/>
          <a:ln>
            <a:noFill/>
          </a:ln>
        </p:spPr>
      </p:pic>
      <p:pic>
        <p:nvPicPr>
          <p:cNvPr id="109" name="Google Shape;109;p3"/>
          <p:cNvPicPr preferRelativeResize="0"/>
          <p:nvPr/>
        </p:nvPicPr>
        <p:blipFill rotWithShape="1">
          <a:blip r:embed="rId5">
            <a:alphaModFix/>
          </a:blip>
          <a:srcRect b="0" l="0" r="0" t="0"/>
          <a:stretch/>
        </p:blipFill>
        <p:spPr>
          <a:xfrm>
            <a:off x="10003369" y="4253469"/>
            <a:ext cx="1371600" cy="1911835"/>
          </a:xfrm>
          <a:prstGeom prst="rect">
            <a:avLst/>
          </a:prstGeom>
          <a:solidFill>
            <a:srgbClr val="FFC000"/>
          </a:solidFill>
          <a:ln>
            <a:noFill/>
          </a:ln>
        </p:spPr>
      </p:pic>
      <p:pic>
        <p:nvPicPr>
          <p:cNvPr id="110" name="Google Shape;110;p3"/>
          <p:cNvPicPr preferRelativeResize="0"/>
          <p:nvPr/>
        </p:nvPicPr>
        <p:blipFill rotWithShape="1">
          <a:blip r:embed="rId6">
            <a:alphaModFix/>
          </a:blip>
          <a:srcRect b="0" l="0" r="0" t="0"/>
          <a:stretch/>
        </p:blipFill>
        <p:spPr>
          <a:xfrm>
            <a:off x="8400256" y="2294705"/>
            <a:ext cx="1582545" cy="2031325"/>
          </a:xfrm>
          <a:prstGeom prst="rect">
            <a:avLst/>
          </a:prstGeom>
          <a:noFill/>
          <a:ln>
            <a:noFill/>
          </a:ln>
        </p:spPr>
      </p:pic>
      <p:pic>
        <p:nvPicPr>
          <p:cNvPr id="111" name="Google Shape;111;p3"/>
          <p:cNvPicPr preferRelativeResize="0"/>
          <p:nvPr/>
        </p:nvPicPr>
        <p:blipFill rotWithShape="1">
          <a:blip r:embed="rId7">
            <a:alphaModFix/>
          </a:blip>
          <a:srcRect b="0" l="0" r="0" t="0"/>
          <a:stretch/>
        </p:blipFill>
        <p:spPr>
          <a:xfrm>
            <a:off x="8797167" y="4085531"/>
            <a:ext cx="1558272" cy="203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Transition to CDR Inventory</a:t>
            </a:r>
            <a:endParaRPr/>
          </a:p>
        </p:txBody>
      </p:sp>
      <p:sp>
        <p:nvSpPr>
          <p:cNvPr id="117" name="Google Shape;117;p4"/>
          <p:cNvSpPr txBox="1"/>
          <p:nvPr/>
        </p:nvSpPr>
        <p:spPr>
          <a:xfrm>
            <a:off x="124828" y="1082060"/>
            <a:ext cx="6170869" cy="48936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0070C0"/>
                </a:solidFill>
                <a:latin typeface="Montserrat"/>
                <a:ea typeface="Montserrat"/>
                <a:cs typeface="Montserrat"/>
                <a:sym typeface="Montserrat"/>
              </a:rPr>
              <a:t>Inventory publication timeline:</a:t>
            </a:r>
            <a:endParaRPr/>
          </a:p>
          <a:p>
            <a:pPr indent="0" lvl="0" marL="0" marR="0" rtl="0" algn="l">
              <a:lnSpc>
                <a:spcPct val="100000"/>
              </a:lnSpc>
              <a:spcBef>
                <a:spcPts val="0"/>
              </a:spcBef>
              <a:spcAft>
                <a:spcPts val="0"/>
              </a:spcAft>
              <a:buNone/>
            </a:pPr>
            <a:r>
              <a:rPr b="0" i="0" lang="en-GB" sz="1800" u="none" cap="none" strike="noStrike">
                <a:solidFill>
                  <a:srgbClr val="7F7F7F"/>
                </a:solidFill>
                <a:latin typeface="Montserrat"/>
                <a:ea typeface="Montserrat"/>
                <a:cs typeface="Montserrat"/>
                <a:sym typeface="Montserrat"/>
              </a:rPr>
              <a:t>v2.0: October 2017</a:t>
            </a:r>
            <a:endParaRPr/>
          </a:p>
          <a:p>
            <a:pPr indent="0" lvl="0" marL="0" marR="0" rtl="0" algn="l">
              <a:lnSpc>
                <a:spcPct val="100000"/>
              </a:lnSpc>
              <a:spcBef>
                <a:spcPts val="0"/>
              </a:spcBef>
              <a:spcAft>
                <a:spcPts val="0"/>
              </a:spcAft>
              <a:buNone/>
            </a:pPr>
            <a:r>
              <a:rPr b="0" i="0" lang="en-GB" sz="1800" u="none" cap="none" strike="noStrike">
                <a:solidFill>
                  <a:srgbClr val="7F7F7F"/>
                </a:solidFill>
                <a:latin typeface="Montserrat"/>
                <a:ea typeface="Montserrat"/>
                <a:cs typeface="Montserrat"/>
                <a:sym typeface="Montserrat"/>
              </a:rPr>
              <a:t>v3.0: August 2020</a:t>
            </a:r>
            <a:endParaRPr/>
          </a:p>
          <a:p>
            <a:pPr indent="0" lvl="0" marL="0" marR="0" rtl="0" algn="l">
              <a:lnSpc>
                <a:spcPct val="100000"/>
              </a:lnSpc>
              <a:spcBef>
                <a:spcPts val="0"/>
              </a:spcBef>
              <a:spcAft>
                <a:spcPts val="0"/>
              </a:spcAft>
              <a:buNone/>
            </a:pPr>
            <a:r>
              <a:rPr b="0" i="0" lang="en-GB" sz="1800" u="none" cap="none" strike="noStrike">
                <a:solidFill>
                  <a:srgbClr val="7F7F7F"/>
                </a:solidFill>
                <a:latin typeface="Montserrat"/>
                <a:ea typeface="Montserrat"/>
                <a:cs typeface="Montserrat"/>
                <a:sym typeface="Montserrat"/>
              </a:rPr>
              <a:t>v4.0: October 2021</a:t>
            </a:r>
            <a:endParaRPr/>
          </a:p>
          <a:p>
            <a:pPr indent="0" lvl="0" marL="0" marR="0" rtl="0" algn="l">
              <a:lnSpc>
                <a:spcPct val="100000"/>
              </a:lnSpc>
              <a:spcBef>
                <a:spcPts val="0"/>
              </a:spcBef>
              <a:spcAft>
                <a:spcPts val="0"/>
              </a:spcAft>
              <a:buNone/>
            </a:pPr>
            <a:r>
              <a:rPr b="0" i="0" lang="en-GB" sz="1800" u="none" cap="none" strike="noStrike">
                <a:solidFill>
                  <a:srgbClr val="7F7F7F"/>
                </a:solidFill>
                <a:latin typeface="Montserrat"/>
                <a:ea typeface="Montserrat"/>
                <a:cs typeface="Montserrat"/>
                <a:sym typeface="Montserrat"/>
              </a:rPr>
              <a:t>v4.1: November 2022</a:t>
            </a:r>
            <a:endParaRPr/>
          </a:p>
          <a:p>
            <a:pPr indent="0" lvl="0" marL="0" marR="0" rtl="0" algn="l">
              <a:lnSpc>
                <a:spcPct val="100000"/>
              </a:lnSpc>
              <a:spcBef>
                <a:spcPts val="0"/>
              </a:spcBef>
              <a:spcAft>
                <a:spcPts val="0"/>
              </a:spcAft>
              <a:buNone/>
            </a:pPr>
            <a:r>
              <a:t/>
            </a:r>
            <a:endParaRPr b="0" i="0" sz="2000" u="none" cap="none" strike="noStrike">
              <a:solidFill>
                <a:srgbClr val="7F7F7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GB" sz="2000" u="none" cap="none" strike="noStrike">
                <a:solidFill>
                  <a:srgbClr val="0070C0"/>
                </a:solidFill>
                <a:latin typeface="Montserrat"/>
                <a:ea typeface="Montserrat"/>
                <a:cs typeface="Montserrat"/>
                <a:sym typeface="Montserrat"/>
              </a:rPr>
              <a:t>v5.0: 31.10.2024 </a:t>
            </a:r>
            <a:r>
              <a:rPr b="0" i="0" lang="en-GB" sz="2000" u="none" cap="none" strike="noStrike">
                <a:solidFill>
                  <a:srgbClr val="262626"/>
                </a:solidFill>
                <a:latin typeface="Montserrat"/>
                <a:ea typeface="Montserrat"/>
                <a:cs typeface="Montserrat"/>
                <a:sym typeface="Montserrat"/>
              </a:rPr>
              <a:t>(backlog since V4.1)</a:t>
            </a:r>
            <a:endParaRPr/>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70C0"/>
                </a:solidFill>
                <a:latin typeface="Montserrat"/>
                <a:ea typeface="Montserrat"/>
                <a:cs typeface="Montserrat"/>
                <a:sym typeface="Montserrat"/>
              </a:rPr>
              <a:t>1289</a:t>
            </a:r>
            <a:r>
              <a:rPr b="0" i="0" lang="en-GB" sz="2000" u="none" cap="none" strike="noStrike">
                <a:solidFill>
                  <a:srgbClr val="262626"/>
                </a:solidFill>
                <a:latin typeface="Montserrat"/>
                <a:ea typeface="Montserrat"/>
                <a:cs typeface="Montserrat"/>
                <a:sym typeface="Montserrat"/>
              </a:rPr>
              <a:t> entries (918 existing + 371 planned)</a:t>
            </a:r>
            <a:endParaRPr/>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70C0"/>
                </a:solidFill>
                <a:latin typeface="Montserrat"/>
                <a:ea typeface="Montserrat"/>
                <a:cs typeface="Montserrat"/>
                <a:sym typeface="Montserrat"/>
              </a:rPr>
              <a:t>119</a:t>
            </a:r>
            <a:r>
              <a:rPr b="0" i="0" lang="en-GB" sz="2000" u="none" cap="none" strike="noStrike">
                <a:solidFill>
                  <a:srgbClr val="262626"/>
                </a:solidFill>
                <a:latin typeface="Montserrat"/>
                <a:ea typeface="Montserrat"/>
                <a:cs typeface="Montserrat"/>
                <a:sym typeface="Montserrat"/>
              </a:rPr>
              <a:t> entries added / updated</a:t>
            </a:r>
            <a:endParaRPr/>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262626"/>
                </a:solidFill>
                <a:latin typeface="Montserrat"/>
                <a:ea typeface="Montserrat"/>
                <a:cs typeface="Montserrat"/>
                <a:sym typeface="Montserrat"/>
              </a:rPr>
              <a:t>minimal adaptation to GCOS-244</a:t>
            </a:r>
            <a:endParaRPr/>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262626"/>
                </a:solidFill>
                <a:latin typeface="Montserrat"/>
                <a:ea typeface="Montserrat"/>
                <a:cs typeface="Montserrat"/>
                <a:sym typeface="Montserrat"/>
              </a:rPr>
              <a:t>hybrid approach to “verification”</a:t>
            </a:r>
            <a:endParaRPr/>
          </a:p>
          <a:p>
            <a:pPr indent="0" lvl="0" marL="0" marR="0" rtl="0" algn="l">
              <a:lnSpc>
                <a:spcPct val="100000"/>
              </a:lnSpc>
              <a:spcBef>
                <a:spcPts val="0"/>
              </a:spcBef>
              <a:spcAft>
                <a:spcPts val="0"/>
              </a:spcAft>
              <a:buNone/>
            </a:pPr>
            <a:r>
              <a:t/>
            </a:r>
            <a:endParaRPr b="0" i="0" sz="2000" u="none" cap="none" strike="noStrike">
              <a:solidFill>
                <a:srgbClr val="00B05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GB" sz="2000" u="none" cap="none" strike="noStrike">
                <a:solidFill>
                  <a:srgbClr val="00B050"/>
                </a:solidFill>
                <a:latin typeface="Montserrat"/>
                <a:ea typeface="Montserrat"/>
                <a:cs typeface="Montserrat"/>
                <a:sym typeface="Montserrat"/>
              </a:rPr>
              <a:t>v6.0</a:t>
            </a:r>
            <a:r>
              <a:rPr b="0" i="0" lang="en-GB" sz="2000" u="none" cap="none" strike="noStrike">
                <a:solidFill>
                  <a:srgbClr val="00B050"/>
                </a:solidFill>
                <a:latin typeface="Montserrat"/>
                <a:ea typeface="Montserrat"/>
                <a:cs typeface="Montserrat"/>
                <a:sym typeface="Montserrat"/>
              </a:rPr>
              <a:t>: Q2.2025 </a:t>
            </a:r>
            <a:endParaRPr b="0" i="0" sz="2000" u="none" cap="none" strike="noStrike">
              <a:solidFill>
                <a:srgbClr val="262626"/>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B050"/>
                </a:solidFill>
                <a:latin typeface="Montserrat"/>
                <a:ea typeface="Montserrat"/>
                <a:cs typeface="Montserrat"/>
                <a:sym typeface="Montserrat"/>
              </a:rPr>
              <a:t>integration of backlog and clean-up</a:t>
            </a:r>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B050"/>
                </a:solidFill>
                <a:latin typeface="Montserrat"/>
                <a:ea typeface="Montserrat"/>
                <a:cs typeface="Montserrat"/>
                <a:sym typeface="Montserrat"/>
              </a:rPr>
              <a:t>complete update with respect to GCOS-244</a:t>
            </a:r>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B050"/>
                </a:solidFill>
                <a:latin typeface="Montserrat"/>
                <a:ea typeface="Montserrat"/>
                <a:cs typeface="Montserrat"/>
                <a:sym typeface="Montserrat"/>
              </a:rPr>
              <a:t>small updates to registered entries (eg URLs)</a:t>
            </a:r>
            <a:endParaRPr/>
          </a:p>
        </p:txBody>
      </p:sp>
      <p:sp>
        <p:nvSpPr>
          <p:cNvPr id="118" name="Google Shape;118;p4"/>
          <p:cNvSpPr txBox="1"/>
          <p:nvPr/>
        </p:nvSpPr>
        <p:spPr>
          <a:xfrm>
            <a:off x="6495044" y="1082060"/>
            <a:ext cx="5572128" cy="39087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200" u="sng" cap="none" strike="noStrike">
                <a:solidFill>
                  <a:srgbClr val="009999"/>
                </a:solidFill>
                <a:latin typeface="Montserrat"/>
                <a:ea typeface="Montserrat"/>
                <a:cs typeface="Montserrat"/>
                <a:sym typeface="Montserrat"/>
              </a:rPr>
              <a:t>CDR Inventory</a:t>
            </a:r>
            <a:r>
              <a:rPr b="0" i="0" lang="en-GB" sz="2200" u="none" cap="none" strike="noStrike">
                <a:solidFill>
                  <a:srgbClr val="009999"/>
                </a:solidFill>
                <a:latin typeface="Montserrat"/>
                <a:ea typeface="Montserrat"/>
                <a:cs typeface="Montserrat"/>
                <a:sym typeface="Montserrat"/>
              </a:rPr>
              <a:t>:</a:t>
            </a:r>
            <a:endParaRPr/>
          </a:p>
          <a:p>
            <a:pPr indent="0" lvl="0" marL="0" marR="0" rtl="0" algn="l">
              <a:lnSpc>
                <a:spcPct val="100000"/>
              </a:lnSpc>
              <a:spcBef>
                <a:spcPts val="0"/>
              </a:spcBef>
              <a:spcAft>
                <a:spcPts val="0"/>
              </a:spcAft>
              <a:buNone/>
            </a:pPr>
            <a:r>
              <a:t/>
            </a:r>
            <a:endParaRPr b="0" i="0" sz="2200" u="none" cap="none" strike="noStrike">
              <a:solidFill>
                <a:srgbClr val="009999"/>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GB" sz="2200" u="none" cap="none" strike="noStrike">
                <a:solidFill>
                  <a:srgbClr val="009999"/>
                </a:solidFill>
                <a:latin typeface="Montserrat"/>
                <a:ea typeface="Montserrat"/>
                <a:cs typeface="Montserrat"/>
                <a:sym typeface="Montserrat"/>
              </a:rPr>
              <a:t>Public release of new user interface and database in May/June 2025</a:t>
            </a:r>
            <a:endParaRPr b="0" i="0" sz="2200" u="none" cap="none" strike="noStrike">
              <a:solidFill>
                <a:srgbClr val="009999"/>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9999"/>
                </a:solidFill>
                <a:latin typeface="Montserrat"/>
                <a:ea typeface="Montserrat"/>
                <a:cs typeface="Montserrat"/>
                <a:sym typeface="Montserrat"/>
              </a:rPr>
              <a:t>new database structure, system, UI </a:t>
            </a:r>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9999"/>
                </a:solidFill>
                <a:latin typeface="Montserrat"/>
                <a:ea typeface="Montserrat"/>
                <a:cs typeface="Montserrat"/>
                <a:sym typeface="Montserrat"/>
              </a:rPr>
              <a:t>enhanced user experience and reporting capabilities</a:t>
            </a:r>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9999"/>
                </a:solidFill>
                <a:latin typeface="Montserrat"/>
                <a:ea typeface="Montserrat"/>
                <a:cs typeface="Montserrat"/>
                <a:sym typeface="Montserrat"/>
              </a:rPr>
              <a:t>new workflow (input and verification)</a:t>
            </a:r>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9999"/>
                </a:solidFill>
                <a:latin typeface="Montserrat"/>
                <a:ea typeface="Montserrat"/>
                <a:cs typeface="Montserrat"/>
                <a:sym typeface="Montserrat"/>
              </a:rPr>
              <a:t>continuous update and publication</a:t>
            </a:r>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9999"/>
                </a:solidFill>
                <a:latin typeface="Montserrat"/>
                <a:ea typeface="Montserrat"/>
                <a:cs typeface="Montserrat"/>
                <a:sym typeface="Montserrat"/>
              </a:rPr>
              <a:t>focussed harvesting as needed (GA, other reporting needs/actions)</a:t>
            </a:r>
            <a:endParaRPr/>
          </a:p>
          <a:p>
            <a:pPr indent="-171450" lvl="0" marL="1714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9999"/>
                </a:solidFill>
                <a:latin typeface="Montserrat"/>
                <a:ea typeface="Montserrat"/>
                <a:cs typeface="Montserrat"/>
                <a:sym typeface="Montserrat"/>
              </a:rPr>
              <a:t>adaptation to emerging priorities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5"/>
          <p:cNvSpPr txBox="1"/>
          <p:nvPr>
            <p:ph idx="1" type="body"/>
          </p:nvPr>
        </p:nvSpPr>
        <p:spPr>
          <a:xfrm>
            <a:off x="49926" y="1055510"/>
            <a:ext cx="6224753"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GB" sz="2200"/>
              <a:t>Application/stakeholder typology</a:t>
            </a:r>
            <a:endParaRPr/>
          </a:p>
          <a:p>
            <a:pPr indent="-406400" lvl="0" marL="457200" marR="0" rtl="0" algn="l">
              <a:lnSpc>
                <a:spcPct val="115000"/>
              </a:lnSpc>
              <a:spcBef>
                <a:spcPts val="1000"/>
              </a:spcBef>
              <a:spcAft>
                <a:spcPts val="0"/>
              </a:spcAft>
              <a:buClr>
                <a:schemeClr val="dk1"/>
              </a:buClr>
              <a:buSzPts val="2800"/>
              <a:buFont typeface="Montserrat"/>
              <a:buChar char="❖"/>
            </a:pPr>
            <a:r>
              <a:rPr lang="en-GB" sz="2200"/>
              <a:t>Science (Cycles, Climate modelling (EMSO, CMIP), attribution, tipping points, Global Carbon Project, EW4ALL, Solar Radiation Management, …)</a:t>
            </a:r>
            <a:endParaRPr/>
          </a:p>
          <a:p>
            <a:pPr indent="-406400" lvl="0" marL="457200" marR="0" rtl="0" algn="l">
              <a:lnSpc>
                <a:spcPct val="115000"/>
              </a:lnSpc>
              <a:spcBef>
                <a:spcPts val="1000"/>
              </a:spcBef>
              <a:spcAft>
                <a:spcPts val="0"/>
              </a:spcAft>
              <a:buClr>
                <a:schemeClr val="dk1"/>
              </a:buClr>
              <a:buSzPts val="2800"/>
              <a:buFont typeface="Montserrat"/>
              <a:buChar char="❖"/>
            </a:pPr>
            <a:r>
              <a:rPr lang="en-GB" sz="2200"/>
              <a:t>Policy/Decision support:</a:t>
            </a:r>
            <a:endParaRPr/>
          </a:p>
          <a:p>
            <a:pPr indent="-381000" lvl="1" marL="914400" rtl="0" algn="l">
              <a:lnSpc>
                <a:spcPct val="115000"/>
              </a:lnSpc>
              <a:spcBef>
                <a:spcPts val="500"/>
              </a:spcBef>
              <a:spcAft>
                <a:spcPts val="0"/>
              </a:spcAft>
              <a:buSzPts val="2400"/>
              <a:buChar char="▪"/>
            </a:pPr>
            <a:r>
              <a:rPr lang="en-GB" sz="2000"/>
              <a:t>Climate Adaptation (Urban, Natural Based Solution, water resource management, energy management, Solar Radiation Management, …)</a:t>
            </a:r>
            <a:endParaRPr/>
          </a:p>
          <a:p>
            <a:pPr indent="-381000" lvl="1" marL="914400" rtl="0" algn="l">
              <a:lnSpc>
                <a:spcPct val="115000"/>
              </a:lnSpc>
              <a:spcBef>
                <a:spcPts val="500"/>
              </a:spcBef>
              <a:spcAft>
                <a:spcPts val="0"/>
              </a:spcAft>
              <a:buSzPts val="2400"/>
              <a:buChar char="▪"/>
            </a:pPr>
            <a:r>
              <a:rPr lang="en-GB" sz="2000"/>
              <a:t>Mitigation (GHG/G3W, AFOLU, Blue Carbon)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124" name="Google Shape;124;p5"/>
          <p:cNvSpPr txBox="1"/>
          <p:nvPr>
            <p:ph type="title"/>
          </p:nvPr>
        </p:nvSpPr>
        <p:spPr>
          <a:xfrm>
            <a:off x="176047" y="175939"/>
            <a:ext cx="8904891"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2800">
                <a:solidFill>
                  <a:schemeClr val="lt1"/>
                </a:solidFill>
                <a:latin typeface="Montserrat"/>
                <a:ea typeface="Montserrat"/>
                <a:cs typeface="Montserrat"/>
                <a:sym typeface="Montserrat"/>
              </a:rPr>
              <a:t>Expanding the Utility of CDR Inventory to Address Emerging</a:t>
            </a:r>
            <a:r>
              <a:rPr lang="en-GB" sz="2800">
                <a:latin typeface="Montserrat"/>
                <a:ea typeface="Montserrat"/>
                <a:cs typeface="Montserrat"/>
                <a:sym typeface="Montserrat"/>
              </a:rPr>
              <a:t> </a:t>
            </a:r>
            <a:r>
              <a:rPr lang="en-GB" sz="2800">
                <a:solidFill>
                  <a:schemeClr val="lt1"/>
                </a:solidFill>
                <a:latin typeface="Montserrat"/>
                <a:ea typeface="Montserrat"/>
                <a:cs typeface="Montserrat"/>
                <a:sym typeface="Montserrat"/>
              </a:rPr>
              <a:t>Priorities</a:t>
            </a:r>
            <a:endParaRPr sz="2800">
              <a:latin typeface="Montserrat"/>
              <a:ea typeface="Montserrat"/>
              <a:cs typeface="Montserrat"/>
              <a:sym typeface="Montserrat"/>
            </a:endParaRPr>
          </a:p>
        </p:txBody>
      </p:sp>
      <p:pic>
        <p:nvPicPr>
          <p:cNvPr id="125" name="Google Shape;125;p5"/>
          <p:cNvPicPr preferRelativeResize="0"/>
          <p:nvPr/>
        </p:nvPicPr>
        <p:blipFill rotWithShape="1">
          <a:blip r:embed="rId3">
            <a:alphaModFix/>
          </a:blip>
          <a:srcRect b="0" l="0" r="0" t="0"/>
          <a:stretch/>
        </p:blipFill>
        <p:spPr>
          <a:xfrm>
            <a:off x="6269667" y="1348556"/>
            <a:ext cx="5922333" cy="39563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6"/>
          <p:cNvSpPr txBox="1"/>
          <p:nvPr>
            <p:ph idx="1" type="body"/>
          </p:nvPr>
        </p:nvSpPr>
        <p:spPr>
          <a:xfrm>
            <a:off x="0" y="1097550"/>
            <a:ext cx="8397766"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200"/>
              <a:buChar char="❖"/>
            </a:pPr>
            <a:r>
              <a:rPr lang="en-GB" sz="2200"/>
              <a:t>Provided responses to 48 activities. </a:t>
            </a:r>
            <a:endParaRPr/>
          </a:p>
          <a:p>
            <a:pPr indent="-406400" lvl="0" marL="457200" rtl="0" algn="l">
              <a:lnSpc>
                <a:spcPct val="115000"/>
              </a:lnSpc>
              <a:spcBef>
                <a:spcPts val="1000"/>
              </a:spcBef>
              <a:spcAft>
                <a:spcPts val="0"/>
              </a:spcAft>
              <a:buSzPts val="2200"/>
              <a:buChar char="❖"/>
            </a:pPr>
            <a:r>
              <a:rPr lang="en-GB" sz="2200"/>
              <a:t>Feedback from GCOS panels addressed.</a:t>
            </a:r>
            <a:endParaRPr/>
          </a:p>
          <a:p>
            <a:pPr indent="-406400" lvl="0" marL="457200" rtl="0" algn="l">
              <a:lnSpc>
                <a:spcPct val="115000"/>
              </a:lnSpc>
              <a:spcBef>
                <a:spcPts val="1000"/>
              </a:spcBef>
              <a:spcAft>
                <a:spcPts val="0"/>
              </a:spcAft>
              <a:buSzPts val="2200"/>
              <a:buChar char="❖"/>
            </a:pPr>
            <a:r>
              <a:rPr lang="en-GB" sz="2200"/>
              <a:t>Appreciate the comments and clarification that we have received so far from the GCOS panels. </a:t>
            </a:r>
            <a:endParaRPr/>
          </a:p>
          <a:p>
            <a:pPr indent="-406400" lvl="0" marL="457200" rtl="0" algn="l">
              <a:lnSpc>
                <a:spcPct val="115000"/>
              </a:lnSpc>
              <a:spcBef>
                <a:spcPts val="1000"/>
              </a:spcBef>
              <a:spcAft>
                <a:spcPts val="0"/>
              </a:spcAft>
              <a:buSzPts val="2200"/>
              <a:buChar char="❖"/>
            </a:pPr>
            <a:r>
              <a:rPr lang="en-GB" sz="2200"/>
              <a:t>These responses represents collective efforts from major space agencies, with the goal to provide a comprehensive response to each of those activities. </a:t>
            </a:r>
            <a:endParaRPr/>
          </a:p>
          <a:p>
            <a:pPr indent="-406400" lvl="0" marL="457200" rtl="0" algn="l">
              <a:lnSpc>
                <a:spcPct val="115000"/>
              </a:lnSpc>
              <a:spcBef>
                <a:spcPts val="1000"/>
              </a:spcBef>
              <a:spcAft>
                <a:spcPts val="0"/>
              </a:spcAft>
              <a:buSzPts val="2200"/>
              <a:buChar char="❖"/>
            </a:pPr>
            <a:r>
              <a:rPr lang="en-GB" sz="2200"/>
              <a:t>Submitted for CEOS review on March 24, 2025. </a:t>
            </a:r>
            <a:r>
              <a:rPr lang="en-GB" sz="2200" u="sng"/>
              <a:t>WGClimate is seeking CEOS endorsement at SIT-40</a:t>
            </a:r>
            <a:r>
              <a:rPr lang="en-GB" sz="2200"/>
              <a:t>.</a:t>
            </a:r>
            <a:endParaRPr/>
          </a:p>
          <a:p>
            <a:pPr indent="-406400" lvl="0" marL="457200" rtl="0" algn="l">
              <a:lnSpc>
                <a:spcPct val="115000"/>
              </a:lnSpc>
              <a:spcBef>
                <a:spcPts val="1000"/>
              </a:spcBef>
              <a:spcAft>
                <a:spcPts val="0"/>
              </a:spcAft>
              <a:buSzPts val="2200"/>
              <a:buChar char="❖"/>
            </a:pPr>
            <a:r>
              <a:rPr lang="en-GB" sz="2200"/>
              <a:t>Submitted for CGMS review for endorsement at the end of March 2025.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131" name="Google Shape;131;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2800"/>
              <a:t>Space Agencies’ Response to the 2022 GCOS Implementation Plan </a:t>
            </a:r>
            <a:endParaRPr/>
          </a:p>
        </p:txBody>
      </p:sp>
      <p:pic>
        <p:nvPicPr>
          <p:cNvPr id="132" name="Google Shape;132;p6"/>
          <p:cNvPicPr preferRelativeResize="0"/>
          <p:nvPr/>
        </p:nvPicPr>
        <p:blipFill rotWithShape="1">
          <a:blip r:embed="rId3">
            <a:alphaModFix/>
          </a:blip>
          <a:srcRect b="0" l="0" r="0" t="0"/>
          <a:stretch/>
        </p:blipFill>
        <p:spPr>
          <a:xfrm>
            <a:off x="8499150" y="1391618"/>
            <a:ext cx="3586780" cy="4446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txBox="1"/>
          <p:nvPr>
            <p:ph idx="1" type="body"/>
          </p:nvPr>
        </p:nvSpPr>
        <p:spPr>
          <a:xfrm>
            <a:off x="82495" y="1097550"/>
            <a:ext cx="8756705" cy="4987940"/>
          </a:xfrm>
          <a:prstGeom prst="rect">
            <a:avLst/>
          </a:prstGeom>
          <a:noFill/>
          <a:ln>
            <a:noFill/>
          </a:ln>
        </p:spPr>
        <p:txBody>
          <a:bodyPr anchorCtr="0" anchor="t" bIns="45700" lIns="91425" spcFirstLastPara="1" rIns="91425" wrap="square" tIns="45700">
            <a:noAutofit/>
          </a:bodyPr>
          <a:lstStyle/>
          <a:p>
            <a:pPr indent="-381000" lvl="0" marL="457200" rtl="0" algn="l">
              <a:lnSpc>
                <a:spcPct val="105000"/>
              </a:lnSpc>
              <a:spcBef>
                <a:spcPts val="0"/>
              </a:spcBef>
              <a:spcAft>
                <a:spcPts val="0"/>
              </a:spcAft>
              <a:buClr>
                <a:schemeClr val="dk1"/>
              </a:buClr>
              <a:buSzPts val="2400"/>
              <a:buChar char="❖"/>
            </a:pPr>
            <a:r>
              <a:rPr lang="en-GB" sz="2200">
                <a:solidFill>
                  <a:schemeClr val="dk1"/>
                </a:solidFill>
              </a:rPr>
              <a:t>CEOS provided the pilot top-down CO2 and CH4 inventories to support GST1 in 2023. </a:t>
            </a:r>
            <a:endParaRPr/>
          </a:p>
          <a:p>
            <a:pPr indent="-381000" lvl="0" marL="457200" rtl="0" algn="l">
              <a:lnSpc>
                <a:spcPct val="105000"/>
              </a:lnSpc>
              <a:spcBef>
                <a:spcPts val="600"/>
              </a:spcBef>
              <a:spcAft>
                <a:spcPts val="0"/>
              </a:spcAft>
              <a:buClr>
                <a:schemeClr val="dk1"/>
              </a:buClr>
              <a:buSzPts val="2400"/>
              <a:buChar char="❖"/>
            </a:pPr>
            <a:r>
              <a:rPr lang="en-GB" sz="2200">
                <a:solidFill>
                  <a:schemeClr val="dk1"/>
                </a:solidFill>
              </a:rPr>
              <a:t>Received positive recognition at international settings, but few national inventory compilers have adopted these satellite-based data to support inventory development or for quality assurance or quality control. </a:t>
            </a:r>
            <a:endParaRPr/>
          </a:p>
          <a:p>
            <a:pPr indent="-381000" lvl="0" marL="457200" rtl="0" algn="l">
              <a:lnSpc>
                <a:spcPct val="105000"/>
              </a:lnSpc>
              <a:spcBef>
                <a:spcPts val="600"/>
              </a:spcBef>
              <a:spcAft>
                <a:spcPts val="0"/>
              </a:spcAft>
              <a:buClr>
                <a:schemeClr val="dk1"/>
              </a:buClr>
              <a:buSzPts val="2400"/>
              <a:buChar char="❖"/>
            </a:pPr>
            <a:r>
              <a:rPr lang="en-GB" sz="2200">
                <a:solidFill>
                  <a:schemeClr val="dk1"/>
                </a:solidFill>
              </a:rPr>
              <a:t>CEOS &amp; CGMS are reevaluating their approach to inform future efforts. The lessons learned and corresponding recommendations are categorized into three key areas:</a:t>
            </a:r>
            <a:endParaRPr/>
          </a:p>
          <a:p>
            <a:pPr indent="-381000" lvl="1" marL="857250" rtl="0" algn="l">
              <a:lnSpc>
                <a:spcPct val="105000"/>
              </a:lnSpc>
              <a:spcBef>
                <a:spcPts val="600"/>
              </a:spcBef>
              <a:spcAft>
                <a:spcPts val="0"/>
              </a:spcAft>
              <a:buClr>
                <a:schemeClr val="dk1"/>
              </a:buClr>
              <a:buSzPts val="1620"/>
              <a:buFont typeface="Courier New"/>
              <a:buChar char="o"/>
            </a:pPr>
            <a:r>
              <a:rPr lang="en-GB" sz="1800">
                <a:solidFill>
                  <a:schemeClr val="dk1"/>
                </a:solidFill>
              </a:rPr>
              <a:t>GHG flux datasets</a:t>
            </a:r>
            <a:endParaRPr/>
          </a:p>
          <a:p>
            <a:pPr indent="-381000" lvl="1" marL="857250" rtl="0" algn="l">
              <a:lnSpc>
                <a:spcPct val="105000"/>
              </a:lnSpc>
              <a:spcBef>
                <a:spcPts val="600"/>
              </a:spcBef>
              <a:spcAft>
                <a:spcPts val="0"/>
              </a:spcAft>
              <a:buClr>
                <a:schemeClr val="dk1"/>
              </a:buClr>
              <a:buSzPts val="1620"/>
              <a:buFont typeface="Courier New"/>
              <a:buChar char="o"/>
            </a:pPr>
            <a:r>
              <a:rPr lang="en-GB" sz="1800">
                <a:solidFill>
                  <a:schemeClr val="dk1"/>
                </a:solidFill>
              </a:rPr>
              <a:t>Stakeholder engagement</a:t>
            </a:r>
            <a:endParaRPr/>
          </a:p>
          <a:p>
            <a:pPr indent="-381000" lvl="1" marL="857250" rtl="0" algn="l">
              <a:lnSpc>
                <a:spcPct val="105000"/>
              </a:lnSpc>
              <a:spcBef>
                <a:spcPts val="600"/>
              </a:spcBef>
              <a:spcAft>
                <a:spcPts val="0"/>
              </a:spcAft>
              <a:buClr>
                <a:schemeClr val="dk1"/>
              </a:buClr>
              <a:buSzPts val="1620"/>
              <a:buFont typeface="Courier New"/>
              <a:buChar char="o"/>
            </a:pPr>
            <a:r>
              <a:rPr lang="en-GB" sz="1800">
                <a:solidFill>
                  <a:schemeClr val="dk1"/>
                </a:solidFill>
              </a:rPr>
              <a:t>Communication</a:t>
            </a:r>
            <a:endParaRPr/>
          </a:p>
          <a:p>
            <a:pPr indent="-406400" lvl="0" marL="457200" marR="0" rtl="0" algn="l">
              <a:lnSpc>
                <a:spcPct val="115000"/>
              </a:lnSpc>
              <a:spcBef>
                <a:spcPts val="1600"/>
              </a:spcBef>
              <a:spcAft>
                <a:spcPts val="0"/>
              </a:spcAft>
              <a:buClr>
                <a:schemeClr val="dk1"/>
              </a:buClr>
              <a:buSzPts val="2800"/>
              <a:buFont typeface="Montserrat"/>
              <a:buChar char="❖"/>
            </a:pPr>
            <a:r>
              <a:rPr lang="en-GB" sz="2200"/>
              <a:t>More details --&gt; item 4.3</a:t>
            </a:r>
            <a:endParaRPr/>
          </a:p>
        </p:txBody>
      </p:sp>
      <p:sp>
        <p:nvSpPr>
          <p:cNvPr id="138" name="Google Shape;138;p7"/>
          <p:cNvSpPr txBox="1"/>
          <p:nvPr>
            <p:ph type="title"/>
          </p:nvPr>
        </p:nvSpPr>
        <p:spPr>
          <a:xfrm>
            <a:off x="82495" y="318548"/>
            <a:ext cx="9714186"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2800"/>
              <a:t>Lessons Learned and Recommendations for the GST1</a:t>
            </a:r>
            <a:endParaRPr/>
          </a:p>
        </p:txBody>
      </p:sp>
      <p:pic>
        <p:nvPicPr>
          <p:cNvPr id="139" name="Google Shape;139;p7"/>
          <p:cNvPicPr preferRelativeResize="0"/>
          <p:nvPr/>
        </p:nvPicPr>
        <p:blipFill rotWithShape="1">
          <a:blip r:embed="rId3">
            <a:alphaModFix/>
          </a:blip>
          <a:srcRect b="0" l="0" r="0" t="0"/>
          <a:stretch/>
        </p:blipFill>
        <p:spPr>
          <a:xfrm>
            <a:off x="8920426" y="1308834"/>
            <a:ext cx="3189079" cy="39250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8"/>
          <p:cNvSpPr txBox="1"/>
          <p:nvPr>
            <p:ph idx="1" type="body"/>
          </p:nvPr>
        </p:nvSpPr>
        <p:spPr>
          <a:xfrm>
            <a:off x="91965" y="1097550"/>
            <a:ext cx="11495400" cy="466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SzPts val="2208"/>
              <a:buFont typeface="Courier New"/>
              <a:buChar char="o"/>
            </a:pPr>
            <a:r>
              <a:rPr lang="en-GB" sz="2400">
                <a:solidFill>
                  <a:srgbClr val="000000"/>
                </a:solidFill>
              </a:rPr>
              <a:t>Ensure consistent preparation across CEOS and CGMS agencies for Earth Information Days.</a:t>
            </a:r>
            <a:endParaRPr sz="2400"/>
          </a:p>
          <a:p>
            <a:pPr indent="-342900" lvl="0" marL="342900" marR="0" rtl="0" algn="l">
              <a:lnSpc>
                <a:spcPct val="115000"/>
              </a:lnSpc>
              <a:spcBef>
                <a:spcPts val="1200"/>
              </a:spcBef>
              <a:spcAft>
                <a:spcPts val="0"/>
              </a:spcAft>
              <a:buSzPts val="2208"/>
              <a:buFont typeface="Courier New"/>
              <a:buChar char="o"/>
            </a:pPr>
            <a:r>
              <a:rPr lang="en-GB" sz="2400">
                <a:solidFill>
                  <a:srgbClr val="000000"/>
                </a:solidFill>
              </a:rPr>
              <a:t>Enhance coordination at key UNFCCC events throughout the year.</a:t>
            </a:r>
            <a:endParaRPr sz="2400"/>
          </a:p>
          <a:p>
            <a:pPr indent="-342900" lvl="0" marL="342900" marR="0" rtl="0" algn="l">
              <a:lnSpc>
                <a:spcPct val="115000"/>
              </a:lnSpc>
              <a:spcBef>
                <a:spcPts val="1200"/>
              </a:spcBef>
              <a:spcAft>
                <a:spcPts val="0"/>
              </a:spcAft>
              <a:buSzPts val="2208"/>
              <a:buFont typeface="Courier New"/>
              <a:buChar char="o"/>
            </a:pPr>
            <a:r>
              <a:rPr lang="en-GB" sz="2400">
                <a:solidFill>
                  <a:srgbClr val="000000"/>
                </a:solidFill>
              </a:rPr>
              <a:t>Develop a comprehensive multi-year engagement strategy aligned with the phases of the GST process, including proactive preparation for party submissions.</a:t>
            </a:r>
            <a:endParaRPr sz="2400"/>
          </a:p>
          <a:p>
            <a:pPr indent="-342900" lvl="0" marL="342900" marR="0" rtl="0" algn="l">
              <a:lnSpc>
                <a:spcPct val="115000"/>
              </a:lnSpc>
              <a:spcBef>
                <a:spcPts val="1200"/>
              </a:spcBef>
              <a:spcAft>
                <a:spcPts val="0"/>
              </a:spcAft>
              <a:buSzPts val="2208"/>
              <a:buFont typeface="Courier New"/>
              <a:buChar char="o"/>
            </a:pPr>
            <a:r>
              <a:rPr lang="en-GB" sz="2400">
                <a:solidFill>
                  <a:srgbClr val="000000"/>
                </a:solidFill>
              </a:rPr>
              <a:t>Define key objectives for each Conference of the Parties (COP) and Earth Information Day (EID) to ensure CEOS and CGMS efforts are strategic and aligned with broader climate goals.</a:t>
            </a:r>
            <a:endParaRPr sz="2400"/>
          </a:p>
          <a:p>
            <a:pPr indent="-228600" lvl="0" marL="457200" marR="0" rtl="0" algn="l">
              <a:lnSpc>
                <a:spcPct val="115000"/>
              </a:lnSpc>
              <a:spcBef>
                <a:spcPts val="2200"/>
              </a:spcBef>
              <a:spcAft>
                <a:spcPts val="0"/>
              </a:spcAft>
              <a:buClr>
                <a:schemeClr val="dk1"/>
              </a:buClr>
              <a:buSzPts val="2800"/>
              <a:buFont typeface="Montserrat"/>
              <a:buNone/>
            </a:pPr>
            <a:r>
              <a:t/>
            </a:r>
            <a:endParaRPr sz="2400"/>
          </a:p>
        </p:txBody>
      </p:sp>
      <p:sp>
        <p:nvSpPr>
          <p:cNvPr id="145" name="Google Shape;145;p8"/>
          <p:cNvSpPr txBox="1"/>
          <p:nvPr>
            <p:ph type="title"/>
          </p:nvPr>
        </p:nvSpPr>
        <p:spPr>
          <a:xfrm>
            <a:off x="91964" y="221659"/>
            <a:ext cx="9829275"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000">
                <a:latin typeface="Montserrat"/>
                <a:ea typeface="Montserrat"/>
                <a:cs typeface="Montserrat"/>
                <a:sym typeface="Montserrat"/>
              </a:rPr>
              <a:t>UNFCCC Engagement Coordination Tiger Team </a:t>
            </a:r>
            <a:endParaRPr sz="30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