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gA1fJ8oXNrdHfCYVcxc4902XcN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438BC6-1EAF-45E1-8169-02D69D341FE4}">
  <a:tblStyle styleId="{0E438BC6-1EAF-45E1-8169-02D69D341FE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Recommendations+Table1[[#Headers],[Series 1]]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Vocabulary</c:v>
                </c:pt>
                <c:pt idx="1">
                  <c:v>Architecture</c:v>
                </c:pt>
                <c:pt idx="2">
                  <c:v>Interface</c:v>
                </c:pt>
                <c:pt idx="3">
                  <c:v>Quality</c:v>
                </c:pt>
                <c:pt idx="4">
                  <c:v>Policy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</c:v>
                </c:pt>
                <c:pt idx="1">
                  <c:v>25</c:v>
                </c:pt>
                <c:pt idx="2">
                  <c:v>17</c:v>
                </c:pt>
                <c:pt idx="3">
                  <c:v>9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8785224"/>
        <c:axId val="248786400"/>
      </c:barChart>
      <c:catAx>
        <c:axId val="248785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786400"/>
        <c:crosses val="autoZero"/>
        <c:auto val="1"/>
        <c:lblAlgn val="ctr"/>
        <c:lblOffset val="100"/>
        <c:noMultiLvlLbl val="0"/>
      </c:catAx>
      <c:valAx>
        <c:axId val="24878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785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6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6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6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6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6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6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7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8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8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9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2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0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20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2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20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5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nitant@sac.isro.gov.in" TargetMode="External"/><Relationship Id="rId4" Type="http://schemas.openxmlformats.org/officeDocument/2006/relationships/hyperlink" Target="mailto:tsohre@usgs.gov" TargetMode="External"/><Relationship Id="rId5" Type="http://schemas.openxmlformats.org/officeDocument/2006/relationships/hyperlink" Target="mailto:libby@symbioscomms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hyperlink" Target="https://github.com/ceos-org/interoperability-handbook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210774" y="141225"/>
            <a:ext cx="8493388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7500"/>
              <a:t>CEOS SIT-40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b="1" lang="en-US" sz="4000"/>
              <a:t>Overview of CEOS Interoperability Handbook 2.0</a:t>
            </a:r>
            <a:endParaRPr b="1" i="1" sz="4000"/>
          </a:p>
        </p:txBody>
      </p:sp>
      <p:sp>
        <p:nvSpPr>
          <p:cNvPr id="67" name="Google Shape;67;p1"/>
          <p:cNvSpPr/>
          <p:nvPr/>
        </p:nvSpPr>
        <p:spPr>
          <a:xfrm>
            <a:off x="8912507" y="3477218"/>
            <a:ext cx="3054506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Nitant Dube 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&amp; Tom Sohre (WGISS) 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#3.2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SIT-40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Fukuoka,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8-10 April,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Quality</a:t>
            </a:r>
            <a:endParaRPr/>
          </a:p>
        </p:txBody>
      </p:sp>
      <p:sp>
        <p:nvSpPr>
          <p:cNvPr id="161" name="Google Shape;161;p10"/>
          <p:cNvSpPr/>
          <p:nvPr/>
        </p:nvSpPr>
        <p:spPr>
          <a:xfrm>
            <a:off x="713917" y="2782706"/>
            <a:ext cx="2613825" cy="150864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Quality</a:t>
            </a:r>
            <a:endParaRPr/>
          </a:p>
        </p:txBody>
      </p:sp>
      <p:sp>
        <p:nvSpPr>
          <p:cNvPr id="162" name="Google Shape;162;p10"/>
          <p:cNvSpPr/>
          <p:nvPr/>
        </p:nvSpPr>
        <p:spPr>
          <a:xfrm>
            <a:off x="4287395" y="2953744"/>
            <a:ext cx="2447172" cy="11665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Calibration &amp; Validation ( 5)</a:t>
            </a:r>
            <a:endParaRPr/>
          </a:p>
        </p:txBody>
      </p:sp>
      <p:cxnSp>
        <p:nvCxnSpPr>
          <p:cNvPr id="163" name="Google Shape;163;p10"/>
          <p:cNvCxnSpPr>
            <a:stCxn id="161" idx="6"/>
            <a:endCxn id="162" idx="2"/>
          </p:cNvCxnSpPr>
          <p:nvPr/>
        </p:nvCxnSpPr>
        <p:spPr>
          <a:xfrm>
            <a:off x="3327742" y="3537031"/>
            <a:ext cx="959700" cy="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10"/>
          <p:cNvSpPr txBox="1"/>
          <p:nvPr/>
        </p:nvSpPr>
        <p:spPr>
          <a:xfrm>
            <a:off x="7021950" y="2395123"/>
            <a:ext cx="444016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Engagement with Community calibration and validation groups, Quality Indicators, , CEOS Fiducial Reference, CEOS Cal/Val Sites (RAdCalNet and SARCalNet), Q4AEO, EDAP based Quality Matrix, Best Practices Document for cal/val activities, CEOS CAL/VAL Portal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713917" y="1468586"/>
            <a:ext cx="395854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 Contribution by: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Working Group on Calibration and Validation (WGCV)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Policy</a:t>
            </a:r>
            <a:endParaRPr/>
          </a:p>
        </p:txBody>
      </p:sp>
      <p:sp>
        <p:nvSpPr>
          <p:cNvPr id="171" name="Google Shape;171;p11"/>
          <p:cNvSpPr/>
          <p:nvPr/>
        </p:nvSpPr>
        <p:spPr>
          <a:xfrm>
            <a:off x="557164" y="2821894"/>
            <a:ext cx="2613825" cy="150864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Policy</a:t>
            </a:r>
            <a:endParaRPr/>
          </a:p>
        </p:txBody>
      </p:sp>
      <p:sp>
        <p:nvSpPr>
          <p:cNvPr id="172" name="Google Shape;172;p11"/>
          <p:cNvSpPr/>
          <p:nvPr/>
        </p:nvSpPr>
        <p:spPr>
          <a:xfrm>
            <a:off x="4640093" y="2992931"/>
            <a:ext cx="2447172" cy="11665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Policy (8)</a:t>
            </a:r>
            <a:endParaRPr/>
          </a:p>
        </p:txBody>
      </p:sp>
      <p:cxnSp>
        <p:nvCxnSpPr>
          <p:cNvPr id="173" name="Google Shape;173;p11"/>
          <p:cNvCxnSpPr>
            <a:stCxn id="171" idx="6"/>
            <a:endCxn id="172" idx="2"/>
          </p:cNvCxnSpPr>
          <p:nvPr/>
        </p:nvCxnSpPr>
        <p:spPr>
          <a:xfrm>
            <a:off x="3170989" y="3576218"/>
            <a:ext cx="1469100" cy="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4" name="Google Shape;174;p11"/>
          <p:cNvSpPr txBox="1"/>
          <p:nvPr/>
        </p:nvSpPr>
        <p:spPr>
          <a:xfrm>
            <a:off x="7212200" y="2298944"/>
            <a:ext cx="444016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Engagement (CEOS/GEO/CGMS), CEOS MIM Database, Open Standards and Specifications, Open Data, Open Source Software, Open Science, Data Licensing, Data Procurement from 3</a:t>
            </a:r>
            <a:r>
              <a:rPr b="0" baseline="3000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party, Data Preservation, Purge Alert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557164" y="1339933"/>
            <a:ext cx="39585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 Contribution by: WGISS &amp;SEO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/>
          <p:nvPr>
            <p:ph idx="1" type="body"/>
          </p:nvPr>
        </p:nvSpPr>
        <p:spPr>
          <a:xfrm>
            <a:off x="285045" y="1245024"/>
            <a:ext cx="11641344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000"/>
              <a:t>WGISS-59</a:t>
            </a:r>
            <a:r>
              <a:rPr lang="en-US" sz="2000"/>
              <a:t> (Thailand) Detailed discussion of each factors and recommendations (Completed, 1</a:t>
            </a:r>
            <a:r>
              <a:rPr baseline="30000" lang="en-US" sz="2000"/>
              <a:t>st</a:t>
            </a:r>
            <a:r>
              <a:rPr lang="en-US" sz="2000"/>
              <a:t> Draft available)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000"/>
              <a:t>SIT-40</a:t>
            </a:r>
            <a:r>
              <a:rPr lang="en-US" sz="2000"/>
              <a:t> : Presentation to SIT on 1</a:t>
            </a:r>
            <a:r>
              <a:rPr baseline="30000" lang="en-US" sz="2000"/>
              <a:t>st</a:t>
            </a:r>
            <a:r>
              <a:rPr lang="en-US" sz="2000"/>
              <a:t> Draft and Approval for Community Review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000"/>
              <a:t>April 2025</a:t>
            </a:r>
            <a:r>
              <a:rPr lang="en-US" sz="2000"/>
              <a:t>: Circulation of 1</a:t>
            </a:r>
            <a:r>
              <a:rPr baseline="30000" lang="en-US" sz="2000"/>
              <a:t>st</a:t>
            </a:r>
            <a:r>
              <a:rPr lang="en-US" sz="2000"/>
              <a:t> Draft for Community Review 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000"/>
              <a:t>June 2025: </a:t>
            </a:r>
            <a:r>
              <a:rPr lang="en-US" sz="2000"/>
              <a:t>Brief on status to SEC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000"/>
              <a:t>SIT-Technical Workshop (Sept 2025)</a:t>
            </a:r>
            <a:r>
              <a:rPr lang="en-US" sz="2000"/>
              <a:t>: Review of Community Recommendations and their Close-out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000"/>
              <a:t>WGISS-60 (Oct 2025) : </a:t>
            </a:r>
            <a:r>
              <a:rPr lang="en-US" sz="2000"/>
              <a:t>Review of Final 1</a:t>
            </a:r>
            <a:r>
              <a:rPr baseline="30000" lang="en-US" sz="2000"/>
              <a:t>st</a:t>
            </a:r>
            <a:r>
              <a:rPr lang="en-US" sz="2000"/>
              <a:t> Draft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000"/>
              <a:t>CEOS Plenary (Nov 2025) </a:t>
            </a:r>
            <a:r>
              <a:rPr lang="en-US" sz="2000"/>
              <a:t>: Interoperability Handbook 2.0 for Endorsement 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b="1" sz="2400"/>
          </a:p>
        </p:txBody>
      </p:sp>
      <p:sp>
        <p:nvSpPr>
          <p:cNvPr id="181" name="Google Shape;181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Sequence of Activities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Communicate to CEOS for comments on CEOS Interoperability Handbook 2.0 (Community Feedback to be provided by 02-June-2025)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/>
              <a:t>CEOS Interoperability Handbook 2.0 may be advertised through various CEOS communication channels for benefit to New Space Startups and Commercial data suppliers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87" name="Google Shape;187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Actions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/>
          <p:nvPr>
            <p:ph type="title"/>
          </p:nvPr>
        </p:nvSpPr>
        <p:spPr>
          <a:xfrm>
            <a:off x="1138676" y="1223746"/>
            <a:ext cx="9386864" cy="1915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chemeClr val="dk1"/>
                </a:solidFill>
              </a:rPr>
              <a:t>Thanks</a:t>
            </a:r>
            <a:br>
              <a:rPr lang="en-US">
                <a:solidFill>
                  <a:schemeClr val="dk1"/>
                </a:solidFill>
              </a:rPr>
            </a:br>
            <a:r>
              <a:rPr lang="en-US" sz="28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nitant@sac.isro.gov.in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tsohre@usgs.gov</a:t>
            </a:r>
            <a:r>
              <a:rPr lang="en-US" sz="2800">
                <a:solidFill>
                  <a:schemeClr val="dk1"/>
                </a:solidFill>
              </a:rPr>
              <a:t> </a:t>
            </a:r>
            <a:br>
              <a:rPr lang="en-US" sz="2800">
                <a:solidFill>
                  <a:schemeClr val="dk1"/>
                </a:solidFill>
              </a:rPr>
            </a:br>
            <a:r>
              <a:rPr lang="en-US" sz="28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libby@symbioscomms.com</a:t>
            </a:r>
            <a:r>
              <a:rPr lang="en-US" sz="2800">
                <a:solidFill>
                  <a:schemeClr val="dk1"/>
                </a:solidFill>
              </a:rPr>
              <a:t> 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93" name="Google Shape;193;p14"/>
          <p:cNvGraphicFramePr/>
          <p:nvPr/>
        </p:nvGraphicFramePr>
        <p:xfrm>
          <a:off x="1999602" y="335869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{0E438BC6-1EAF-45E1-8169-02D69D341FE4}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Vocabulary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Architecture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Interface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Quality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Policy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Peter Strobl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Alex</a:t>
                      </a:r>
                      <a:r>
                        <a:rPr lang="en-US" sz="1400" u="none" cap="none" strike="noStrike"/>
                        <a:t> Leith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Filippo Marchesi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Cody Anderson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cap="none" strike="noStrike"/>
                        <a:t>David</a:t>
                      </a:r>
                      <a:r>
                        <a:rPr lang="en-US" sz="1400" u="none" cap="none" strike="noStrike"/>
                        <a:t> Borges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Katrin Molch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Matt Paget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Damiano Guerrucci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Nitant Dube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Emma Wolliams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Matthias Mohr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Tom Sohre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David</a:t>
                      </a:r>
                      <a:r>
                        <a:rPr lang="en-US" sz="1400" u="none" cap="none" strike="noStrike"/>
                        <a:t> Borges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Mirko Albani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Iolanda Maggio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idx="1" type="body"/>
          </p:nvPr>
        </p:nvSpPr>
        <p:spPr>
          <a:xfrm>
            <a:off x="324233" y="1219115"/>
            <a:ext cx="11495600" cy="3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2400"/>
              <a:t>Objective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CEOS Interoperability Handbook Version 2.0 should provide </a:t>
            </a:r>
            <a:r>
              <a:rPr lang="en-US" u="sng"/>
              <a:t>guidance to the organizations </a:t>
            </a:r>
            <a:r>
              <a:rPr lang="en-US"/>
              <a:t>for development of </a:t>
            </a:r>
            <a:r>
              <a:rPr b="1" lang="en-US"/>
              <a:t>Interoperable Data </a:t>
            </a:r>
            <a:r>
              <a:rPr lang="en-US"/>
              <a:t>and </a:t>
            </a:r>
            <a:r>
              <a:rPr b="1" lang="en-US"/>
              <a:t>Services</a:t>
            </a:r>
            <a:r>
              <a:rPr lang="en-US"/>
              <a:t> and help them in  measuring their </a:t>
            </a:r>
            <a:r>
              <a:rPr b="1" lang="en-US"/>
              <a:t>maturity level</a:t>
            </a:r>
            <a:endParaRPr/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b="1" lang="en-US" sz="3600"/>
              <a:t>CEOS Interoperability Handbook V 2.0</a:t>
            </a:r>
            <a:endParaRPr sz="3600"/>
          </a:p>
        </p:txBody>
      </p:sp>
      <p:sp>
        <p:nvSpPr>
          <p:cNvPr id="74" name="Google Shape;74;p2"/>
          <p:cNvSpPr/>
          <p:nvPr/>
        </p:nvSpPr>
        <p:spPr>
          <a:xfrm>
            <a:off x="1510131" y="4434115"/>
            <a:ext cx="3962400" cy="1447800"/>
          </a:xfrm>
          <a:prstGeom prst="ellipse">
            <a:avLst/>
          </a:prstGeom>
          <a:solidFill>
            <a:schemeClr val="accent6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Interoperability Handbook</a:t>
            </a: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6658429" y="4434115"/>
            <a:ext cx="3962400" cy="14478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Maturity Matrix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 sz="3600"/>
              <a:t>Interoperability Framework : Factors</a:t>
            </a:r>
            <a:endParaRPr/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8787" y="1587593"/>
            <a:ext cx="7798700" cy="40720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3"/>
          <p:cNvGrpSpPr/>
          <p:nvPr/>
        </p:nvGrpSpPr>
        <p:grpSpPr>
          <a:xfrm>
            <a:off x="176050" y="1587593"/>
            <a:ext cx="3823629" cy="3692684"/>
            <a:chOff x="2815563" y="1230164"/>
            <a:chExt cx="3966785" cy="3578659"/>
          </a:xfrm>
        </p:grpSpPr>
        <p:sp>
          <p:nvSpPr>
            <p:cNvPr id="83" name="Google Shape;83;p3"/>
            <p:cNvSpPr/>
            <p:nvPr/>
          </p:nvSpPr>
          <p:spPr>
            <a:xfrm>
              <a:off x="2815563" y="1230164"/>
              <a:ext cx="3966785" cy="3578659"/>
            </a:xfrm>
            <a:prstGeom prst="ellipse">
              <a:avLst/>
            </a:prstGeom>
            <a:solidFill>
              <a:srgbClr val="3AA0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67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Management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" name="Google Shape;84;p3"/>
            <p:cNvGrpSpPr/>
            <p:nvPr/>
          </p:nvGrpSpPr>
          <p:grpSpPr>
            <a:xfrm>
              <a:off x="3116112" y="2385555"/>
              <a:ext cx="3274821" cy="2210347"/>
              <a:chOff x="3050327" y="1914319"/>
              <a:chExt cx="3274821" cy="2210347"/>
            </a:xfrm>
          </p:grpSpPr>
          <p:sp>
            <p:nvSpPr>
              <p:cNvPr id="85" name="Google Shape;85;p3"/>
              <p:cNvSpPr/>
              <p:nvPr/>
            </p:nvSpPr>
            <p:spPr>
              <a:xfrm>
                <a:off x="3050327" y="1914319"/>
                <a:ext cx="3274821" cy="221034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867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Technology 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3158612" y="2947126"/>
                <a:ext cx="1633761" cy="46048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333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Vocabulary</a:t>
                </a: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3874634" y="3462292"/>
                <a:ext cx="1766406" cy="460489"/>
              </a:xfrm>
              <a:prstGeom prst="ellipse">
                <a:avLst/>
              </a:prstGeom>
              <a:solidFill>
                <a:srgbClr val="E38E8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333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Architecture</a:t>
                </a: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4881184" y="2903538"/>
                <a:ext cx="1343999" cy="46048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333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Interface</a:t>
                </a: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4177292" y="2429486"/>
                <a:ext cx="1230165" cy="460489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333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Quality</a:t>
                </a:r>
                <a:endParaRPr/>
              </a:p>
            </p:txBody>
          </p:sp>
        </p:grpSp>
        <p:sp>
          <p:nvSpPr>
            <p:cNvPr id="90" name="Google Shape;90;p3"/>
            <p:cNvSpPr/>
            <p:nvPr/>
          </p:nvSpPr>
          <p:spPr>
            <a:xfrm>
              <a:off x="4174003" y="1810766"/>
              <a:ext cx="1299238" cy="460489"/>
            </a:xfrm>
            <a:prstGeom prst="ellipse">
              <a:avLst/>
            </a:prstGeom>
            <a:solidFill>
              <a:srgbClr val="CFD6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Policy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/>
          <p:nvPr>
            <p:ph idx="1" type="body"/>
          </p:nvPr>
        </p:nvSpPr>
        <p:spPr>
          <a:xfrm>
            <a:off x="438260" y="1107021"/>
            <a:ext cx="11577893" cy="46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US" sz="1867"/>
              <a:t>The First Draft of Interoperability Handbook 2.0  is now available on github</a:t>
            </a:r>
            <a:endParaRPr sz="1867"/>
          </a:p>
        </p:txBody>
      </p:sp>
      <p:sp>
        <p:nvSpPr>
          <p:cNvPr id="96" name="Google Shape;96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Handbook on github</a:t>
            </a:r>
            <a:endParaRPr/>
          </a:p>
        </p:txBody>
      </p:sp>
      <p:pic>
        <p:nvPicPr>
          <p:cNvPr id="97" name="Google Shape;9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025" y="1991725"/>
            <a:ext cx="3882363" cy="3797963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8" name="Google Shape;98;p4"/>
          <p:cNvSpPr txBox="1"/>
          <p:nvPr/>
        </p:nvSpPr>
        <p:spPr>
          <a:xfrm>
            <a:off x="3693615" y="6010603"/>
            <a:ext cx="555218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https://github.com/ceos-org/interoperability-handbook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/>
          <p:nvPr>
            <p:ph idx="1" type="body"/>
          </p:nvPr>
        </p:nvSpPr>
        <p:spPr>
          <a:xfrm>
            <a:off x="313348" y="1175657"/>
            <a:ext cx="11495400" cy="5170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b="1" lang="en-US" sz="2133"/>
              <a:t>Chapters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2133">
                <a:solidFill>
                  <a:srgbClr val="0070C0"/>
                </a:solidFill>
              </a:rPr>
              <a:t>Chapter-1 : Introduction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2133">
                <a:solidFill>
                  <a:srgbClr val="0070C0"/>
                </a:solidFill>
              </a:rPr>
              <a:t>Chapter-2: Interoperability Framework 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2133">
                <a:solidFill>
                  <a:srgbClr val="0070C0"/>
                </a:solidFill>
              </a:rPr>
              <a:t>Chapter-3: Vocabulary (Semantics)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2133">
                <a:solidFill>
                  <a:srgbClr val="0070C0"/>
                </a:solidFill>
              </a:rPr>
              <a:t>Chapter-4: Architecture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2133">
                <a:solidFill>
                  <a:srgbClr val="0070C0"/>
                </a:solidFill>
              </a:rPr>
              <a:t>Chapter-5: Interface (Accessibility)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2133">
                <a:solidFill>
                  <a:srgbClr val="0070C0"/>
                </a:solidFill>
              </a:rPr>
              <a:t>Chapter 6: Quality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2133">
                <a:solidFill>
                  <a:srgbClr val="0070C0"/>
                </a:solidFill>
              </a:rPr>
              <a:t>Chapter 7: Policy</a:t>
            </a:r>
            <a:endParaRPr/>
          </a:p>
          <a:p>
            <a:pPr indent="0" lvl="0" marL="50799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4" name="Google Shape;104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Handbook Chapter Layout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Recommendations </a:t>
            </a:r>
            <a:endParaRPr/>
          </a:p>
        </p:txBody>
      </p:sp>
      <p:graphicFrame>
        <p:nvGraphicFramePr>
          <p:cNvPr id="110" name="Google Shape;110;p6"/>
          <p:cNvGraphicFramePr/>
          <p:nvPr/>
        </p:nvGraphicFramePr>
        <p:xfrm>
          <a:off x="1376517" y="1402736"/>
          <a:ext cx="9832257" cy="4735597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Vocabulary</a:t>
            </a: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598602" y="2879464"/>
            <a:ext cx="2880388" cy="150864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 (14)</a:t>
            </a:r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3826590" y="1629422"/>
            <a:ext cx="3312892" cy="11665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Semantic (6)</a:t>
            </a: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4149300" y="4355813"/>
            <a:ext cx="2898415" cy="11665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Thesaurus (8)</a:t>
            </a:r>
            <a:endParaRPr/>
          </a:p>
        </p:txBody>
      </p:sp>
      <p:cxnSp>
        <p:nvCxnSpPr>
          <p:cNvPr id="119" name="Google Shape;119;p7"/>
          <p:cNvCxnSpPr>
            <a:stCxn id="116" idx="7"/>
            <a:endCxn id="117" idx="2"/>
          </p:cNvCxnSpPr>
          <p:nvPr/>
        </p:nvCxnSpPr>
        <p:spPr>
          <a:xfrm flipH="1" rot="10800000">
            <a:off x="3057167" y="2212701"/>
            <a:ext cx="769500" cy="8877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7"/>
          <p:cNvCxnSpPr>
            <a:stCxn id="116" idx="5"/>
            <a:endCxn id="118" idx="2"/>
          </p:cNvCxnSpPr>
          <p:nvPr/>
        </p:nvCxnSpPr>
        <p:spPr>
          <a:xfrm>
            <a:off x="3057167" y="4167176"/>
            <a:ext cx="1092000" cy="7719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p7"/>
          <p:cNvSpPr txBox="1"/>
          <p:nvPr/>
        </p:nvSpPr>
        <p:spPr>
          <a:xfrm>
            <a:off x="7342828" y="1674099"/>
            <a:ext cx="4440168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Common Online Dictionary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Version control and Change management of terms, ISO TC 211, OGC, WMO, GEO for domain wide adoption, GCMD keywords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7342828" y="3686164"/>
            <a:ext cx="4440168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Division of terms into classes, Avoid Circular dependencies, , terms to have clear dependencies (parent –child), Notes to be added for quoting examples or discussions, link to source document, , Version Control of terms, Alternate definitions for controversial terms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7"/>
          <p:cNvSpPr txBox="1"/>
          <p:nvPr/>
        </p:nvSpPr>
        <p:spPr>
          <a:xfrm>
            <a:off x="262505" y="1292841"/>
            <a:ext cx="28953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 Contribution by: LSI-VC, WGISS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Architecture</a:t>
            </a: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277599" y="3003486"/>
            <a:ext cx="2880261" cy="150864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Architecture (40)</a:t>
            </a: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3758889" y="1255982"/>
            <a:ext cx="2447172" cy="11665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Preservation (9)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5658894" y="3194983"/>
            <a:ext cx="2447172" cy="11665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&amp; Metadata (11)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3758889" y="4924383"/>
            <a:ext cx="2447172" cy="11665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Publishing (5)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" name="Google Shape;133;p8"/>
          <p:cNvCxnSpPr>
            <a:stCxn id="129" idx="6"/>
            <a:endCxn id="130" idx="3"/>
          </p:cNvCxnSpPr>
          <p:nvPr/>
        </p:nvCxnSpPr>
        <p:spPr>
          <a:xfrm flipH="1" rot="10800000">
            <a:off x="3157860" y="2251811"/>
            <a:ext cx="959400" cy="15060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8"/>
          <p:cNvCxnSpPr>
            <a:stCxn id="129" idx="6"/>
            <a:endCxn id="132" idx="2"/>
          </p:cNvCxnSpPr>
          <p:nvPr/>
        </p:nvCxnSpPr>
        <p:spPr>
          <a:xfrm>
            <a:off x="3157860" y="3757811"/>
            <a:ext cx="600900" cy="17499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8"/>
          <p:cNvCxnSpPr>
            <a:stCxn id="129" idx="6"/>
            <a:endCxn id="131" idx="2"/>
          </p:cNvCxnSpPr>
          <p:nvPr/>
        </p:nvCxnSpPr>
        <p:spPr>
          <a:xfrm>
            <a:off x="3157860" y="3757811"/>
            <a:ext cx="2501100" cy="204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p8"/>
          <p:cNvSpPr txBox="1"/>
          <p:nvPr/>
        </p:nvSpPr>
        <p:spPr>
          <a:xfrm>
            <a:off x="6480381" y="1124088"/>
            <a:ext cx="4440168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OAIS, CEOS Data Appraisal, Producer-Archive Interface Methodology, CEOS Data and Software Preservation guidelines, Shared collection Life-cycle Management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8"/>
          <p:cNvSpPr txBox="1"/>
          <p:nvPr/>
        </p:nvSpPr>
        <p:spPr>
          <a:xfrm>
            <a:off x="8271674" y="3003486"/>
            <a:ext cx="379546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CEOS-ARD Framework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Product Family Specifications, ISO 19115 Metadata Standards, Collection and Granule Discovery Best Practices, Persistent Identifiers, CEOS Open Data cube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/>
          <p:nvPr/>
        </p:nvSpPr>
        <p:spPr>
          <a:xfrm>
            <a:off x="6349752" y="5391597"/>
            <a:ext cx="332814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STAC, Cloud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8"/>
          <p:cNvSpPr txBox="1"/>
          <p:nvPr/>
        </p:nvSpPr>
        <p:spPr>
          <a:xfrm>
            <a:off x="262505" y="1292841"/>
            <a:ext cx="289535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 Contribution by: SEO, WGISS, LSI-VC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US"/>
              <a:t>Interface</a:t>
            </a:r>
            <a:endParaRPr/>
          </a:p>
        </p:txBody>
      </p:sp>
      <p:sp>
        <p:nvSpPr>
          <p:cNvPr id="145" name="Google Shape;145;p9"/>
          <p:cNvSpPr/>
          <p:nvPr/>
        </p:nvSpPr>
        <p:spPr>
          <a:xfrm>
            <a:off x="441847" y="2761898"/>
            <a:ext cx="2880388" cy="1508649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Interface (18)</a:t>
            </a:r>
            <a:endParaRPr/>
          </a:p>
        </p:txBody>
      </p:sp>
      <p:sp>
        <p:nvSpPr>
          <p:cNvPr id="146" name="Google Shape;146;p9"/>
          <p:cNvSpPr/>
          <p:nvPr/>
        </p:nvSpPr>
        <p:spPr>
          <a:xfrm>
            <a:off x="3669835" y="1511856"/>
            <a:ext cx="3312892" cy="11665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Discovery (11)</a:t>
            </a:r>
            <a:endParaRPr/>
          </a:p>
        </p:txBody>
      </p:sp>
      <p:sp>
        <p:nvSpPr>
          <p:cNvPr id="147" name="Google Shape;147;p9"/>
          <p:cNvSpPr/>
          <p:nvPr/>
        </p:nvSpPr>
        <p:spPr>
          <a:xfrm>
            <a:off x="4464494" y="2973045"/>
            <a:ext cx="2898415" cy="11665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Access (3)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9"/>
          <p:cNvCxnSpPr>
            <a:stCxn id="145" idx="7"/>
            <a:endCxn id="146" idx="2"/>
          </p:cNvCxnSpPr>
          <p:nvPr/>
        </p:nvCxnSpPr>
        <p:spPr>
          <a:xfrm flipH="1" rot="10800000">
            <a:off x="2900412" y="2095135"/>
            <a:ext cx="769500" cy="8877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" name="Google Shape;149;p9"/>
          <p:cNvCxnSpPr>
            <a:stCxn id="145" idx="6"/>
            <a:endCxn id="147" idx="2"/>
          </p:cNvCxnSpPr>
          <p:nvPr/>
        </p:nvCxnSpPr>
        <p:spPr>
          <a:xfrm>
            <a:off x="3322235" y="3516223"/>
            <a:ext cx="1142400" cy="402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p9"/>
          <p:cNvSpPr/>
          <p:nvPr/>
        </p:nvSpPr>
        <p:spPr>
          <a:xfrm>
            <a:off x="3669834" y="4632895"/>
            <a:ext cx="3129359" cy="1166572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Authentication and Authorization (3)</a:t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9"/>
          <p:cNvCxnSpPr>
            <a:endCxn id="150" idx="2"/>
          </p:cNvCxnSpPr>
          <p:nvPr/>
        </p:nvCxnSpPr>
        <p:spPr>
          <a:xfrm>
            <a:off x="2466834" y="4139481"/>
            <a:ext cx="1203000" cy="1076700"/>
          </a:xfrm>
          <a:prstGeom prst="straightConnector1">
            <a:avLst/>
          </a:prstGeom>
          <a:noFill/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9"/>
          <p:cNvSpPr txBox="1"/>
          <p:nvPr/>
        </p:nvSpPr>
        <p:spPr>
          <a:xfrm>
            <a:off x="7133523" y="1402549"/>
            <a:ext cx="4440168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CEOS STAC/CEOS OpenSearch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Service Discovery, OGC Standards, Keywords using Linked Data, Data Steward Maturity Matrix, Data Collection Management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7586369" y="3385702"/>
            <a:ext cx="444016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for Web based protocols for access, File and Pixel based access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7133523" y="4910730"/>
            <a:ext cx="444016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for Human and Machine to Machine Interface, OpenID Connect, OpenAPI3.0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"/>
          <p:cNvSpPr txBox="1"/>
          <p:nvPr/>
        </p:nvSpPr>
        <p:spPr>
          <a:xfrm>
            <a:off x="262504" y="1292841"/>
            <a:ext cx="39585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Major Contribution by: WGISS, Data Discovery and Access Team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Nitant</dc:creator>
</cp:coreProperties>
</file>