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Montserra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5" roundtripDataSignature="AMtx7mjUSivQTla4UDiRy9qfZGokxD0Y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a:p>
        </p:txBody>
      </p:sp>
      <p:sp>
        <p:nvSpPr>
          <p:cNvPr id="43" name="Google Shape;4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lang="en-US"/>
              <a:t>Purpose of session:</a:t>
            </a:r>
            <a:endParaRPr/>
          </a:p>
          <a:p>
            <a:pPr indent="0" lvl="0" marL="158750" rtl="0" algn="l">
              <a:lnSpc>
                <a:spcPct val="100000"/>
              </a:lnSpc>
              <a:spcBef>
                <a:spcPts val="0"/>
              </a:spcBef>
              <a:spcAft>
                <a:spcPts val="0"/>
              </a:spcAft>
              <a:buSzPts val="1100"/>
              <a:buFont typeface="Arial"/>
              <a:buNone/>
            </a:pPr>
            <a:r>
              <a:rPr lang="en-US"/>
              <a:t>Inform Agencies, WGs, VCs, and other CEOS entities of BST status and plans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lang="en-US"/>
              <a:t>In 2024 the Chair initiated consultations with internal (to CEOS) &amp; external Biodiversity actors to collect inputs and help guide the Recommendation.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lang="en-US"/>
              <a:t>The BST must stick to its mandate.</a:t>
            </a:r>
            <a:endParaRPr/>
          </a:p>
          <a:p>
            <a:pPr indent="0" lvl="0" marL="158750" rtl="0" algn="l">
              <a:lnSpc>
                <a:spcPct val="100000"/>
              </a:lnSpc>
              <a:spcBef>
                <a:spcPts val="0"/>
              </a:spcBef>
              <a:spcAft>
                <a:spcPts val="0"/>
              </a:spcAft>
              <a:buSzPts val="1100"/>
              <a:buFont typeface="Arial"/>
              <a:buNone/>
            </a:pPr>
            <a:r>
              <a:rPr lang="en-US"/>
              <a:t>Particularly true since BST schedule and bandwidth is challenging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lang="en-US"/>
              <a:t>Purpose: Give WGs, VCs, agencies a sense of user needs; these will be shared in Phase 2 for feedback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lang="en-US"/>
              <a:t>Purpose: Give WGs, VCs, agencies a sense of user needs; these will be shared in Phase 2 for feedback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Font typeface="Arial"/>
              <a:buNone/>
            </a:pPr>
            <a:r>
              <a:rPr lang="en-US"/>
              <a:t>These phases are expected to be somewhat iterative.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3.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id="13" name="Google Shape;13;p1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4" name="Google Shape;14;p1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5" name="Google Shape;15;p1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6" name="Google Shape;16;p1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8" name="Google Shape;18;p1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9" name="Google Shape;19;p1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20" name="Google Shape;20;p17"/>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1" name="Google Shape;21;p1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18"/>
          <p:cNvSpPr txBox="1"/>
          <p:nvPr>
            <p:ph idx="1" type="body"/>
          </p:nvPr>
        </p:nvSpPr>
        <p:spPr>
          <a:xfrm>
            <a:off x="386632" y="1233714"/>
            <a:ext cx="11384454" cy="4987691"/>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Noto Sans Symbols"/>
              <a:buChar char="❖"/>
              <a:defRPr b="0" i="0" sz="24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Courier New"/>
              <a:buChar char="o"/>
              <a:defRPr b="0" i="0" sz="24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sp>
        <p:nvSpPr>
          <p:cNvPr id="27" name="Google Shape;27;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only">
  <p:cSld name="Heading only">
    <p:spTree>
      <p:nvGrpSpPr>
        <p:cNvPr id="29" name="Shape 29"/>
        <p:cNvGrpSpPr/>
        <p:nvPr/>
      </p:nvGrpSpPr>
      <p:grpSpPr>
        <a:xfrm>
          <a:off x="0" y="0"/>
          <a:ext cx="0" cy="0"/>
          <a:chOff x="0" y="0"/>
          <a:chExt cx="0" cy="0"/>
        </a:xfrm>
      </p:grpSpPr>
      <p:sp>
        <p:nvSpPr>
          <p:cNvPr id="30" name="Google Shape;30;p20"/>
          <p:cNvSpPr txBox="1"/>
          <p:nvPr>
            <p:ph type="title"/>
          </p:nvPr>
        </p:nvSpPr>
        <p:spPr>
          <a:xfrm>
            <a:off x="1305601" y="2730880"/>
            <a:ext cx="9386864" cy="77900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44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31" name="Shape 31"/>
        <p:cNvGrpSpPr/>
        <p:nvPr/>
      </p:nvGrpSpPr>
      <p:grpSpPr>
        <a:xfrm>
          <a:off x="0" y="0"/>
          <a:ext cx="0" cy="0"/>
          <a:chOff x="0" y="0"/>
          <a:chExt cx="0" cy="0"/>
        </a:xfrm>
      </p:grpSpPr>
      <p:sp>
        <p:nvSpPr>
          <p:cNvPr id="32" name="Google Shape;32;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1"/>
          <p:cNvSpPr txBox="1"/>
          <p:nvPr>
            <p:ph idx="1" type="body"/>
          </p:nvPr>
        </p:nvSpPr>
        <p:spPr>
          <a:xfrm>
            <a:off x="386632" y="1273972"/>
            <a:ext cx="5509008" cy="5032131"/>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Noto Sans Symbols"/>
              <a:buChar char="❖"/>
              <a:defRPr b="0" i="0" sz="24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21"/>
          <p:cNvSpPr txBox="1"/>
          <p:nvPr>
            <p:ph idx="2" type="body"/>
          </p:nvPr>
        </p:nvSpPr>
        <p:spPr>
          <a:xfrm>
            <a:off x="6296361" y="1271824"/>
            <a:ext cx="5509008" cy="5032131"/>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Noto Sans Symbols"/>
              <a:buChar char="❖"/>
              <a:defRPr b="0" i="0" sz="24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urldefense.us/v3/__https:/ceos.org/document_management/Meetings/Plenary/38/Supporting*20Documents/CEOS*20New*20Initiave*20Proposal*20-*20Biodiversity*20Study*20Team*20(23*20Oct*202024).docx.pdf__;JSUlJSUlJSUlJSU!!PvBDto6Hs4WbVuu7!PParSZmWRy5UdCZNxXSsgXk2hz_6vVpPb516BF95Ra9yqDqfEhMOM3Ig4d-Pi-8z4s3m3Ty9-bOoXtGHkO8nY8y7v5GO7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ph type="title"/>
          </p:nvPr>
        </p:nvSpPr>
        <p:spPr>
          <a:xfrm>
            <a:off x="162602" y="475221"/>
            <a:ext cx="9138431"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4800"/>
              <a:t>CEOS SIT-40</a:t>
            </a:r>
            <a:endParaRPr sz="48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US" sz="4000">
                <a:latin typeface="Montserrat"/>
                <a:ea typeface="Montserrat"/>
                <a:cs typeface="Montserrat"/>
                <a:sym typeface="Montserrat"/>
              </a:rPr>
              <a:t>Biodiversity Study Team Progress</a:t>
            </a:r>
            <a:endParaRPr i="1" sz="4000">
              <a:latin typeface="Montserrat"/>
              <a:ea typeface="Montserrat"/>
              <a:cs typeface="Montserrat"/>
              <a:sym typeface="Montserrat"/>
            </a:endParaRPr>
          </a:p>
        </p:txBody>
      </p:sp>
      <p:sp>
        <p:nvSpPr>
          <p:cNvPr id="46" name="Google Shape;46;p1"/>
          <p:cNvSpPr/>
          <p:nvPr/>
        </p:nvSpPr>
        <p:spPr>
          <a:xfrm>
            <a:off x="8631425" y="4477650"/>
            <a:ext cx="3483600" cy="2410200"/>
          </a:xfrm>
          <a:prstGeom prst="rect">
            <a:avLst/>
          </a:prstGeom>
          <a:solidFill>
            <a:srgbClr val="DDDDDD"/>
          </a:solid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Gary Geller</a:t>
            </a:r>
            <a:endParaRPr/>
          </a:p>
          <a:p>
            <a:pPr indent="0" lvl="0" marL="0" marR="0" rtl="0" algn="r">
              <a:lnSpc>
                <a:spcPct val="100000"/>
              </a:lnSpc>
              <a:spcBef>
                <a:spcPts val="0"/>
              </a:spcBef>
              <a:spcAft>
                <a:spcPts val="0"/>
              </a:spcAft>
              <a:buNone/>
            </a:pPr>
            <a:r>
              <a:rPr b="1" i="0" lang="en-US" sz="1900" u="none" cap="none" strike="noStrike">
                <a:solidFill>
                  <a:schemeClr val="accent1"/>
                </a:solidFill>
                <a:latin typeface="Arial"/>
                <a:ea typeface="Arial"/>
                <a:cs typeface="Arial"/>
                <a:sym typeface="Arial"/>
              </a:rPr>
              <a:t>NASA</a:t>
            </a:r>
            <a:r>
              <a:rPr b="1" i="0" lang="en-US" sz="1700" u="none" cap="none" strike="noStrike">
                <a:solidFill>
                  <a:schemeClr val="accent1"/>
                </a:solidFill>
                <a:latin typeface="Arial"/>
                <a:ea typeface="Arial"/>
                <a:cs typeface="Arial"/>
                <a:sym typeface="Arial"/>
              </a:rPr>
              <a:t> Jet Propulsion Laboratory</a:t>
            </a:r>
            <a:endParaRPr sz="1300"/>
          </a:p>
          <a:p>
            <a:pPr indent="0" lvl="0" marL="0" marR="0" rtl="0" algn="r">
              <a:lnSpc>
                <a:spcPct val="100000"/>
              </a:lnSpc>
              <a:spcBef>
                <a:spcPts val="0"/>
              </a:spcBef>
              <a:spcAft>
                <a:spcPts val="0"/>
              </a:spcAft>
              <a:buNone/>
            </a:pPr>
            <a:r>
              <a:rPr b="1" i="0" lang="en-US" sz="1700" u="none" cap="none" strike="noStrike">
                <a:solidFill>
                  <a:schemeClr val="accent1"/>
                </a:solidFill>
                <a:latin typeface="Arial"/>
                <a:ea typeface="Arial"/>
                <a:cs typeface="Arial"/>
                <a:sym typeface="Arial"/>
              </a:rPr>
              <a:t>California Institute of Technology</a:t>
            </a:r>
            <a:endParaRPr sz="1300"/>
          </a:p>
          <a:p>
            <a:pPr indent="0" lvl="0" marL="0" marR="0" rtl="0" algn="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Shaun Levick, CSIRO</a:t>
            </a:r>
            <a:endParaRPr/>
          </a:p>
          <a:p>
            <a:pPr indent="0" lvl="0" marL="0" marR="0" rtl="0" algn="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Marc Paganini, ESA</a:t>
            </a:r>
            <a:endParaRPr/>
          </a:p>
          <a:p>
            <a:pPr indent="0" lvl="0" marL="0" marR="0" rtl="0" algn="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Agenda item 3.1</a:t>
            </a:r>
            <a:endParaRPr/>
          </a:p>
          <a:p>
            <a:pPr indent="0" lvl="0" marL="0" marR="0" rtl="0" algn="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SIT-40, Fukuoka, Japan</a:t>
            </a:r>
            <a:endParaRPr/>
          </a:p>
          <a:p>
            <a:pPr indent="0" lvl="0" marL="0" marR="0" rtl="0" algn="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8-10 April 2025</a:t>
            </a:r>
            <a:endParaRPr/>
          </a:p>
          <a:p>
            <a:pPr indent="0" lvl="0" marL="0" marR="0" rtl="0" algn="r">
              <a:lnSpc>
                <a:spcPct val="140000"/>
              </a:lnSpc>
              <a:spcBef>
                <a:spcPts val="0"/>
              </a:spcBef>
              <a:spcAft>
                <a:spcPts val="0"/>
              </a:spcAft>
              <a:buClr>
                <a:srgbClr val="000000"/>
              </a:buClr>
              <a:buSzPts val="2000"/>
              <a:buFont typeface="Arial"/>
              <a:buNone/>
            </a:pPr>
            <a:r>
              <a:t/>
            </a:r>
            <a:endParaRPr b="1" i="0" sz="2000" u="none" cap="none" strike="noStrike">
              <a:solidFill>
                <a:schemeClr val="accent1"/>
              </a:solidFill>
              <a:latin typeface="Arial"/>
              <a:ea typeface="Arial"/>
              <a:cs typeface="Arial"/>
              <a:sym typeface="Arial"/>
            </a:endParaRPr>
          </a:p>
        </p:txBody>
      </p:sp>
      <p:sp>
        <p:nvSpPr>
          <p:cNvPr id="47" name="Google Shape;47;p1"/>
          <p:cNvSpPr/>
          <p:nvPr/>
        </p:nvSpPr>
        <p:spPr>
          <a:xfrm>
            <a:off x="6096000" y="6472188"/>
            <a:ext cx="2360463" cy="385812"/>
          </a:xfrm>
          <a:prstGeom prst="rect">
            <a:avLst/>
          </a:prstGeom>
          <a:noFill/>
          <a:ln>
            <a:noFill/>
          </a:ln>
        </p:spPr>
        <p:txBody>
          <a:bodyPr anchorCtr="0" anchor="t" bIns="46025" lIns="92075" spcFirstLastPara="1" rIns="92075" wrap="square" tIns="46025">
            <a:spAutoFit/>
          </a:bodyPr>
          <a:lstStyle/>
          <a:p>
            <a:pPr indent="0" lvl="0" marL="0" marR="0" rtl="0" algn="l">
              <a:lnSpc>
                <a:spcPct val="110000"/>
              </a:lnSpc>
              <a:spcBef>
                <a:spcPts val="0"/>
              </a:spcBef>
              <a:spcAft>
                <a:spcPts val="0"/>
              </a:spcAft>
              <a:buClr>
                <a:srgbClr val="000000"/>
              </a:buClr>
              <a:buSzPts val="900"/>
              <a:buFont typeface="Noto Sans Symbols"/>
              <a:buNone/>
            </a:pPr>
            <a:r>
              <a:rPr b="0" i="0" lang="en-US" sz="900" u="none" cap="none" strike="noStrike">
                <a:solidFill>
                  <a:srgbClr val="000000"/>
                </a:solidFill>
                <a:latin typeface="Arial"/>
                <a:ea typeface="Arial"/>
                <a:cs typeface="Arial"/>
                <a:sym typeface="Arial"/>
              </a:rPr>
              <a:t>(c) 2025 California Institute of Technology.</a:t>
            </a:r>
            <a:endParaRPr/>
          </a:p>
          <a:p>
            <a:pPr indent="0" lvl="0" marL="0" marR="0" rtl="0" algn="l">
              <a:lnSpc>
                <a:spcPct val="110000"/>
              </a:lnSpc>
              <a:spcBef>
                <a:spcPts val="0"/>
              </a:spcBef>
              <a:spcAft>
                <a:spcPts val="0"/>
              </a:spcAft>
              <a:buClr>
                <a:srgbClr val="000000"/>
              </a:buClr>
              <a:buSzPts val="900"/>
              <a:buFont typeface="Noto Sans Symbols"/>
              <a:buNone/>
            </a:pPr>
            <a:r>
              <a:rPr b="0" i="0" lang="en-US" sz="900" u="none" cap="none" strike="noStrike">
                <a:solidFill>
                  <a:srgbClr val="000000"/>
                </a:solidFill>
                <a:latin typeface="Arial"/>
                <a:ea typeface="Arial"/>
                <a:cs typeface="Arial"/>
                <a:sym typeface="Arial"/>
              </a:rPr>
              <a:t>Government sponsorship acknowledged.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0"/>
          <p:cNvSpPr txBox="1"/>
          <p:nvPr>
            <p:ph idx="1" type="body"/>
          </p:nvPr>
        </p:nvSpPr>
        <p:spPr>
          <a:xfrm>
            <a:off x="386632" y="1233714"/>
            <a:ext cx="11384454" cy="498769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a:t>Challenging but good progress so far</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t>On track to delivery at Plenary</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t>Expect BST to contact you</a:t>
            </a:r>
            <a:endParaRPr/>
          </a:p>
        </p:txBody>
      </p:sp>
      <p:sp>
        <p:nvSpPr>
          <p:cNvPr id="106" name="Google Shape;106;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Summary</a:t>
            </a:r>
            <a:endParaRPr/>
          </a:p>
        </p:txBody>
      </p:sp>
      <p:pic>
        <p:nvPicPr>
          <p:cNvPr id="107" name="Google Shape;107;p10"/>
          <p:cNvPicPr preferRelativeResize="0"/>
          <p:nvPr/>
        </p:nvPicPr>
        <p:blipFill rotWithShape="1">
          <a:blip r:embed="rId3">
            <a:alphaModFix/>
          </a:blip>
          <a:srcRect b="0" l="0" r="0" t="0"/>
          <a:stretch/>
        </p:blipFill>
        <p:spPr>
          <a:xfrm>
            <a:off x="5298262" y="2073562"/>
            <a:ext cx="6117609" cy="4278648"/>
          </a:xfrm>
          <a:prstGeom prst="rect">
            <a:avLst/>
          </a:prstGeom>
          <a:noFill/>
          <a:ln cap="flat" cmpd="sng" w="12700">
            <a:solidFill>
              <a:schemeClr val="dk1"/>
            </a:solidFill>
            <a:prstDash val="solid"/>
            <a:round/>
            <a:headEnd len="sm" w="sm" type="none"/>
            <a:tailEnd len="sm" w="sm" type="none"/>
          </a:ln>
        </p:spPr>
      </p:pic>
      <p:sp>
        <p:nvSpPr>
          <p:cNvPr id="108" name="Google Shape;108;p10"/>
          <p:cNvSpPr txBox="1"/>
          <p:nvPr/>
        </p:nvSpPr>
        <p:spPr>
          <a:xfrm>
            <a:off x="3976529" y="6154395"/>
            <a:ext cx="176916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Red Knot, US FWS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1"/>
          <p:cNvSpPr txBox="1"/>
          <p:nvPr>
            <p:ph type="title"/>
          </p:nvPr>
        </p:nvSpPr>
        <p:spPr>
          <a:xfrm>
            <a:off x="1305601" y="2730880"/>
            <a:ext cx="9386864" cy="77900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lang="en-US"/>
              <a:t>Questions?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2"/>
          <p:cNvSpPr txBox="1"/>
          <p:nvPr>
            <p:ph type="title"/>
          </p:nvPr>
        </p:nvSpPr>
        <p:spPr>
          <a:xfrm>
            <a:off x="1305601" y="2730880"/>
            <a:ext cx="9386864" cy="77900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lang="en-US"/>
              <a:t>Backup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3"/>
          <p:cNvSpPr txBox="1"/>
          <p:nvPr>
            <p:ph idx="1" type="body"/>
          </p:nvPr>
        </p:nvSpPr>
        <p:spPr>
          <a:xfrm>
            <a:off x="803070" y="1174389"/>
            <a:ext cx="5509008" cy="503213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b="1" lang="en-US" sz="1800"/>
              <a:t>January: </a:t>
            </a:r>
            <a:r>
              <a:rPr lang="en-US" sz="1800"/>
              <a:t>Develop baseline needs list</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solidFill>
                  <a:schemeClr val="dk1"/>
                </a:solidFill>
              </a:rPr>
              <a:t>1 February- 24 March: </a:t>
            </a:r>
            <a:r>
              <a:rPr lang="en-US" sz="1800">
                <a:solidFill>
                  <a:schemeClr val="dk1"/>
                </a:solidFill>
              </a:rPr>
              <a:t>Organization leads engage with end users and develop needs &amp; barriers lists</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solidFill>
                  <a:schemeClr val="dk1"/>
                </a:solidFill>
              </a:rPr>
              <a:t>24 March:</a:t>
            </a:r>
            <a:r>
              <a:rPr lang="en-US" sz="1800">
                <a:solidFill>
                  <a:schemeClr val="dk1"/>
                </a:solidFill>
              </a:rPr>
              <a:t> Assessment for each organization completed</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solidFill>
                  <a:schemeClr val="dk1"/>
                </a:solidFill>
              </a:rPr>
              <a:t>24 March – 4 April: </a:t>
            </a:r>
            <a:r>
              <a:rPr lang="en-US" sz="1800">
                <a:solidFill>
                  <a:schemeClr val="dk1"/>
                </a:solidFill>
              </a:rPr>
              <a:t>Consolidation</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solidFill>
                  <a:schemeClr val="dk1"/>
                </a:solidFill>
              </a:rPr>
              <a:t>4 April:</a:t>
            </a:r>
            <a:r>
              <a:rPr lang="en-US" sz="1800">
                <a:solidFill>
                  <a:schemeClr val="dk1"/>
                </a:solidFill>
              </a:rPr>
              <a:t> Consolidated list completed</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solidFill>
                  <a:srgbClr val="0070C0"/>
                </a:solidFill>
              </a:rPr>
              <a:t>8-10 April: </a:t>
            </a:r>
            <a:r>
              <a:rPr lang="en-US" sz="1800">
                <a:solidFill>
                  <a:srgbClr val="0070C0"/>
                </a:solidFill>
              </a:rPr>
              <a:t>SIT-40.</a:t>
            </a:r>
            <a:r>
              <a:rPr lang="en-US" sz="1800"/>
              <a:t> Present update on progress </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sz="1800"/>
          </a:p>
          <a:p>
            <a:pPr indent="-406400" lvl="0" marL="457200" marR="0" rtl="0" algn="l">
              <a:lnSpc>
                <a:spcPct val="90000"/>
              </a:lnSpc>
              <a:spcBef>
                <a:spcPts val="1000"/>
              </a:spcBef>
              <a:spcAft>
                <a:spcPts val="0"/>
              </a:spcAft>
              <a:buClr>
                <a:schemeClr val="dk1"/>
              </a:buClr>
              <a:buSzPts val="2800"/>
              <a:buFont typeface="Noto Sans Symbols"/>
              <a:buChar char="❖"/>
            </a:pPr>
            <a:r>
              <a:rPr b="1" lang="en-US" sz="1800"/>
              <a:t>8 April – 15 May: </a:t>
            </a:r>
            <a:r>
              <a:rPr lang="en-US" sz="1800"/>
              <a:t>Identify potential CEOS support areas (CEOS consultation)</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t>15 – 30 May:</a:t>
            </a:r>
            <a:r>
              <a:rPr lang="en-US" sz="1800"/>
              <a:t> Consolidation</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t>30 May: </a:t>
            </a:r>
            <a:r>
              <a:rPr lang="en-US" sz="1800"/>
              <a:t>CEOS support areas list completed</a:t>
            </a:r>
            <a:endParaRPr/>
          </a:p>
          <a:p>
            <a:pPr indent="0" lvl="0" marL="50800" rtl="0" algn="l">
              <a:lnSpc>
                <a:spcPct val="90000"/>
              </a:lnSpc>
              <a:spcBef>
                <a:spcPts val="1000"/>
              </a:spcBef>
              <a:spcAft>
                <a:spcPts val="0"/>
              </a:spcAft>
              <a:buSzPts val="2800"/>
              <a:buNone/>
            </a:pPr>
            <a:r>
              <a:t/>
            </a:r>
            <a:endParaRPr sz="1800"/>
          </a:p>
          <a:p>
            <a:pPr indent="-228600" lvl="0" marL="457200" marR="0" rtl="0" algn="l">
              <a:lnSpc>
                <a:spcPct val="90000"/>
              </a:lnSpc>
              <a:spcBef>
                <a:spcPts val="1000"/>
              </a:spcBef>
              <a:spcAft>
                <a:spcPts val="0"/>
              </a:spcAft>
              <a:buClr>
                <a:schemeClr val="dk1"/>
              </a:buClr>
              <a:buSzPts val="2800"/>
              <a:buFont typeface="Noto Sans Symbols"/>
              <a:buNone/>
            </a:pPr>
            <a:r>
              <a:t/>
            </a:r>
            <a:endParaRPr sz="1800"/>
          </a:p>
        </p:txBody>
      </p:sp>
      <p:sp>
        <p:nvSpPr>
          <p:cNvPr id="124" name="Google Shape;124;p13"/>
          <p:cNvSpPr txBox="1"/>
          <p:nvPr>
            <p:ph idx="2" type="body"/>
          </p:nvPr>
        </p:nvSpPr>
        <p:spPr>
          <a:xfrm>
            <a:off x="6522686" y="1172241"/>
            <a:ext cx="5509008" cy="503213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b="1" lang="en-US" sz="1800"/>
              <a:t>30 May – 8 August:</a:t>
            </a:r>
            <a:r>
              <a:rPr lang="en-US" sz="1800"/>
              <a:t> Develop recommendation and draft deliverable documents</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t>8-26 August:</a:t>
            </a:r>
            <a:r>
              <a:rPr lang="en-US" sz="1800"/>
              <a:t> Prepare draft for submission</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solidFill>
                  <a:srgbClr val="C00000"/>
                </a:solidFill>
              </a:rPr>
              <a:t>26 August:</a:t>
            </a:r>
            <a:r>
              <a:rPr lang="en-US" sz="1800">
                <a:solidFill>
                  <a:srgbClr val="C00000"/>
                </a:solidFill>
              </a:rPr>
              <a:t> Submit draft deliverable documents for TW </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solidFill>
                  <a:srgbClr val="0070C0"/>
                </a:solidFill>
              </a:rPr>
              <a:t>9-11 September</a:t>
            </a:r>
            <a:r>
              <a:rPr lang="en-US" sz="1800">
                <a:solidFill>
                  <a:srgbClr val="0070C0"/>
                </a:solidFill>
              </a:rPr>
              <a:t>: SIT TW.</a:t>
            </a:r>
            <a:r>
              <a:rPr lang="en-US" sz="1800"/>
              <a:t> Side meeting and plenary session to discuss draft materials </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t>21 October:</a:t>
            </a:r>
            <a:r>
              <a:rPr lang="en-US" sz="1800"/>
              <a:t> Submit draft deliverable documents for endorsement at Plenary</a:t>
            </a:r>
            <a:endParaRPr/>
          </a:p>
          <a:p>
            <a:pPr indent="-406400" lvl="0" marL="457200" marR="0" rtl="0" algn="l">
              <a:lnSpc>
                <a:spcPct val="90000"/>
              </a:lnSpc>
              <a:spcBef>
                <a:spcPts val="1000"/>
              </a:spcBef>
              <a:spcAft>
                <a:spcPts val="0"/>
              </a:spcAft>
              <a:buClr>
                <a:schemeClr val="dk1"/>
              </a:buClr>
              <a:buSzPts val="2800"/>
              <a:buFont typeface="Noto Sans Symbols"/>
              <a:buChar char="❖"/>
            </a:pPr>
            <a:r>
              <a:rPr b="1" lang="en-US" sz="1800">
                <a:solidFill>
                  <a:srgbClr val="0070C0"/>
                </a:solidFill>
              </a:rPr>
              <a:t>4-6 November: </a:t>
            </a:r>
            <a:r>
              <a:rPr lang="en-US" sz="1800">
                <a:solidFill>
                  <a:srgbClr val="0070C0"/>
                </a:solidFill>
              </a:rPr>
              <a:t>39</a:t>
            </a:r>
            <a:r>
              <a:rPr baseline="30000" lang="en-US" sz="1800">
                <a:solidFill>
                  <a:srgbClr val="0070C0"/>
                </a:solidFill>
              </a:rPr>
              <a:t>th</a:t>
            </a:r>
            <a:r>
              <a:rPr lang="en-US" sz="1800">
                <a:solidFill>
                  <a:srgbClr val="0070C0"/>
                </a:solidFill>
              </a:rPr>
              <a:t> Plenary.</a:t>
            </a:r>
            <a:r>
              <a:rPr lang="en-US" sz="1800"/>
              <a:t> Side meeting for socialization and proposal materials for endorsement</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sz="1400"/>
          </a:p>
        </p:txBody>
      </p:sp>
      <p:sp>
        <p:nvSpPr>
          <p:cNvPr id="125" name="Google Shape;125;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Schedule</a:t>
            </a:r>
            <a:endParaRPr/>
          </a:p>
        </p:txBody>
      </p:sp>
      <p:sp>
        <p:nvSpPr>
          <p:cNvPr id="126" name="Google Shape;126;p13"/>
          <p:cNvSpPr txBox="1"/>
          <p:nvPr/>
        </p:nvSpPr>
        <p:spPr>
          <a:xfrm>
            <a:off x="609155" y="6204372"/>
            <a:ext cx="447574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Timeline will be updated as activities proceed</a:t>
            </a:r>
            <a:endParaRPr/>
          </a:p>
        </p:txBody>
      </p:sp>
      <p:sp>
        <p:nvSpPr>
          <p:cNvPr id="127" name="Google Shape;127;p13"/>
          <p:cNvSpPr/>
          <p:nvPr/>
        </p:nvSpPr>
        <p:spPr>
          <a:xfrm>
            <a:off x="239731" y="3738768"/>
            <a:ext cx="679010" cy="543207"/>
          </a:xfrm>
          <a:prstGeom prst="rightArrow">
            <a:avLst>
              <a:gd fmla="val 50000" name="adj1"/>
              <a:gd fmla="val 50000" name="adj2"/>
            </a:avLst>
          </a:prstGeom>
          <a:solidFill>
            <a:srgbClr val="FFC000"/>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 name="Google Shape;128;p13"/>
          <p:cNvSpPr txBox="1"/>
          <p:nvPr/>
        </p:nvSpPr>
        <p:spPr>
          <a:xfrm rot="-5400000">
            <a:off x="-145851" y="4936951"/>
            <a:ext cx="158009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00000"/>
                </a:solidFill>
                <a:latin typeface="Arial"/>
                <a:ea typeface="Arial"/>
                <a:cs typeface="Arial"/>
                <a:sym typeface="Arial"/>
              </a:rPr>
              <a:t>Phase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Stakeholder Organizations</a:t>
            </a:r>
            <a:endParaRPr/>
          </a:p>
        </p:txBody>
      </p:sp>
      <p:pic>
        <p:nvPicPr>
          <p:cNvPr id="134" name="Google Shape;134;p14"/>
          <p:cNvPicPr preferRelativeResize="0"/>
          <p:nvPr/>
        </p:nvPicPr>
        <p:blipFill rotWithShape="1">
          <a:blip r:embed="rId3">
            <a:alphaModFix/>
          </a:blip>
          <a:srcRect b="0" l="0" r="0" t="0"/>
          <a:stretch/>
        </p:blipFill>
        <p:spPr>
          <a:xfrm>
            <a:off x="2402493" y="1878496"/>
            <a:ext cx="7643986" cy="36874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5"/>
          <p:cNvSpPr txBox="1"/>
          <p:nvPr>
            <p:ph idx="1" type="body"/>
          </p:nvPr>
        </p:nvSpPr>
        <p:spPr>
          <a:xfrm>
            <a:off x="386632" y="1233714"/>
            <a:ext cx="11384454" cy="498769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a:t>The BST is the outcome discussions at the 38</a:t>
            </a:r>
            <a:r>
              <a:rPr baseline="30000" lang="en-US"/>
              <a:t>th</a:t>
            </a:r>
            <a:r>
              <a:rPr lang="en-US"/>
              <a:t> Plenary (Decision 38-03), see </a:t>
            </a:r>
            <a:r>
              <a:rPr i="1" lang="en-US" u="sng">
                <a:solidFill>
                  <a:schemeClr val="hlink"/>
                </a:solidFill>
                <a:hlinkClick r:id="rId3"/>
              </a:rPr>
              <a:t>CEOS New Initiative Proposal – Biodiversity Study Team (23 Oct 2024)</a:t>
            </a:r>
            <a:r>
              <a:rPr lang="en-US"/>
              <a:t>. The key part capturing the </a:t>
            </a:r>
            <a:r>
              <a:rPr b="1" lang="en-US"/>
              <a:t>BST’s mandate </a:t>
            </a:r>
            <a:r>
              <a:rPr lang="en-US"/>
              <a:t>follows: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t>“The establishment of the CEOS Biodiversity Study Team seeks to provide information for CEOS to assess which shape or form biodiversity activities would take, as well as to design its potential mandate. The CEOS Biodiversity Study Team would:</a:t>
            </a:r>
            <a:endParaRPr/>
          </a:p>
          <a:p>
            <a:pPr indent="-457200" lvl="0" marL="508000" rtl="0" algn="l">
              <a:lnSpc>
                <a:spcPct val="90000"/>
              </a:lnSpc>
              <a:spcBef>
                <a:spcPts val="1000"/>
              </a:spcBef>
              <a:spcAft>
                <a:spcPts val="0"/>
              </a:spcAft>
              <a:buSzPts val="2800"/>
              <a:buFont typeface="Arial"/>
              <a:buAutoNum type="alphaUcPeriod"/>
            </a:pPr>
            <a:r>
              <a:rPr lang="en-US"/>
              <a:t>Assess the options for sustainable support for biodiversity in CEOS.</a:t>
            </a:r>
            <a:endParaRPr/>
          </a:p>
          <a:p>
            <a:pPr indent="-457200" lvl="0" marL="508000" rtl="0" algn="l">
              <a:lnSpc>
                <a:spcPct val="90000"/>
              </a:lnSpc>
              <a:spcBef>
                <a:spcPts val="1000"/>
              </a:spcBef>
              <a:spcAft>
                <a:spcPts val="0"/>
              </a:spcAft>
              <a:buSzPts val="2800"/>
              <a:buFont typeface="Arial"/>
              <a:buAutoNum type="alphaUcPeriod"/>
            </a:pPr>
            <a:r>
              <a:rPr lang="en-US"/>
              <a:t>Conduct a stakeholder assessment.</a:t>
            </a:r>
            <a:endParaRPr/>
          </a:p>
          <a:p>
            <a:pPr indent="-457200" lvl="0" marL="508000" rtl="0" algn="l">
              <a:lnSpc>
                <a:spcPct val="90000"/>
              </a:lnSpc>
              <a:spcBef>
                <a:spcPts val="1000"/>
              </a:spcBef>
              <a:spcAft>
                <a:spcPts val="0"/>
              </a:spcAft>
              <a:buSzPts val="2800"/>
              <a:buFont typeface="Arial"/>
              <a:buAutoNum type="alphaUcPeriod"/>
            </a:pPr>
            <a:r>
              <a:rPr lang="en-US"/>
              <a:t>In collaboration with the CEOS executive officer, develop supporting documentation for the recommended option.</a:t>
            </a:r>
            <a:endParaRPr/>
          </a:p>
          <a:p>
            <a:pPr indent="-457200" lvl="0" marL="508000" rtl="0" algn="l">
              <a:lnSpc>
                <a:spcPct val="90000"/>
              </a:lnSpc>
              <a:spcBef>
                <a:spcPts val="1000"/>
              </a:spcBef>
              <a:spcAft>
                <a:spcPts val="0"/>
              </a:spcAft>
              <a:buSzPts val="2800"/>
              <a:buFont typeface="Arial"/>
              <a:buAutoNum type="alphaUcPeriod"/>
            </a:pPr>
            <a:r>
              <a:rPr lang="en-US"/>
              <a:t>Consult across CEOS entities and agencies to leverage existing practices on biodiversity and implement lessons learned and recommendations”</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
        <p:nvSpPr>
          <p:cNvPr id="140" name="Google Shape;140;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US"/>
              <a:t>BST Mandate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ph idx="1" type="body"/>
          </p:nvPr>
        </p:nvSpPr>
        <p:spPr>
          <a:xfrm>
            <a:off x="386632" y="1233714"/>
            <a:ext cx="11384454" cy="4987691"/>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How we got here</a:t>
            </a:r>
            <a:endParaRPr/>
          </a:p>
          <a:p>
            <a:pPr indent="-406400" lvl="0" marL="457200" rtl="0" algn="l">
              <a:lnSpc>
                <a:spcPct val="90000"/>
              </a:lnSpc>
              <a:spcBef>
                <a:spcPts val="1000"/>
              </a:spcBef>
              <a:spcAft>
                <a:spcPts val="0"/>
              </a:spcAft>
              <a:buSzPts val="2800"/>
              <a:buChar char="❖"/>
            </a:pPr>
            <a:r>
              <a:rPr lang="en-US"/>
              <a:t>BST Mandate</a:t>
            </a:r>
            <a:endParaRPr/>
          </a:p>
          <a:p>
            <a:pPr indent="-406400" lvl="0" marL="457200" rtl="0" algn="l">
              <a:lnSpc>
                <a:spcPct val="90000"/>
              </a:lnSpc>
              <a:spcBef>
                <a:spcPts val="1000"/>
              </a:spcBef>
              <a:spcAft>
                <a:spcPts val="0"/>
              </a:spcAft>
              <a:buSzPts val="2800"/>
              <a:buChar char="❖"/>
            </a:pPr>
            <a:r>
              <a:rPr lang="en-US"/>
              <a:t>Status of the stakeholder assessment</a:t>
            </a:r>
            <a:endParaRPr/>
          </a:p>
          <a:p>
            <a:pPr indent="-406400" lvl="0" marL="457200" rtl="0" algn="l">
              <a:lnSpc>
                <a:spcPct val="90000"/>
              </a:lnSpc>
              <a:spcBef>
                <a:spcPts val="1000"/>
              </a:spcBef>
              <a:spcAft>
                <a:spcPts val="0"/>
              </a:spcAft>
              <a:buSzPts val="2800"/>
              <a:buChar char="❖"/>
            </a:pPr>
            <a:r>
              <a:rPr lang="en-US"/>
              <a:t>Plan to CEOS Plenary 2025</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
        <p:nvSpPr>
          <p:cNvPr id="53" name="Google Shape;53;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Agenda</a:t>
            </a:r>
            <a:endParaRPr/>
          </a:p>
        </p:txBody>
      </p:sp>
      <p:pic>
        <p:nvPicPr>
          <p:cNvPr id="54" name="Google Shape;54;p2"/>
          <p:cNvPicPr preferRelativeResize="0"/>
          <p:nvPr/>
        </p:nvPicPr>
        <p:blipFill rotWithShape="1">
          <a:blip r:embed="rId3">
            <a:alphaModFix/>
          </a:blip>
          <a:srcRect b="0" l="0" r="0" t="0"/>
          <a:stretch/>
        </p:blipFill>
        <p:spPr>
          <a:xfrm>
            <a:off x="7097031" y="1371599"/>
            <a:ext cx="4804579" cy="4719001"/>
          </a:xfrm>
          <a:prstGeom prst="rect">
            <a:avLst/>
          </a:prstGeom>
          <a:noFill/>
          <a:ln cap="flat" cmpd="sng" w="12700">
            <a:solidFill>
              <a:schemeClr val="dk1"/>
            </a:solidFill>
            <a:prstDash val="solid"/>
            <a:round/>
            <a:headEnd len="sm" w="sm" type="none"/>
            <a:tailEnd len="sm" w="sm" type="none"/>
          </a:ln>
        </p:spPr>
      </p:pic>
      <p:sp>
        <p:nvSpPr>
          <p:cNvPr id="55" name="Google Shape;55;p2"/>
          <p:cNvSpPr txBox="1"/>
          <p:nvPr/>
        </p:nvSpPr>
        <p:spPr>
          <a:xfrm>
            <a:off x="10243933" y="6090600"/>
            <a:ext cx="176916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Wikipedia Andreas Trepte</a:t>
            </a:r>
            <a:endParaRPr b="0" i="0" sz="1050" u="none" cap="none" strike="noStrike">
              <a:solidFill>
                <a:srgbClr val="000000"/>
              </a:solidFill>
              <a:latin typeface="Arial"/>
              <a:ea typeface="Arial"/>
              <a:cs typeface="Arial"/>
              <a:sym typeface="Arial"/>
            </a:endParaRPr>
          </a:p>
        </p:txBody>
      </p:sp>
      <p:sp>
        <p:nvSpPr>
          <p:cNvPr id="56" name="Google Shape;56;p2"/>
          <p:cNvSpPr txBox="1"/>
          <p:nvPr/>
        </p:nvSpPr>
        <p:spPr>
          <a:xfrm>
            <a:off x="6985543" y="6080648"/>
            <a:ext cx="176916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Belted Kingfisher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ph idx="1" type="body"/>
          </p:nvPr>
        </p:nvSpPr>
        <p:spPr>
          <a:xfrm>
            <a:off x="403773" y="1156222"/>
            <a:ext cx="11384454" cy="4987691"/>
          </a:xfrm>
          <a:prstGeom prst="rect">
            <a:avLst/>
          </a:prstGeom>
          <a:noFill/>
          <a:ln>
            <a:noFill/>
          </a:ln>
        </p:spPr>
        <p:txBody>
          <a:bodyPr anchorCtr="0" anchor="t" bIns="45700" lIns="91425" spcFirstLastPara="1" rIns="91425" wrap="square" tIns="45700">
            <a:noAutofit/>
          </a:bodyPr>
          <a:lstStyle/>
          <a:p>
            <a:pPr indent="-406400" lvl="0" marL="457200" rtl="0" algn="l">
              <a:lnSpc>
                <a:spcPct val="140000"/>
              </a:lnSpc>
              <a:spcBef>
                <a:spcPts val="1000"/>
              </a:spcBef>
              <a:spcAft>
                <a:spcPts val="0"/>
              </a:spcAft>
              <a:buSzPts val="2800"/>
              <a:buChar char="❖"/>
            </a:pPr>
            <a:r>
              <a:rPr lang="en-US"/>
              <a:t>~2012: “Biodiversity Activity” initiated</a:t>
            </a:r>
            <a:endParaRPr/>
          </a:p>
          <a:p>
            <a:pPr indent="-406400" lvl="0" marL="457200" rtl="0" algn="l">
              <a:lnSpc>
                <a:spcPct val="100000"/>
              </a:lnSpc>
              <a:spcBef>
                <a:spcPts val="0"/>
              </a:spcBef>
              <a:spcAft>
                <a:spcPts val="0"/>
              </a:spcAft>
              <a:buSzPts val="2800"/>
              <a:buChar char="❖"/>
            </a:pPr>
            <a:r>
              <a:rPr lang="en-US"/>
              <a:t>~2020: Informal discussions on increasing engagement</a:t>
            </a:r>
            <a:endParaRPr/>
          </a:p>
          <a:p>
            <a:pPr indent="-381000" lvl="1" marL="914400" rtl="0" algn="l">
              <a:lnSpc>
                <a:spcPct val="100000"/>
              </a:lnSpc>
              <a:spcBef>
                <a:spcPts val="500"/>
              </a:spcBef>
              <a:spcAft>
                <a:spcPts val="0"/>
              </a:spcAft>
              <a:buSzPts val="2400"/>
              <a:buChar char="▪"/>
            </a:pPr>
            <a:r>
              <a:rPr lang="en-US"/>
              <a:t>Triggered by biodiversity crisis; CBD GBF</a:t>
            </a:r>
            <a:endParaRPr/>
          </a:p>
          <a:p>
            <a:pPr indent="-406400" lvl="0" marL="457200" rtl="0" algn="l">
              <a:lnSpc>
                <a:spcPct val="158333"/>
              </a:lnSpc>
              <a:spcBef>
                <a:spcPts val="0"/>
              </a:spcBef>
              <a:spcAft>
                <a:spcPts val="0"/>
              </a:spcAft>
              <a:buSzPts val="2800"/>
              <a:buChar char="❖"/>
            </a:pPr>
            <a:r>
              <a:rPr lang="en-US"/>
              <a:t>2021: Biodiversity “Discussion Group” initiated</a:t>
            </a:r>
            <a:endParaRPr/>
          </a:p>
          <a:p>
            <a:pPr indent="-406400" lvl="0" marL="457200" rtl="0" algn="l">
              <a:lnSpc>
                <a:spcPct val="158333"/>
              </a:lnSpc>
              <a:spcBef>
                <a:spcPts val="0"/>
              </a:spcBef>
              <a:spcAft>
                <a:spcPts val="0"/>
              </a:spcAft>
              <a:buSzPts val="2800"/>
              <a:buChar char="❖"/>
            </a:pPr>
            <a:r>
              <a:rPr lang="en-US"/>
              <a:t>2022-2024: Ecosystem Extent Task Team</a:t>
            </a:r>
            <a:endParaRPr/>
          </a:p>
          <a:p>
            <a:pPr indent="-381000" lvl="1" marL="914400" rtl="0" algn="l">
              <a:lnSpc>
                <a:spcPct val="158333"/>
              </a:lnSpc>
              <a:spcBef>
                <a:spcPts val="0"/>
              </a:spcBef>
              <a:spcAft>
                <a:spcPts val="0"/>
              </a:spcAft>
              <a:buSzPts val="2400"/>
              <a:buChar char="▪"/>
            </a:pPr>
            <a:r>
              <a:rPr lang="en-US"/>
              <a:t>Overarching goal: Long term engagement</a:t>
            </a:r>
            <a:endParaRPr/>
          </a:p>
          <a:p>
            <a:pPr indent="-406400" lvl="0" marL="457200" rtl="0" algn="l">
              <a:lnSpc>
                <a:spcPct val="158333"/>
              </a:lnSpc>
              <a:spcBef>
                <a:spcPts val="0"/>
              </a:spcBef>
              <a:spcAft>
                <a:spcPts val="0"/>
              </a:spcAft>
              <a:buSzPts val="2800"/>
              <a:buChar char="❖"/>
            </a:pPr>
            <a:r>
              <a:rPr lang="en-US"/>
              <a:t>2024 </a:t>
            </a:r>
            <a:endParaRPr/>
          </a:p>
          <a:p>
            <a:pPr indent="-381000" lvl="1" marL="914400" rtl="0" algn="l">
              <a:lnSpc>
                <a:spcPct val="158333"/>
              </a:lnSpc>
              <a:spcBef>
                <a:spcPts val="0"/>
              </a:spcBef>
              <a:spcAft>
                <a:spcPts val="0"/>
              </a:spcAft>
              <a:buSzPts val="2400"/>
              <a:buChar char="▪"/>
            </a:pPr>
            <a:r>
              <a:rPr lang="en-US"/>
              <a:t>CEOS Chair (CSA) selects Biodiversity as its focus theme</a:t>
            </a:r>
            <a:endParaRPr/>
          </a:p>
          <a:p>
            <a:pPr indent="-381000" lvl="1" marL="914400" rtl="0" algn="l">
              <a:lnSpc>
                <a:spcPct val="158333"/>
              </a:lnSpc>
              <a:spcBef>
                <a:spcPts val="0"/>
              </a:spcBef>
              <a:spcAft>
                <a:spcPts val="0"/>
              </a:spcAft>
              <a:buSzPts val="2400"/>
              <a:buChar char="▪"/>
            </a:pPr>
            <a:r>
              <a:rPr lang="en-US"/>
              <a:t>BST established based on Chair’s recommendation (Plenary, October): </a:t>
            </a:r>
            <a:endParaRPr/>
          </a:p>
          <a:p>
            <a:pPr indent="-228600" lvl="0" marL="457200" rtl="0" algn="l">
              <a:lnSpc>
                <a:spcPct val="158333"/>
              </a:lnSpc>
              <a:spcBef>
                <a:spcPts val="0"/>
              </a:spcBef>
              <a:spcAft>
                <a:spcPts val="0"/>
              </a:spcAft>
              <a:buSzPts val="2800"/>
              <a:buNone/>
            </a:pPr>
            <a:r>
              <a:t/>
            </a:r>
            <a:endParaRPr/>
          </a:p>
          <a:p>
            <a:pPr indent="-406400" lvl="0" marL="457200" rtl="0" algn="l">
              <a:lnSpc>
                <a:spcPct val="158333"/>
              </a:lnSpc>
              <a:spcBef>
                <a:spcPts val="0"/>
              </a:spcBef>
              <a:spcAft>
                <a:spcPts val="0"/>
              </a:spcAft>
              <a:buSzPts val="2800"/>
              <a:buChar char="❖"/>
            </a:pPr>
            <a:r>
              <a:rPr lang="en-US"/>
              <a:t>2025 (Plenary, November): BST presents recommendation</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
        <p:nvSpPr>
          <p:cNvPr id="62" name="Google Shape;62;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How we got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4"/>
          <p:cNvSpPr txBox="1"/>
          <p:nvPr>
            <p:ph idx="1" type="body"/>
          </p:nvPr>
        </p:nvSpPr>
        <p:spPr>
          <a:xfrm>
            <a:off x="386632" y="1233714"/>
            <a:ext cx="11384454" cy="4987691"/>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en-US"/>
              <a:t>Overall task:</a:t>
            </a:r>
            <a:r>
              <a:rPr lang="en-US"/>
              <a:t> Assess the options for sustainable support for biodiversity in CEOS and make a recommendation at Plenary 2025.</a:t>
            </a:r>
            <a:endParaRPr/>
          </a:p>
          <a:p>
            <a:pPr indent="0" lvl="0" marL="50800" rtl="0" algn="l">
              <a:lnSpc>
                <a:spcPct val="90000"/>
              </a:lnSpc>
              <a:spcBef>
                <a:spcPts val="1000"/>
              </a:spcBef>
              <a:spcAft>
                <a:spcPts val="0"/>
              </a:spcAft>
              <a:buSzPts val="2800"/>
              <a:buNone/>
            </a:pPr>
            <a:r>
              <a:t/>
            </a:r>
            <a:endParaRPr/>
          </a:p>
          <a:p>
            <a:pPr indent="0" lvl="0" marL="50800" rtl="0" algn="l">
              <a:lnSpc>
                <a:spcPct val="90000"/>
              </a:lnSpc>
              <a:spcBef>
                <a:spcPts val="1000"/>
              </a:spcBef>
              <a:spcAft>
                <a:spcPts val="0"/>
              </a:spcAft>
              <a:buSzPts val="2800"/>
              <a:buNone/>
            </a:pPr>
            <a:r>
              <a:rPr b="1" lang="en-US"/>
              <a:t>Phase 1: </a:t>
            </a:r>
            <a:r>
              <a:rPr lang="en-US"/>
              <a:t>Conduct a stakeholder assessment (identify end user needs)</a:t>
            </a:r>
            <a:endParaRPr/>
          </a:p>
          <a:p>
            <a:pPr indent="0" lvl="0" marL="50800" rtl="0" algn="l">
              <a:lnSpc>
                <a:spcPct val="90000"/>
              </a:lnSpc>
              <a:spcBef>
                <a:spcPts val="1000"/>
              </a:spcBef>
              <a:spcAft>
                <a:spcPts val="0"/>
              </a:spcAft>
              <a:buSzPts val="2800"/>
              <a:buNone/>
            </a:pPr>
            <a:r>
              <a:rPr b="1" lang="en-US"/>
              <a:t>Phase 2:</a:t>
            </a:r>
            <a:r>
              <a:rPr lang="en-US"/>
              <a:t> Consult across CEOS entities and agencies (assess potential to address user needs)</a:t>
            </a:r>
            <a:endParaRPr/>
          </a:p>
          <a:p>
            <a:pPr indent="0" lvl="0" marL="50800" rtl="0" algn="l">
              <a:lnSpc>
                <a:spcPct val="90000"/>
              </a:lnSpc>
              <a:spcBef>
                <a:spcPts val="1000"/>
              </a:spcBef>
              <a:spcAft>
                <a:spcPts val="0"/>
              </a:spcAft>
              <a:buSzPts val="2800"/>
              <a:buNone/>
            </a:pPr>
            <a:r>
              <a:rPr b="1" lang="en-US"/>
              <a:t>Phase 3: </a:t>
            </a:r>
            <a:r>
              <a:rPr lang="en-US"/>
              <a:t>Develop recommendation for sustainable CEOS support for biodiversity and associated documentation</a:t>
            </a:r>
            <a:endParaRPr/>
          </a:p>
        </p:txBody>
      </p:sp>
      <p:sp>
        <p:nvSpPr>
          <p:cNvPr id="68" name="Google Shape;68;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BST Mandate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5"/>
          <p:cNvSpPr txBox="1"/>
          <p:nvPr>
            <p:ph idx="1" type="body"/>
          </p:nvPr>
        </p:nvSpPr>
        <p:spPr>
          <a:xfrm>
            <a:off x="386632" y="1233714"/>
            <a:ext cx="11384454" cy="4987691"/>
          </a:xfrm>
          <a:prstGeom prst="rect">
            <a:avLst/>
          </a:prstGeom>
          <a:noFill/>
          <a:ln>
            <a:noFill/>
          </a:ln>
        </p:spPr>
        <p:txBody>
          <a:bodyPr anchorCtr="0" anchor="t" bIns="45700" lIns="91425" spcFirstLastPara="1" rIns="91425" wrap="square" tIns="45700">
            <a:noAutofit/>
          </a:bodyPr>
          <a:lstStyle/>
          <a:p>
            <a:pPr indent="-457200" lvl="0" marL="508000" rtl="0" algn="l">
              <a:lnSpc>
                <a:spcPct val="90000"/>
              </a:lnSpc>
              <a:spcBef>
                <a:spcPts val="1000"/>
              </a:spcBef>
              <a:spcAft>
                <a:spcPts val="0"/>
              </a:spcAft>
              <a:buSzPts val="2800"/>
              <a:buFont typeface="Arial"/>
              <a:buAutoNum type="arabicParenR"/>
            </a:pPr>
            <a:r>
              <a:rPr lang="en-US"/>
              <a:t>Utilize a standard User Needs Table format </a:t>
            </a:r>
            <a:endParaRPr/>
          </a:p>
          <a:p>
            <a:pPr indent="-457200" lvl="0" marL="508000" rtl="0" algn="l">
              <a:lnSpc>
                <a:spcPct val="90000"/>
              </a:lnSpc>
              <a:spcBef>
                <a:spcPts val="1000"/>
              </a:spcBef>
              <a:spcAft>
                <a:spcPts val="0"/>
              </a:spcAft>
              <a:buSzPts val="2800"/>
              <a:buFont typeface="Arial"/>
              <a:buAutoNum type="arabicParenR"/>
            </a:pPr>
            <a:r>
              <a:rPr lang="en-US"/>
              <a:t>Assign “needs leads” to key organizations (e.g., CBD)</a:t>
            </a:r>
            <a:endParaRPr/>
          </a:p>
          <a:p>
            <a:pPr indent="-457200" lvl="0" marL="508000" rtl="0" algn="l">
              <a:lnSpc>
                <a:spcPct val="90000"/>
              </a:lnSpc>
              <a:spcBef>
                <a:spcPts val="1000"/>
              </a:spcBef>
              <a:spcAft>
                <a:spcPts val="0"/>
              </a:spcAft>
              <a:buSzPts val="2800"/>
              <a:buFont typeface="Arial"/>
              <a:buAutoNum type="arabicParenR"/>
            </a:pPr>
            <a:r>
              <a:rPr lang="en-US"/>
              <a:t>Populate User Needs Table for each organization</a:t>
            </a:r>
            <a:endParaRPr/>
          </a:p>
          <a:p>
            <a:pPr indent="-457200" lvl="1" marL="965200" rtl="0" algn="l">
              <a:lnSpc>
                <a:spcPct val="90000"/>
              </a:lnSpc>
              <a:spcBef>
                <a:spcPts val="500"/>
              </a:spcBef>
              <a:spcAft>
                <a:spcPts val="0"/>
              </a:spcAft>
              <a:buSzPts val="2400"/>
              <a:buFont typeface="Arial"/>
              <a:buChar char="•"/>
            </a:pPr>
            <a:r>
              <a:rPr lang="en-US"/>
              <a:t>Existing knowledge</a:t>
            </a:r>
            <a:endParaRPr/>
          </a:p>
          <a:p>
            <a:pPr indent="-457200" lvl="1" marL="965200" rtl="0" algn="l">
              <a:lnSpc>
                <a:spcPct val="90000"/>
              </a:lnSpc>
              <a:spcBef>
                <a:spcPts val="500"/>
              </a:spcBef>
              <a:spcAft>
                <a:spcPts val="0"/>
              </a:spcAft>
              <a:buSzPts val="2400"/>
              <a:buFont typeface="Arial"/>
              <a:buChar char="•"/>
            </a:pPr>
            <a:r>
              <a:rPr lang="en-US"/>
              <a:t>Organization’s documentation</a:t>
            </a:r>
            <a:endParaRPr/>
          </a:p>
          <a:p>
            <a:pPr indent="-457200" lvl="1" marL="965200" rtl="0" algn="l">
              <a:lnSpc>
                <a:spcPct val="90000"/>
              </a:lnSpc>
              <a:spcBef>
                <a:spcPts val="500"/>
              </a:spcBef>
              <a:spcAft>
                <a:spcPts val="0"/>
              </a:spcAft>
              <a:buSzPts val="2400"/>
              <a:buFont typeface="Arial"/>
              <a:buChar char="•"/>
            </a:pPr>
            <a:r>
              <a:rPr lang="en-US"/>
              <a:t>Discussion with the organization</a:t>
            </a:r>
            <a:endParaRPr/>
          </a:p>
          <a:p>
            <a:pPr indent="-457200" lvl="0" marL="508000" rtl="0" algn="l">
              <a:lnSpc>
                <a:spcPct val="90000"/>
              </a:lnSpc>
              <a:spcBef>
                <a:spcPts val="1000"/>
              </a:spcBef>
              <a:spcAft>
                <a:spcPts val="0"/>
              </a:spcAft>
              <a:buSzPts val="2800"/>
              <a:buFont typeface="Arial"/>
              <a:buAutoNum type="arabicParenR"/>
            </a:pPr>
            <a:r>
              <a:rPr lang="en-US"/>
              <a:t>Focus on </a:t>
            </a:r>
            <a:r>
              <a:rPr b="1" lang="en-US"/>
              <a:t>key, high level </a:t>
            </a:r>
            <a:r>
              <a:rPr lang="en-US"/>
              <a:t>user needs</a:t>
            </a:r>
            <a:endParaRPr/>
          </a:p>
          <a:p>
            <a:pPr indent="-457200" lvl="0" marL="508000" rtl="0" algn="l">
              <a:lnSpc>
                <a:spcPct val="90000"/>
              </a:lnSpc>
              <a:spcBef>
                <a:spcPts val="1000"/>
              </a:spcBef>
              <a:spcAft>
                <a:spcPts val="0"/>
              </a:spcAft>
              <a:buSzPts val="2800"/>
              <a:buFont typeface="Arial"/>
              <a:buAutoNum type="arabicParenR"/>
            </a:pPr>
            <a:r>
              <a:rPr lang="en-US"/>
              <a:t>BST co-leads consolidate into single table</a:t>
            </a:r>
            <a:endParaRPr/>
          </a:p>
          <a:p>
            <a:pPr indent="0" lvl="0" marL="50800" rtl="0" algn="l">
              <a:lnSpc>
                <a:spcPct val="90000"/>
              </a:lnSpc>
              <a:spcBef>
                <a:spcPts val="1000"/>
              </a:spcBef>
              <a:spcAft>
                <a:spcPts val="0"/>
              </a:spcAft>
              <a:buSzPts val="2800"/>
              <a:buNone/>
            </a:pPr>
            <a:r>
              <a:t/>
            </a:r>
            <a:endParaRPr/>
          </a:p>
        </p:txBody>
      </p:sp>
      <p:sp>
        <p:nvSpPr>
          <p:cNvPr id="74" name="Google Shape;74;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Stakeholder Assessment Process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
          <p:cNvSpPr txBox="1"/>
          <p:nvPr>
            <p:ph idx="1" type="body"/>
          </p:nvPr>
        </p:nvSpPr>
        <p:spPr>
          <a:xfrm>
            <a:off x="386632" y="1233714"/>
            <a:ext cx="11384454" cy="4987691"/>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lang="en-US"/>
              <a:t>Q: How detailed does the Assessment need to be?</a:t>
            </a:r>
            <a:endParaRPr/>
          </a:p>
          <a:p>
            <a:pPr indent="0" lvl="0" marL="50800" rtl="0" algn="l">
              <a:lnSpc>
                <a:spcPct val="90000"/>
              </a:lnSpc>
              <a:spcBef>
                <a:spcPts val="1000"/>
              </a:spcBef>
              <a:spcAft>
                <a:spcPts val="0"/>
              </a:spcAft>
              <a:buSzPts val="2800"/>
              <a:buNone/>
            </a:pPr>
            <a:r>
              <a:t/>
            </a:r>
            <a:endParaRPr/>
          </a:p>
          <a:p>
            <a:pPr indent="-457200" lvl="0" marL="508000" rtl="0" algn="l">
              <a:lnSpc>
                <a:spcPct val="90000"/>
              </a:lnSpc>
              <a:spcBef>
                <a:spcPts val="1000"/>
              </a:spcBef>
              <a:spcAft>
                <a:spcPts val="0"/>
              </a:spcAft>
              <a:buSzPts val="2800"/>
              <a:buFont typeface="Arial"/>
              <a:buAutoNum type="arabicParenR"/>
            </a:pPr>
            <a:r>
              <a:rPr lang="en-US"/>
              <a:t>Heavy overlap among the needs of the organizations, e.g…</a:t>
            </a:r>
            <a:endParaRPr/>
          </a:p>
          <a:p>
            <a:pPr indent="-381000" lvl="1" marL="914400" rtl="0" algn="l">
              <a:lnSpc>
                <a:spcPct val="90000"/>
              </a:lnSpc>
              <a:spcBef>
                <a:spcPts val="500"/>
              </a:spcBef>
              <a:spcAft>
                <a:spcPts val="0"/>
              </a:spcAft>
              <a:buSzPts val="2400"/>
              <a:buChar char="▪"/>
            </a:pPr>
            <a:r>
              <a:rPr lang="en-US"/>
              <a:t>Ecosystem extent</a:t>
            </a:r>
            <a:endParaRPr/>
          </a:p>
          <a:p>
            <a:pPr indent="-381000" lvl="1" marL="914400" rtl="0" algn="l">
              <a:lnSpc>
                <a:spcPct val="90000"/>
              </a:lnSpc>
              <a:spcBef>
                <a:spcPts val="500"/>
              </a:spcBef>
              <a:spcAft>
                <a:spcPts val="0"/>
              </a:spcAft>
              <a:buSzPts val="2400"/>
              <a:buChar char="▪"/>
            </a:pPr>
            <a:r>
              <a:rPr lang="en-US"/>
              <a:t>Ecosystem condition</a:t>
            </a:r>
            <a:endParaRPr/>
          </a:p>
          <a:p>
            <a:pPr indent="-457200" lvl="0" marL="508000" rtl="0" algn="l">
              <a:lnSpc>
                <a:spcPct val="90000"/>
              </a:lnSpc>
              <a:spcBef>
                <a:spcPts val="1000"/>
              </a:spcBef>
              <a:spcAft>
                <a:spcPts val="0"/>
              </a:spcAft>
              <a:buSzPts val="2800"/>
              <a:buFont typeface="Arial"/>
              <a:buAutoNum type="arabicParenR"/>
            </a:pPr>
            <a:r>
              <a:rPr lang="en-US"/>
              <a:t>BST should match information level to its mandate</a:t>
            </a:r>
            <a:endParaRPr/>
          </a:p>
          <a:p>
            <a:pPr indent="-381000" lvl="1" marL="914400" rtl="0" algn="l">
              <a:lnSpc>
                <a:spcPct val="90000"/>
              </a:lnSpc>
              <a:spcBef>
                <a:spcPts val="500"/>
              </a:spcBef>
              <a:spcAft>
                <a:spcPts val="0"/>
              </a:spcAft>
              <a:buSzPts val="2400"/>
              <a:buChar char="▪"/>
            </a:pPr>
            <a:r>
              <a:rPr lang="en-US"/>
              <a:t>“Deep dive” not needed for BST to make its recommendation</a:t>
            </a:r>
            <a:endParaRPr/>
          </a:p>
          <a:p>
            <a:pPr indent="-457200" lvl="0" marL="508000" rtl="0" algn="l">
              <a:lnSpc>
                <a:spcPct val="90000"/>
              </a:lnSpc>
              <a:spcBef>
                <a:spcPts val="1000"/>
              </a:spcBef>
              <a:spcAft>
                <a:spcPts val="0"/>
              </a:spcAft>
              <a:buSzPts val="2800"/>
              <a:buFont typeface="Arial"/>
              <a:buAutoNum type="arabicParenR"/>
            </a:pPr>
            <a:r>
              <a:rPr lang="en-US"/>
              <a:t>Implication</a:t>
            </a:r>
            <a:endParaRPr/>
          </a:p>
          <a:p>
            <a:pPr indent="-381000" lvl="1" marL="914400" rtl="0" algn="l">
              <a:lnSpc>
                <a:spcPct val="90000"/>
              </a:lnSpc>
              <a:spcBef>
                <a:spcPts val="500"/>
              </a:spcBef>
              <a:spcAft>
                <a:spcPts val="0"/>
              </a:spcAft>
              <a:buSzPts val="2400"/>
              <a:buChar char="▪"/>
            </a:pPr>
            <a:r>
              <a:rPr lang="en-US"/>
              <a:t>Focus on key, high-level needs</a:t>
            </a:r>
            <a:endParaRPr/>
          </a:p>
          <a:p>
            <a:pPr indent="-381000" lvl="1" marL="914400" rtl="0" algn="l">
              <a:lnSpc>
                <a:spcPct val="90000"/>
              </a:lnSpc>
              <a:spcBef>
                <a:spcPts val="500"/>
              </a:spcBef>
              <a:spcAft>
                <a:spcPts val="0"/>
              </a:spcAft>
              <a:buSzPts val="2400"/>
              <a:buChar char="▪"/>
            </a:pPr>
            <a:r>
              <a:rPr lang="en-US"/>
              <a:t>Consolidate across user organizations</a:t>
            </a:r>
            <a:endParaRPr/>
          </a:p>
        </p:txBody>
      </p:sp>
      <p:sp>
        <p:nvSpPr>
          <p:cNvPr id="80" name="Google Shape;8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Stakeholder Assessment: Scope &amp; Depth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User Needs (Abridged)</a:t>
            </a:r>
            <a:endParaRPr/>
          </a:p>
        </p:txBody>
      </p:sp>
      <p:pic>
        <p:nvPicPr>
          <p:cNvPr id="86" name="Google Shape;86;p7"/>
          <p:cNvPicPr preferRelativeResize="0"/>
          <p:nvPr/>
        </p:nvPicPr>
        <p:blipFill rotWithShape="1">
          <a:blip r:embed="rId3">
            <a:alphaModFix/>
          </a:blip>
          <a:srcRect b="0" l="0" r="0" t="0"/>
          <a:stretch/>
        </p:blipFill>
        <p:spPr>
          <a:xfrm>
            <a:off x="176504" y="1114687"/>
            <a:ext cx="11795759" cy="57601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User Needs (Abridged)</a:t>
            </a:r>
            <a:endParaRPr/>
          </a:p>
        </p:txBody>
      </p:sp>
      <p:sp>
        <p:nvSpPr>
          <p:cNvPr id="92" name="Google Shape;92;p8"/>
          <p:cNvSpPr/>
          <p:nvPr/>
        </p:nvSpPr>
        <p:spPr>
          <a:xfrm>
            <a:off x="5781453" y="5950193"/>
            <a:ext cx="420546" cy="593559"/>
          </a:xfrm>
          <a:prstGeom prst="downArrow">
            <a:avLst>
              <a:gd fmla="val 50000" name="adj1"/>
              <a:gd fmla="val 50000" name="adj2"/>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 name="Google Shape;93;p8"/>
          <p:cNvSpPr txBox="1"/>
          <p:nvPr/>
        </p:nvSpPr>
        <p:spPr>
          <a:xfrm>
            <a:off x="6104737" y="5950193"/>
            <a:ext cx="6858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More</a:t>
            </a:r>
            <a:endParaRPr/>
          </a:p>
        </p:txBody>
      </p:sp>
      <p:pic>
        <p:nvPicPr>
          <p:cNvPr id="94" name="Google Shape;94;p8"/>
          <p:cNvPicPr preferRelativeResize="0"/>
          <p:nvPr/>
        </p:nvPicPr>
        <p:blipFill rotWithShape="1">
          <a:blip r:embed="rId3">
            <a:alphaModFix/>
          </a:blip>
          <a:srcRect b="0" l="0" r="0" t="0"/>
          <a:stretch/>
        </p:blipFill>
        <p:spPr>
          <a:xfrm>
            <a:off x="0" y="1099016"/>
            <a:ext cx="12209474" cy="47729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9"/>
          <p:cNvSpPr txBox="1"/>
          <p:nvPr>
            <p:ph idx="1" type="body"/>
          </p:nvPr>
        </p:nvSpPr>
        <p:spPr>
          <a:xfrm>
            <a:off x="386632" y="1084522"/>
            <a:ext cx="11384454" cy="559754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a:t>Phase 1:</a:t>
            </a:r>
            <a:endParaRPr/>
          </a:p>
          <a:p>
            <a:pPr indent="-381000" lvl="1" marL="914400" rtl="0" algn="l">
              <a:lnSpc>
                <a:spcPct val="90000"/>
              </a:lnSpc>
              <a:spcBef>
                <a:spcPts val="500"/>
              </a:spcBef>
              <a:spcAft>
                <a:spcPts val="0"/>
              </a:spcAft>
              <a:buSzPts val="2400"/>
              <a:buChar char="▪"/>
            </a:pPr>
            <a:r>
              <a:rPr lang="en-US"/>
              <a:t>Now finalizing consolidated User Needs Table</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t>Phase 2: CEOS consultation</a:t>
            </a:r>
            <a:endParaRPr/>
          </a:p>
          <a:p>
            <a:pPr indent="-381000" lvl="1" marL="914400" rtl="0" algn="l">
              <a:lnSpc>
                <a:spcPct val="90000"/>
              </a:lnSpc>
              <a:spcBef>
                <a:spcPts val="500"/>
              </a:spcBef>
              <a:spcAft>
                <a:spcPts val="0"/>
              </a:spcAft>
              <a:buSzPts val="2400"/>
              <a:buChar char="▪"/>
            </a:pPr>
            <a:r>
              <a:rPr lang="en-US"/>
              <a:t>Share User Needs Table with WGs, VCs, and agencies to request review</a:t>
            </a:r>
            <a:endParaRPr/>
          </a:p>
          <a:p>
            <a:pPr indent="-381000" lvl="1" marL="914400" rtl="0" algn="l">
              <a:lnSpc>
                <a:spcPct val="90000"/>
              </a:lnSpc>
              <a:spcBef>
                <a:spcPts val="500"/>
              </a:spcBef>
              <a:spcAft>
                <a:spcPts val="0"/>
              </a:spcAft>
              <a:buSzPts val="2400"/>
              <a:buChar char="▪"/>
            </a:pPr>
            <a:r>
              <a:rPr lang="en-US"/>
              <a:t>Include specific guidance on type of feedback wanted</a:t>
            </a:r>
            <a:endParaRPr/>
          </a:p>
          <a:p>
            <a:pPr indent="-381000" lvl="1" marL="914400" rtl="0" algn="l">
              <a:lnSpc>
                <a:spcPct val="90000"/>
              </a:lnSpc>
              <a:spcBef>
                <a:spcPts val="500"/>
              </a:spcBef>
              <a:spcAft>
                <a:spcPts val="0"/>
              </a:spcAft>
              <a:buSzPts val="2400"/>
              <a:buChar char="▪"/>
            </a:pPr>
            <a:r>
              <a:rPr lang="en-US"/>
              <a:t>Follow up individually by appropriate means</a:t>
            </a:r>
            <a:endParaRPr/>
          </a:p>
          <a:p>
            <a:pPr indent="-381000" lvl="1" marL="914400" rtl="0" algn="l">
              <a:lnSpc>
                <a:spcPct val="90000"/>
              </a:lnSpc>
              <a:spcBef>
                <a:spcPts val="500"/>
              </a:spcBef>
              <a:spcAft>
                <a:spcPts val="0"/>
              </a:spcAft>
              <a:buSzPts val="2400"/>
              <a:buChar char="▪"/>
            </a:pPr>
            <a:r>
              <a:rPr lang="en-US"/>
              <a:t>~15 May: Wrap up consultation, then consolidate until 30 May</a:t>
            </a:r>
            <a:endParaRPr sz="1050"/>
          </a:p>
          <a:p>
            <a:pPr indent="-406400" lvl="0" marL="457200" marR="0" rtl="0" algn="l">
              <a:lnSpc>
                <a:spcPct val="90000"/>
              </a:lnSpc>
              <a:spcBef>
                <a:spcPts val="1000"/>
              </a:spcBef>
              <a:spcAft>
                <a:spcPts val="0"/>
              </a:spcAft>
              <a:buClr>
                <a:schemeClr val="dk1"/>
              </a:buClr>
              <a:buSzPts val="2800"/>
              <a:buFont typeface="Noto Sans Symbols"/>
              <a:buChar char="❖"/>
            </a:pPr>
            <a:r>
              <a:rPr lang="en-US"/>
              <a:t>Phase 3: Develop recommendation and deliverable documents</a:t>
            </a:r>
            <a:endParaRPr/>
          </a:p>
          <a:p>
            <a:pPr indent="-381000" lvl="1" marL="914400" rtl="0" algn="l">
              <a:lnSpc>
                <a:spcPct val="90000"/>
              </a:lnSpc>
              <a:spcBef>
                <a:spcPts val="500"/>
              </a:spcBef>
              <a:spcAft>
                <a:spcPts val="0"/>
              </a:spcAft>
              <a:buSzPts val="2400"/>
              <a:buChar char="▪"/>
            </a:pPr>
            <a:r>
              <a:rPr lang="en-US"/>
              <a:t>Most of (N hemisphere) summer</a:t>
            </a:r>
            <a:endParaRPr/>
          </a:p>
          <a:p>
            <a:pPr indent="-381000" lvl="1" marL="914400" rtl="0" algn="l">
              <a:lnSpc>
                <a:spcPct val="90000"/>
              </a:lnSpc>
              <a:spcBef>
                <a:spcPts val="500"/>
              </a:spcBef>
              <a:spcAft>
                <a:spcPts val="0"/>
              </a:spcAft>
              <a:buSzPts val="2400"/>
              <a:buChar char="▪"/>
            </a:pPr>
            <a:r>
              <a:rPr lang="en-US">
                <a:solidFill>
                  <a:schemeClr val="dk1"/>
                </a:solidFill>
              </a:rPr>
              <a:t>26 August: Submit draft deliverable documents for SIT-TW</a:t>
            </a:r>
            <a:endParaRPr/>
          </a:p>
          <a:p>
            <a:pPr indent="-381000" lvl="1" marL="914400" rtl="0" algn="l">
              <a:lnSpc>
                <a:spcPct val="90000"/>
              </a:lnSpc>
              <a:spcBef>
                <a:spcPts val="500"/>
              </a:spcBef>
              <a:spcAft>
                <a:spcPts val="0"/>
              </a:spcAft>
              <a:buSzPts val="2400"/>
              <a:buChar char="▪"/>
            </a:pPr>
            <a:r>
              <a:rPr lang="en-US">
                <a:solidFill>
                  <a:schemeClr val="dk1"/>
                </a:solidFill>
              </a:rPr>
              <a:t>SIT-TW: side meeting for feedback &amp; socialization</a:t>
            </a:r>
            <a:endParaRPr/>
          </a:p>
          <a:p>
            <a:pPr indent="0" lvl="0" marL="50800" rtl="0" algn="l">
              <a:lnSpc>
                <a:spcPct val="90000"/>
              </a:lnSpc>
              <a:spcBef>
                <a:spcPts val="1000"/>
              </a:spcBef>
              <a:spcAft>
                <a:spcPts val="0"/>
              </a:spcAft>
              <a:buSzPts val="2800"/>
              <a:buNone/>
            </a:pPr>
            <a:r>
              <a:rPr lang="en-US" sz="1200">
                <a:solidFill>
                  <a:schemeClr val="dk1"/>
                </a:solidFill>
              </a:rPr>
              <a:t>  </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solidFill>
                  <a:schemeClr val="dk1"/>
                </a:solidFill>
              </a:rPr>
              <a:t>Plenary </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
        <p:nvSpPr>
          <p:cNvPr id="100" name="Google Shape;10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Looking Ahead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Geller, Gary N (US 398P)</dc:creator>
</cp:coreProperties>
</file>