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61" r:id="rId3"/>
    <p:sldId id="2145706622" r:id="rId4"/>
    <p:sldId id="2145706623" r:id="rId5"/>
    <p:sldId id="2145706625" r:id="rId6"/>
    <p:sldId id="2145706624" r:id="rId7"/>
    <p:sldId id="2145706627" r:id="rId8"/>
    <p:sldId id="2145706628" r:id="rId9"/>
  </p:sldIdLst>
  <p:sldSz cx="12192000" cy="6858000"/>
  <p:notesSz cx="6858000" cy="9144000"/>
  <p:embeddedFontLst>
    <p:embeddedFont>
      <p:font typeface="Montserrat"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B56E656-7BCA-47BA-932F-B9CCCDF33D5D}" type="slidenum">
              <a:rPr lang="en-GB" smtClean="0"/>
              <a:pPr/>
              <a:t>2</a:t>
            </a:fld>
            <a:endParaRPr lang="en-GB"/>
          </a:p>
        </p:txBody>
      </p:sp>
    </p:spTree>
    <p:extLst>
      <p:ext uri="{BB962C8B-B14F-4D97-AF65-F5344CB8AC3E}">
        <p14:creationId xmlns:p14="http://schemas.microsoft.com/office/powerpoint/2010/main" val="11964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B56E656-7BCA-47BA-932F-B9CCCDF33D5D}" type="slidenum">
              <a:rPr lang="en-GB" smtClean="0"/>
              <a:pPr/>
              <a:t>3</a:t>
            </a:fld>
            <a:endParaRPr lang="en-GB"/>
          </a:p>
        </p:txBody>
      </p:sp>
    </p:spTree>
    <p:extLst>
      <p:ext uri="{BB962C8B-B14F-4D97-AF65-F5344CB8AC3E}">
        <p14:creationId xmlns:p14="http://schemas.microsoft.com/office/powerpoint/2010/main" val="305619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B56E656-7BCA-47BA-932F-B9CCCDF33D5D}" type="slidenum">
              <a:rPr lang="en-GB" smtClean="0"/>
              <a:pPr/>
              <a:t>4</a:t>
            </a:fld>
            <a:endParaRPr lang="en-GB"/>
          </a:p>
        </p:txBody>
      </p:sp>
    </p:spTree>
    <p:extLst>
      <p:ext uri="{BB962C8B-B14F-4D97-AF65-F5344CB8AC3E}">
        <p14:creationId xmlns:p14="http://schemas.microsoft.com/office/powerpoint/2010/main" val="191956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B56E656-7BCA-47BA-932F-B9CCCDF33D5D}" type="slidenum">
              <a:rPr lang="en-GB" smtClean="0"/>
              <a:pPr/>
              <a:t>5</a:t>
            </a:fld>
            <a:endParaRPr lang="en-GB"/>
          </a:p>
        </p:txBody>
      </p:sp>
    </p:spTree>
    <p:extLst>
      <p:ext uri="{BB962C8B-B14F-4D97-AF65-F5344CB8AC3E}">
        <p14:creationId xmlns:p14="http://schemas.microsoft.com/office/powerpoint/2010/main" val="291639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B56E656-7BCA-47BA-932F-B9CCCDF33D5D}" type="slidenum">
              <a:rPr lang="en-GB" smtClean="0"/>
              <a:pPr/>
              <a:t>6</a:t>
            </a:fld>
            <a:endParaRPr lang="en-GB"/>
          </a:p>
        </p:txBody>
      </p:sp>
    </p:spTree>
    <p:extLst>
      <p:ext uri="{BB962C8B-B14F-4D97-AF65-F5344CB8AC3E}">
        <p14:creationId xmlns:p14="http://schemas.microsoft.com/office/powerpoint/2010/main" val="426120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B56E656-7BCA-47BA-932F-B9CCCDF33D5D}" type="slidenum">
              <a:rPr lang="en-GB" smtClean="0"/>
              <a:pPr/>
              <a:t>7</a:t>
            </a:fld>
            <a:endParaRPr lang="en-GB"/>
          </a:p>
        </p:txBody>
      </p:sp>
    </p:spTree>
    <p:extLst>
      <p:ext uri="{BB962C8B-B14F-4D97-AF65-F5344CB8AC3E}">
        <p14:creationId xmlns:p14="http://schemas.microsoft.com/office/powerpoint/2010/main" val="116947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5"/>
          <p:cNvSpPr>
            <a:spLocks noGrp="1" noChangeArrowheads="1"/>
          </p:cNvSpPr>
          <p:nvPr>
            <p:ph type="sldNum" sz="quarter" idx="4294967295"/>
          </p:nvPr>
        </p:nvSpPr>
        <p:spPr>
          <a:xfrm>
            <a:off x="11430596" y="6610350"/>
            <a:ext cx="761404" cy="247650"/>
          </a:xfrm>
          <a:prstGeom prst="rect">
            <a:avLst/>
          </a:prstGeom>
        </p:spPr>
        <p:txBody>
          <a:bodyPr/>
          <a:lstStyle>
            <a:lvl1pPr>
              <a:defRPr sz="800">
                <a:solidFill>
                  <a:schemeClr val="tx2"/>
                </a:solidFill>
              </a:defRPr>
            </a:lvl1pPr>
          </a:lstStyle>
          <a:p>
            <a:pPr>
              <a:defRPr/>
            </a:pPr>
            <a:r>
              <a:rPr lang="en-GB" dirty="0"/>
              <a:t>Slide: </a:t>
            </a:r>
            <a:fld id="{8AE4F5B3-C86E-48F7-90B4-22A3CA5B476D}" type="slidenum">
              <a:rPr lang="en-GB"/>
              <a:pPr>
                <a:defRPr/>
              </a:pPr>
              <a:t>‹#›</a:t>
            </a:fld>
            <a:endParaRPr lang="en-GB" dirty="0"/>
          </a:p>
        </p:txBody>
      </p:sp>
    </p:spTree>
    <p:extLst>
      <p:ext uri="{BB962C8B-B14F-4D97-AF65-F5344CB8AC3E}">
        <p14:creationId xmlns:p14="http://schemas.microsoft.com/office/powerpoint/2010/main" val="397212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80358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dirty="0"/>
              <a:t>CEOS SIT-40</a:t>
            </a:r>
            <a:endParaRPr sz="7500" dirty="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r>
              <a:rPr lang="en-GB" sz="4000" i="1" dirty="0">
                <a:latin typeface="Montserrat"/>
                <a:ea typeface="Montserrat"/>
                <a:cs typeface="Montserrat"/>
                <a:sym typeface="Montserrat"/>
              </a:rPr>
              <a:t>Update and status of the WMO Global Greenhouse Gas Watch (G3W) initiative </a:t>
            </a:r>
            <a:br>
              <a:rPr lang="en-GB" sz="4000" i="1" dirty="0">
                <a:latin typeface="Montserrat"/>
                <a:ea typeface="Montserrat"/>
                <a:cs typeface="Montserrat"/>
                <a:sym typeface="Montserrat"/>
              </a:rPr>
            </a:br>
            <a:br>
              <a:rPr lang="en-GB" sz="4000" i="1" dirty="0">
                <a:latin typeface="Montserrat"/>
                <a:ea typeface="Montserrat"/>
                <a:cs typeface="Montserrat"/>
                <a:sym typeface="Montserrat"/>
              </a:rPr>
            </a:br>
            <a:endParaRPr sz="4000" i="1" dirty="0">
              <a:latin typeface="Montserrat"/>
              <a:ea typeface="Montserrat"/>
              <a:cs typeface="Montserrat"/>
              <a:sym typeface="Montserrat"/>
            </a:endParaRPr>
          </a:p>
        </p:txBody>
      </p:sp>
      <p:sp>
        <p:nvSpPr>
          <p:cNvPr id="67" name="Google Shape;67;p7"/>
          <p:cNvSpPr/>
          <p:nvPr/>
        </p:nvSpPr>
        <p:spPr>
          <a:xfrm>
            <a:off x="7182950" y="3674738"/>
            <a:ext cx="4833000" cy="26052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N. Donoho, WMO</a:t>
            </a: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V.-H. Peuch, ECMWF</a:t>
            </a:r>
            <a:endParaRPr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#2.4</a:t>
            </a:r>
            <a:endParaRPr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SIT-40</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Fukuoka, Japan</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8-10 April, 2025</a:t>
            </a:r>
            <a:endParaRPr sz="2200" b="1" i="0" u="none" strike="noStrike" cap="none" dirty="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66271" y="3354693"/>
            <a:ext cx="5832648" cy="369332"/>
          </a:xfrm>
          <a:prstGeom prst="rect">
            <a:avLst/>
          </a:prstGeom>
          <a:solidFill>
            <a:schemeClr val="accent1">
              <a:lumMod val="75000"/>
            </a:schemeClr>
          </a:solidFill>
        </p:spPr>
        <p:txBody>
          <a:bodyPr wrap="square" rtlCol="0">
            <a:spAutoFit/>
          </a:bodyPr>
          <a:lstStyle/>
          <a:p>
            <a:r>
              <a:rPr lang="en-GB" b="1" dirty="0">
                <a:solidFill>
                  <a:schemeClr val="bg1"/>
                </a:solidFill>
              </a:rPr>
              <a:t>G3W timeline and recent updates</a:t>
            </a:r>
          </a:p>
        </p:txBody>
      </p:sp>
      <p:cxnSp>
        <p:nvCxnSpPr>
          <p:cNvPr id="295" name="Straight Connector 95"/>
          <p:cNvCxnSpPr>
            <a:cxnSpLocks noChangeShapeType="1"/>
          </p:cNvCxnSpPr>
          <p:nvPr/>
        </p:nvCxnSpPr>
        <p:spPr bwMode="auto">
          <a:xfrm rot="10800000" flipV="1">
            <a:off x="-720969" y="4722813"/>
            <a:ext cx="228600" cy="150812"/>
          </a:xfrm>
          <a:prstGeom prst="line">
            <a:avLst/>
          </a:prstGeom>
          <a:noFill/>
          <a:ln w="9525" algn="ctr">
            <a:noFill/>
            <a:round/>
            <a:headEnd/>
            <a:tailEnd/>
          </a:ln>
        </p:spPr>
      </p:cxnSp>
      <p:sp>
        <p:nvSpPr>
          <p:cNvPr id="102" name="TextBox 101"/>
          <p:cNvSpPr txBox="1"/>
          <p:nvPr/>
        </p:nvSpPr>
        <p:spPr>
          <a:xfrm>
            <a:off x="462455" y="3807373"/>
            <a:ext cx="11508828" cy="2693045"/>
          </a:xfrm>
          <a:prstGeom prst="rect">
            <a:avLst/>
          </a:prstGeom>
          <a:noFill/>
        </p:spPr>
        <p:txBody>
          <a:bodyPr wrap="square" rtlCol="0">
            <a:spAutoFit/>
          </a:bodyPr>
          <a:lstStyle/>
          <a:p>
            <a:pPr marL="457200" indent="-342900" defTabSz="914400">
              <a:spcAft>
                <a:spcPts val="600"/>
              </a:spcAft>
              <a:buFont typeface="Arial"/>
              <a:buChar char="•"/>
            </a:pPr>
            <a:r>
              <a:rPr lang="en-US" sz="1800" dirty="0">
                <a:latin typeface="Arial" panose="020B0604020202020204" pitchFamily="34" charset="0"/>
                <a:cs typeface="Arial" panose="020B0604020202020204" pitchFamily="34" charset="0"/>
              </a:rPr>
              <a:t>G3W </a:t>
            </a:r>
            <a:r>
              <a:rPr lang="en-CH" sz="1800" dirty="0">
                <a:latin typeface="Arial" panose="020B0604020202020204" pitchFamily="34" charset="0"/>
                <a:cs typeface="Arial" panose="020B0604020202020204" pitchFamily="34" charset="0"/>
              </a:rPr>
              <a:t>endorsed</a:t>
            </a:r>
            <a:r>
              <a:rPr lang="en-US" sz="1800" dirty="0">
                <a:latin typeface="Arial" panose="020B0604020202020204" pitchFamily="34" charset="0"/>
                <a:cs typeface="Arial" panose="020B0604020202020204" pitchFamily="34" charset="0"/>
              </a:rPr>
              <a:t> </a:t>
            </a:r>
            <a:r>
              <a:rPr lang="en-CH" sz="1800" dirty="0">
                <a:latin typeface="Arial" panose="020B0604020202020204" pitchFamily="34" charset="0"/>
                <a:cs typeface="Arial" panose="020B0604020202020204" pitchFamily="34" charset="0"/>
              </a:rPr>
              <a:t>by</a:t>
            </a:r>
            <a:r>
              <a:rPr lang="en-US" sz="1800" dirty="0">
                <a:latin typeface="Arial" panose="020B0604020202020204" pitchFamily="34" charset="0"/>
                <a:cs typeface="Arial" panose="020B0604020202020204" pitchFamily="34" charset="0"/>
              </a:rPr>
              <a:t> WMO EC-78 in the week of the 10th of June 2024.</a:t>
            </a:r>
            <a:endParaRPr lang="en-CH" sz="1800" dirty="0">
              <a:latin typeface="Arial" panose="020B0604020202020204" pitchFamily="34" charset="0"/>
              <a:cs typeface="Arial" panose="020B0604020202020204" pitchFamily="34" charset="0"/>
            </a:endParaRPr>
          </a:p>
          <a:p>
            <a:pPr marL="457200" indent="-342900">
              <a:spcAft>
                <a:spcPts val="600"/>
              </a:spcAft>
              <a:buFont typeface="Arial"/>
              <a:buChar char="•"/>
            </a:pPr>
            <a:r>
              <a:rPr lang="en-CH" sz="1800" dirty="0">
                <a:latin typeface="Arial" panose="020B0604020202020204" pitchFamily="34" charset="0"/>
                <a:cs typeface="Arial" panose="020B0604020202020204" pitchFamily="34" charset="0"/>
              </a:rPr>
              <a:t>G3W Implementation </a:t>
            </a:r>
            <a:r>
              <a:rPr lang="en-US" sz="1800" dirty="0">
                <a:latin typeface="Arial" panose="020B0604020202020204" pitchFamily="34" charset="0"/>
                <a:cs typeface="Arial" panose="020B0604020202020204" pitchFamily="34" charset="0"/>
              </a:rPr>
              <a:t>of p</a:t>
            </a:r>
            <a:r>
              <a:rPr lang="fr-CH" sz="1800" dirty="0">
                <a:latin typeface="Arial" panose="020B0604020202020204" pitchFamily="34" charset="0"/>
                <a:cs typeface="Arial" panose="020B0604020202020204" pitchFamily="34" charset="0"/>
              </a:rPr>
              <a:t>r</a:t>
            </a:r>
            <a:r>
              <a:rPr lang="en-CH" sz="1800"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o</a:t>
            </a:r>
            <a:r>
              <a:rPr lang="en-CH" sz="1800" dirty="0" err="1">
                <a:latin typeface="Arial" panose="020B0604020202020204" pitchFamily="34" charset="0"/>
                <a:cs typeface="Arial" panose="020B0604020202020204" pitchFamily="34" charset="0"/>
              </a:rPr>
              <a:t>perational</a:t>
            </a:r>
            <a:r>
              <a:rPr lang="en-CH"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a:t>
            </a:r>
            <a:r>
              <a:rPr lang="en-CH" sz="1800" dirty="0" err="1">
                <a:latin typeface="Arial" panose="020B0604020202020204" pitchFamily="34" charset="0"/>
                <a:cs typeface="Arial" panose="020B0604020202020204" pitchFamily="34" charset="0"/>
              </a:rPr>
              <a:t>hase</a:t>
            </a:r>
            <a:r>
              <a:rPr lang="en-CH" sz="1800" dirty="0">
                <a:latin typeface="Arial" panose="020B0604020202020204" pitchFamily="34" charset="0"/>
                <a:cs typeface="Arial" panose="020B0604020202020204" pitchFamily="34" charset="0"/>
              </a:rPr>
              <a:t> officially starts.</a:t>
            </a:r>
            <a:endParaRPr lang="en-CH" sz="1800" dirty="0">
              <a:latin typeface="Arial" panose="020B0604020202020204" pitchFamily="34" charset="0"/>
              <a:ea typeface="Calibri"/>
              <a:cs typeface="Arial" panose="020B0604020202020204" pitchFamily="34" charset="0"/>
            </a:endParaRPr>
          </a:p>
          <a:p>
            <a:pPr marL="457200" indent="-342900" defTabSz="914400">
              <a:spcAft>
                <a:spcPts val="600"/>
              </a:spcAft>
              <a:buFont typeface="Arial"/>
              <a:buChar char="•"/>
            </a:pPr>
            <a:r>
              <a:rPr lang="en-CH" sz="1800" dirty="0">
                <a:latin typeface="Arial" panose="020B0604020202020204" pitchFamily="34" charset="0"/>
                <a:cs typeface="Arial" panose="020B0604020202020204" pitchFamily="34" charset="0"/>
              </a:rPr>
              <a:t>G3W Advisory Group and Task Teams (Modelling, Networks, Data) </a:t>
            </a:r>
            <a:r>
              <a:rPr lang="en-CH" sz="1800">
                <a:latin typeface="Arial" panose="020B0604020202020204" pitchFamily="34" charset="0"/>
                <a:cs typeface="Arial" panose="020B0604020202020204" pitchFamily="34" charset="0"/>
              </a:rPr>
              <a:t>are formed</a:t>
            </a:r>
            <a:r>
              <a:rPr lang="de-DE" sz="1800" dirty="0">
                <a:latin typeface="Arial" panose="020B0604020202020204" pitchFamily="34" charset="0"/>
                <a:cs typeface="Arial" panose="020B0604020202020204" pitchFamily="34" charset="0"/>
              </a:rPr>
              <a:t> in </a:t>
            </a:r>
            <a:r>
              <a:rPr lang="de-DE" sz="1800" dirty="0" err="1">
                <a:latin typeface="Arial" panose="020B0604020202020204" pitchFamily="34" charset="0"/>
                <a:cs typeface="Arial" panose="020B0604020202020204" pitchFamily="34" charset="0"/>
              </a:rPr>
              <a:t>summer</a:t>
            </a:r>
            <a:r>
              <a:rPr lang="de-DE" sz="1800" dirty="0">
                <a:latin typeface="Arial" panose="020B0604020202020204" pitchFamily="34" charset="0"/>
                <a:cs typeface="Arial" panose="020B0604020202020204" pitchFamily="34" charset="0"/>
              </a:rPr>
              <a:t> and </a:t>
            </a:r>
            <a:r>
              <a:rPr lang="de-DE" sz="1800" dirty="0" err="1">
                <a:solidFill>
                  <a:schemeClr val="tx1"/>
                </a:solidFill>
                <a:latin typeface="Arial" panose="020B0604020202020204" pitchFamily="34" charset="0"/>
                <a:cs typeface="Arial" panose="020B0604020202020204" pitchFamily="34" charset="0"/>
              </a:rPr>
              <a:t>autumn</a:t>
            </a:r>
            <a:r>
              <a:rPr lang="de-DE" sz="1800" dirty="0">
                <a:solidFill>
                  <a:schemeClr val="tx1"/>
                </a:solidFill>
                <a:latin typeface="Arial" panose="020B0604020202020204" pitchFamily="34" charset="0"/>
                <a:cs typeface="Arial" panose="020B0604020202020204" pitchFamily="34" charset="0"/>
              </a:rPr>
              <a:t> 2024 and </a:t>
            </a:r>
            <a:r>
              <a:rPr lang="de-DE" sz="1800" dirty="0" err="1">
                <a:solidFill>
                  <a:schemeClr val="tx1"/>
                </a:solidFill>
                <a:latin typeface="Arial" panose="020B0604020202020204" pitchFamily="34" charset="0"/>
                <a:cs typeface="Arial" panose="020B0604020202020204" pitchFamily="34" charset="0"/>
              </a:rPr>
              <a:t>starting</a:t>
            </a:r>
            <a:r>
              <a:rPr lang="de-DE" sz="1800" dirty="0">
                <a:solidFill>
                  <a:schemeClr val="tx1"/>
                </a:solidFill>
                <a:latin typeface="Arial" panose="020B0604020202020204" pitchFamily="34" charset="0"/>
                <a:cs typeface="Arial" panose="020B0604020202020204" pitchFamily="34" charset="0"/>
              </a:rPr>
              <a:t> </a:t>
            </a:r>
            <a:r>
              <a:rPr lang="de-DE" sz="1800" dirty="0" err="1">
                <a:solidFill>
                  <a:schemeClr val="tx1"/>
                </a:solidFill>
                <a:latin typeface="Arial" panose="020B0604020202020204" pitchFamily="34" charset="0"/>
                <a:cs typeface="Arial" panose="020B0604020202020204" pitchFamily="34" charset="0"/>
              </a:rPr>
              <a:t>working</a:t>
            </a:r>
            <a:r>
              <a:rPr lang="de-DE" sz="1800" dirty="0">
                <a:solidFill>
                  <a:schemeClr val="tx1"/>
                </a:solidFill>
                <a:latin typeface="Arial" panose="020B0604020202020204" pitchFamily="34" charset="0"/>
                <a:cs typeface="Arial" panose="020B0604020202020204" pitchFamily="34" charset="0"/>
              </a:rPr>
              <a:t>.</a:t>
            </a:r>
            <a:endParaRPr lang="en-CH" sz="1800" dirty="0">
              <a:solidFill>
                <a:schemeClr val="tx1"/>
              </a:solidFill>
              <a:latin typeface="Arial" panose="020B0604020202020204" pitchFamily="34" charset="0"/>
              <a:ea typeface="Calibri"/>
              <a:cs typeface="Arial" panose="020B0604020202020204" pitchFamily="34" charset="0"/>
            </a:endParaRPr>
          </a:p>
          <a:p>
            <a:pPr marL="457200" indent="-342900" defTabSz="914400">
              <a:spcAft>
                <a:spcPts val="600"/>
              </a:spcAft>
              <a:buFont typeface="Arial"/>
              <a:buChar char="•"/>
            </a:pPr>
            <a:r>
              <a:rPr lang="en-CH" sz="1800" dirty="0">
                <a:solidFill>
                  <a:schemeClr val="tx1"/>
                </a:solidFill>
                <a:latin typeface="Arial" panose="020B0604020202020204" pitchFamily="34" charset="0"/>
                <a:cs typeface="Arial" panose="020B0604020202020204" pitchFamily="34" charset="0"/>
              </a:rPr>
              <a:t>G3W</a:t>
            </a:r>
            <a:r>
              <a:rPr lang="en-US" sz="1800" dirty="0">
                <a:solidFill>
                  <a:schemeClr val="tx1"/>
                </a:solidFill>
                <a:latin typeface="Arial" panose="020B0604020202020204" pitchFamily="34" charset="0"/>
                <a:cs typeface="Arial" panose="020B0604020202020204" pitchFamily="34" charset="0"/>
              </a:rPr>
              <a:t> was p</a:t>
            </a:r>
            <a:r>
              <a:rPr lang="en-CH" sz="1800" dirty="0">
                <a:solidFill>
                  <a:schemeClr val="tx1"/>
                </a:solidFill>
                <a:latin typeface="Arial" panose="020B0604020202020204" pitchFamily="34" charset="0"/>
                <a:cs typeface="Arial" panose="020B0604020202020204" pitchFamily="34" charset="0"/>
              </a:rPr>
              <a:t>resented at Earth Information Day and Progress noted by SBSTA SB61 in COP29 11th and 16th November 2024</a:t>
            </a:r>
            <a:r>
              <a:rPr lang="en-CH" sz="1800">
                <a:solidFill>
                  <a:schemeClr val="tx1"/>
                </a:solidFill>
                <a:latin typeface="Arial" panose="020B0604020202020204" pitchFamily="34" charset="0"/>
                <a:cs typeface="Arial" panose="020B0604020202020204" pitchFamily="34" charset="0"/>
              </a:rPr>
              <a:t>. </a:t>
            </a:r>
            <a:endParaRPr lang="de-DE" sz="1800" dirty="0">
              <a:solidFill>
                <a:schemeClr val="tx1"/>
              </a:solidFill>
              <a:latin typeface="Arial" panose="020B0604020202020204" pitchFamily="34" charset="0"/>
              <a:cs typeface="Arial" panose="020B0604020202020204" pitchFamily="34" charset="0"/>
            </a:endParaRPr>
          </a:p>
          <a:p>
            <a:pPr marL="457200" indent="-342900" defTabSz="914400">
              <a:spcAft>
                <a:spcPts val="600"/>
              </a:spcAft>
              <a:buFont typeface="Arial"/>
              <a:buChar char="•"/>
            </a:pPr>
            <a:r>
              <a:rPr lang="de-DE" sz="1800" i="1" dirty="0">
                <a:solidFill>
                  <a:schemeClr val="tx1"/>
                </a:solidFill>
                <a:latin typeface="Arial" panose="020B0604020202020204" pitchFamily="34" charset="0"/>
                <a:cs typeface="Arial" panose="020B0604020202020204" pitchFamily="34" charset="0"/>
              </a:rPr>
              <a:t>(G3W was </a:t>
            </a:r>
            <a:r>
              <a:rPr lang="de-DE" sz="1800" i="1" dirty="0" err="1">
                <a:solidFill>
                  <a:schemeClr val="tx1"/>
                </a:solidFill>
                <a:latin typeface="Arial" panose="020B0604020202020204" pitchFamily="34" charset="0"/>
                <a:cs typeface="Arial" panose="020B0604020202020204" pitchFamily="34" charset="0"/>
              </a:rPr>
              <a:t>presented</a:t>
            </a:r>
            <a:r>
              <a:rPr lang="de-DE" sz="1800" i="1" dirty="0">
                <a:solidFill>
                  <a:schemeClr val="tx1"/>
                </a:solidFill>
                <a:latin typeface="Arial" panose="020B0604020202020204" pitchFamily="34" charset="0"/>
                <a:cs typeface="Arial" panose="020B0604020202020204" pitchFamily="34" charset="0"/>
              </a:rPr>
              <a:t> at </a:t>
            </a:r>
            <a:r>
              <a:rPr lang="de-DE" sz="1800" i="1" dirty="0" err="1">
                <a:solidFill>
                  <a:schemeClr val="tx1"/>
                </a:solidFill>
                <a:latin typeface="Arial" panose="020B0604020202020204" pitchFamily="34" charset="0"/>
                <a:cs typeface="Arial" panose="020B0604020202020204" pitchFamily="34" charset="0"/>
              </a:rPr>
              <a:t>the</a:t>
            </a:r>
            <a:r>
              <a:rPr lang="de-DE" sz="1800" i="1" dirty="0">
                <a:solidFill>
                  <a:schemeClr val="tx1"/>
                </a:solidFill>
                <a:latin typeface="Arial" panose="020B0604020202020204" pitchFamily="34" charset="0"/>
                <a:cs typeface="Arial" panose="020B0604020202020204" pitchFamily="34" charset="0"/>
              </a:rPr>
              <a:t> CEOS-CGMS WG Climate </a:t>
            </a:r>
            <a:r>
              <a:rPr lang="de-DE" sz="1800" i="1" dirty="0" err="1">
                <a:solidFill>
                  <a:schemeClr val="tx1"/>
                </a:solidFill>
                <a:latin typeface="Arial" panose="020B0604020202020204" pitchFamily="34" charset="0"/>
                <a:cs typeface="Arial" panose="020B0604020202020204" pitchFamily="34" charset="0"/>
              </a:rPr>
              <a:t>meeting</a:t>
            </a:r>
            <a:r>
              <a:rPr lang="de-DE" sz="1800" i="1" dirty="0">
                <a:solidFill>
                  <a:schemeClr val="tx1"/>
                </a:solidFill>
                <a:latin typeface="Arial" panose="020B0604020202020204" pitchFamily="34" charset="0"/>
                <a:cs typeface="Arial" panose="020B0604020202020204" pitchFamily="34" charset="0"/>
              </a:rPr>
              <a:t> in </a:t>
            </a:r>
            <a:r>
              <a:rPr lang="de-DE" sz="1800" i="1" dirty="0" err="1">
                <a:solidFill>
                  <a:schemeClr val="tx1"/>
                </a:solidFill>
                <a:latin typeface="Arial" panose="020B0604020202020204" pitchFamily="34" charset="0"/>
                <a:cs typeface="Arial" panose="020B0604020202020204" pitchFamily="34" charset="0"/>
              </a:rPr>
              <a:t>Harwell</a:t>
            </a:r>
            <a:r>
              <a:rPr lang="de-DE" sz="1800" i="1" dirty="0">
                <a:solidFill>
                  <a:schemeClr val="tx1"/>
                </a:solidFill>
                <a:latin typeface="Arial" panose="020B0604020202020204" pitchFamily="34" charset="0"/>
                <a:cs typeface="Arial" panose="020B0604020202020204" pitchFamily="34" charset="0"/>
              </a:rPr>
              <a:t>, UK, 11-13 </a:t>
            </a:r>
            <a:r>
              <a:rPr lang="de-DE" sz="1800" i="1" dirty="0" err="1">
                <a:solidFill>
                  <a:schemeClr val="tx1"/>
                </a:solidFill>
                <a:latin typeface="Arial" panose="020B0604020202020204" pitchFamily="34" charset="0"/>
                <a:cs typeface="Arial" panose="020B0604020202020204" pitchFamily="34" charset="0"/>
              </a:rPr>
              <a:t>February</a:t>
            </a:r>
            <a:r>
              <a:rPr lang="de-DE" sz="1800" i="1" dirty="0">
                <a:solidFill>
                  <a:schemeClr val="tx1"/>
                </a:solidFill>
                <a:latin typeface="Arial" panose="020B0604020202020204" pitchFamily="34" charset="0"/>
                <a:cs typeface="Arial" panose="020B0604020202020204" pitchFamily="34" charset="0"/>
              </a:rPr>
              <a:t> 2025.) </a:t>
            </a:r>
            <a:endParaRPr lang="en-US" sz="1800" i="1" dirty="0">
              <a:solidFill>
                <a:schemeClr val="tx1"/>
              </a:solidFill>
              <a:latin typeface="Arial" panose="020B0604020202020204" pitchFamily="34" charset="0"/>
              <a:cs typeface="Arial" panose="020B0604020202020204" pitchFamily="34" charset="0"/>
            </a:endParaRPr>
          </a:p>
          <a:p>
            <a:pPr marL="457200" indent="-342900" defTabSz="914400">
              <a:spcAft>
                <a:spcPts val="600"/>
              </a:spcAft>
              <a:buFont typeface="Arial"/>
              <a:buChar char="•"/>
            </a:pPr>
            <a:r>
              <a:rPr lang="en-US" sz="1800" dirty="0">
                <a:solidFill>
                  <a:srgbClr val="FF0000"/>
                </a:solidFill>
                <a:latin typeface="Arial" panose="020B0604020202020204" pitchFamily="34" charset="0"/>
                <a:cs typeface="Arial" panose="020B0604020202020204" pitchFamily="34" charset="0"/>
              </a:rPr>
              <a:t>Technical “data providers” workshop was organized in Geneva on 5-7 March 2025.</a:t>
            </a:r>
            <a:endParaRPr lang="en-US" sz="2400"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8C97866-4C97-60DD-A9AA-827DC6034D7A}"/>
              </a:ext>
            </a:extLst>
          </p:cNvPr>
          <p:cNvPicPr>
            <a:picLocks noChangeAspect="1"/>
          </p:cNvPicPr>
          <p:nvPr/>
        </p:nvPicPr>
        <p:blipFill>
          <a:blip r:embed="rId3"/>
          <a:stretch>
            <a:fillRect/>
          </a:stretch>
        </p:blipFill>
        <p:spPr>
          <a:xfrm>
            <a:off x="0" y="1277821"/>
            <a:ext cx="12192000" cy="2151179"/>
          </a:xfrm>
          <a:prstGeom prst="rect">
            <a:avLst/>
          </a:prstGeom>
        </p:spPr>
      </p:pic>
      <p:sp>
        <p:nvSpPr>
          <p:cNvPr id="5" name="Google Shape;73;p8">
            <a:extLst>
              <a:ext uri="{FF2B5EF4-FFF2-40B4-BE49-F238E27FC236}">
                <a16:creationId xmlns:a16="http://schemas.microsoft.com/office/drawing/2014/main" id="{FCB935BC-D471-5177-C8E7-767B3CE9B2DF}"/>
              </a:ext>
            </a:extLst>
          </p:cNvPr>
          <p:cNvSpPr txBox="1"/>
          <p:nvPr/>
        </p:nvSpPr>
        <p:spPr>
          <a:xfrm>
            <a:off x="283207" y="274950"/>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chemeClr val="lt1"/>
                </a:solidFill>
                <a:latin typeface="Montserrat"/>
                <a:ea typeface="Montserrat"/>
                <a:cs typeface="Montserrat"/>
                <a:sym typeface="Montserrat"/>
              </a:rPr>
              <a:t>G3W timeline and recent updates</a:t>
            </a:r>
          </a:p>
          <a:p>
            <a:pPr marL="0" marR="0" lvl="0" indent="0" algn="l" rtl="0">
              <a:spcBef>
                <a:spcPts val="0"/>
              </a:spcBef>
              <a:spcAft>
                <a:spcPts val="0"/>
              </a:spcAft>
              <a:buNone/>
            </a:pPr>
            <a:endParaRPr lang="en-GB" sz="2000" dirty="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5" name="Straight Connector 95"/>
          <p:cNvCxnSpPr>
            <a:cxnSpLocks noChangeShapeType="1"/>
          </p:cNvCxnSpPr>
          <p:nvPr/>
        </p:nvCxnSpPr>
        <p:spPr bwMode="auto">
          <a:xfrm rot="10800000" flipV="1">
            <a:off x="-720969" y="4722813"/>
            <a:ext cx="228600" cy="150812"/>
          </a:xfrm>
          <a:prstGeom prst="line">
            <a:avLst/>
          </a:prstGeom>
          <a:noFill/>
          <a:ln w="9525" algn="ctr">
            <a:noFill/>
            <a:round/>
            <a:headEnd/>
            <a:tailEnd/>
          </a:ln>
        </p:spPr>
      </p:cxnSp>
      <p:pic>
        <p:nvPicPr>
          <p:cNvPr id="2" name="Picture 1">
            <a:extLst>
              <a:ext uri="{FF2B5EF4-FFF2-40B4-BE49-F238E27FC236}">
                <a16:creationId xmlns:a16="http://schemas.microsoft.com/office/drawing/2014/main" id="{228E3553-9C55-235C-D0A9-F18F7C49C9CA}"/>
              </a:ext>
            </a:extLst>
          </p:cNvPr>
          <p:cNvPicPr>
            <a:picLocks noChangeAspect="1"/>
          </p:cNvPicPr>
          <p:nvPr/>
        </p:nvPicPr>
        <p:blipFill>
          <a:blip r:embed="rId3"/>
          <a:stretch>
            <a:fillRect/>
          </a:stretch>
        </p:blipFill>
        <p:spPr>
          <a:xfrm>
            <a:off x="283206" y="1310126"/>
            <a:ext cx="5668886" cy="4539371"/>
          </a:xfrm>
          <a:prstGeom prst="rect">
            <a:avLst/>
          </a:prstGeom>
        </p:spPr>
      </p:pic>
      <p:sp>
        <p:nvSpPr>
          <p:cNvPr id="19" name="TextBox 18">
            <a:extLst>
              <a:ext uri="{FF2B5EF4-FFF2-40B4-BE49-F238E27FC236}">
                <a16:creationId xmlns:a16="http://schemas.microsoft.com/office/drawing/2014/main" id="{4C08928E-875C-9E7D-F115-11055A4CE8FC}"/>
              </a:ext>
            </a:extLst>
          </p:cNvPr>
          <p:cNvSpPr txBox="1"/>
          <p:nvPr/>
        </p:nvSpPr>
        <p:spPr>
          <a:xfrm>
            <a:off x="6239910" y="1323266"/>
            <a:ext cx="5606208" cy="4801314"/>
          </a:xfrm>
          <a:prstGeom prst="rect">
            <a:avLst/>
          </a:prstGeom>
          <a:noFill/>
        </p:spPr>
        <p:txBody>
          <a:bodyPr wrap="square">
            <a:spAutoFit/>
          </a:bodyPr>
          <a:lstStyle/>
          <a:p>
            <a:r>
              <a:rPr lang="en-US" sz="1800" b="1" dirty="0"/>
              <a:t>AG-G3W: </a:t>
            </a:r>
            <a:r>
              <a:rPr lang="en-US" sz="1800" dirty="0"/>
              <a:t>Oversight of implementation.</a:t>
            </a:r>
          </a:p>
          <a:p>
            <a:endParaRPr lang="en-US" sz="1800" b="1" dirty="0"/>
          </a:p>
          <a:p>
            <a:r>
              <a:rPr lang="en-US" sz="1800" b="1" dirty="0"/>
              <a:t>TT-G3W-Network: </a:t>
            </a:r>
            <a:r>
              <a:rPr lang="en-US" sz="1800" dirty="0"/>
              <a:t>Comprehensive inventory of the GHG Observations, and a Network-design for G3W presented to the INFCOM. </a:t>
            </a:r>
          </a:p>
          <a:p>
            <a:endParaRPr lang="en-US" sz="1800" dirty="0"/>
          </a:p>
          <a:p>
            <a:r>
              <a:rPr lang="en-US" sz="1800" b="1" dirty="0"/>
              <a:t>TT-G3W-Modelling: </a:t>
            </a:r>
            <a:r>
              <a:rPr lang="en-US" sz="1800" dirty="0"/>
              <a:t>WIPPS manual is updated to include G3W operations and recommendations on the methods and protocols for the quality control and verifications of infrastructure outputs are established and presented to the INFCOM. </a:t>
            </a:r>
          </a:p>
          <a:p>
            <a:endParaRPr lang="en-US" sz="1800" dirty="0"/>
          </a:p>
          <a:p>
            <a:r>
              <a:rPr lang="en-US" sz="1800" b="1" dirty="0"/>
              <a:t>TT-G3W-Data: </a:t>
            </a:r>
            <a:r>
              <a:rPr lang="en-US" sz="1800" dirty="0"/>
              <a:t>Mapping of the current practices related to GHG data characterization, data exchange, data management and data policies.  </a:t>
            </a:r>
          </a:p>
          <a:p>
            <a:r>
              <a:rPr lang="en-US" sz="1800" dirty="0"/>
              <a:t>Design of the architecture for global data sharing in support of G3W. </a:t>
            </a:r>
          </a:p>
        </p:txBody>
      </p:sp>
      <p:sp>
        <p:nvSpPr>
          <p:cNvPr id="3" name="Google Shape;73;p8">
            <a:extLst>
              <a:ext uri="{FF2B5EF4-FFF2-40B4-BE49-F238E27FC236}">
                <a16:creationId xmlns:a16="http://schemas.microsoft.com/office/drawing/2014/main" id="{EDC9E6C4-21FC-A278-2F9A-FF1417E09F7F}"/>
              </a:ext>
            </a:extLst>
          </p:cNvPr>
          <p:cNvSpPr txBox="1"/>
          <p:nvPr/>
        </p:nvSpPr>
        <p:spPr>
          <a:xfrm>
            <a:off x="283206" y="274950"/>
            <a:ext cx="930222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G3W Working structure and priority deliverables</a:t>
            </a:r>
          </a:p>
        </p:txBody>
      </p:sp>
    </p:spTree>
    <p:extLst>
      <p:ext uri="{BB962C8B-B14F-4D97-AF65-F5344CB8AC3E}">
        <p14:creationId xmlns:p14="http://schemas.microsoft.com/office/powerpoint/2010/main" val="376147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5" name="Straight Connector 95"/>
          <p:cNvCxnSpPr>
            <a:cxnSpLocks noChangeShapeType="1"/>
          </p:cNvCxnSpPr>
          <p:nvPr/>
        </p:nvCxnSpPr>
        <p:spPr bwMode="auto">
          <a:xfrm rot="10800000" flipV="1">
            <a:off x="-720969" y="4722813"/>
            <a:ext cx="228600" cy="150812"/>
          </a:xfrm>
          <a:prstGeom prst="line">
            <a:avLst/>
          </a:prstGeom>
          <a:noFill/>
          <a:ln w="9525" algn="ctr">
            <a:noFill/>
            <a:round/>
            <a:headEnd/>
            <a:tailEnd/>
          </a:ln>
        </p:spPr>
      </p:cxnSp>
      <p:sp>
        <p:nvSpPr>
          <p:cNvPr id="4" name="TextBox 3">
            <a:extLst>
              <a:ext uri="{FF2B5EF4-FFF2-40B4-BE49-F238E27FC236}">
                <a16:creationId xmlns:a16="http://schemas.microsoft.com/office/drawing/2014/main" id="{D42FE3D4-8F0F-A9E5-F863-ED3E4C7D41E3}"/>
              </a:ext>
            </a:extLst>
          </p:cNvPr>
          <p:cNvSpPr txBox="1"/>
          <p:nvPr/>
        </p:nvSpPr>
        <p:spPr>
          <a:xfrm>
            <a:off x="551384" y="1334168"/>
            <a:ext cx="11756230"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Focus on modelling systems and data exchange (led by TT-G3W-modelling and TT-G3W-Data)</a:t>
            </a:r>
            <a:endParaRPr lang="en-US" sz="20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0E667018-88D4-23F9-7203-F688AA1E2F94}"/>
              </a:ext>
            </a:extLst>
          </p:cNvPr>
          <p:cNvSpPr>
            <a:spLocks noGrp="1"/>
          </p:cNvSpPr>
          <p:nvPr>
            <p:ph idx="1"/>
          </p:nvPr>
        </p:nvSpPr>
        <p:spPr>
          <a:xfrm>
            <a:off x="549686" y="2511972"/>
            <a:ext cx="11337514" cy="7863840"/>
          </a:xfrm>
        </p:spPr>
        <p:txBody>
          <a:bodyPr vert="horz" wrap="square" lIns="91440" tIns="45720" rIns="91440" bIns="45720" rtlCol="0" anchor="t">
            <a:spAutoFit/>
          </a:bodyPr>
          <a:lstStyle/>
          <a:p>
            <a:pPr marL="0" indent="0">
              <a:spcBef>
                <a:spcPts val="0"/>
              </a:spcBef>
              <a:buNone/>
            </a:pPr>
            <a:r>
              <a:rPr lang="en-US" sz="2000" b="1" dirty="0">
                <a:solidFill>
                  <a:schemeClr val="tx1"/>
                </a:solidFill>
                <a:latin typeface="Arial" panose="020B0604020202020204" pitchFamily="34" charset="0"/>
                <a:cs typeface="Arial" panose="020B0604020202020204" pitchFamily="34" charset="0"/>
              </a:rPr>
              <a:t>Output products</a:t>
            </a:r>
          </a:p>
          <a:p>
            <a:pPr>
              <a:spcBef>
                <a:spcPts val="0"/>
              </a:spcBef>
            </a:pPr>
            <a:r>
              <a:rPr lang="en-US" sz="2000" dirty="0">
                <a:latin typeface="Arial" panose="020B0604020202020204" pitchFamily="34" charset="0"/>
                <a:cs typeface="Arial" panose="020B0604020202020204" pitchFamily="34" charset="0"/>
              </a:rPr>
              <a:t>Target: &lt;1 deg., weekly fluxes with 1 month latency, 3D concentration data with days latency.</a:t>
            </a:r>
          </a:p>
          <a:p>
            <a:pPr>
              <a:spcBef>
                <a:spcPts val="0"/>
              </a:spcBef>
            </a:pPr>
            <a:r>
              <a:rPr lang="en-US" sz="2000" dirty="0">
                <a:latin typeface="Arial" panose="020B0604020202020204" pitchFamily="34" charset="0"/>
                <a:cs typeface="Arial" panose="020B0604020202020204" pitchFamily="34" charset="0"/>
              </a:rPr>
              <a:t>Threshold: &lt;1 deg., monthly fluxes with quarterly update, 3D concentration data with days latency. </a:t>
            </a:r>
          </a:p>
          <a:p>
            <a:pPr>
              <a:spcBef>
                <a:spcPts val="0"/>
              </a:spcBef>
            </a:pPr>
            <a:r>
              <a:rPr lang="en-US" sz="2000" dirty="0">
                <a:solidFill>
                  <a:schemeClr val="tx1"/>
                </a:solidFill>
                <a:latin typeface="Arial" panose="020B0604020202020204" pitchFamily="34" charset="0"/>
                <a:cs typeface="Arial" panose="020B0604020202020204" pitchFamily="34" charset="0"/>
              </a:rPr>
              <a:t>Ancillary data products (to be provided alongside): a</a:t>
            </a:r>
            <a:r>
              <a:rPr lang="en-US" sz="2000" dirty="0">
                <a:latin typeface="Arial" panose="020B0604020202020204" pitchFamily="34" charset="0"/>
                <a:cs typeface="Arial" panose="020B0604020202020204" pitchFamily="34" charset="0"/>
              </a:rPr>
              <a:t>nalysis increments, prior fluxes, uncertainties.</a:t>
            </a:r>
          </a:p>
        </p:txBody>
      </p:sp>
      <p:sp>
        <p:nvSpPr>
          <p:cNvPr id="14" name="TextBox 13">
            <a:extLst>
              <a:ext uri="{FF2B5EF4-FFF2-40B4-BE49-F238E27FC236}">
                <a16:creationId xmlns:a16="http://schemas.microsoft.com/office/drawing/2014/main" id="{0584B23C-6694-D1F6-B773-74430CF35BE1}"/>
              </a:ext>
            </a:extLst>
          </p:cNvPr>
          <p:cNvSpPr txBox="1"/>
          <p:nvPr/>
        </p:nvSpPr>
        <p:spPr>
          <a:xfrm>
            <a:off x="549686" y="3982611"/>
            <a:ext cx="10244438" cy="163121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Output verification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Need to understand availability of in situ data within 1-month target window – guides implementation of evaluation protocols.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Ideally metrics show system performance and help document improvement over time (e.g. similar to NWP skill score).</a:t>
            </a:r>
          </a:p>
        </p:txBody>
      </p:sp>
      <p:sp>
        <p:nvSpPr>
          <p:cNvPr id="2" name="Google Shape;73;p8">
            <a:extLst>
              <a:ext uri="{FF2B5EF4-FFF2-40B4-BE49-F238E27FC236}">
                <a16:creationId xmlns:a16="http://schemas.microsoft.com/office/drawing/2014/main" id="{189AF991-8C88-9E62-3284-1FDACAE8C824}"/>
              </a:ext>
            </a:extLst>
          </p:cNvPr>
          <p:cNvSpPr txBox="1"/>
          <p:nvPr/>
        </p:nvSpPr>
        <p:spPr>
          <a:xfrm>
            <a:off x="283206" y="274950"/>
            <a:ext cx="930222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G3W Data Provider Workshop: 5-7 March 2025</a:t>
            </a:r>
          </a:p>
        </p:txBody>
      </p:sp>
      <p:sp>
        <p:nvSpPr>
          <p:cNvPr id="3" name="TextBox 2">
            <a:extLst>
              <a:ext uri="{FF2B5EF4-FFF2-40B4-BE49-F238E27FC236}">
                <a16:creationId xmlns:a16="http://schemas.microsoft.com/office/drawing/2014/main" id="{19AC203E-F2DE-1025-6A46-6143204CFAFB}"/>
              </a:ext>
            </a:extLst>
          </p:cNvPr>
          <p:cNvSpPr txBox="1"/>
          <p:nvPr/>
        </p:nvSpPr>
        <p:spPr>
          <a:xfrm>
            <a:off x="549686" y="1870206"/>
            <a:ext cx="1380506" cy="400110"/>
          </a:xfrm>
          <a:prstGeom prst="rect">
            <a:avLst/>
          </a:prstGeom>
          <a:noFill/>
        </p:spPr>
        <p:txBody>
          <a:bodyPr wrap="none" rtlCol="0">
            <a:spAutoFit/>
          </a:bodyPr>
          <a:lstStyle/>
          <a:p>
            <a:r>
              <a:rPr lang="en-DE" sz="2000" b="1" dirty="0">
                <a:solidFill>
                  <a:srgbClr val="FF0000"/>
                </a:solidFill>
              </a:rPr>
              <a:t>Modelling</a:t>
            </a:r>
          </a:p>
        </p:txBody>
      </p:sp>
    </p:spTree>
    <p:extLst>
      <p:ext uri="{BB962C8B-B14F-4D97-AF65-F5344CB8AC3E}">
        <p14:creationId xmlns:p14="http://schemas.microsoft.com/office/powerpoint/2010/main" val="300798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5" name="Straight Connector 95"/>
          <p:cNvCxnSpPr>
            <a:cxnSpLocks noChangeShapeType="1"/>
          </p:cNvCxnSpPr>
          <p:nvPr/>
        </p:nvCxnSpPr>
        <p:spPr bwMode="auto">
          <a:xfrm rot="10800000" flipV="1">
            <a:off x="-720969" y="4722813"/>
            <a:ext cx="228600" cy="150812"/>
          </a:xfrm>
          <a:prstGeom prst="line">
            <a:avLst/>
          </a:prstGeom>
          <a:noFill/>
          <a:ln w="9525" algn="ctr">
            <a:noFill/>
            <a:round/>
            <a:headEnd/>
            <a:tailEnd/>
          </a:ln>
        </p:spPr>
      </p:cxnSp>
      <p:sp>
        <p:nvSpPr>
          <p:cNvPr id="3" name="Content Placeholder 2">
            <a:extLst>
              <a:ext uri="{FF2B5EF4-FFF2-40B4-BE49-F238E27FC236}">
                <a16:creationId xmlns:a16="http://schemas.microsoft.com/office/drawing/2014/main" id="{135CF0D1-34CB-78E8-D074-744713EC5AAA}"/>
              </a:ext>
            </a:extLst>
          </p:cNvPr>
          <p:cNvSpPr txBox="1">
            <a:spLocks/>
          </p:cNvSpPr>
          <p:nvPr/>
        </p:nvSpPr>
        <p:spPr>
          <a:xfrm>
            <a:off x="600807" y="1861760"/>
            <a:ext cx="11265372" cy="527323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Input data considerations: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Satellite observations – need to improve </a:t>
            </a:r>
            <a:r>
              <a:rPr kumimoji="0" lang="en-US" sz="2000" b="0"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latenc</a:t>
            </a:r>
            <a:r>
              <a:rPr lang="en-US" sz="2000" dirty="0">
                <a:solidFill>
                  <a:sysClr val="windowText" lastClr="000000"/>
                </a:solidFill>
                <a:latin typeface="Arial" panose="020B0604020202020204" pitchFamily="34" charset="0"/>
                <a:cs typeface="Arial" panose="020B0604020202020204" pitchFamily="34" charset="0"/>
              </a:rPr>
              <a:t>y and spatial coverage, d</a:t>
            </a:r>
            <a:r>
              <a:rPr kumimoji="0" lang="en-US" sz="2000" b="0"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ata</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processing capabilities at operational modeling centers is robust and can cope with low latency up to NRT.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Ground-based remote sensing important for validation – can leverage existing efforts through GAW, CEOS/CGMS.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indent="0">
              <a:buFont typeface="Arial" pitchFamily="34" charset="0"/>
              <a:buNone/>
            </a:pPr>
            <a:r>
              <a:rPr lang="en-US" sz="2000" b="1" dirty="0">
                <a:latin typeface="Arial" panose="020B0604020202020204" pitchFamily="34" charset="0"/>
                <a:cs typeface="Arial" panose="020B0604020202020204" pitchFamily="34" charset="0"/>
              </a:rPr>
              <a:t>Input/verification data considerations:</a:t>
            </a:r>
          </a:p>
          <a:p>
            <a:r>
              <a:rPr lang="en-US" sz="2000" dirty="0">
                <a:latin typeface="Arial" panose="020B0604020202020204" pitchFamily="34" charset="0"/>
                <a:cs typeface="Arial" panose="020B0604020202020204" pitchFamily="34" charset="0"/>
              </a:rPr>
              <a:t>Observations - In situ: guidance on low latency products is needed; for surface ocean data priority for modelling is coverage over latency.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Prior fluxes: all modeling centers have unique priors and advanced workflows for generating/processing them; </a:t>
            </a:r>
            <a:r>
              <a:rPr lang="en-US" sz="2000" dirty="0">
                <a:solidFill>
                  <a:prstClr val="black"/>
                </a:solidFill>
                <a:latin typeface="Arial" panose="020B0604020202020204" pitchFamily="34" charset="0"/>
                <a:cs typeface="Arial" panose="020B0604020202020204" pitchFamily="34" charset="0"/>
              </a:rPr>
              <a:t>e</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xchanges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between the centers may </a:t>
            </a:r>
            <a:r>
              <a:rPr lang="en-US" sz="2000" dirty="0">
                <a:solidFill>
                  <a:prstClr val="black"/>
                </a:solidFill>
                <a:latin typeface="Arial" panose="020B0604020202020204" pitchFamily="34" charset="0"/>
                <a:cs typeface="Arial" panose="020B0604020202020204" pitchFamily="34" charset="0"/>
              </a:rPr>
              <a:t>allow some degree of convergence (although this is not strictly required);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recommendation to share priors used in operational systems as part of outputs (for transparency towards the users).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Google Shape;73;p8">
            <a:extLst>
              <a:ext uri="{FF2B5EF4-FFF2-40B4-BE49-F238E27FC236}">
                <a16:creationId xmlns:a16="http://schemas.microsoft.com/office/drawing/2014/main" id="{70FAB4E0-5D92-EE17-701E-24B85714950E}"/>
              </a:ext>
            </a:extLst>
          </p:cNvPr>
          <p:cNvSpPr txBox="1"/>
          <p:nvPr/>
        </p:nvSpPr>
        <p:spPr>
          <a:xfrm>
            <a:off x="283206" y="274950"/>
            <a:ext cx="930222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G3W Data Provider Workshop: 5-7 March 2025</a:t>
            </a:r>
          </a:p>
        </p:txBody>
      </p:sp>
      <p:sp>
        <p:nvSpPr>
          <p:cNvPr id="4" name="TextBox 3">
            <a:extLst>
              <a:ext uri="{FF2B5EF4-FFF2-40B4-BE49-F238E27FC236}">
                <a16:creationId xmlns:a16="http://schemas.microsoft.com/office/drawing/2014/main" id="{09D4AF0D-DD6A-F6A2-7C47-0198813B0402}"/>
              </a:ext>
            </a:extLst>
          </p:cNvPr>
          <p:cNvSpPr txBox="1"/>
          <p:nvPr/>
        </p:nvSpPr>
        <p:spPr>
          <a:xfrm>
            <a:off x="521043" y="1281627"/>
            <a:ext cx="740908" cy="400110"/>
          </a:xfrm>
          <a:prstGeom prst="rect">
            <a:avLst/>
          </a:prstGeom>
          <a:noFill/>
        </p:spPr>
        <p:txBody>
          <a:bodyPr wrap="none" rtlCol="0">
            <a:spAutoFit/>
          </a:bodyPr>
          <a:lstStyle/>
          <a:p>
            <a:r>
              <a:rPr lang="en-DE" sz="2000" b="1" dirty="0">
                <a:solidFill>
                  <a:srgbClr val="FF0000"/>
                </a:solidFill>
              </a:rPr>
              <a:t>Data</a:t>
            </a:r>
          </a:p>
        </p:txBody>
      </p:sp>
    </p:spTree>
    <p:extLst>
      <p:ext uri="{BB962C8B-B14F-4D97-AF65-F5344CB8AC3E}">
        <p14:creationId xmlns:p14="http://schemas.microsoft.com/office/powerpoint/2010/main" val="97889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2780" y="1255850"/>
            <a:ext cx="5832648"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Initial thoughts on the data architecture</a:t>
            </a:r>
          </a:p>
        </p:txBody>
      </p:sp>
      <p:cxnSp>
        <p:nvCxnSpPr>
          <p:cNvPr id="295" name="Straight Connector 95"/>
          <p:cNvCxnSpPr>
            <a:cxnSpLocks noChangeShapeType="1"/>
          </p:cNvCxnSpPr>
          <p:nvPr/>
        </p:nvCxnSpPr>
        <p:spPr bwMode="auto">
          <a:xfrm rot="10800000" flipV="1">
            <a:off x="-720969" y="4722813"/>
            <a:ext cx="228600" cy="150812"/>
          </a:xfrm>
          <a:prstGeom prst="line">
            <a:avLst/>
          </a:prstGeom>
          <a:noFill/>
          <a:ln w="9525" algn="ctr">
            <a:noFill/>
            <a:round/>
            <a:headEnd/>
            <a:tailEnd/>
          </a:ln>
        </p:spPr>
      </p:cxnSp>
      <p:pic>
        <p:nvPicPr>
          <p:cNvPr id="36" name="Picture 35">
            <a:extLst>
              <a:ext uri="{FF2B5EF4-FFF2-40B4-BE49-F238E27FC236}">
                <a16:creationId xmlns:a16="http://schemas.microsoft.com/office/drawing/2014/main" id="{3E9CFCAA-207D-F93F-9472-580C8B215B72}"/>
              </a:ext>
            </a:extLst>
          </p:cNvPr>
          <p:cNvPicPr>
            <a:picLocks noChangeAspect="1"/>
          </p:cNvPicPr>
          <p:nvPr/>
        </p:nvPicPr>
        <p:blipFill>
          <a:blip r:embed="rId3"/>
          <a:stretch>
            <a:fillRect/>
          </a:stretch>
        </p:blipFill>
        <p:spPr>
          <a:xfrm>
            <a:off x="1410477" y="1819991"/>
            <a:ext cx="9046480" cy="4591456"/>
          </a:xfrm>
          <a:prstGeom prst="rect">
            <a:avLst/>
          </a:prstGeom>
        </p:spPr>
      </p:pic>
      <p:sp>
        <p:nvSpPr>
          <p:cNvPr id="2" name="Google Shape;73;p8">
            <a:extLst>
              <a:ext uri="{FF2B5EF4-FFF2-40B4-BE49-F238E27FC236}">
                <a16:creationId xmlns:a16="http://schemas.microsoft.com/office/drawing/2014/main" id="{1868A80C-7439-07B7-4AE9-3F0B41BBB830}"/>
              </a:ext>
            </a:extLst>
          </p:cNvPr>
          <p:cNvSpPr txBox="1"/>
          <p:nvPr/>
        </p:nvSpPr>
        <p:spPr>
          <a:xfrm>
            <a:off x="283206" y="274950"/>
            <a:ext cx="930222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G3W Data Provider Workshop: 5-7 March 2025</a:t>
            </a:r>
          </a:p>
        </p:txBody>
      </p:sp>
    </p:spTree>
    <p:extLst>
      <p:ext uri="{BB962C8B-B14F-4D97-AF65-F5344CB8AC3E}">
        <p14:creationId xmlns:p14="http://schemas.microsoft.com/office/powerpoint/2010/main" val="301944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6226" y="1341118"/>
            <a:ext cx="5832648" cy="400110"/>
          </a:xfrm>
          <a:prstGeom prst="rect">
            <a:avLst/>
          </a:prstGeom>
          <a:noFill/>
        </p:spPr>
        <p:txBody>
          <a:bodyPr wrap="square" rtlCol="0">
            <a:spAutoFit/>
          </a:bodyPr>
          <a:lstStyle/>
          <a:p>
            <a:r>
              <a:rPr lang="en-US" sz="2000" b="1" dirty="0">
                <a:solidFill>
                  <a:srgbClr val="FF0000"/>
                </a:solidFill>
              </a:rPr>
              <a:t>Mapping of the input data</a:t>
            </a:r>
          </a:p>
        </p:txBody>
      </p:sp>
      <p:cxnSp>
        <p:nvCxnSpPr>
          <p:cNvPr id="295" name="Straight Connector 95"/>
          <p:cNvCxnSpPr>
            <a:cxnSpLocks noChangeShapeType="1"/>
          </p:cNvCxnSpPr>
          <p:nvPr/>
        </p:nvCxnSpPr>
        <p:spPr bwMode="auto">
          <a:xfrm rot="10800000" flipV="1">
            <a:off x="-720969" y="4722813"/>
            <a:ext cx="228600" cy="150812"/>
          </a:xfrm>
          <a:prstGeom prst="line">
            <a:avLst/>
          </a:prstGeom>
          <a:noFill/>
          <a:ln w="9525" algn="ctr">
            <a:noFill/>
            <a:round/>
            <a:headEnd/>
            <a:tailEnd/>
          </a:ln>
        </p:spPr>
      </p:cxnSp>
      <p:sp>
        <p:nvSpPr>
          <p:cNvPr id="3" name="TextBox 2">
            <a:extLst>
              <a:ext uri="{FF2B5EF4-FFF2-40B4-BE49-F238E27FC236}">
                <a16:creationId xmlns:a16="http://schemas.microsoft.com/office/drawing/2014/main" id="{BDBCF22D-33C6-9E0D-A7BD-25920BCA6396}"/>
              </a:ext>
            </a:extLst>
          </p:cNvPr>
          <p:cNvSpPr txBox="1"/>
          <p:nvPr/>
        </p:nvSpPr>
        <p:spPr>
          <a:xfrm>
            <a:off x="256226" y="1816139"/>
            <a:ext cx="5482421" cy="2246769"/>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Satellite input data</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Data exchange framework well defined under CEOS-CGMS Working Group Climate &amp; GHG Task force.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Various situations regarding operational data exchange but WIS2.0 already implemented in some satellite data centers.</a:t>
            </a:r>
          </a:p>
        </p:txBody>
      </p:sp>
      <p:sp>
        <p:nvSpPr>
          <p:cNvPr id="5" name="TextBox 4">
            <a:extLst>
              <a:ext uri="{FF2B5EF4-FFF2-40B4-BE49-F238E27FC236}">
                <a16:creationId xmlns:a16="http://schemas.microsoft.com/office/drawing/2014/main" id="{8D60C05E-0F3E-45FF-1650-0F9D56201F7B}"/>
              </a:ext>
            </a:extLst>
          </p:cNvPr>
          <p:cNvSpPr txBox="1"/>
          <p:nvPr/>
        </p:nvSpPr>
        <p:spPr>
          <a:xfrm>
            <a:off x="5738648" y="1816139"/>
            <a:ext cx="6453352" cy="1938992"/>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In-situ ocean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Exchange of existing datasets via WIS2.0 is possible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NRT data access nice to have for the inversions but not at the detriment of spatial coverage.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Clear “service-level” requirements (if there are) from the modelling community must be raised.</a:t>
            </a:r>
          </a:p>
        </p:txBody>
      </p:sp>
      <p:sp>
        <p:nvSpPr>
          <p:cNvPr id="6" name="Content Placeholder 2">
            <a:extLst>
              <a:ext uri="{FF2B5EF4-FFF2-40B4-BE49-F238E27FC236}">
                <a16:creationId xmlns:a16="http://schemas.microsoft.com/office/drawing/2014/main" id="{7C75FEFB-2FC7-DDFE-2DA0-C69C8FE79B11}"/>
              </a:ext>
            </a:extLst>
          </p:cNvPr>
          <p:cNvSpPr txBox="1">
            <a:spLocks/>
          </p:cNvSpPr>
          <p:nvPr/>
        </p:nvSpPr>
        <p:spPr>
          <a:xfrm>
            <a:off x="283206" y="4148953"/>
            <a:ext cx="8177622" cy="2032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Atmospheric non-satellite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a:t>
            </a:r>
            <a:r>
              <a:rPr kumimoji="0" lang="en-DE"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ranularity of the “data-centers” or data agregators to be precised. </a:t>
            </a: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DE"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How to ensure redundancy?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DE"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Governance issues when talking about a regulatory network.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DE"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Questions about the capacity of regional/aggregator centers to perform QA/QC and how to harmonise.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DE"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2897430-0D98-3961-F698-D9EA72DD2863}"/>
              </a:ext>
            </a:extLst>
          </p:cNvPr>
          <p:cNvPicPr>
            <a:picLocks noChangeAspect="1"/>
          </p:cNvPicPr>
          <p:nvPr/>
        </p:nvPicPr>
        <p:blipFill>
          <a:blip r:embed="rId3"/>
          <a:stretch>
            <a:fillRect/>
          </a:stretch>
        </p:blipFill>
        <p:spPr>
          <a:xfrm>
            <a:off x="9325607" y="4031414"/>
            <a:ext cx="2130669" cy="2267250"/>
          </a:xfrm>
          <a:prstGeom prst="rect">
            <a:avLst/>
          </a:prstGeom>
        </p:spPr>
      </p:pic>
      <p:sp>
        <p:nvSpPr>
          <p:cNvPr id="2" name="Google Shape;73;p8">
            <a:extLst>
              <a:ext uri="{FF2B5EF4-FFF2-40B4-BE49-F238E27FC236}">
                <a16:creationId xmlns:a16="http://schemas.microsoft.com/office/drawing/2014/main" id="{3B5869FE-FB05-449E-7121-25E74D94EBEE}"/>
              </a:ext>
            </a:extLst>
          </p:cNvPr>
          <p:cNvSpPr txBox="1"/>
          <p:nvPr/>
        </p:nvSpPr>
        <p:spPr>
          <a:xfrm>
            <a:off x="283206" y="274950"/>
            <a:ext cx="930222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G3W Data Provider Workshop: 5-7 March 2025</a:t>
            </a:r>
          </a:p>
        </p:txBody>
      </p:sp>
    </p:spTree>
    <p:extLst>
      <p:ext uri="{BB962C8B-B14F-4D97-AF65-F5344CB8AC3E}">
        <p14:creationId xmlns:p14="http://schemas.microsoft.com/office/powerpoint/2010/main" val="113960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3;p8">
            <a:extLst>
              <a:ext uri="{FF2B5EF4-FFF2-40B4-BE49-F238E27FC236}">
                <a16:creationId xmlns:a16="http://schemas.microsoft.com/office/drawing/2014/main" id="{FB30EF14-F1CF-841E-0E90-A2022D32CFC8}"/>
              </a:ext>
            </a:extLst>
          </p:cNvPr>
          <p:cNvSpPr txBox="1"/>
          <p:nvPr/>
        </p:nvSpPr>
        <p:spPr>
          <a:xfrm>
            <a:off x="283206" y="274950"/>
            <a:ext cx="930222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Key issues of relevance</a:t>
            </a:r>
          </a:p>
        </p:txBody>
      </p:sp>
      <p:sp>
        <p:nvSpPr>
          <p:cNvPr id="6" name="TextBox 5">
            <a:extLst>
              <a:ext uri="{FF2B5EF4-FFF2-40B4-BE49-F238E27FC236}">
                <a16:creationId xmlns:a16="http://schemas.microsoft.com/office/drawing/2014/main" id="{28D1F0C4-E7EB-B85E-01F3-C04EEEA04CF6}"/>
              </a:ext>
            </a:extLst>
          </p:cNvPr>
          <p:cNvSpPr txBox="1"/>
          <p:nvPr/>
        </p:nvSpPr>
        <p:spPr>
          <a:xfrm>
            <a:off x="462454" y="1973394"/>
            <a:ext cx="11183007" cy="3970318"/>
          </a:xfrm>
          <a:prstGeom prst="rect">
            <a:avLst/>
          </a:prstGeom>
          <a:noFill/>
          <a:ln>
            <a:solidFill>
              <a:schemeClr val="tx2"/>
            </a:solidFill>
          </a:ln>
        </p:spPr>
        <p:txBody>
          <a:bodyPr wrap="square" rtlCol="0">
            <a:spAutoFit/>
          </a:bodyPr>
          <a:lstStyle/>
          <a:p>
            <a:r>
              <a:rPr lang="en-GB" sz="1800" dirty="0">
                <a:solidFill>
                  <a:schemeClr val="tx1"/>
                </a:solidFill>
                <a:latin typeface="Arial" pitchFamily="34" charset="0"/>
                <a:cs typeface="Arial" pitchFamily="34" charset="0"/>
              </a:rPr>
              <a:t>Implementation of G3W is progressing well. Excellent dovetailing with CEOS-CGMS activities, which effectively represent the Space component of G3W.</a:t>
            </a:r>
          </a:p>
          <a:p>
            <a:endParaRPr lang="en-GB" sz="1800" dirty="0">
              <a:solidFill>
                <a:schemeClr val="tx1"/>
              </a:solidFill>
              <a:latin typeface="Arial" pitchFamily="34" charset="0"/>
              <a:cs typeface="Arial" pitchFamily="34" charset="0"/>
            </a:endParaRPr>
          </a:p>
          <a:p>
            <a:r>
              <a:rPr lang="en-GB" sz="1800" dirty="0">
                <a:solidFill>
                  <a:schemeClr val="tx1"/>
                </a:solidFill>
                <a:latin typeface="Arial" pitchFamily="34" charset="0"/>
                <a:cs typeface="Arial" pitchFamily="34" charset="0"/>
              </a:rPr>
              <a:t>Presentation at upcoming Policy Advisory Committee (this week) and Executive Council (June) of WMO. Some degree of concern regarding the long-term funding of a critical mass of people within the G3W secretariate at WMO. </a:t>
            </a:r>
          </a:p>
          <a:p>
            <a:endParaRPr lang="en-GB" sz="1800" dirty="0">
              <a:solidFill>
                <a:schemeClr val="tx1"/>
              </a:solidFill>
              <a:latin typeface="Arial" pitchFamily="34" charset="0"/>
              <a:cs typeface="Arial" pitchFamily="34" charset="0"/>
            </a:endParaRPr>
          </a:p>
          <a:p>
            <a:r>
              <a:rPr lang="en-GB" sz="1800" dirty="0">
                <a:solidFill>
                  <a:schemeClr val="tx1"/>
                </a:solidFill>
                <a:latin typeface="Arial" pitchFamily="34" charset="0"/>
                <a:cs typeface="Arial" pitchFamily="34" charset="0"/>
              </a:rPr>
              <a:t>Specific recommendations for CEOS:</a:t>
            </a:r>
          </a:p>
          <a:p>
            <a:pPr marL="285750" indent="-285750">
              <a:buFont typeface="Arial" panose="020B0604020202020204" pitchFamily="34" charset="0"/>
              <a:buChar char="•"/>
            </a:pPr>
            <a:endParaRPr lang="en-GB" sz="1800" dirty="0">
              <a:solidFill>
                <a:schemeClr val="tx1"/>
              </a:solidFill>
              <a:latin typeface="Arial" pitchFamily="34" charset="0"/>
              <a:cs typeface="Arial" pitchFamily="34" charset="0"/>
            </a:endParaRPr>
          </a:p>
          <a:p>
            <a:pPr marL="285750" lvl="1" indent="-285750">
              <a:buFont typeface="Arial" panose="020B0604020202020204" pitchFamily="34" charset="0"/>
              <a:buChar char="•"/>
            </a:pPr>
            <a:r>
              <a:rPr lang="en-GB" sz="1800" dirty="0">
                <a:solidFill>
                  <a:schemeClr val="tx1"/>
                </a:solidFill>
                <a:latin typeface="Arial" pitchFamily="34" charset="0"/>
                <a:cs typeface="Arial" pitchFamily="34" charset="0"/>
              </a:rPr>
              <a:t>Continue working on low latency products as this is decisive input for the overall system latency.  </a:t>
            </a:r>
          </a:p>
          <a:p>
            <a:pPr marL="285750" lvl="1" indent="-285750">
              <a:buFont typeface="Arial" panose="020B0604020202020204" pitchFamily="34" charset="0"/>
              <a:buChar char="•"/>
            </a:pPr>
            <a:endParaRPr lang="en-GB" sz="1800" dirty="0">
              <a:solidFill>
                <a:schemeClr val="tx1"/>
              </a:solidFill>
              <a:latin typeface="Arial" pitchFamily="34" charset="0"/>
              <a:cs typeface="Arial" pitchFamily="34" charset="0"/>
            </a:endParaRPr>
          </a:p>
          <a:p>
            <a:pPr marL="285750" lvl="1" indent="-285750">
              <a:buFont typeface="Arial" panose="020B0604020202020204" pitchFamily="34" charset="0"/>
              <a:buChar char="•"/>
            </a:pPr>
            <a:r>
              <a:rPr lang="en-GB" sz="1800" dirty="0">
                <a:solidFill>
                  <a:schemeClr val="tx1"/>
                </a:solidFill>
                <a:latin typeface="Arial" pitchFamily="34" charset="0"/>
                <a:cs typeface="Arial" pitchFamily="34" charset="0"/>
              </a:rPr>
              <a:t>Need to fill spatial gaps (particularly identified: stratospheric methane).</a:t>
            </a:r>
          </a:p>
          <a:p>
            <a:pPr marL="285750" lvl="1" indent="-285750">
              <a:buFont typeface="Arial" panose="020B0604020202020204" pitchFamily="34" charset="0"/>
              <a:buChar char="•"/>
            </a:pPr>
            <a:endParaRPr lang="en-GB" sz="1800" dirty="0">
              <a:solidFill>
                <a:schemeClr val="tx1"/>
              </a:solidFill>
              <a:latin typeface="Arial" pitchFamily="34" charset="0"/>
              <a:cs typeface="Arial" pitchFamily="34" charset="0"/>
            </a:endParaRPr>
          </a:p>
          <a:p>
            <a:pPr marL="285750" lvl="1" indent="-285750">
              <a:buFont typeface="Arial" panose="020B0604020202020204" pitchFamily="34" charset="0"/>
              <a:buChar char="•"/>
            </a:pPr>
            <a:r>
              <a:rPr lang="en-GB" sz="1800" dirty="0">
                <a:solidFill>
                  <a:schemeClr val="tx1"/>
                </a:solidFill>
                <a:latin typeface="Arial" pitchFamily="34" charset="0"/>
                <a:cs typeface="Arial" pitchFamily="34" charset="0"/>
              </a:rPr>
              <a:t>Observations sustainability for long-term operations. </a:t>
            </a:r>
            <a:endParaRPr lang="en-GB" sz="1800" b="1"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373751903"/>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800</Words>
  <Application>Microsoft Macintosh PowerPoint</Application>
  <PresentationFormat>Widescreen</PresentationFormat>
  <Paragraphs>79</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Montserrat</vt:lpstr>
      <vt:lpstr>Arial</vt:lpstr>
      <vt:lpstr>ceos</vt:lpstr>
      <vt:lpstr>CEOS SIT-40 Update and status of the WMO Global Greenhouse Gas Watch (G3W) initiative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Vincent-Henri Peuch</cp:lastModifiedBy>
  <cp:revision>2</cp:revision>
  <dcterms:modified xsi:type="dcterms:W3CDTF">2025-04-07T13:28:06Z</dcterms:modified>
</cp:coreProperties>
</file>