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Montserrat"/>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font" Target="fonts/Montserrat-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Montserrat-bold.fntdata"/><Relationship Id="rId6" Type="http://schemas.openxmlformats.org/officeDocument/2006/relationships/slide" Target="slides/slide2.xml"/><Relationship Id="rId18" Type="http://schemas.openxmlformats.org/officeDocument/2006/relationships/font" Target="fonts/Montserrat-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3cdccf9ca0_0_2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g33cdccf9ca0_0_2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42e146bb8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5" name="Google Shape;125;g342e146bb8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3cdccf9ca0_0_2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g33cdccf9ca0_0_2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39aa1ecf7a_0_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g339aa1ecf7a_0_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485b22d46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 name="Google Shape;70;g3485b22d46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3cdccf9ca0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 name="Google Shape;76;g33cdccf9ca0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3cdccf9ca0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g33cdccf9ca0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3cdccf9ca0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 name="Google Shape;88;g33cdccf9ca0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3cdccf9ca0_0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 name="Google Shape;94;g33cdccf9ca0_0_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4387a3210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 name="Google Shape;100;g34387a3210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3cdccf9ca0_0_1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 name="Google Shape;106;g33cdccf9ca0_0_1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485b22d468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 name="Google Shape;112;g3485b22d468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jpg"/><Relationship Id="rId4" Type="http://schemas.openxmlformats.org/officeDocument/2006/relationships/image" Target="../media/image4.jpg"/><Relationship Id="rId5" Type="http://schemas.openxmlformats.org/officeDocument/2006/relationships/image" Target="../media/image8.png"/><Relationship Id="rId6"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3" l="54016" r="11355" t="36081"/>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i="0" sz="80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3"/>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40</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8-9 April 2025</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
        <p:nvSpPr>
          <p:cNvPr id="29" name="Google Shape;29;p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0" name="Google Shape;3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6" name="Google Shape;36;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8" name="Google Shape;38;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9" name="Google Shape;39;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0" name="Google Shape;40;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41" name="Google Shape;41;p4"/>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39</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10-11 April 2024</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7" name="Google Shape;47;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9" name="Google Shape;49;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50" name="Google Shape;50;p5"/>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39</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10-11 April 2024</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6" name="Google Shape;5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7" name="Google Shape;57;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58" name="Google Shape;58;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9pPr>
          </a:lstStyle>
          <a:p/>
        </p:txBody>
      </p:sp>
      <p:sp>
        <p:nvSpPr>
          <p:cNvPr id="59" name="Google Shape;59;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60" name="Google Shape;6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61" name="Google Shape;61;p6"/>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39</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10-11 April 2024</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7"/>
          <p:cNvSpPr txBox="1"/>
          <p:nvPr>
            <p:ph type="title"/>
          </p:nvPr>
        </p:nvSpPr>
        <p:spPr>
          <a:xfrm>
            <a:off x="176051" y="175950"/>
            <a:ext cx="8014500" cy="3972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8000"/>
              <a:buFont typeface="Arial"/>
              <a:buNone/>
            </a:pPr>
            <a:r>
              <a:rPr lang="en-GB" sz="7500"/>
              <a:t>CEOS-IMEO Engagement</a:t>
            </a:r>
            <a:endParaRPr sz="7500">
              <a:latin typeface="Montserrat"/>
              <a:ea typeface="Montserrat"/>
              <a:cs typeface="Montserrat"/>
              <a:sym typeface="Montserrat"/>
            </a:endParaRPr>
          </a:p>
          <a:p>
            <a:pPr indent="0" lvl="0" marL="0" rtl="0" algn="l">
              <a:lnSpc>
                <a:spcPct val="115000"/>
              </a:lnSpc>
              <a:spcBef>
                <a:spcPts val="1000"/>
              </a:spcBef>
              <a:spcAft>
                <a:spcPts val="0"/>
              </a:spcAft>
              <a:buClr>
                <a:schemeClr val="lt1"/>
              </a:buClr>
              <a:buSzPts val="8000"/>
              <a:buFont typeface="Arial"/>
              <a:buNone/>
            </a:pPr>
            <a:r>
              <a:t/>
            </a:r>
            <a:endParaRPr i="1" sz="4000"/>
          </a:p>
          <a:p>
            <a:pPr indent="0" lvl="0" marL="0" rtl="0" algn="l">
              <a:lnSpc>
                <a:spcPct val="115000"/>
              </a:lnSpc>
              <a:spcBef>
                <a:spcPts val="0"/>
              </a:spcBef>
              <a:spcAft>
                <a:spcPts val="0"/>
              </a:spcAft>
              <a:buClr>
                <a:schemeClr val="lt1"/>
              </a:buClr>
              <a:buSzPts val="8000"/>
              <a:buFont typeface="Arial"/>
              <a:buNone/>
            </a:pPr>
            <a:r>
              <a:t/>
            </a:r>
            <a:endParaRPr i="1" sz="4000">
              <a:latin typeface="Montserrat"/>
              <a:ea typeface="Montserrat"/>
              <a:cs typeface="Montserrat"/>
              <a:sym typeface="Montserrat"/>
            </a:endParaRPr>
          </a:p>
        </p:txBody>
      </p:sp>
      <p:sp>
        <p:nvSpPr>
          <p:cNvPr id="67" name="Google Shape;67;p7"/>
          <p:cNvSpPr/>
          <p:nvPr/>
        </p:nvSpPr>
        <p:spPr>
          <a:xfrm>
            <a:off x="7255675" y="3025800"/>
            <a:ext cx="4833000" cy="3832200"/>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None/>
            </a:pPr>
            <a:r>
              <a:t/>
            </a:r>
            <a:endParaRPr b="1" sz="2200">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None/>
            </a:pPr>
            <a:r>
              <a:rPr b="1" lang="en-GB" sz="2000">
                <a:solidFill>
                  <a:schemeClr val="accent1"/>
                </a:solidFill>
                <a:latin typeface="Montserrat"/>
                <a:ea typeface="Montserrat"/>
                <a:cs typeface="Montserrat"/>
                <a:sym typeface="Montserrat"/>
              </a:rPr>
              <a:t>Stephen Ward</a:t>
            </a:r>
            <a:endParaRPr b="1" sz="2000">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None/>
            </a:pPr>
            <a:r>
              <a:rPr b="1" lang="en-GB" sz="2000">
                <a:solidFill>
                  <a:schemeClr val="accent1"/>
                </a:solidFill>
                <a:latin typeface="Montserrat"/>
                <a:ea typeface="Montserrat"/>
                <a:cs typeface="Montserrat"/>
                <a:sym typeface="Montserrat"/>
              </a:rPr>
              <a:t>JAXA SIT Chair team</a:t>
            </a:r>
            <a:br>
              <a:rPr b="1" lang="en-GB" sz="2000">
                <a:solidFill>
                  <a:schemeClr val="accent1"/>
                </a:solidFill>
                <a:latin typeface="Montserrat"/>
                <a:ea typeface="Montserrat"/>
                <a:cs typeface="Montserrat"/>
                <a:sym typeface="Montserrat"/>
              </a:rPr>
            </a:br>
            <a:r>
              <a:rPr b="1" lang="en-GB" sz="2000">
                <a:solidFill>
                  <a:schemeClr val="accent1"/>
                </a:solidFill>
                <a:latin typeface="Montserrat"/>
                <a:ea typeface="Montserrat"/>
                <a:cs typeface="Montserrat"/>
                <a:sym typeface="Montserrat"/>
              </a:rPr>
              <a:t>Yasjka Meijer</a:t>
            </a:r>
            <a:br>
              <a:rPr b="1" lang="en-GB" sz="2000">
                <a:solidFill>
                  <a:schemeClr val="accent1"/>
                </a:solidFill>
                <a:latin typeface="Montserrat"/>
                <a:ea typeface="Montserrat"/>
                <a:cs typeface="Montserrat"/>
                <a:sym typeface="Montserrat"/>
              </a:rPr>
            </a:br>
            <a:r>
              <a:rPr b="1" lang="en-GB" sz="2000">
                <a:solidFill>
                  <a:schemeClr val="accent1"/>
                </a:solidFill>
                <a:latin typeface="Montserrat"/>
                <a:ea typeface="Montserrat"/>
                <a:cs typeface="Montserrat"/>
                <a:sym typeface="Montserrat"/>
              </a:rPr>
              <a:t>GHG TT (ESA)</a:t>
            </a:r>
            <a:endParaRPr b="1" sz="2000">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Agenda Item </a:t>
            </a:r>
            <a:r>
              <a:rPr b="1" lang="en-GB" sz="2200">
                <a:solidFill>
                  <a:schemeClr val="accent1"/>
                </a:solidFill>
                <a:latin typeface="Montserrat"/>
                <a:ea typeface="Montserrat"/>
                <a:cs typeface="Montserrat"/>
                <a:sym typeface="Montserrat"/>
              </a:rPr>
              <a:t>2.3,</a:t>
            </a:r>
            <a:r>
              <a:rPr lang="en-GB">
                <a:latin typeface="Montserrat"/>
                <a:ea typeface="Montserrat"/>
                <a:cs typeface="Montserrat"/>
                <a:sym typeface="Montserrat"/>
              </a:rPr>
              <a:t> </a:t>
            </a:r>
            <a:r>
              <a:rPr b="1" i="0" lang="en-GB" sz="2200" u="none" cap="none" strike="noStrike">
                <a:solidFill>
                  <a:schemeClr val="accent1"/>
                </a:solidFill>
                <a:latin typeface="Montserrat"/>
                <a:ea typeface="Montserrat"/>
                <a:cs typeface="Montserrat"/>
                <a:sym typeface="Montserrat"/>
              </a:rPr>
              <a:t>SIT</a:t>
            </a:r>
            <a:r>
              <a:rPr b="1" lang="en-GB" sz="2200">
                <a:solidFill>
                  <a:schemeClr val="accent1"/>
                </a:solidFill>
                <a:latin typeface="Montserrat"/>
                <a:ea typeface="Montserrat"/>
                <a:cs typeface="Montserrat"/>
                <a:sym typeface="Montserrat"/>
              </a:rPr>
              <a:t>-40 Fukuoka, </a:t>
            </a:r>
            <a:r>
              <a:rPr b="1" lang="en-GB" sz="2200">
                <a:solidFill>
                  <a:schemeClr val="accent1"/>
                </a:solidFill>
                <a:latin typeface="Montserrat"/>
                <a:ea typeface="Montserrat"/>
                <a:cs typeface="Montserrat"/>
                <a:sym typeface="Montserrat"/>
              </a:rPr>
              <a:t>Japan</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None/>
            </a:pPr>
            <a:r>
              <a:rPr b="1" lang="en-GB" sz="2200">
                <a:solidFill>
                  <a:schemeClr val="accent1"/>
                </a:solidFill>
                <a:latin typeface="Montserrat"/>
                <a:ea typeface="Montserrat"/>
                <a:cs typeface="Montserrat"/>
                <a:sym typeface="Montserrat"/>
              </a:rPr>
              <a:t>8th - 9th April 2025</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6"/>
          <p:cNvSpPr txBox="1"/>
          <p:nvPr/>
        </p:nvSpPr>
        <p:spPr>
          <a:xfrm>
            <a:off x="0" y="1408800"/>
            <a:ext cx="8273100" cy="4109700"/>
          </a:xfrm>
          <a:prstGeom prst="rect">
            <a:avLst/>
          </a:prstGeom>
          <a:noFill/>
          <a:ln>
            <a:noFill/>
          </a:ln>
        </p:spPr>
        <p:txBody>
          <a:bodyPr anchorCtr="0" anchor="t" bIns="45700" lIns="91425" spcFirstLastPara="1" rIns="91425" wrap="square" tIns="45700">
            <a:spAutoFit/>
          </a:bodyPr>
          <a:lstStyle/>
          <a:p>
            <a:pPr indent="-342900" lvl="0" marL="457200"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SIT Chair and GHG TT propose to support liaison between IMEO and the key agencies concerned (ASI, DLR, JAXA/JMA) to address data needs</a:t>
            </a:r>
            <a:endParaRPr b="1" sz="1800">
              <a:solidFill>
                <a:schemeClr val="dk1"/>
              </a:solidFill>
              <a:latin typeface="Montserrat"/>
              <a:ea typeface="Montserrat"/>
              <a:cs typeface="Montserrat"/>
              <a:sym typeface="Montserrat"/>
            </a:endParaRPr>
          </a:p>
          <a:p>
            <a:pPr indent="-342900" lvl="1" marL="914400" rtl="0" algn="l">
              <a:lnSpc>
                <a:spcPct val="150000"/>
              </a:lnSpc>
              <a:spcBef>
                <a:spcPts val="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PRISMA; quota increase</a:t>
            </a:r>
            <a:endParaRPr sz="1800">
              <a:solidFill>
                <a:schemeClr val="dk1"/>
              </a:solidFill>
              <a:latin typeface="Montserrat"/>
              <a:ea typeface="Montserrat"/>
              <a:cs typeface="Montserrat"/>
              <a:sym typeface="Montserrat"/>
            </a:endParaRPr>
          </a:p>
          <a:p>
            <a:pPr indent="-342900" lvl="1" marL="914400" rtl="0" algn="l">
              <a:lnSpc>
                <a:spcPct val="150000"/>
              </a:lnSpc>
              <a:spcBef>
                <a:spcPts val="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EnMAP &amp; Himawari; ease of accessing archive data</a:t>
            </a:r>
            <a:endParaRPr b="1" sz="1800">
              <a:solidFill>
                <a:schemeClr val="dk1"/>
              </a:solidFill>
              <a:latin typeface="Montserrat"/>
              <a:ea typeface="Montserrat"/>
              <a:cs typeface="Montserrat"/>
              <a:sym typeface="Montserrat"/>
            </a:endParaRPr>
          </a:p>
          <a:p>
            <a:pPr indent="-342900" lvl="0" marL="457200"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We plan to poll CEOS agencies on methane detection algorithm efforts to ensure optimal cooperation and </a:t>
            </a:r>
            <a:br>
              <a:rPr b="1" lang="en-GB" sz="1800">
                <a:solidFill>
                  <a:schemeClr val="dk1"/>
                </a:solidFill>
                <a:latin typeface="Montserrat"/>
                <a:ea typeface="Montserrat"/>
                <a:cs typeface="Montserrat"/>
                <a:sym typeface="Montserrat"/>
              </a:rPr>
            </a:br>
            <a:r>
              <a:rPr b="1" lang="en-GB" sz="1800">
                <a:solidFill>
                  <a:schemeClr val="dk1"/>
                </a:solidFill>
                <a:latin typeface="Montserrat"/>
                <a:ea typeface="Montserrat"/>
                <a:cs typeface="Montserrat"/>
                <a:sym typeface="Montserrat"/>
              </a:rPr>
              <a:t>efficiency amongst different teams, including IMEO</a:t>
            </a:r>
            <a:endParaRPr b="1" sz="1800">
              <a:solidFill>
                <a:schemeClr val="dk1"/>
              </a:solidFill>
              <a:latin typeface="Montserrat"/>
              <a:ea typeface="Montserrat"/>
              <a:cs typeface="Montserrat"/>
              <a:sym typeface="Montserrat"/>
            </a:endParaRPr>
          </a:p>
          <a:p>
            <a:pPr indent="-342900" lvl="1" marL="914400" marR="0" rtl="0" algn="l">
              <a:lnSpc>
                <a:spcPct val="150000"/>
              </a:lnSpc>
              <a:spcBef>
                <a:spcPts val="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Please inform/connect us to known activities</a:t>
            </a:r>
            <a:endParaRPr sz="1800">
              <a:solidFill>
                <a:schemeClr val="dk1"/>
              </a:solidFill>
              <a:latin typeface="Montserrat"/>
              <a:ea typeface="Montserrat"/>
              <a:cs typeface="Montserrat"/>
              <a:sym typeface="Montserrat"/>
            </a:endParaRPr>
          </a:p>
          <a:p>
            <a:pPr indent="-342900" lvl="1" marL="914400" marR="0" rtl="0" algn="l">
              <a:lnSpc>
                <a:spcPct val="150000"/>
              </a:lnSpc>
              <a:spcBef>
                <a:spcPts val="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Advise on any new mission plans</a:t>
            </a:r>
            <a:endParaRPr sz="1800">
              <a:solidFill>
                <a:schemeClr val="dk1"/>
              </a:solidFill>
              <a:latin typeface="Montserrat"/>
              <a:ea typeface="Montserrat"/>
              <a:cs typeface="Montserrat"/>
              <a:sym typeface="Montserrat"/>
            </a:endParaRPr>
          </a:p>
        </p:txBody>
      </p:sp>
      <p:sp>
        <p:nvSpPr>
          <p:cNvPr id="121" name="Google Shape;121;p16"/>
          <p:cNvSpPr txBox="1"/>
          <p:nvPr/>
        </p:nvSpPr>
        <p:spPr>
          <a:xfrm>
            <a:off x="94026" y="103250"/>
            <a:ext cx="95523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900"/>
              <a:buFont typeface="Arial"/>
              <a:buNone/>
            </a:pPr>
            <a:r>
              <a:rPr lang="en-GB" sz="3000">
                <a:solidFill>
                  <a:schemeClr val="lt1"/>
                </a:solidFill>
                <a:latin typeface="Montserrat"/>
                <a:ea typeface="Montserrat"/>
                <a:cs typeface="Montserrat"/>
                <a:sym typeface="Montserrat"/>
              </a:rPr>
              <a:t>Tip and cue system – requests to CEOS</a:t>
            </a:r>
            <a:endParaRPr b="0" i="0" sz="100" u="none" cap="none" strike="noStrike">
              <a:solidFill>
                <a:srgbClr val="000000"/>
              </a:solidFill>
              <a:latin typeface="Montserrat"/>
              <a:ea typeface="Montserrat"/>
              <a:cs typeface="Montserrat"/>
              <a:sym typeface="Montserrat"/>
            </a:endParaRPr>
          </a:p>
        </p:txBody>
      </p:sp>
      <p:pic>
        <p:nvPicPr>
          <p:cNvPr id="122" name="Google Shape;122;p16"/>
          <p:cNvPicPr preferRelativeResize="0"/>
          <p:nvPr/>
        </p:nvPicPr>
        <p:blipFill>
          <a:blip r:embed="rId3">
            <a:alphaModFix/>
          </a:blip>
          <a:stretch>
            <a:fillRect/>
          </a:stretch>
        </p:blipFill>
        <p:spPr>
          <a:xfrm>
            <a:off x="7673550" y="2028325"/>
            <a:ext cx="4518451" cy="338882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7"/>
          <p:cNvSpPr txBox="1"/>
          <p:nvPr/>
        </p:nvSpPr>
        <p:spPr>
          <a:xfrm>
            <a:off x="365625" y="1613875"/>
            <a:ext cx="11488500" cy="3924900"/>
          </a:xfrm>
          <a:prstGeom prst="rect">
            <a:avLst/>
          </a:prstGeom>
          <a:noFill/>
          <a:ln>
            <a:noFill/>
          </a:ln>
        </p:spPr>
        <p:txBody>
          <a:bodyPr anchorCtr="0" anchor="t" bIns="45700" lIns="91425" spcFirstLastPara="1" rIns="91425" wrap="square" tIns="45700">
            <a:spAutoFit/>
          </a:bodyPr>
          <a:lstStyle/>
          <a:p>
            <a:pPr indent="0" lvl="0" marL="457200" marR="0" rtl="0" algn="l">
              <a:lnSpc>
                <a:spcPct val="150000"/>
              </a:lnSpc>
              <a:spcBef>
                <a:spcPts val="0"/>
              </a:spcBef>
              <a:spcAft>
                <a:spcPts val="0"/>
              </a:spcAft>
              <a:buNone/>
            </a:pPr>
            <a:r>
              <a:rPr b="1" lang="en-GB" sz="1800">
                <a:solidFill>
                  <a:schemeClr val="dk1"/>
                </a:solidFill>
                <a:latin typeface="Montserrat"/>
                <a:ea typeface="Montserrat"/>
                <a:cs typeface="Montserrat"/>
                <a:sym typeface="Montserrat"/>
              </a:rPr>
              <a:t>Engagements have started              with</a:t>
            </a:r>
            <a:endParaRPr b="1" sz="1800">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b="1" sz="1000">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None/>
            </a:pPr>
            <a:r>
              <a:rPr b="1" lang="en-GB" sz="1800">
                <a:solidFill>
                  <a:schemeClr val="dk1"/>
                </a:solidFill>
                <a:latin typeface="Montserrat"/>
                <a:ea typeface="Montserrat"/>
                <a:cs typeface="Montserrat"/>
                <a:sym typeface="Montserrat"/>
              </a:rPr>
              <a:t>ASI - PRISMA</a:t>
            </a:r>
            <a:r>
              <a:rPr b="1" lang="en-GB" sz="1800">
                <a:solidFill>
                  <a:schemeClr val="dk1"/>
                </a:solidFill>
                <a:latin typeface="Montserrat"/>
                <a:ea typeface="Montserrat"/>
                <a:cs typeface="Montserrat"/>
                <a:sym typeface="Montserrat"/>
              </a:rPr>
              <a:t> </a:t>
            </a:r>
            <a:endParaRPr b="1" sz="1800">
              <a:solidFill>
                <a:schemeClr val="dk1"/>
              </a:solidFill>
              <a:latin typeface="Montserrat"/>
              <a:ea typeface="Montserrat"/>
              <a:cs typeface="Montserrat"/>
              <a:sym typeface="Montserrat"/>
            </a:endParaRPr>
          </a:p>
          <a:p>
            <a:pPr indent="-342900" lvl="1" marL="914400" marR="0" rtl="0" algn="l">
              <a:lnSpc>
                <a:spcPct val="150000"/>
              </a:lnSpc>
              <a:spcBef>
                <a:spcPts val="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Conversation started (Giorgio Licciardi via Laura Candela - call last week)</a:t>
            </a:r>
            <a:endParaRPr sz="1800">
              <a:solidFill>
                <a:schemeClr val="dk1"/>
              </a:solidFill>
              <a:latin typeface="Montserrat"/>
              <a:ea typeface="Montserrat"/>
              <a:cs typeface="Montserrat"/>
              <a:sym typeface="Montserrat"/>
            </a:endParaRPr>
          </a:p>
          <a:p>
            <a:pPr indent="0" lvl="0" marL="914400" marR="0" rtl="0" algn="l">
              <a:lnSpc>
                <a:spcPct val="150000"/>
              </a:lnSpc>
              <a:spcBef>
                <a:spcPts val="0"/>
              </a:spcBef>
              <a:spcAft>
                <a:spcPts val="0"/>
              </a:spcAft>
              <a:buNone/>
            </a:pPr>
            <a:r>
              <a:t/>
            </a:r>
            <a:endParaRPr b="1" sz="1800">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None/>
            </a:pPr>
            <a:r>
              <a:rPr b="1" lang="en-GB" sz="1800">
                <a:solidFill>
                  <a:schemeClr val="dk1"/>
                </a:solidFill>
                <a:latin typeface="Montserrat"/>
                <a:ea typeface="Montserrat"/>
                <a:cs typeface="Montserrat"/>
                <a:sym typeface="Montserrat"/>
              </a:rPr>
              <a:t>DLR - EnMap</a:t>
            </a:r>
            <a:endParaRPr b="1" sz="1800">
              <a:solidFill>
                <a:schemeClr val="dk1"/>
              </a:solidFill>
              <a:latin typeface="Montserrat"/>
              <a:ea typeface="Montserrat"/>
              <a:cs typeface="Montserrat"/>
              <a:sym typeface="Montserrat"/>
            </a:endParaRPr>
          </a:p>
          <a:p>
            <a:pPr indent="-342900" lvl="1" marL="914400" marR="0" rtl="0" algn="l">
              <a:lnSpc>
                <a:spcPct val="150000"/>
              </a:lnSpc>
              <a:spcBef>
                <a:spcPts val="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Conversation started (Albrecht von Bargen ←–→Yasjka)</a:t>
            </a:r>
            <a:endParaRPr sz="1800">
              <a:solidFill>
                <a:schemeClr val="dk1"/>
              </a:solidFill>
              <a:latin typeface="Montserrat"/>
              <a:ea typeface="Montserrat"/>
              <a:cs typeface="Montserrat"/>
              <a:sym typeface="Montserrat"/>
            </a:endParaRPr>
          </a:p>
          <a:p>
            <a:pPr indent="0" lvl="0" marL="914400" marR="0" rtl="0" algn="l">
              <a:lnSpc>
                <a:spcPct val="150000"/>
              </a:lnSpc>
              <a:spcBef>
                <a:spcPts val="0"/>
              </a:spcBef>
              <a:spcAft>
                <a:spcPts val="0"/>
              </a:spcAft>
              <a:buNone/>
            </a:pPr>
            <a:r>
              <a:t/>
            </a:r>
            <a:endParaRPr b="1" sz="1800">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None/>
            </a:pPr>
            <a:r>
              <a:rPr b="1" lang="en-GB" sz="1800">
                <a:solidFill>
                  <a:schemeClr val="dk1"/>
                </a:solidFill>
                <a:latin typeface="Montserrat"/>
                <a:ea typeface="Montserrat"/>
                <a:cs typeface="Montserrat"/>
                <a:sym typeface="Montserrat"/>
              </a:rPr>
              <a:t>JAXA/JMA - Himawari</a:t>
            </a:r>
            <a:endParaRPr b="1" sz="1800">
              <a:solidFill>
                <a:schemeClr val="dk1"/>
              </a:solidFill>
              <a:latin typeface="Montserrat"/>
              <a:ea typeface="Montserrat"/>
              <a:cs typeface="Montserrat"/>
              <a:sym typeface="Montserrat"/>
            </a:endParaRPr>
          </a:p>
          <a:p>
            <a:pPr indent="-342900" lvl="1" marL="914400" marR="0" rtl="0" algn="l">
              <a:lnSpc>
                <a:spcPct val="150000"/>
              </a:lnSpc>
              <a:spcBef>
                <a:spcPts val="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Conversation started (Toshi Kurino, JMBSC via Osamu)</a:t>
            </a:r>
            <a:endParaRPr sz="1800">
              <a:solidFill>
                <a:schemeClr val="dk1"/>
              </a:solidFill>
              <a:latin typeface="Montserrat"/>
              <a:ea typeface="Montserrat"/>
              <a:cs typeface="Montserrat"/>
              <a:sym typeface="Montserrat"/>
            </a:endParaRPr>
          </a:p>
        </p:txBody>
      </p:sp>
      <p:sp>
        <p:nvSpPr>
          <p:cNvPr id="128" name="Google Shape;128;p17"/>
          <p:cNvSpPr txBox="1"/>
          <p:nvPr/>
        </p:nvSpPr>
        <p:spPr>
          <a:xfrm>
            <a:off x="94026" y="103250"/>
            <a:ext cx="95523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900"/>
              <a:buFont typeface="Arial"/>
              <a:buNone/>
            </a:pPr>
            <a:r>
              <a:rPr lang="en-GB" sz="3000">
                <a:solidFill>
                  <a:schemeClr val="lt1"/>
                </a:solidFill>
                <a:latin typeface="Montserrat"/>
                <a:ea typeface="Montserrat"/>
                <a:cs typeface="Montserrat"/>
                <a:sym typeface="Montserrat"/>
              </a:rPr>
              <a:t>Tip and cue system - requests to CEOS: STATUS</a:t>
            </a:r>
            <a:endParaRPr b="0" i="0" sz="100" u="none" cap="none" strike="noStrike">
              <a:solidFill>
                <a:srgbClr val="000000"/>
              </a:solidFill>
              <a:latin typeface="Montserrat"/>
              <a:ea typeface="Montserrat"/>
              <a:cs typeface="Montserrat"/>
              <a:sym typeface="Montserrat"/>
            </a:endParaRPr>
          </a:p>
        </p:txBody>
      </p:sp>
      <p:pic>
        <p:nvPicPr>
          <p:cNvPr descr="Checkmark button" id="129" name="Google Shape;129;p17"/>
          <p:cNvPicPr preferRelativeResize="0"/>
          <p:nvPr/>
        </p:nvPicPr>
        <p:blipFill>
          <a:blip r:embed="rId3">
            <a:alphaModFix/>
          </a:blip>
          <a:stretch>
            <a:fillRect/>
          </a:stretch>
        </p:blipFill>
        <p:spPr>
          <a:xfrm>
            <a:off x="4286925" y="1219200"/>
            <a:ext cx="696375" cy="696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8"/>
          <p:cNvSpPr txBox="1"/>
          <p:nvPr/>
        </p:nvSpPr>
        <p:spPr>
          <a:xfrm>
            <a:off x="365625" y="1613875"/>
            <a:ext cx="11031900" cy="3694200"/>
          </a:xfrm>
          <a:prstGeom prst="rect">
            <a:avLst/>
          </a:prstGeom>
          <a:noFill/>
          <a:ln>
            <a:noFill/>
          </a:ln>
        </p:spPr>
        <p:txBody>
          <a:bodyPr anchorCtr="0" anchor="t" bIns="45700" lIns="91425" spcFirstLastPara="1" rIns="91425" wrap="square" tIns="45700">
            <a:spAutoFit/>
          </a:bodyPr>
          <a:lstStyle/>
          <a:p>
            <a:pPr indent="0" lvl="0" marL="457200" marR="0" rtl="0" algn="l">
              <a:lnSpc>
                <a:spcPct val="150000"/>
              </a:lnSpc>
              <a:spcBef>
                <a:spcPts val="0"/>
              </a:spcBef>
              <a:spcAft>
                <a:spcPts val="0"/>
              </a:spcAft>
              <a:buNone/>
            </a:pPr>
            <a:r>
              <a:rPr b="1" lang="en-GB" sz="1800">
                <a:solidFill>
                  <a:schemeClr val="dk1"/>
                </a:solidFill>
                <a:latin typeface="Montserrat"/>
                <a:ea typeface="Montserrat"/>
                <a:cs typeface="Montserrat"/>
                <a:sym typeface="Montserrat"/>
              </a:rPr>
              <a:t>Why, when and where? </a:t>
            </a:r>
            <a:endParaRPr b="1" sz="1800">
              <a:solidFill>
                <a:schemeClr val="dk1"/>
              </a:solidFill>
              <a:latin typeface="Montserrat"/>
              <a:ea typeface="Montserrat"/>
              <a:cs typeface="Montserrat"/>
              <a:sym typeface="Montserrat"/>
            </a:endParaRPr>
          </a:p>
          <a:p>
            <a:pPr indent="-342900" lvl="1" marL="914400" marR="0" rtl="0" algn="l">
              <a:lnSpc>
                <a:spcPct val="150000"/>
              </a:lnSpc>
              <a:spcBef>
                <a:spcPts val="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Initial idea is to have the workshop to discuss the Use Case WG output and </a:t>
            </a:r>
            <a:r>
              <a:rPr lang="en-GB" sz="1800">
                <a:solidFill>
                  <a:schemeClr val="dk1"/>
                </a:solidFill>
                <a:latin typeface="Montserrat"/>
                <a:ea typeface="Montserrat"/>
                <a:cs typeface="Montserrat"/>
                <a:sym typeface="Montserrat"/>
              </a:rPr>
              <a:t>initial</a:t>
            </a:r>
            <a:r>
              <a:rPr lang="en-GB" sz="1800">
                <a:solidFill>
                  <a:schemeClr val="dk1"/>
                </a:solidFill>
                <a:latin typeface="Montserrat"/>
                <a:ea typeface="Montserrat"/>
                <a:cs typeface="Montserrat"/>
                <a:sym typeface="Montserrat"/>
              </a:rPr>
              <a:t> Roadmap priority settings.</a:t>
            </a:r>
            <a:endParaRPr sz="1800">
              <a:solidFill>
                <a:schemeClr val="dk1"/>
              </a:solidFill>
              <a:latin typeface="Montserrat"/>
              <a:ea typeface="Montserrat"/>
              <a:cs typeface="Montserrat"/>
              <a:sym typeface="Montserrat"/>
            </a:endParaRPr>
          </a:p>
          <a:p>
            <a:pPr indent="-342900" lvl="1" marL="914400" marR="0" rtl="0" algn="l">
              <a:lnSpc>
                <a:spcPct val="150000"/>
              </a:lnSpc>
              <a:spcBef>
                <a:spcPts val="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WG output required to progress beyond Harvard WS →→ in Q4 2025</a:t>
            </a:r>
            <a:endParaRPr sz="1800">
              <a:solidFill>
                <a:schemeClr val="dk1"/>
              </a:solidFill>
              <a:latin typeface="Montserrat"/>
              <a:ea typeface="Montserrat"/>
              <a:cs typeface="Montserrat"/>
              <a:sym typeface="Montserrat"/>
            </a:endParaRPr>
          </a:p>
          <a:p>
            <a:pPr indent="-342900" lvl="1" marL="914400" marR="0" rtl="0" algn="l">
              <a:lnSpc>
                <a:spcPct val="150000"/>
              </a:lnSpc>
              <a:spcBef>
                <a:spcPts val="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In Europe, two potential locations are offered (ECSAT/Harwell, SRON/Leiden)</a:t>
            </a:r>
            <a:endParaRPr sz="1800">
              <a:solidFill>
                <a:schemeClr val="dk1"/>
              </a:solidFill>
              <a:latin typeface="Montserrat"/>
              <a:ea typeface="Montserrat"/>
              <a:cs typeface="Montserrat"/>
              <a:sym typeface="Montserrat"/>
            </a:endParaRPr>
          </a:p>
          <a:p>
            <a:pPr indent="0" lvl="0" marL="914400" marR="0" rtl="0" algn="l">
              <a:lnSpc>
                <a:spcPct val="150000"/>
              </a:lnSpc>
              <a:spcBef>
                <a:spcPts val="0"/>
              </a:spcBef>
              <a:spcAft>
                <a:spcPts val="0"/>
              </a:spcAft>
              <a:buNone/>
            </a:pPr>
            <a:r>
              <a:t/>
            </a:r>
            <a:endParaRPr sz="1800">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None/>
            </a:pPr>
            <a:r>
              <a:rPr b="1" lang="en-GB" sz="1800">
                <a:solidFill>
                  <a:schemeClr val="dk1"/>
                </a:solidFill>
                <a:latin typeface="Montserrat"/>
                <a:ea typeface="Montserrat"/>
                <a:cs typeface="Montserrat"/>
                <a:sym typeface="Montserrat"/>
              </a:rPr>
              <a:t>Objectives</a:t>
            </a:r>
            <a:endParaRPr b="1" sz="1800">
              <a:solidFill>
                <a:schemeClr val="dk1"/>
              </a:solidFill>
              <a:latin typeface="Montserrat"/>
              <a:ea typeface="Montserrat"/>
              <a:cs typeface="Montserrat"/>
              <a:sym typeface="Montserrat"/>
            </a:endParaRPr>
          </a:p>
          <a:p>
            <a:pPr indent="-342900" lvl="1" marL="914400" marR="0" rtl="0" algn="l">
              <a:lnSpc>
                <a:spcPct val="150000"/>
              </a:lnSpc>
              <a:spcBef>
                <a:spcPts val="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Discuss output of WGs </a:t>
            </a:r>
            <a:endParaRPr sz="1800">
              <a:solidFill>
                <a:schemeClr val="dk1"/>
              </a:solidFill>
              <a:latin typeface="Montserrat"/>
              <a:ea typeface="Montserrat"/>
              <a:cs typeface="Montserrat"/>
              <a:sym typeface="Montserrat"/>
            </a:endParaRPr>
          </a:p>
          <a:p>
            <a:pPr indent="-342900" lvl="1" marL="914400" marR="0" rtl="0" algn="l">
              <a:lnSpc>
                <a:spcPct val="150000"/>
              </a:lnSpc>
              <a:spcBef>
                <a:spcPts val="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Confirm/agree on priorities and required next steps</a:t>
            </a:r>
            <a:endParaRPr sz="1800">
              <a:solidFill>
                <a:schemeClr val="dk1"/>
              </a:solidFill>
              <a:latin typeface="Montserrat"/>
              <a:ea typeface="Montserrat"/>
              <a:cs typeface="Montserrat"/>
              <a:sym typeface="Montserrat"/>
            </a:endParaRPr>
          </a:p>
        </p:txBody>
      </p:sp>
      <p:sp>
        <p:nvSpPr>
          <p:cNvPr id="135" name="Google Shape;135;p18"/>
          <p:cNvSpPr txBox="1"/>
          <p:nvPr/>
        </p:nvSpPr>
        <p:spPr>
          <a:xfrm>
            <a:off x="94026" y="103250"/>
            <a:ext cx="9552300" cy="1262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900"/>
              <a:buFont typeface="Arial"/>
              <a:buNone/>
            </a:pPr>
            <a:r>
              <a:rPr lang="en-GB" sz="2600">
                <a:solidFill>
                  <a:schemeClr val="lt1"/>
                </a:solidFill>
                <a:latin typeface="Montserrat"/>
                <a:ea typeface="Montserrat"/>
                <a:cs typeface="Montserrat"/>
                <a:sym typeface="Montserrat"/>
              </a:rPr>
              <a:t>IMEO-CEOS community workshop in 2025</a:t>
            </a:r>
            <a:endParaRPr sz="26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2600">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900"/>
              <a:buFont typeface="Arial"/>
              <a:buNone/>
            </a:pPr>
            <a:r>
              <a:t/>
            </a:r>
            <a:endParaRPr sz="2400">
              <a:solidFill>
                <a:schemeClr val="lt1"/>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9"/>
          <p:cNvSpPr txBox="1"/>
          <p:nvPr>
            <p:ph idx="1" type="body"/>
          </p:nvPr>
        </p:nvSpPr>
        <p:spPr>
          <a:xfrm>
            <a:off x="288600" y="1313200"/>
            <a:ext cx="11825700" cy="4662900"/>
          </a:xfrm>
          <a:prstGeom prst="rect">
            <a:avLst/>
          </a:prstGeom>
          <a:noFill/>
          <a:ln>
            <a:noFill/>
          </a:ln>
        </p:spPr>
        <p:txBody>
          <a:bodyPr anchorCtr="0" anchor="t" bIns="45700" lIns="91425" spcFirstLastPara="1" rIns="91425" wrap="square" tIns="45700">
            <a:noAutofit/>
          </a:bodyPr>
          <a:lstStyle/>
          <a:p>
            <a:pPr indent="-374650" lvl="0" marL="457200" rtl="0" algn="l">
              <a:lnSpc>
                <a:spcPct val="115000"/>
              </a:lnSpc>
              <a:spcBef>
                <a:spcPts val="1000"/>
              </a:spcBef>
              <a:spcAft>
                <a:spcPts val="0"/>
              </a:spcAft>
              <a:buSzPts val="2300"/>
              <a:buChar char="❖"/>
            </a:pPr>
            <a:r>
              <a:rPr lang="en-GB" sz="2300"/>
              <a:t>Proceeding with Use Case WG and initial use cases</a:t>
            </a:r>
            <a:endParaRPr sz="2300"/>
          </a:p>
          <a:p>
            <a:pPr indent="-222250" lvl="1" marL="685800" rtl="0" algn="l">
              <a:lnSpc>
                <a:spcPct val="115000"/>
              </a:lnSpc>
              <a:spcBef>
                <a:spcPts val="1000"/>
              </a:spcBef>
              <a:spcAft>
                <a:spcPts val="0"/>
              </a:spcAft>
              <a:buSzPts val="2300"/>
              <a:buChar char="▪"/>
            </a:pPr>
            <a:r>
              <a:rPr lang="en-GB" sz="2300"/>
              <a:t>Participation still welcome</a:t>
            </a:r>
            <a:endParaRPr sz="2300"/>
          </a:p>
          <a:p>
            <a:pPr indent="-374650" lvl="0" marL="457200" rtl="0" algn="l">
              <a:lnSpc>
                <a:spcPct val="115000"/>
              </a:lnSpc>
              <a:spcBef>
                <a:spcPts val="1000"/>
              </a:spcBef>
              <a:spcAft>
                <a:spcPts val="0"/>
              </a:spcAft>
              <a:buSzPts val="2300"/>
              <a:buChar char="❖"/>
            </a:pPr>
            <a:r>
              <a:rPr lang="en-GB" sz="2300"/>
              <a:t>Finalise best practices and work with IMEO (et al) on adoption</a:t>
            </a:r>
            <a:endParaRPr sz="2300"/>
          </a:p>
          <a:p>
            <a:pPr indent="-374650" lvl="0" marL="457200" rtl="0" algn="l">
              <a:lnSpc>
                <a:spcPct val="115000"/>
              </a:lnSpc>
              <a:spcBef>
                <a:spcPts val="1000"/>
              </a:spcBef>
              <a:spcAft>
                <a:spcPts val="0"/>
              </a:spcAft>
              <a:buSzPts val="2300"/>
              <a:buChar char="❖"/>
            </a:pPr>
            <a:r>
              <a:rPr lang="en-GB" sz="2300"/>
              <a:t>Progress controlled release and obs database </a:t>
            </a:r>
            <a:r>
              <a:rPr lang="en-GB" sz="2300"/>
              <a:t>with </a:t>
            </a:r>
            <a:r>
              <a:rPr lang="en-GB" sz="2300"/>
              <a:t>IMEO</a:t>
            </a:r>
            <a:r>
              <a:rPr lang="en-GB" sz="2300"/>
              <a:t> - link to CEOS GHG Portal</a:t>
            </a:r>
            <a:endParaRPr sz="2300"/>
          </a:p>
          <a:p>
            <a:pPr indent="-374650" lvl="0" marL="457200" rtl="0" algn="l">
              <a:lnSpc>
                <a:spcPct val="115000"/>
              </a:lnSpc>
              <a:spcBef>
                <a:spcPts val="1000"/>
              </a:spcBef>
              <a:spcAft>
                <a:spcPts val="0"/>
              </a:spcAft>
              <a:buSzPts val="2300"/>
              <a:buChar char="❖"/>
            </a:pPr>
            <a:r>
              <a:rPr lang="en-GB" sz="2300"/>
              <a:t>Work with ASI/DLR/JAXA/JMA on tip and cue data access &amp; support</a:t>
            </a:r>
            <a:endParaRPr sz="2300"/>
          </a:p>
          <a:p>
            <a:pPr indent="-374650" lvl="0" marL="457200" rtl="0" algn="l">
              <a:lnSpc>
                <a:spcPct val="115000"/>
              </a:lnSpc>
              <a:spcBef>
                <a:spcPts val="1000"/>
              </a:spcBef>
              <a:spcAft>
                <a:spcPts val="0"/>
              </a:spcAft>
              <a:buSzPts val="2300"/>
              <a:buChar char="❖"/>
            </a:pPr>
            <a:r>
              <a:rPr lang="en-GB" sz="2300"/>
              <a:t>Agencies with active methane detection algorithms invited to </a:t>
            </a:r>
            <a:r>
              <a:rPr lang="en-GB" sz="2300"/>
              <a:t>notify</a:t>
            </a:r>
            <a:r>
              <a:rPr lang="en-GB" sz="2300"/>
              <a:t> GHG TT lead (Yasjka Meijer)</a:t>
            </a:r>
            <a:endParaRPr sz="2300"/>
          </a:p>
          <a:p>
            <a:pPr indent="-374650" lvl="0" marL="457200" rtl="0" algn="l">
              <a:lnSpc>
                <a:spcPct val="115000"/>
              </a:lnSpc>
              <a:spcBef>
                <a:spcPts val="1000"/>
              </a:spcBef>
              <a:spcAft>
                <a:spcPts val="0"/>
              </a:spcAft>
              <a:buSzPts val="2300"/>
              <a:buChar char="❖"/>
            </a:pPr>
            <a:r>
              <a:rPr lang="en-GB" sz="2300"/>
              <a:t>Late 2025 CEOS-IMEO workshop arrangements will be advised</a:t>
            </a:r>
            <a:endParaRPr sz="2300"/>
          </a:p>
        </p:txBody>
      </p:sp>
      <p:sp>
        <p:nvSpPr>
          <p:cNvPr id="141" name="Google Shape;141;p19"/>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Next steps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8"/>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Montserrat"/>
                <a:ea typeface="Montserrat"/>
                <a:cs typeface="Montserrat"/>
                <a:sym typeface="Montserrat"/>
              </a:rPr>
              <a:t>CEOS</a:t>
            </a:r>
            <a:r>
              <a:rPr lang="en-GB" sz="4400">
                <a:solidFill>
                  <a:schemeClr val="lt1"/>
                </a:solidFill>
                <a:latin typeface="Montserrat"/>
                <a:ea typeface="Montserrat"/>
                <a:cs typeface="Montserrat"/>
                <a:sym typeface="Montserrat"/>
              </a:rPr>
              <a:t>-IMEO heritage</a:t>
            </a:r>
            <a:endParaRPr b="0" i="0" sz="1400" u="none" cap="none" strike="noStrike">
              <a:solidFill>
                <a:srgbClr val="000000"/>
              </a:solidFill>
              <a:latin typeface="Montserrat"/>
              <a:ea typeface="Montserrat"/>
              <a:cs typeface="Montserrat"/>
              <a:sym typeface="Montserrat"/>
            </a:endParaRPr>
          </a:p>
        </p:txBody>
      </p:sp>
      <p:sp>
        <p:nvSpPr>
          <p:cNvPr id="73" name="Google Shape;73;p8"/>
          <p:cNvSpPr txBox="1"/>
          <p:nvPr>
            <p:ph idx="1" type="body"/>
          </p:nvPr>
        </p:nvSpPr>
        <p:spPr>
          <a:xfrm>
            <a:off x="288600" y="1340050"/>
            <a:ext cx="11585700" cy="4988100"/>
          </a:xfrm>
          <a:prstGeom prst="rect">
            <a:avLst/>
          </a:prstGeom>
          <a:noFill/>
          <a:ln>
            <a:noFill/>
          </a:ln>
        </p:spPr>
        <p:txBody>
          <a:bodyPr anchorCtr="0" anchor="t" bIns="45700" lIns="91425" spcFirstLastPara="1" rIns="91425" wrap="square" tIns="45700">
            <a:noAutofit/>
          </a:bodyPr>
          <a:lstStyle/>
          <a:p>
            <a:pPr indent="-349250" lvl="0" marL="457200" rtl="0" algn="l">
              <a:lnSpc>
                <a:spcPct val="115000"/>
              </a:lnSpc>
              <a:spcBef>
                <a:spcPts val="1000"/>
              </a:spcBef>
              <a:spcAft>
                <a:spcPts val="0"/>
              </a:spcAft>
              <a:buSzPts val="1900"/>
              <a:buChar char="❖"/>
            </a:pPr>
            <a:r>
              <a:rPr lang="en-GB" sz="1900"/>
              <a:t>UNEP’s IMEO exists to provide open, reliable and actionable information to individuals with the aim to reduce methane emissions</a:t>
            </a:r>
            <a:endParaRPr sz="1900"/>
          </a:p>
          <a:p>
            <a:pPr indent="-349250" lvl="0" marL="457200" rtl="0" algn="l">
              <a:lnSpc>
                <a:spcPct val="115000"/>
              </a:lnSpc>
              <a:spcBef>
                <a:spcPts val="1000"/>
              </a:spcBef>
              <a:spcAft>
                <a:spcPts val="0"/>
              </a:spcAft>
              <a:buSzPts val="1900"/>
              <a:buChar char="❖"/>
            </a:pPr>
            <a:r>
              <a:rPr lang="en-GB" sz="1900"/>
              <a:t>CEOS started to engage with IMEO in 2021, via</a:t>
            </a:r>
            <a:r>
              <a:rPr lang="en-GB" sz="1900"/>
              <a:t> SIT Chair Team (AU)</a:t>
            </a:r>
            <a:endParaRPr sz="1900"/>
          </a:p>
          <a:p>
            <a:pPr indent="-349250" lvl="0" marL="457200" rtl="0" algn="l">
              <a:lnSpc>
                <a:spcPct val="115000"/>
              </a:lnSpc>
              <a:spcBef>
                <a:spcPts val="1000"/>
              </a:spcBef>
              <a:spcAft>
                <a:spcPts val="0"/>
              </a:spcAft>
              <a:buSzPts val="1900"/>
              <a:buChar char="❖"/>
            </a:pPr>
            <a:r>
              <a:rPr lang="en-GB" sz="1900"/>
              <a:t>Objective is</a:t>
            </a:r>
            <a:r>
              <a:rPr lang="en-GB" sz="1900"/>
              <a:t> to get CEOS agencies and their data closer to  the user – similar to GFOI</a:t>
            </a:r>
            <a:endParaRPr sz="1900"/>
          </a:p>
          <a:p>
            <a:pPr indent="-349250" lvl="0" marL="457200" rtl="0" algn="l">
              <a:lnSpc>
                <a:spcPct val="115000"/>
              </a:lnSpc>
              <a:spcBef>
                <a:spcPts val="1000"/>
              </a:spcBef>
              <a:spcAft>
                <a:spcPts val="0"/>
              </a:spcAft>
              <a:buSzPts val="1900"/>
              <a:buChar char="❖"/>
            </a:pPr>
            <a:r>
              <a:rPr lang="en-GB" sz="1900"/>
              <a:t>I</a:t>
            </a:r>
            <a:r>
              <a:rPr lang="en-GB" sz="1900"/>
              <a:t>n June 2023, we organised a j</a:t>
            </a:r>
            <a:r>
              <a:rPr lang="en-GB" sz="1900"/>
              <a:t>oint CEOS-IMEO Workshop in Harvard </a:t>
            </a:r>
            <a:br>
              <a:rPr lang="en-GB" sz="1900"/>
            </a:br>
            <a:r>
              <a:rPr lang="en-GB" sz="1900"/>
              <a:t>“International Coordination Workshop on Detection of Anthropogenic Methane Emissions from High-resolution Satellites”</a:t>
            </a:r>
            <a:endParaRPr sz="1900"/>
          </a:p>
          <a:p>
            <a:pPr indent="-349250" lvl="0" marL="457200" rtl="0" algn="l">
              <a:lnSpc>
                <a:spcPct val="115000"/>
              </a:lnSpc>
              <a:spcBef>
                <a:spcPts val="1000"/>
              </a:spcBef>
              <a:spcAft>
                <a:spcPts val="0"/>
              </a:spcAft>
              <a:buSzPts val="1900"/>
              <a:buChar char="❖"/>
            </a:pPr>
            <a:r>
              <a:rPr lang="en-GB" sz="1900"/>
              <a:t>Five IMEO working groups followed Harvard Workshop. They only met twice &amp; then stalled </a:t>
            </a:r>
            <a:endParaRPr sz="1900"/>
          </a:p>
          <a:p>
            <a:pPr indent="-349250" lvl="0" marL="457200" rtl="0" algn="l">
              <a:lnSpc>
                <a:spcPct val="115000"/>
              </a:lnSpc>
              <a:spcBef>
                <a:spcPts val="1000"/>
              </a:spcBef>
              <a:spcAft>
                <a:spcPts val="0"/>
              </a:spcAft>
              <a:buSzPts val="1900"/>
              <a:buChar char="❖"/>
            </a:pPr>
            <a:r>
              <a:rPr lang="en-GB" sz="1900"/>
              <a:t>IMEO attended SIT-39 in Tokyo in April 2024</a:t>
            </a:r>
            <a:endParaRPr sz="1900"/>
          </a:p>
          <a:p>
            <a:pPr indent="-349250" lvl="0" marL="457200" rtl="0" algn="l">
              <a:lnSpc>
                <a:spcPct val="115000"/>
              </a:lnSpc>
              <a:spcBef>
                <a:spcPts val="1000"/>
              </a:spcBef>
              <a:spcAft>
                <a:spcPts val="0"/>
              </a:spcAft>
              <a:buSzPts val="1900"/>
              <a:buChar char="❖"/>
            </a:pPr>
            <a:r>
              <a:rPr lang="en-GB" sz="1900"/>
              <a:t>Toward end of 2024, stronger </a:t>
            </a:r>
            <a:r>
              <a:rPr lang="en-GB" sz="1900"/>
              <a:t>collaboration</a:t>
            </a:r>
            <a:r>
              <a:rPr lang="en-GB" sz="1900"/>
              <a:t> with latest call in Feb 2025 (following exchange of letters with SIT Chair) identified a number of common interests to pursue</a:t>
            </a:r>
            <a:endParaRPr sz="1900"/>
          </a:p>
          <a:p>
            <a:pPr indent="-349250" lvl="0" marL="457200" rtl="0" algn="l">
              <a:lnSpc>
                <a:spcPct val="115000"/>
              </a:lnSpc>
              <a:spcBef>
                <a:spcPts val="1000"/>
              </a:spcBef>
              <a:spcAft>
                <a:spcPts val="0"/>
              </a:spcAft>
              <a:buSzPts val="1900"/>
              <a:buChar char="❖"/>
            </a:pPr>
            <a:r>
              <a:rPr lang="en-GB" sz="1900"/>
              <a:t>GHG TT (led by Yasjka) and SIT Chair Team managing the interface</a:t>
            </a:r>
            <a:endParaRPr sz="19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9"/>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lang="en-GB" sz="4400">
                <a:solidFill>
                  <a:schemeClr val="lt1"/>
                </a:solidFill>
                <a:latin typeface="Montserrat"/>
                <a:ea typeface="Montserrat"/>
                <a:cs typeface="Montserrat"/>
                <a:sym typeface="Montserrat"/>
              </a:rPr>
              <a:t>Objectives today</a:t>
            </a:r>
            <a:endParaRPr b="0" i="0" sz="1400" u="none" cap="none" strike="noStrike">
              <a:solidFill>
                <a:srgbClr val="000000"/>
              </a:solidFill>
              <a:latin typeface="Montserrat"/>
              <a:ea typeface="Montserrat"/>
              <a:cs typeface="Montserrat"/>
              <a:sym typeface="Montserrat"/>
            </a:endParaRPr>
          </a:p>
        </p:txBody>
      </p:sp>
      <p:sp>
        <p:nvSpPr>
          <p:cNvPr id="79" name="Google Shape;79;p9"/>
          <p:cNvSpPr txBox="1"/>
          <p:nvPr>
            <p:ph idx="1" type="body"/>
          </p:nvPr>
        </p:nvSpPr>
        <p:spPr>
          <a:xfrm>
            <a:off x="268325" y="1624100"/>
            <a:ext cx="11289600" cy="4039500"/>
          </a:xfrm>
          <a:prstGeom prst="rect">
            <a:avLst/>
          </a:prstGeom>
          <a:noFill/>
          <a:ln>
            <a:noFill/>
          </a:ln>
        </p:spPr>
        <p:txBody>
          <a:bodyPr anchorCtr="0" anchor="t" bIns="45700" lIns="91425" spcFirstLastPara="1" rIns="91425" wrap="square" tIns="45700">
            <a:noAutofit/>
          </a:bodyPr>
          <a:lstStyle/>
          <a:p>
            <a:pPr indent="-349250" lvl="0" marL="457200" rtl="0" algn="l">
              <a:lnSpc>
                <a:spcPct val="115000"/>
              </a:lnSpc>
              <a:spcBef>
                <a:spcPts val="1000"/>
              </a:spcBef>
              <a:spcAft>
                <a:spcPts val="0"/>
              </a:spcAft>
              <a:buSzPts val="1900"/>
              <a:buChar char="❖"/>
            </a:pPr>
            <a:r>
              <a:rPr lang="en-GB" sz="1900"/>
              <a:t>Update on IMEO activities of interest - and the CEOS-IMEO collaborations in particular</a:t>
            </a:r>
            <a:endParaRPr sz="1900"/>
          </a:p>
          <a:p>
            <a:pPr indent="-349250" lvl="0" marL="457200" rtl="0" algn="l">
              <a:lnSpc>
                <a:spcPct val="115000"/>
              </a:lnSpc>
              <a:spcBef>
                <a:spcPts val="1000"/>
              </a:spcBef>
              <a:spcAft>
                <a:spcPts val="0"/>
              </a:spcAft>
              <a:buSzPts val="1900"/>
              <a:buChar char="❖"/>
            </a:pPr>
            <a:r>
              <a:rPr lang="en-GB" sz="1900"/>
              <a:t>Seeking agencies support and/or participation to progress on (some) of these aspects</a:t>
            </a:r>
            <a:endParaRPr sz="1900"/>
          </a:p>
          <a:p>
            <a:pPr indent="-349250" lvl="0" marL="457200" rtl="0" algn="l">
              <a:lnSpc>
                <a:spcPct val="115000"/>
              </a:lnSpc>
              <a:spcBef>
                <a:spcPts val="1000"/>
              </a:spcBef>
              <a:spcAft>
                <a:spcPts val="0"/>
              </a:spcAft>
              <a:buSzPts val="1900"/>
              <a:buChar char="❖"/>
            </a:pPr>
            <a:r>
              <a:rPr lang="en-GB" sz="1900"/>
              <a:t>Feedback and (priority) guidance from Principals</a:t>
            </a:r>
            <a:endParaRPr sz="1900"/>
          </a:p>
          <a:p>
            <a:pPr indent="0" lvl="0" marL="228600" rtl="0" algn="l">
              <a:lnSpc>
                <a:spcPct val="115000"/>
              </a:lnSpc>
              <a:spcBef>
                <a:spcPts val="1000"/>
              </a:spcBef>
              <a:spcAft>
                <a:spcPts val="0"/>
              </a:spcAft>
              <a:buNone/>
            </a:pPr>
            <a:r>
              <a:t/>
            </a:r>
            <a:endParaRPr sz="19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0"/>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lang="en-GB" sz="4400">
                <a:solidFill>
                  <a:schemeClr val="lt1"/>
                </a:solidFill>
                <a:latin typeface="Montserrat"/>
                <a:ea typeface="Montserrat"/>
                <a:cs typeface="Montserrat"/>
                <a:sym typeface="Montserrat"/>
              </a:rPr>
              <a:t>Topics</a:t>
            </a:r>
            <a:endParaRPr b="0" i="0" sz="1400" u="none" cap="none" strike="noStrike">
              <a:solidFill>
                <a:srgbClr val="000000"/>
              </a:solidFill>
              <a:latin typeface="Montserrat"/>
              <a:ea typeface="Montserrat"/>
              <a:cs typeface="Montserrat"/>
              <a:sym typeface="Montserrat"/>
            </a:endParaRPr>
          </a:p>
        </p:txBody>
      </p:sp>
      <p:sp>
        <p:nvSpPr>
          <p:cNvPr id="85" name="Google Shape;85;p10"/>
          <p:cNvSpPr txBox="1"/>
          <p:nvPr>
            <p:ph idx="1" type="body"/>
          </p:nvPr>
        </p:nvSpPr>
        <p:spPr>
          <a:xfrm>
            <a:off x="317225" y="1636325"/>
            <a:ext cx="11289600" cy="4039500"/>
          </a:xfrm>
          <a:prstGeom prst="rect">
            <a:avLst/>
          </a:prstGeom>
          <a:noFill/>
          <a:ln>
            <a:noFill/>
          </a:ln>
        </p:spPr>
        <p:txBody>
          <a:bodyPr anchorCtr="0" anchor="t" bIns="45700" lIns="91425" spcFirstLastPara="1" rIns="91425" wrap="square" tIns="45700">
            <a:noAutofit/>
          </a:bodyPr>
          <a:lstStyle/>
          <a:p>
            <a:pPr indent="-349250" lvl="0" marL="457200" rtl="0" algn="l">
              <a:lnSpc>
                <a:spcPct val="115000"/>
              </a:lnSpc>
              <a:spcBef>
                <a:spcPts val="1000"/>
              </a:spcBef>
              <a:spcAft>
                <a:spcPts val="0"/>
              </a:spcAft>
              <a:buSzPts val="1900"/>
              <a:buChar char="❖"/>
            </a:pPr>
            <a:r>
              <a:rPr lang="en-GB" sz="1900"/>
              <a:t>IMEO WGs revitalisation</a:t>
            </a:r>
            <a:endParaRPr sz="1900"/>
          </a:p>
          <a:p>
            <a:pPr indent="-349250" lvl="0" marL="457200" rtl="0" algn="l">
              <a:lnSpc>
                <a:spcPct val="115000"/>
              </a:lnSpc>
              <a:spcBef>
                <a:spcPts val="1000"/>
              </a:spcBef>
              <a:spcAft>
                <a:spcPts val="0"/>
              </a:spcAft>
              <a:buSzPts val="1900"/>
              <a:buChar char="❖"/>
            </a:pPr>
            <a:r>
              <a:rPr lang="en-GB" sz="1900"/>
              <a:t>Methane best practices</a:t>
            </a:r>
            <a:endParaRPr sz="1900"/>
          </a:p>
          <a:p>
            <a:pPr indent="-349250" lvl="0" marL="457200" rtl="0" algn="l">
              <a:lnSpc>
                <a:spcPct val="115000"/>
              </a:lnSpc>
              <a:spcBef>
                <a:spcPts val="1000"/>
              </a:spcBef>
              <a:spcAft>
                <a:spcPts val="0"/>
              </a:spcAft>
              <a:buSzPts val="1900"/>
              <a:buChar char="❖"/>
            </a:pPr>
            <a:r>
              <a:rPr lang="en-GB" sz="1900"/>
              <a:t>Controlled release &amp; observations database</a:t>
            </a:r>
            <a:endParaRPr sz="1900"/>
          </a:p>
          <a:p>
            <a:pPr indent="-349250" lvl="0" marL="457200" rtl="0" algn="l">
              <a:lnSpc>
                <a:spcPct val="115000"/>
              </a:lnSpc>
              <a:spcBef>
                <a:spcPts val="1000"/>
              </a:spcBef>
              <a:spcAft>
                <a:spcPts val="0"/>
              </a:spcAft>
              <a:buSzPts val="1900"/>
              <a:buChar char="❖"/>
            </a:pPr>
            <a:r>
              <a:rPr lang="en-GB" sz="1900"/>
              <a:t>Tip-and-cue system &amp; data requests to CEOS</a:t>
            </a:r>
            <a:endParaRPr sz="1900"/>
          </a:p>
          <a:p>
            <a:pPr indent="-349250" lvl="0" marL="457200" rtl="0" algn="l">
              <a:lnSpc>
                <a:spcPct val="115000"/>
              </a:lnSpc>
              <a:spcBef>
                <a:spcPts val="1000"/>
              </a:spcBef>
              <a:spcAft>
                <a:spcPts val="0"/>
              </a:spcAft>
              <a:buSzPts val="1900"/>
              <a:buChar char="❖"/>
            </a:pPr>
            <a:r>
              <a:rPr lang="en-GB" sz="1900"/>
              <a:t>CEOS-IMEO community workshop</a:t>
            </a:r>
            <a:endParaRPr sz="1900"/>
          </a:p>
          <a:p>
            <a:pPr indent="-349250" lvl="0" marL="457200" rtl="0" algn="l">
              <a:lnSpc>
                <a:spcPct val="115000"/>
              </a:lnSpc>
              <a:spcBef>
                <a:spcPts val="1000"/>
              </a:spcBef>
              <a:spcAft>
                <a:spcPts val="0"/>
              </a:spcAft>
              <a:buSzPts val="1900"/>
              <a:buChar char="❖"/>
            </a:pPr>
            <a:r>
              <a:rPr lang="en-GB" sz="1900"/>
              <a:t>AOB</a:t>
            </a:r>
            <a:endParaRPr sz="1900"/>
          </a:p>
          <a:p>
            <a:pPr indent="0" lvl="0" marL="228600" rtl="0" algn="l">
              <a:lnSpc>
                <a:spcPct val="115000"/>
              </a:lnSpc>
              <a:spcBef>
                <a:spcPts val="1000"/>
              </a:spcBef>
              <a:spcAft>
                <a:spcPts val="0"/>
              </a:spcAft>
              <a:buNone/>
            </a:pPr>
            <a:r>
              <a:t/>
            </a:r>
            <a:endParaRPr sz="19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1"/>
          <p:cNvSpPr txBox="1"/>
          <p:nvPr/>
        </p:nvSpPr>
        <p:spPr>
          <a:xfrm>
            <a:off x="365625" y="1438425"/>
            <a:ext cx="11691900" cy="4109700"/>
          </a:xfrm>
          <a:prstGeom prst="rect">
            <a:avLst/>
          </a:prstGeom>
          <a:noFill/>
          <a:ln>
            <a:noFill/>
          </a:ln>
        </p:spPr>
        <p:txBody>
          <a:bodyPr anchorCtr="0" anchor="t" bIns="45700" lIns="91425" spcFirstLastPara="1" rIns="91425" wrap="square" tIns="45700">
            <a:spAutoFit/>
          </a:bodyPr>
          <a:lstStyle/>
          <a:p>
            <a:pPr indent="-342900" lvl="0" marL="457200" marR="0" rtl="0" algn="l">
              <a:lnSpc>
                <a:spcPct val="150000"/>
              </a:lnSpc>
              <a:spcBef>
                <a:spcPts val="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IMEO WGs from Harvard meeting are considered </a:t>
            </a:r>
            <a:r>
              <a:rPr b="1" lang="en-GB" sz="1800">
                <a:solidFill>
                  <a:schemeClr val="dk1"/>
                </a:solidFill>
                <a:latin typeface="Montserrat"/>
                <a:ea typeface="Montserrat"/>
                <a:cs typeface="Montserrat"/>
                <a:sym typeface="Montserrat"/>
              </a:rPr>
              <a:t>still very relevant</a:t>
            </a:r>
            <a:r>
              <a:rPr lang="en-GB" sz="1800">
                <a:solidFill>
                  <a:schemeClr val="dk1"/>
                </a:solidFill>
                <a:latin typeface="Montserrat"/>
                <a:ea typeface="Montserrat"/>
                <a:cs typeface="Montserrat"/>
                <a:sym typeface="Montserrat"/>
              </a:rPr>
              <a:t> </a:t>
            </a:r>
            <a:endParaRPr sz="1800">
              <a:solidFill>
                <a:schemeClr val="dk1"/>
              </a:solidFill>
              <a:latin typeface="Montserrat"/>
              <a:ea typeface="Montserrat"/>
              <a:cs typeface="Montserrat"/>
              <a:sym typeface="Montserrat"/>
            </a:endParaRPr>
          </a:p>
          <a:p>
            <a:pPr indent="-342900" lvl="0" marL="457200" marR="0" rtl="0" algn="l">
              <a:lnSpc>
                <a:spcPct val="150000"/>
              </a:lnSpc>
              <a:spcBef>
                <a:spcPts val="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GHG TT initiative to revitalise under CEOS leadership (co-lead with IMEO)</a:t>
            </a:r>
            <a:endParaRPr sz="1800">
              <a:solidFill>
                <a:schemeClr val="dk1"/>
              </a:solidFill>
              <a:latin typeface="Montserrat"/>
              <a:ea typeface="Montserrat"/>
              <a:cs typeface="Montserrat"/>
              <a:sym typeface="Montserrat"/>
            </a:endParaRPr>
          </a:p>
          <a:p>
            <a:pPr indent="-342900" lvl="0" marL="457200" marR="0" rtl="0" algn="l">
              <a:lnSpc>
                <a:spcPct val="150000"/>
              </a:lnSpc>
              <a:spcBef>
                <a:spcPts val="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Stepwise approach: Use Case WG first, Roadmap WG to follow (and other to be </a:t>
            </a:r>
            <a:r>
              <a:rPr lang="en-GB" sz="1800">
                <a:solidFill>
                  <a:schemeClr val="dk1"/>
                </a:solidFill>
                <a:latin typeface="Montserrat"/>
                <a:ea typeface="Montserrat"/>
                <a:cs typeface="Montserrat"/>
                <a:sym typeface="Montserrat"/>
              </a:rPr>
              <a:t>assessed</a:t>
            </a:r>
            <a:r>
              <a:rPr lang="en-GB" sz="1800">
                <a:solidFill>
                  <a:schemeClr val="dk1"/>
                </a:solidFill>
                <a:latin typeface="Montserrat"/>
                <a:ea typeface="Montserrat"/>
                <a:cs typeface="Montserrat"/>
                <a:sym typeface="Montserrat"/>
              </a:rPr>
              <a:t> later)</a:t>
            </a:r>
            <a:endParaRPr sz="1800">
              <a:solidFill>
                <a:schemeClr val="dk1"/>
              </a:solidFill>
              <a:latin typeface="Montserrat"/>
              <a:ea typeface="Montserrat"/>
              <a:cs typeface="Montserrat"/>
              <a:sym typeface="Montserrat"/>
            </a:endParaRPr>
          </a:p>
          <a:p>
            <a:pPr indent="-342900" lvl="0" marL="457200" marR="0" rtl="0" algn="l">
              <a:lnSpc>
                <a:spcPct val="150000"/>
              </a:lnSpc>
              <a:spcBef>
                <a:spcPts val="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Use Case WG output</a:t>
            </a:r>
            <a:endParaRPr sz="1800">
              <a:solidFill>
                <a:schemeClr val="dk1"/>
              </a:solidFill>
              <a:latin typeface="Montserrat"/>
              <a:ea typeface="Montserrat"/>
              <a:cs typeface="Montserrat"/>
              <a:sym typeface="Montserrat"/>
            </a:endParaRPr>
          </a:p>
          <a:p>
            <a:pPr indent="-342900" lvl="1" marL="914400" marR="0" rtl="0" algn="l">
              <a:lnSpc>
                <a:spcPct val="150000"/>
              </a:lnSpc>
              <a:spcBef>
                <a:spcPts val="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Detailed use cases showing various source sectors &amp; varying stakeholder needs</a:t>
            </a:r>
            <a:endParaRPr sz="1800">
              <a:solidFill>
                <a:schemeClr val="dk1"/>
              </a:solidFill>
              <a:latin typeface="Montserrat"/>
              <a:ea typeface="Montserrat"/>
              <a:cs typeface="Montserrat"/>
              <a:sym typeface="Montserrat"/>
            </a:endParaRPr>
          </a:p>
          <a:p>
            <a:pPr indent="-342900" lvl="1" marL="914400" marR="0" rtl="0" algn="l">
              <a:lnSpc>
                <a:spcPct val="150000"/>
              </a:lnSpc>
              <a:spcBef>
                <a:spcPts val="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Connect these to (current) EO capabilities</a:t>
            </a:r>
            <a:endParaRPr sz="1800">
              <a:solidFill>
                <a:schemeClr val="dk1"/>
              </a:solidFill>
              <a:latin typeface="Montserrat"/>
              <a:ea typeface="Montserrat"/>
              <a:cs typeface="Montserrat"/>
              <a:sym typeface="Montserrat"/>
            </a:endParaRPr>
          </a:p>
          <a:p>
            <a:pPr indent="-342900" lvl="0" marL="457200" marR="0" rtl="0" algn="l">
              <a:lnSpc>
                <a:spcPct val="150000"/>
              </a:lnSpc>
              <a:spcBef>
                <a:spcPts val="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KO meeting was held on 11 March (Use Cases)</a:t>
            </a:r>
            <a:endParaRPr sz="1800">
              <a:solidFill>
                <a:schemeClr val="dk1"/>
              </a:solidFill>
              <a:latin typeface="Montserrat"/>
              <a:ea typeface="Montserrat"/>
              <a:cs typeface="Montserrat"/>
              <a:sym typeface="Montserrat"/>
            </a:endParaRPr>
          </a:p>
          <a:p>
            <a:pPr indent="-342900" lvl="0" marL="457200" marR="0" rtl="0" algn="l">
              <a:lnSpc>
                <a:spcPct val="150000"/>
              </a:lnSpc>
              <a:spcBef>
                <a:spcPts val="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Most progress will follow through a shared document.</a:t>
            </a:r>
            <a:endParaRPr sz="1800">
              <a:solidFill>
                <a:schemeClr val="dk1"/>
              </a:solidFill>
              <a:latin typeface="Montserrat"/>
              <a:ea typeface="Montserrat"/>
              <a:cs typeface="Montserrat"/>
              <a:sym typeface="Montserrat"/>
            </a:endParaRPr>
          </a:p>
          <a:p>
            <a:pPr indent="-342900" lvl="0" marL="457200" marR="0" rtl="0" algn="l">
              <a:lnSpc>
                <a:spcPct val="150000"/>
              </a:lnSpc>
              <a:spcBef>
                <a:spcPts val="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Use Case document will be used to revitalise the Roadmap WG enabling it to set priorities</a:t>
            </a:r>
            <a:endParaRPr sz="1800">
              <a:solidFill>
                <a:schemeClr val="dk1"/>
              </a:solidFill>
              <a:latin typeface="Montserrat"/>
              <a:ea typeface="Montserrat"/>
              <a:cs typeface="Montserrat"/>
              <a:sym typeface="Montserrat"/>
            </a:endParaRPr>
          </a:p>
          <a:p>
            <a:pPr indent="-342900" lvl="0" marL="457200" marR="0" rtl="0" algn="l">
              <a:lnSpc>
                <a:spcPct val="150000"/>
              </a:lnSpc>
              <a:spcBef>
                <a:spcPts val="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Roadmap WG to follow around  August-September 2025</a:t>
            </a:r>
            <a:endParaRPr sz="1800">
              <a:solidFill>
                <a:schemeClr val="dk1"/>
              </a:solidFill>
              <a:latin typeface="Montserrat"/>
              <a:ea typeface="Montserrat"/>
              <a:cs typeface="Montserrat"/>
              <a:sym typeface="Montserrat"/>
            </a:endParaRPr>
          </a:p>
        </p:txBody>
      </p:sp>
      <p:sp>
        <p:nvSpPr>
          <p:cNvPr id="91" name="Google Shape;91;p11"/>
          <p:cNvSpPr txBox="1"/>
          <p:nvPr/>
        </p:nvSpPr>
        <p:spPr>
          <a:xfrm>
            <a:off x="94026" y="103250"/>
            <a:ext cx="9552300" cy="69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900"/>
              <a:buFont typeface="Arial"/>
              <a:buNone/>
            </a:pPr>
            <a:r>
              <a:rPr lang="en-GB" sz="3900">
                <a:solidFill>
                  <a:schemeClr val="lt1"/>
                </a:solidFill>
                <a:latin typeface="Montserrat"/>
                <a:ea typeface="Montserrat"/>
                <a:cs typeface="Montserrat"/>
                <a:sym typeface="Montserrat"/>
              </a:rPr>
              <a:t>WG Revitalisation (Yasjka)</a:t>
            </a:r>
            <a:endParaRPr b="0" i="0" sz="9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2"/>
          <p:cNvSpPr txBox="1"/>
          <p:nvPr/>
        </p:nvSpPr>
        <p:spPr>
          <a:xfrm>
            <a:off x="365625" y="1613875"/>
            <a:ext cx="11488500" cy="4109700"/>
          </a:xfrm>
          <a:prstGeom prst="rect">
            <a:avLst/>
          </a:prstGeom>
          <a:noFill/>
          <a:ln>
            <a:noFill/>
          </a:ln>
        </p:spPr>
        <p:txBody>
          <a:bodyPr anchorCtr="0" anchor="t" bIns="45700" lIns="91425" spcFirstLastPara="1" rIns="91425" wrap="square" tIns="45700">
            <a:spAutoFit/>
          </a:bodyPr>
          <a:lstStyle/>
          <a:p>
            <a:pPr indent="-342900" lvl="0" marL="457200"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IMEO review provided on draft with helpful ideas</a:t>
            </a:r>
            <a:endParaRPr b="1" sz="1800">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b="1" sz="1800">
              <a:solidFill>
                <a:schemeClr val="dk1"/>
              </a:solidFill>
              <a:latin typeface="Montserrat"/>
              <a:ea typeface="Montserrat"/>
              <a:cs typeface="Montserrat"/>
              <a:sym typeface="Montserrat"/>
            </a:endParaRPr>
          </a:p>
          <a:p>
            <a:pPr indent="-342900" lvl="0" marL="457200"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Hopes for IMEO roles</a:t>
            </a:r>
            <a:endParaRPr sz="1800">
              <a:solidFill>
                <a:schemeClr val="dk1"/>
              </a:solidFill>
              <a:latin typeface="Montserrat"/>
              <a:ea typeface="Montserrat"/>
              <a:cs typeface="Montserrat"/>
              <a:sym typeface="Montserrat"/>
            </a:endParaRPr>
          </a:p>
          <a:p>
            <a:pPr indent="-342900" lvl="1" marL="914400" rtl="0" algn="l">
              <a:lnSpc>
                <a:spcPct val="150000"/>
              </a:lnSpc>
              <a:spcBef>
                <a:spcPts val="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Support the publicity effort in Q3-Q4 2025, and align activities towards COP30</a:t>
            </a:r>
            <a:endParaRPr sz="1800">
              <a:solidFill>
                <a:schemeClr val="dk1"/>
              </a:solidFill>
              <a:latin typeface="Montserrat"/>
              <a:ea typeface="Montserrat"/>
              <a:cs typeface="Montserrat"/>
              <a:sym typeface="Montserrat"/>
            </a:endParaRPr>
          </a:p>
          <a:p>
            <a:pPr indent="-342900" lvl="1" marL="914400" rtl="0" algn="l">
              <a:lnSpc>
                <a:spcPct val="150000"/>
              </a:lnSpc>
              <a:spcBef>
                <a:spcPts val="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Support the engagement with producers and users (for O&amp;G fugitive methane)</a:t>
            </a:r>
            <a:endParaRPr sz="1800">
              <a:solidFill>
                <a:schemeClr val="dk1"/>
              </a:solidFill>
              <a:latin typeface="Montserrat"/>
              <a:ea typeface="Montserrat"/>
              <a:cs typeface="Montserrat"/>
              <a:sym typeface="Montserrat"/>
            </a:endParaRPr>
          </a:p>
          <a:p>
            <a:pPr indent="-342900" lvl="1" marL="914400" rtl="0" algn="l">
              <a:lnSpc>
                <a:spcPct val="150000"/>
              </a:lnSpc>
              <a:spcBef>
                <a:spcPts val="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Promote into IMEO-funded research projects </a:t>
            </a:r>
            <a:endParaRPr sz="1800">
              <a:solidFill>
                <a:schemeClr val="dk1"/>
              </a:solidFill>
              <a:latin typeface="Montserrat"/>
              <a:ea typeface="Montserrat"/>
              <a:cs typeface="Montserrat"/>
              <a:sym typeface="Montserrat"/>
            </a:endParaRPr>
          </a:p>
          <a:p>
            <a:pPr indent="-342900" lvl="1" marL="914400" rtl="0" algn="l">
              <a:lnSpc>
                <a:spcPct val="150000"/>
              </a:lnSpc>
              <a:spcBef>
                <a:spcPts val="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Input into roadmap beyond O&amp;G fugitive methane, e.g. area mappers and diffuse sources</a:t>
            </a:r>
            <a:endParaRPr sz="1800">
              <a:solidFill>
                <a:schemeClr val="dk1"/>
              </a:solidFill>
              <a:latin typeface="Montserrat"/>
              <a:ea typeface="Montserrat"/>
              <a:cs typeface="Montserrat"/>
              <a:sym typeface="Montserrat"/>
            </a:endParaRPr>
          </a:p>
          <a:p>
            <a:pPr indent="-342900" lvl="1" marL="914400" rtl="0" algn="l">
              <a:lnSpc>
                <a:spcPct val="150000"/>
              </a:lnSpc>
              <a:spcBef>
                <a:spcPts val="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IMEO badge?</a:t>
            </a:r>
            <a:endParaRPr sz="1800">
              <a:solidFill>
                <a:schemeClr val="dk1"/>
              </a:solidFill>
              <a:latin typeface="Montserrat"/>
              <a:ea typeface="Montserrat"/>
              <a:cs typeface="Montserrat"/>
              <a:sym typeface="Montserrat"/>
            </a:endParaRPr>
          </a:p>
          <a:p>
            <a:pPr indent="0" lvl="0" marL="914400" rtl="0" algn="l">
              <a:lnSpc>
                <a:spcPct val="150000"/>
              </a:lnSpc>
              <a:spcBef>
                <a:spcPts val="0"/>
              </a:spcBef>
              <a:spcAft>
                <a:spcPts val="0"/>
              </a:spcAft>
              <a:buNone/>
            </a:pPr>
            <a:r>
              <a:rPr lang="en-GB" sz="1800">
                <a:solidFill>
                  <a:schemeClr val="dk1"/>
                </a:solidFill>
                <a:latin typeface="Montserrat"/>
                <a:ea typeface="Montserrat"/>
                <a:cs typeface="Montserrat"/>
                <a:sym typeface="Montserrat"/>
              </a:rPr>
              <a:t> </a:t>
            </a:r>
            <a:r>
              <a:rPr b="1" lang="en-GB" sz="1800">
                <a:solidFill>
                  <a:schemeClr val="dk1"/>
                </a:solidFill>
                <a:latin typeface="Montserrat"/>
                <a:ea typeface="Montserrat"/>
                <a:cs typeface="Montserrat"/>
                <a:sym typeface="Montserrat"/>
              </a:rPr>
              <a:t>  </a:t>
            </a:r>
            <a:endParaRPr b="1" sz="1800">
              <a:solidFill>
                <a:schemeClr val="dk1"/>
              </a:solidFill>
              <a:latin typeface="Montserrat"/>
              <a:ea typeface="Montserrat"/>
              <a:cs typeface="Montserrat"/>
              <a:sym typeface="Montserrat"/>
            </a:endParaRPr>
          </a:p>
          <a:p>
            <a:pPr indent="-342900" lvl="0" marL="457200"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Next steps</a:t>
            </a:r>
            <a:endParaRPr b="1" sz="1800">
              <a:solidFill>
                <a:schemeClr val="dk1"/>
              </a:solidFill>
              <a:latin typeface="Montserrat"/>
              <a:ea typeface="Montserrat"/>
              <a:cs typeface="Montserrat"/>
              <a:sym typeface="Montserrat"/>
            </a:endParaRPr>
          </a:p>
        </p:txBody>
      </p:sp>
      <p:sp>
        <p:nvSpPr>
          <p:cNvPr id="97" name="Google Shape;97;p12"/>
          <p:cNvSpPr txBox="1"/>
          <p:nvPr/>
        </p:nvSpPr>
        <p:spPr>
          <a:xfrm>
            <a:off x="94026" y="103250"/>
            <a:ext cx="9552300" cy="69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900"/>
              <a:buFont typeface="Arial"/>
              <a:buNone/>
            </a:pPr>
            <a:r>
              <a:rPr lang="en-GB" sz="3900">
                <a:solidFill>
                  <a:schemeClr val="lt1"/>
                </a:solidFill>
                <a:latin typeface="Montserrat"/>
                <a:ea typeface="Montserrat"/>
                <a:cs typeface="Montserrat"/>
                <a:sym typeface="Montserrat"/>
              </a:rPr>
              <a:t>CH4 best practices (Paul)</a:t>
            </a:r>
            <a:endParaRPr b="0" i="0" sz="9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3"/>
          <p:cNvSpPr txBox="1"/>
          <p:nvPr/>
        </p:nvSpPr>
        <p:spPr>
          <a:xfrm>
            <a:off x="351750" y="1245275"/>
            <a:ext cx="11488500" cy="4924800"/>
          </a:xfrm>
          <a:prstGeom prst="rect">
            <a:avLst/>
          </a:prstGeom>
          <a:noFill/>
          <a:ln>
            <a:noFill/>
          </a:ln>
        </p:spPr>
        <p:txBody>
          <a:bodyPr anchorCtr="0" anchor="t" bIns="45700" lIns="91425" spcFirstLastPara="1" rIns="91425" wrap="square" tIns="45700">
            <a:spAutoFit/>
          </a:bodyPr>
          <a:lstStyle/>
          <a:p>
            <a:pPr indent="-311150" lvl="0" marL="457200" marR="0" rtl="0" algn="l">
              <a:lnSpc>
                <a:spcPct val="150000"/>
              </a:lnSpc>
              <a:spcBef>
                <a:spcPts val="0"/>
              </a:spcBef>
              <a:spcAft>
                <a:spcPts val="0"/>
              </a:spcAft>
              <a:buClr>
                <a:schemeClr val="dk1"/>
              </a:buClr>
              <a:buSzPts val="1300"/>
              <a:buFont typeface="Montserrat"/>
              <a:buChar char="●"/>
            </a:pPr>
            <a:r>
              <a:rPr lang="en-GB" sz="1300">
                <a:solidFill>
                  <a:schemeClr val="dk1"/>
                </a:solidFill>
                <a:latin typeface="Montserrat"/>
                <a:ea typeface="Montserrat"/>
                <a:cs typeface="Montserrat"/>
                <a:sym typeface="Montserrat"/>
              </a:rPr>
              <a:t>“There are many controlled releases occurring for individual satellites, as well as campaign style experiments being conducted that involve one or two satellite teams. Could we bring the community together by organizing an online scheduling tool / calendar which would document all the upcoming locations, schedule, and approximate magnitude of releases so that the whole community can take advantage of all possible controlled targets. From discussion it would seem sensible to focus on the satellite aspect of controlled releases to begin with and potentially broaden out to other types of controlled release experiments once a database has been set up.”</a:t>
            </a:r>
            <a:endParaRPr sz="1300">
              <a:solidFill>
                <a:schemeClr val="dk1"/>
              </a:solidFill>
              <a:latin typeface="Montserrat"/>
              <a:ea typeface="Montserrat"/>
              <a:cs typeface="Montserrat"/>
              <a:sym typeface="Montserrat"/>
            </a:endParaRPr>
          </a:p>
          <a:p>
            <a:pPr indent="-311150" lvl="0" marL="457200" rtl="0" algn="l">
              <a:lnSpc>
                <a:spcPct val="115000"/>
              </a:lnSpc>
              <a:spcBef>
                <a:spcPts val="0"/>
              </a:spcBef>
              <a:spcAft>
                <a:spcPts val="0"/>
              </a:spcAft>
              <a:buClr>
                <a:schemeClr val="dk1"/>
              </a:buClr>
              <a:buSzPts val="1300"/>
              <a:buFont typeface="Montserrat"/>
              <a:buChar char="●"/>
            </a:pPr>
            <a:r>
              <a:rPr lang="en-GB" sz="1300">
                <a:solidFill>
                  <a:schemeClr val="dk1"/>
                </a:solidFill>
                <a:latin typeface="Montserrat"/>
                <a:ea typeface="Montserrat"/>
                <a:cs typeface="Montserrat"/>
                <a:sym typeface="Montserrat"/>
              </a:rPr>
              <a:t>The potential items that could be put onto the database:</a:t>
            </a:r>
            <a:endParaRPr sz="1300">
              <a:solidFill>
                <a:schemeClr val="dk1"/>
              </a:solidFill>
              <a:latin typeface="Montserrat"/>
              <a:ea typeface="Montserrat"/>
              <a:cs typeface="Montserrat"/>
              <a:sym typeface="Montserrat"/>
            </a:endParaRPr>
          </a:p>
          <a:p>
            <a:pPr indent="-311150" lvl="1" marL="914400" rtl="0" algn="l">
              <a:lnSpc>
                <a:spcPct val="115000"/>
              </a:lnSpc>
              <a:spcBef>
                <a:spcPts val="0"/>
              </a:spcBef>
              <a:spcAft>
                <a:spcPts val="0"/>
              </a:spcAft>
              <a:buClr>
                <a:schemeClr val="dk1"/>
              </a:buClr>
              <a:buSzPts val="1300"/>
              <a:buFont typeface="Montserrat"/>
              <a:buChar char="○"/>
            </a:pPr>
            <a:r>
              <a:rPr lang="en-GB" sz="1300">
                <a:solidFill>
                  <a:schemeClr val="dk1"/>
                </a:solidFill>
                <a:latin typeface="Montserrat"/>
                <a:ea typeface="Montserrat"/>
                <a:cs typeface="Montserrat"/>
                <a:sym typeface="Montserrat"/>
              </a:rPr>
              <a:t>Academic controlled release experiments suitable for satellite detection (i.e. the sort of work that Adam Brandt’s group is doing, and that should also start happening under METEC 2.0).</a:t>
            </a:r>
            <a:endParaRPr sz="1300">
              <a:solidFill>
                <a:schemeClr val="dk1"/>
              </a:solidFill>
              <a:latin typeface="Montserrat"/>
              <a:ea typeface="Montserrat"/>
              <a:cs typeface="Montserrat"/>
              <a:sym typeface="Montserrat"/>
            </a:endParaRPr>
          </a:p>
          <a:p>
            <a:pPr indent="-311150" lvl="1" marL="914400" rtl="0" algn="l">
              <a:lnSpc>
                <a:spcPct val="115000"/>
              </a:lnSpc>
              <a:spcBef>
                <a:spcPts val="0"/>
              </a:spcBef>
              <a:spcAft>
                <a:spcPts val="0"/>
              </a:spcAft>
              <a:buClr>
                <a:schemeClr val="dk1"/>
              </a:buClr>
              <a:buSzPts val="1300"/>
              <a:buFont typeface="Montserrat"/>
              <a:buChar char="○"/>
            </a:pPr>
            <a:r>
              <a:rPr lang="en-GB" sz="1300">
                <a:solidFill>
                  <a:schemeClr val="dk1"/>
                </a:solidFill>
                <a:latin typeface="Montserrat"/>
                <a:ea typeface="Montserrat"/>
                <a:cs typeface="Montserrat"/>
                <a:sym typeface="Montserrat"/>
              </a:rPr>
              <a:t>Commercial controlled release experiments suitable for satellite detection.</a:t>
            </a:r>
            <a:endParaRPr sz="1300">
              <a:solidFill>
                <a:schemeClr val="dk1"/>
              </a:solidFill>
              <a:latin typeface="Montserrat"/>
              <a:ea typeface="Montserrat"/>
              <a:cs typeface="Montserrat"/>
              <a:sym typeface="Montserrat"/>
            </a:endParaRPr>
          </a:p>
          <a:p>
            <a:pPr indent="-311150" lvl="1" marL="914400" rtl="0" algn="l">
              <a:lnSpc>
                <a:spcPct val="115000"/>
              </a:lnSpc>
              <a:spcBef>
                <a:spcPts val="0"/>
              </a:spcBef>
              <a:spcAft>
                <a:spcPts val="0"/>
              </a:spcAft>
              <a:buClr>
                <a:schemeClr val="dk1"/>
              </a:buClr>
              <a:buSzPts val="1300"/>
              <a:buFont typeface="Montserrat"/>
              <a:buChar char="○"/>
            </a:pPr>
            <a:r>
              <a:rPr lang="en-GB" sz="1300">
                <a:solidFill>
                  <a:schemeClr val="dk1"/>
                </a:solidFill>
                <a:latin typeface="Montserrat"/>
                <a:ea typeface="Montserrat"/>
                <a:cs typeface="Montserrat"/>
                <a:sym typeface="Montserrat"/>
              </a:rPr>
              <a:t>Campaign style experiments where there is satellite targeting of a known emitter (for inter-comparison of satellite measurements).</a:t>
            </a:r>
            <a:endParaRPr sz="1300">
              <a:solidFill>
                <a:schemeClr val="dk1"/>
              </a:solidFill>
              <a:latin typeface="Montserrat"/>
              <a:ea typeface="Montserrat"/>
              <a:cs typeface="Montserrat"/>
              <a:sym typeface="Montserrat"/>
            </a:endParaRPr>
          </a:p>
          <a:p>
            <a:pPr indent="-311150" lvl="1" marL="914400" rtl="0" algn="l">
              <a:lnSpc>
                <a:spcPct val="115000"/>
              </a:lnSpc>
              <a:spcBef>
                <a:spcPts val="0"/>
              </a:spcBef>
              <a:spcAft>
                <a:spcPts val="0"/>
              </a:spcAft>
              <a:buClr>
                <a:schemeClr val="dk1"/>
              </a:buClr>
              <a:buSzPts val="1300"/>
              <a:buFont typeface="Montserrat"/>
              <a:buChar char="○"/>
            </a:pPr>
            <a:r>
              <a:rPr lang="en-GB" sz="1300">
                <a:solidFill>
                  <a:schemeClr val="dk1"/>
                </a:solidFill>
                <a:latin typeface="Montserrat"/>
                <a:ea typeface="Montserrat"/>
                <a:cs typeface="Montserrat"/>
                <a:sym typeface="Montserrat"/>
              </a:rPr>
              <a:t>Multi-scale campaign experiments involving satellite targeting (i.e. Campaigns akin to the Madrid landfill MEDUSA program with ESA).</a:t>
            </a:r>
            <a:endParaRPr sz="1300">
              <a:solidFill>
                <a:schemeClr val="dk1"/>
              </a:solidFill>
              <a:latin typeface="Montserrat"/>
              <a:ea typeface="Montserrat"/>
              <a:cs typeface="Montserrat"/>
              <a:sym typeface="Montserrat"/>
            </a:endParaRPr>
          </a:p>
          <a:p>
            <a:pPr indent="-311150" lvl="1" marL="914400" rtl="0" algn="l">
              <a:lnSpc>
                <a:spcPct val="115000"/>
              </a:lnSpc>
              <a:spcBef>
                <a:spcPts val="0"/>
              </a:spcBef>
              <a:spcAft>
                <a:spcPts val="0"/>
              </a:spcAft>
              <a:buClr>
                <a:schemeClr val="dk1"/>
              </a:buClr>
              <a:buSzPts val="1300"/>
              <a:buFont typeface="Montserrat"/>
              <a:buChar char="○"/>
            </a:pPr>
            <a:r>
              <a:rPr lang="en-GB" sz="1300">
                <a:solidFill>
                  <a:schemeClr val="dk1"/>
                </a:solidFill>
                <a:latin typeface="Montserrat"/>
                <a:ea typeface="Montserrat"/>
                <a:cs typeface="Montserrat"/>
                <a:sym typeface="Montserrat"/>
              </a:rPr>
              <a:t>Scheduled industrial events of sufficient magnitude that could be targeted with sufficient notification (i.e. Compressor station events).</a:t>
            </a:r>
            <a:endParaRPr sz="1300">
              <a:solidFill>
                <a:schemeClr val="dk1"/>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b="1" sz="1300">
              <a:solidFill>
                <a:schemeClr val="dk1"/>
              </a:solidFill>
              <a:latin typeface="Montserrat"/>
              <a:ea typeface="Montserrat"/>
              <a:cs typeface="Montserrat"/>
              <a:sym typeface="Montserrat"/>
            </a:endParaRPr>
          </a:p>
          <a:p>
            <a:pPr indent="0" lvl="0" marL="0" marR="0" rtl="0" algn="l">
              <a:lnSpc>
                <a:spcPct val="150000"/>
              </a:lnSpc>
              <a:spcBef>
                <a:spcPts val="0"/>
              </a:spcBef>
              <a:spcAft>
                <a:spcPts val="0"/>
              </a:spcAft>
              <a:buNone/>
            </a:pPr>
            <a:r>
              <a:rPr b="1" lang="en-GB" sz="1300">
                <a:solidFill>
                  <a:schemeClr val="dk1"/>
                </a:solidFill>
                <a:latin typeface="Montserrat"/>
                <a:ea typeface="Montserrat"/>
                <a:cs typeface="Montserrat"/>
                <a:sym typeface="Montserrat"/>
              </a:rPr>
              <a:t>The reaction from the MARS team at IMEO has been incredibly positive, and also has support from the broad science team and from the data integration team.</a:t>
            </a:r>
            <a:endParaRPr b="1" sz="1300">
              <a:solidFill>
                <a:schemeClr val="dk1"/>
              </a:solidFill>
              <a:latin typeface="Montserrat"/>
              <a:ea typeface="Montserrat"/>
              <a:cs typeface="Montserrat"/>
              <a:sym typeface="Montserrat"/>
            </a:endParaRPr>
          </a:p>
        </p:txBody>
      </p:sp>
      <p:sp>
        <p:nvSpPr>
          <p:cNvPr id="103" name="Google Shape;103;p13"/>
          <p:cNvSpPr txBox="1"/>
          <p:nvPr/>
        </p:nvSpPr>
        <p:spPr>
          <a:xfrm>
            <a:off x="94026" y="173750"/>
            <a:ext cx="95523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900"/>
              <a:buFont typeface="Arial"/>
              <a:buNone/>
            </a:pPr>
            <a:r>
              <a:rPr lang="en-GB" sz="3000">
                <a:solidFill>
                  <a:schemeClr val="lt1"/>
                </a:solidFill>
                <a:latin typeface="Montserrat"/>
                <a:ea typeface="Montserrat"/>
                <a:cs typeface="Montserrat"/>
                <a:sym typeface="Montserrat"/>
              </a:rPr>
              <a:t>Controlled release &amp; measurements database</a:t>
            </a:r>
            <a:endParaRPr b="0" i="0" sz="1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4"/>
          <p:cNvSpPr txBox="1"/>
          <p:nvPr/>
        </p:nvSpPr>
        <p:spPr>
          <a:xfrm>
            <a:off x="365625" y="1613875"/>
            <a:ext cx="11488500" cy="4109700"/>
          </a:xfrm>
          <a:prstGeom prst="rect">
            <a:avLst/>
          </a:prstGeom>
          <a:noFill/>
          <a:ln>
            <a:noFill/>
          </a:ln>
        </p:spPr>
        <p:txBody>
          <a:bodyPr anchorCtr="0" anchor="t" bIns="45700" lIns="91425" spcFirstLastPara="1" rIns="91425" wrap="square" tIns="45700">
            <a:spAutoFit/>
          </a:bodyPr>
          <a:lstStyle/>
          <a:p>
            <a:pPr indent="-342900" lvl="0" marL="457200"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Call with James France (EDF, IMEO) last month </a:t>
            </a:r>
            <a:endParaRPr b="1" sz="1800">
              <a:solidFill>
                <a:schemeClr val="dk1"/>
              </a:solidFill>
              <a:latin typeface="Montserrat"/>
              <a:ea typeface="Montserrat"/>
              <a:cs typeface="Montserrat"/>
              <a:sym typeface="Montserrat"/>
            </a:endParaRPr>
          </a:p>
          <a:p>
            <a:pPr indent="-342900" lvl="0" marL="457200"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Needs </a:t>
            </a:r>
            <a:r>
              <a:rPr lang="en-GB" sz="1800">
                <a:solidFill>
                  <a:schemeClr val="dk1"/>
                </a:solidFill>
                <a:latin typeface="Montserrat"/>
                <a:ea typeface="Montserrat"/>
                <a:cs typeface="Montserrat"/>
                <a:sym typeface="Montserrat"/>
              </a:rPr>
              <a:t>(central database, provide data access)</a:t>
            </a:r>
            <a:br>
              <a:rPr lang="en-GB" sz="1800">
                <a:solidFill>
                  <a:schemeClr val="dk1"/>
                </a:solidFill>
                <a:latin typeface="Montserrat"/>
                <a:ea typeface="Montserrat"/>
                <a:cs typeface="Montserrat"/>
                <a:sym typeface="Montserrat"/>
              </a:rPr>
            </a:br>
            <a:r>
              <a:rPr lang="en-GB" sz="1800">
                <a:solidFill>
                  <a:schemeClr val="dk1"/>
                </a:solidFill>
                <a:latin typeface="Montserrat"/>
                <a:ea typeface="Montserrat"/>
                <a:cs typeface="Montserrat"/>
                <a:sym typeface="Montserrat"/>
              </a:rPr>
              <a:t>how to best collect all the needs/requirements on functionality?</a:t>
            </a:r>
            <a:endParaRPr sz="1800">
              <a:solidFill>
                <a:schemeClr val="dk1"/>
              </a:solidFill>
              <a:latin typeface="Montserrat"/>
              <a:ea typeface="Montserrat"/>
              <a:cs typeface="Montserrat"/>
              <a:sym typeface="Montserrat"/>
            </a:endParaRPr>
          </a:p>
          <a:p>
            <a:pPr indent="-342900" lvl="0" marL="457200"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Opportunities </a:t>
            </a:r>
            <a:r>
              <a:rPr lang="en-GB" sz="1800">
                <a:solidFill>
                  <a:schemeClr val="dk1"/>
                </a:solidFill>
                <a:latin typeface="Montserrat"/>
                <a:ea typeface="Montserrat"/>
                <a:cs typeface="Montserrat"/>
                <a:sym typeface="Montserrat"/>
              </a:rPr>
              <a:t>(widen the reach of each controlled release)</a:t>
            </a:r>
            <a:br>
              <a:rPr lang="en-GB" sz="1800">
                <a:solidFill>
                  <a:schemeClr val="dk1"/>
                </a:solidFill>
                <a:latin typeface="Montserrat"/>
                <a:ea typeface="Montserrat"/>
                <a:cs typeface="Montserrat"/>
                <a:sym typeface="Montserrat"/>
              </a:rPr>
            </a:br>
            <a:r>
              <a:rPr lang="en-GB" sz="1800">
                <a:solidFill>
                  <a:schemeClr val="dk1"/>
                </a:solidFill>
                <a:latin typeface="Montserrat"/>
                <a:ea typeface="Montserrat"/>
                <a:cs typeface="Montserrat"/>
                <a:sym typeface="Montserrat"/>
              </a:rPr>
              <a:t>- experiments can be announced (allowing specific groups to generate new entries)</a:t>
            </a:r>
            <a:br>
              <a:rPr lang="en-GB" sz="1800">
                <a:solidFill>
                  <a:schemeClr val="dk1"/>
                </a:solidFill>
                <a:latin typeface="Montserrat"/>
                <a:ea typeface="Montserrat"/>
                <a:cs typeface="Montserrat"/>
                <a:sym typeface="Montserrat"/>
              </a:rPr>
            </a:br>
            <a:r>
              <a:rPr lang="en-GB" sz="1800">
                <a:solidFill>
                  <a:schemeClr val="dk1"/>
                </a:solidFill>
                <a:latin typeface="Montserrat"/>
                <a:ea typeface="Montserrat"/>
                <a:cs typeface="Montserrat"/>
                <a:sym typeface="Montserrat"/>
              </a:rPr>
              <a:t>- alerting satellite operators to join in</a:t>
            </a:r>
            <a:endParaRPr sz="1800">
              <a:solidFill>
                <a:schemeClr val="dk1"/>
              </a:solidFill>
              <a:latin typeface="Montserrat"/>
              <a:ea typeface="Montserrat"/>
              <a:cs typeface="Montserrat"/>
              <a:sym typeface="Montserrat"/>
            </a:endParaRPr>
          </a:p>
          <a:p>
            <a:pPr indent="0" lvl="0" marL="457200" rtl="0" algn="l">
              <a:lnSpc>
                <a:spcPct val="150000"/>
              </a:lnSpc>
              <a:spcBef>
                <a:spcPts val="0"/>
              </a:spcBef>
              <a:spcAft>
                <a:spcPts val="0"/>
              </a:spcAft>
              <a:buNone/>
            </a:pPr>
            <a:r>
              <a:rPr lang="en-GB" sz="1800">
                <a:solidFill>
                  <a:schemeClr val="dk1"/>
                </a:solidFill>
                <a:latin typeface="Montserrat"/>
                <a:ea typeface="Montserrat"/>
                <a:cs typeface="Montserrat"/>
                <a:sym typeface="Montserrat"/>
              </a:rPr>
              <a:t>- ease of measurement data access in common platform</a:t>
            </a:r>
            <a:endParaRPr sz="1800">
              <a:solidFill>
                <a:schemeClr val="dk1"/>
              </a:solidFill>
              <a:latin typeface="Montserrat"/>
              <a:ea typeface="Montserrat"/>
              <a:cs typeface="Montserrat"/>
              <a:sym typeface="Montserrat"/>
            </a:endParaRPr>
          </a:p>
          <a:p>
            <a:pPr indent="-342900" lvl="0" marL="457200"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Possible approaches and roles</a:t>
            </a:r>
            <a:endParaRPr b="1" sz="1800">
              <a:solidFill>
                <a:schemeClr val="dk1"/>
              </a:solidFill>
              <a:latin typeface="Montserrat"/>
              <a:ea typeface="Montserrat"/>
              <a:cs typeface="Montserrat"/>
              <a:sym typeface="Montserrat"/>
            </a:endParaRPr>
          </a:p>
          <a:p>
            <a:pPr indent="-342900" lvl="0" marL="457200"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CEOS agencies with relevant missions encouraged to engage and contribute</a:t>
            </a:r>
            <a:endParaRPr b="1" sz="1800">
              <a:solidFill>
                <a:schemeClr val="dk1"/>
              </a:solidFill>
              <a:latin typeface="Montserrat"/>
              <a:ea typeface="Montserrat"/>
              <a:cs typeface="Montserrat"/>
              <a:sym typeface="Montserrat"/>
            </a:endParaRPr>
          </a:p>
          <a:p>
            <a:pPr indent="-342900" lvl="0" marL="457200"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Next Steps</a:t>
            </a:r>
            <a:endParaRPr b="1" sz="1800">
              <a:solidFill>
                <a:schemeClr val="dk1"/>
              </a:solidFill>
              <a:latin typeface="Montserrat"/>
              <a:ea typeface="Montserrat"/>
              <a:cs typeface="Montserrat"/>
              <a:sym typeface="Montserrat"/>
            </a:endParaRPr>
          </a:p>
        </p:txBody>
      </p:sp>
      <p:sp>
        <p:nvSpPr>
          <p:cNvPr id="109" name="Google Shape;109;p14"/>
          <p:cNvSpPr txBox="1"/>
          <p:nvPr/>
        </p:nvSpPr>
        <p:spPr>
          <a:xfrm>
            <a:off x="94026" y="103250"/>
            <a:ext cx="95523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900"/>
              <a:buFont typeface="Arial"/>
              <a:buNone/>
            </a:pPr>
            <a:r>
              <a:rPr lang="en-GB" sz="3000">
                <a:solidFill>
                  <a:schemeClr val="lt1"/>
                </a:solidFill>
                <a:latin typeface="Montserrat"/>
                <a:ea typeface="Montserrat"/>
                <a:cs typeface="Montserrat"/>
                <a:sym typeface="Montserrat"/>
              </a:rPr>
              <a:t>Controlled release &amp; measurements database</a:t>
            </a:r>
            <a:endParaRPr b="0" i="0" sz="1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5"/>
          <p:cNvSpPr txBox="1"/>
          <p:nvPr/>
        </p:nvSpPr>
        <p:spPr>
          <a:xfrm>
            <a:off x="351750" y="1168550"/>
            <a:ext cx="11488500" cy="5179500"/>
          </a:xfrm>
          <a:prstGeom prst="rect">
            <a:avLst/>
          </a:prstGeom>
          <a:noFill/>
          <a:ln>
            <a:noFill/>
          </a:ln>
        </p:spPr>
        <p:txBody>
          <a:bodyPr anchorCtr="0" anchor="t" bIns="45700" lIns="91425" spcFirstLastPara="1" rIns="91425" wrap="square" tIns="45700">
            <a:spAutoFit/>
          </a:bodyPr>
          <a:lstStyle/>
          <a:p>
            <a:pPr indent="-342900" lvl="0" marL="457200" marR="0" rtl="0" algn="l">
              <a:lnSpc>
                <a:spcPct val="150000"/>
              </a:lnSpc>
              <a:spcBef>
                <a:spcPts val="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IMEO currently thrives on point-source methane emissions, specifically from oil&amp;gas industry.</a:t>
            </a:r>
            <a:endParaRPr sz="1800">
              <a:solidFill>
                <a:schemeClr val="dk1"/>
              </a:solidFill>
              <a:latin typeface="Montserrat"/>
              <a:ea typeface="Montserrat"/>
              <a:cs typeface="Montserrat"/>
              <a:sym typeface="Montserrat"/>
            </a:endParaRPr>
          </a:p>
          <a:p>
            <a:pPr indent="-342900" lvl="0" marL="457200" marR="0" rtl="0" algn="l">
              <a:lnSpc>
                <a:spcPct val="150000"/>
              </a:lnSpc>
              <a:spcBef>
                <a:spcPts val="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Through Methane Alert and Response System, they perform:</a:t>
            </a:r>
            <a:endParaRPr sz="1800">
              <a:solidFill>
                <a:schemeClr val="dk1"/>
              </a:solidFill>
              <a:latin typeface="Montserrat"/>
              <a:ea typeface="Montserrat"/>
              <a:cs typeface="Montserrat"/>
              <a:sym typeface="Montserrat"/>
            </a:endParaRPr>
          </a:p>
          <a:p>
            <a:pPr indent="-336550" lvl="1" marL="914400" marR="0" rtl="0" algn="l">
              <a:lnSpc>
                <a:spcPct val="150000"/>
              </a:lnSpc>
              <a:spcBef>
                <a:spcPts val="0"/>
              </a:spcBef>
              <a:spcAft>
                <a:spcPts val="0"/>
              </a:spcAft>
              <a:buClr>
                <a:schemeClr val="dk1"/>
              </a:buClr>
              <a:buSzPts val="1700"/>
              <a:buFont typeface="Montserrat"/>
              <a:buChar char="➢"/>
            </a:pPr>
            <a:r>
              <a:rPr lang="en-GB" sz="1700">
                <a:solidFill>
                  <a:schemeClr val="dk1"/>
                </a:solidFill>
                <a:latin typeface="Montserrat"/>
                <a:ea typeface="Montserrat"/>
                <a:cs typeface="Montserrat"/>
                <a:sym typeface="Montserrat"/>
              </a:rPr>
              <a:t>Tip (global mapper) </a:t>
            </a:r>
            <a:endParaRPr sz="1700">
              <a:solidFill>
                <a:schemeClr val="dk1"/>
              </a:solidFill>
              <a:latin typeface="Montserrat"/>
              <a:ea typeface="Montserrat"/>
              <a:cs typeface="Montserrat"/>
              <a:sym typeface="Montserrat"/>
            </a:endParaRPr>
          </a:p>
          <a:p>
            <a:pPr indent="-336550" lvl="1" marL="914400" marR="0" rtl="0" algn="l">
              <a:lnSpc>
                <a:spcPct val="150000"/>
              </a:lnSpc>
              <a:spcBef>
                <a:spcPts val="0"/>
              </a:spcBef>
              <a:spcAft>
                <a:spcPts val="0"/>
              </a:spcAft>
              <a:buClr>
                <a:schemeClr val="dk1"/>
              </a:buClr>
              <a:buSzPts val="1700"/>
              <a:buFont typeface="Montserrat"/>
              <a:buChar char="➢"/>
            </a:pPr>
            <a:r>
              <a:rPr lang="en-GB" sz="1700">
                <a:solidFill>
                  <a:schemeClr val="dk1"/>
                </a:solidFill>
                <a:latin typeface="Montserrat"/>
                <a:ea typeface="Montserrat"/>
                <a:cs typeface="Montserrat"/>
                <a:sym typeface="Montserrat"/>
              </a:rPr>
              <a:t>Cue (facility-scale mission). This can also be done using hyper-spectral imagers</a:t>
            </a:r>
            <a:endParaRPr sz="1700">
              <a:solidFill>
                <a:schemeClr val="dk1"/>
              </a:solidFill>
              <a:latin typeface="Montserrat"/>
              <a:ea typeface="Montserrat"/>
              <a:cs typeface="Montserrat"/>
              <a:sym typeface="Montserrat"/>
            </a:endParaRPr>
          </a:p>
          <a:p>
            <a:pPr indent="-336550" lvl="1" marL="914400" marR="0" rtl="0" algn="l">
              <a:lnSpc>
                <a:spcPct val="150000"/>
              </a:lnSpc>
              <a:spcBef>
                <a:spcPts val="0"/>
              </a:spcBef>
              <a:spcAft>
                <a:spcPts val="0"/>
              </a:spcAft>
              <a:buClr>
                <a:schemeClr val="dk1"/>
              </a:buClr>
              <a:buSzPts val="1700"/>
              <a:buFont typeface="Montserrat"/>
              <a:buChar char="➢"/>
            </a:pPr>
            <a:r>
              <a:rPr lang="en-GB" sz="1700">
                <a:solidFill>
                  <a:schemeClr val="dk1"/>
                </a:solidFill>
                <a:latin typeface="Montserrat"/>
                <a:ea typeface="Montserrat"/>
                <a:cs typeface="Montserrat"/>
                <a:sym typeface="Montserrat"/>
              </a:rPr>
              <a:t>Locate facility </a:t>
            </a:r>
            <a:endParaRPr sz="1700">
              <a:solidFill>
                <a:schemeClr val="dk1"/>
              </a:solidFill>
              <a:latin typeface="Montserrat"/>
              <a:ea typeface="Montserrat"/>
              <a:cs typeface="Montserrat"/>
              <a:sym typeface="Montserrat"/>
            </a:endParaRPr>
          </a:p>
          <a:p>
            <a:pPr indent="-342900" lvl="0" marL="457200" marR="0" rtl="0" algn="l">
              <a:lnSpc>
                <a:spcPct val="150000"/>
              </a:lnSpc>
              <a:spcBef>
                <a:spcPts val="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IMEO is using EnMAP (DLR), PRISMA (ASI) and want to expand to Himawari data (JAXA/JMA)</a:t>
            </a:r>
            <a:endParaRPr sz="1800">
              <a:solidFill>
                <a:schemeClr val="dk1"/>
              </a:solidFill>
              <a:latin typeface="Montserrat"/>
              <a:ea typeface="Montserrat"/>
              <a:cs typeface="Montserrat"/>
              <a:sym typeface="Montserrat"/>
            </a:endParaRPr>
          </a:p>
          <a:p>
            <a:pPr indent="-342900" lvl="0" marL="457200" marR="0" rtl="0" algn="l">
              <a:lnSpc>
                <a:spcPct val="150000"/>
              </a:lnSpc>
              <a:spcBef>
                <a:spcPts val="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Current usage of </a:t>
            </a:r>
            <a:r>
              <a:rPr lang="en-GB" sz="1800">
                <a:solidFill>
                  <a:schemeClr val="dk1"/>
                </a:solidFill>
                <a:latin typeface="Montserrat"/>
                <a:ea typeface="Montserrat"/>
                <a:cs typeface="Montserrat"/>
                <a:sym typeface="Montserrat"/>
              </a:rPr>
              <a:t>PRISMA (ASI) and EnMAP (DLR) was perceived limited (quota, data access)</a:t>
            </a:r>
            <a:endParaRPr sz="1800">
              <a:solidFill>
                <a:schemeClr val="dk1"/>
              </a:solidFill>
              <a:latin typeface="Montserrat"/>
              <a:ea typeface="Montserrat"/>
              <a:cs typeface="Montserrat"/>
              <a:sym typeface="Montserrat"/>
            </a:endParaRPr>
          </a:p>
          <a:p>
            <a:pPr indent="-342900" lvl="0" marL="457200" marR="0" rtl="0" algn="l">
              <a:lnSpc>
                <a:spcPct val="150000"/>
              </a:lnSpc>
              <a:spcBef>
                <a:spcPts val="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IMEO scope is huge. We have d</a:t>
            </a:r>
            <a:r>
              <a:rPr lang="en-GB" sz="1800">
                <a:solidFill>
                  <a:schemeClr val="dk1"/>
                </a:solidFill>
                <a:latin typeface="Montserrat"/>
                <a:ea typeface="Montserrat"/>
                <a:cs typeface="Montserrat"/>
                <a:sym typeface="Montserrat"/>
              </a:rPr>
              <a:t>iscussed and proposed </a:t>
            </a:r>
            <a:endParaRPr sz="1800">
              <a:solidFill>
                <a:schemeClr val="dk1"/>
              </a:solidFill>
              <a:latin typeface="Montserrat"/>
              <a:ea typeface="Montserrat"/>
              <a:cs typeface="Montserrat"/>
              <a:sym typeface="Montserrat"/>
            </a:endParaRPr>
          </a:p>
          <a:p>
            <a:pPr indent="-336550" lvl="1" marL="914400" marR="0" rtl="0" algn="l">
              <a:lnSpc>
                <a:spcPct val="150000"/>
              </a:lnSpc>
              <a:spcBef>
                <a:spcPts val="0"/>
              </a:spcBef>
              <a:spcAft>
                <a:spcPts val="0"/>
              </a:spcAft>
              <a:buClr>
                <a:schemeClr val="dk1"/>
              </a:buClr>
              <a:buSzPts val="1700"/>
              <a:buFont typeface="Montserrat"/>
              <a:buChar char="➢"/>
            </a:pPr>
            <a:r>
              <a:rPr lang="en-GB" sz="1700">
                <a:solidFill>
                  <a:schemeClr val="dk1"/>
                </a:solidFill>
                <a:latin typeface="Montserrat"/>
                <a:ea typeface="Montserrat"/>
                <a:cs typeface="Montserrat"/>
                <a:sym typeface="Montserrat"/>
              </a:rPr>
              <a:t>Enlarging the allocated quotas </a:t>
            </a:r>
            <a:endParaRPr sz="1700">
              <a:solidFill>
                <a:schemeClr val="dk1"/>
              </a:solidFill>
              <a:latin typeface="Montserrat"/>
              <a:ea typeface="Montserrat"/>
              <a:cs typeface="Montserrat"/>
              <a:sym typeface="Montserrat"/>
            </a:endParaRPr>
          </a:p>
          <a:p>
            <a:pPr indent="-336550" lvl="1" marL="914400" marR="0" rtl="0" algn="l">
              <a:lnSpc>
                <a:spcPct val="150000"/>
              </a:lnSpc>
              <a:spcBef>
                <a:spcPts val="0"/>
              </a:spcBef>
              <a:spcAft>
                <a:spcPts val="0"/>
              </a:spcAft>
              <a:buClr>
                <a:schemeClr val="dk1"/>
              </a:buClr>
              <a:buSzPts val="1700"/>
              <a:buFont typeface="Montserrat"/>
              <a:buChar char="➢"/>
            </a:pPr>
            <a:r>
              <a:rPr lang="en-GB" sz="1700">
                <a:solidFill>
                  <a:schemeClr val="dk1"/>
                </a:solidFill>
                <a:latin typeface="Montserrat"/>
                <a:ea typeface="Montserrat"/>
                <a:cs typeface="Montserrat"/>
                <a:sym typeface="Montserrat"/>
              </a:rPr>
              <a:t>Easing (currently manual) data access</a:t>
            </a:r>
            <a:endParaRPr sz="1700">
              <a:solidFill>
                <a:schemeClr val="dk1"/>
              </a:solidFill>
              <a:latin typeface="Montserrat"/>
              <a:ea typeface="Montserrat"/>
              <a:cs typeface="Montserrat"/>
              <a:sym typeface="Montserrat"/>
            </a:endParaRPr>
          </a:p>
          <a:p>
            <a:pPr indent="-336550" lvl="1" marL="914400" marR="0" rtl="0" algn="l">
              <a:lnSpc>
                <a:spcPct val="150000"/>
              </a:lnSpc>
              <a:spcBef>
                <a:spcPts val="0"/>
              </a:spcBef>
              <a:spcAft>
                <a:spcPts val="0"/>
              </a:spcAft>
              <a:buClr>
                <a:schemeClr val="dk1"/>
              </a:buClr>
              <a:buSzPts val="1700"/>
              <a:buFont typeface="Montserrat"/>
              <a:buChar char="➢"/>
            </a:pPr>
            <a:r>
              <a:rPr lang="en-GB" sz="1700">
                <a:solidFill>
                  <a:schemeClr val="dk1"/>
                </a:solidFill>
                <a:latin typeface="Montserrat"/>
                <a:ea typeface="Montserrat"/>
                <a:cs typeface="Montserrat"/>
                <a:sym typeface="Montserrat"/>
              </a:rPr>
              <a:t>bringing processing to the data (reducing volume transfer and burden on agencies)</a:t>
            </a:r>
            <a:endParaRPr sz="1700">
              <a:solidFill>
                <a:schemeClr val="dk1"/>
              </a:solidFill>
              <a:latin typeface="Montserrat"/>
              <a:ea typeface="Montserrat"/>
              <a:cs typeface="Montserrat"/>
              <a:sym typeface="Montserrat"/>
            </a:endParaRPr>
          </a:p>
          <a:p>
            <a:pPr indent="-336550" lvl="1" marL="914400" marR="0" rtl="0" algn="l">
              <a:lnSpc>
                <a:spcPct val="150000"/>
              </a:lnSpc>
              <a:spcBef>
                <a:spcPts val="0"/>
              </a:spcBef>
              <a:spcAft>
                <a:spcPts val="0"/>
              </a:spcAft>
              <a:buClr>
                <a:schemeClr val="dk1"/>
              </a:buClr>
              <a:buSzPts val="1700"/>
              <a:buFont typeface="Montserrat"/>
              <a:buChar char="➢"/>
            </a:pPr>
            <a:r>
              <a:rPr lang="en-GB" sz="1700">
                <a:solidFill>
                  <a:schemeClr val="dk1"/>
                </a:solidFill>
                <a:latin typeface="Montserrat"/>
                <a:ea typeface="Montserrat"/>
                <a:cs typeface="Montserrat"/>
                <a:sym typeface="Montserrat"/>
              </a:rPr>
              <a:t>Prioritisation of locations/times (supersite style) to make it palatable:</a:t>
            </a:r>
            <a:endParaRPr sz="1700">
              <a:solidFill>
                <a:schemeClr val="dk1"/>
              </a:solidFill>
              <a:latin typeface="Montserrat"/>
              <a:ea typeface="Montserrat"/>
              <a:cs typeface="Montserrat"/>
              <a:sym typeface="Montserrat"/>
            </a:endParaRPr>
          </a:p>
          <a:p>
            <a:pPr indent="-336550" lvl="2" marL="1371600" marR="0" rtl="0" algn="l">
              <a:lnSpc>
                <a:spcPct val="150000"/>
              </a:lnSpc>
              <a:spcBef>
                <a:spcPts val="0"/>
              </a:spcBef>
              <a:spcAft>
                <a:spcPts val="0"/>
              </a:spcAft>
              <a:buClr>
                <a:schemeClr val="dk1"/>
              </a:buClr>
              <a:buSzPts val="1700"/>
              <a:buFont typeface="Montserrat"/>
              <a:buChar char="■"/>
            </a:pPr>
            <a:r>
              <a:rPr lang="en-GB" sz="1700">
                <a:solidFill>
                  <a:schemeClr val="dk1"/>
                </a:solidFill>
                <a:latin typeface="Montserrat"/>
                <a:ea typeface="Montserrat"/>
                <a:cs typeface="Montserrat"/>
                <a:sym typeface="Montserrat"/>
              </a:rPr>
              <a:t>Australia, Argentina, Brazil, Canada, Kazakhstan, Romania</a:t>
            </a:r>
            <a:endParaRPr sz="1800">
              <a:solidFill>
                <a:schemeClr val="dk1"/>
              </a:solidFill>
              <a:latin typeface="Montserrat"/>
              <a:ea typeface="Montserrat"/>
              <a:cs typeface="Montserrat"/>
              <a:sym typeface="Montserrat"/>
            </a:endParaRPr>
          </a:p>
        </p:txBody>
      </p:sp>
      <p:sp>
        <p:nvSpPr>
          <p:cNvPr id="115" name="Google Shape;115;p15"/>
          <p:cNvSpPr txBox="1"/>
          <p:nvPr/>
        </p:nvSpPr>
        <p:spPr>
          <a:xfrm>
            <a:off x="94026" y="103250"/>
            <a:ext cx="95523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900"/>
              <a:buFont typeface="Arial"/>
              <a:buNone/>
            </a:pPr>
            <a:r>
              <a:rPr lang="en-GB" sz="3000">
                <a:solidFill>
                  <a:schemeClr val="lt1"/>
                </a:solidFill>
                <a:latin typeface="Montserrat"/>
                <a:ea typeface="Montserrat"/>
                <a:cs typeface="Montserrat"/>
                <a:sym typeface="Montserrat"/>
              </a:rPr>
              <a:t>Tip and cue system &amp; data needs</a:t>
            </a:r>
            <a:endParaRPr b="0" i="0" sz="100" u="none" cap="none" strike="noStrike">
              <a:solidFill>
                <a:srgbClr val="000000"/>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