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Montserra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Montserrat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Montserrat-bold.fntdata"/><Relationship Id="rId6" Type="http://schemas.openxmlformats.org/officeDocument/2006/relationships/slide" Target="slides/slide2.xml"/><Relationship Id="rId18" Type="http://schemas.openxmlformats.org/officeDocument/2006/relationships/font" Target="fonts/Montserra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3f965aa787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3f965aa78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4833a5798a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34833a5798a_1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4833a5798a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34833a5798a_1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4833a5798a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4833a5798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3f965aa78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33f965aa787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359f59d62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359f59d6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359f59d621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359f59d62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359f59d621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359f59d62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4833a5798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4833a579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3f965aa78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33f965aa787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3f965aa78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33f965aa787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6.jpg"/><Relationship Id="rId4" Type="http://schemas.openxmlformats.org/officeDocument/2006/relationships/image" Target="../media/image3.jpg"/><Relationship Id="rId5" Type="http://schemas.openxmlformats.org/officeDocument/2006/relationships/image" Target="../media/image9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800"/>
              <a:t>UKSA CEOS Chair </a:t>
            </a:r>
            <a:endParaRPr sz="7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5000"/>
              <a:t>Chair themes update</a:t>
            </a:r>
            <a:endParaRPr i="1" sz="3400"/>
          </a:p>
        </p:txBody>
      </p:sp>
      <p:sp>
        <p:nvSpPr>
          <p:cNvPr id="67" name="Google Shape;67;p7"/>
          <p:cNvSpPr/>
          <p:nvPr/>
        </p:nvSpPr>
        <p:spPr>
          <a:xfrm>
            <a:off x="7241584" y="3704782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Beth Greenaway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UKSA CEOS Chair Team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1.5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SIT-40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Fukuoka, Japan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8-10 April, 2025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CEOS in Schools: Youth Event</a:t>
            </a:r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400475" y="1520381"/>
            <a:ext cx="11112000" cy="47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8762" lvl="0" marL="214312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❖"/>
            </a:pPr>
            <a:r>
              <a:rPr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CEOS in Schools Youth Event will take place on Tuesday of CEOS Plenary 2025 in Bath, UK. </a:t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8762" lvl="0" marL="214312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❖"/>
            </a:pPr>
            <a:r>
              <a:rPr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Participating students will present their posters and take part in an Q&amp;A with participating CEOS Principals</a:t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8762" lvl="0" marL="214312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❖"/>
            </a:pPr>
            <a:r>
              <a:rPr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Posters will be on display throughout CEOS Plenary </a:t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8762" lvl="0" marL="214312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❖"/>
            </a:pPr>
            <a:r>
              <a:rPr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Looking to foster a two-way dialogue </a:t>
            </a:r>
            <a:r>
              <a:rPr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between</a:t>
            </a:r>
            <a:r>
              <a:rPr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the youth voice and CEOS principals</a:t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/>
          <p:nvPr/>
        </p:nvSpPr>
        <p:spPr>
          <a:xfrm>
            <a:off x="0" y="258400"/>
            <a:ext cx="9453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CEOS in Schools: Collation of educational material </a:t>
            </a:r>
            <a:endParaRPr sz="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336130" y="1374857"/>
            <a:ext cx="11112000" cy="53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71462" lvl="0" marL="214312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❖"/>
            </a:pPr>
            <a:r>
              <a:rPr b="1" lang="en-GB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Problem:</a:t>
            </a:r>
            <a:r>
              <a:rPr lang="en-GB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Identified a common challenge that educators are not able to easily locate </a:t>
            </a:r>
            <a:r>
              <a:rPr lang="en-GB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accessible</a:t>
            </a:r>
            <a:r>
              <a:rPr lang="en-GB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EO educational </a:t>
            </a:r>
            <a:r>
              <a:rPr lang="en-GB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material</a:t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71462" lvl="0" marL="214312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❖"/>
            </a:pPr>
            <a:r>
              <a:rPr b="1" lang="en-GB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Objective</a:t>
            </a:r>
            <a:r>
              <a:rPr lang="en-GB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GB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bring together open-source EO educational </a:t>
            </a:r>
            <a:r>
              <a:rPr lang="en-GB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material</a:t>
            </a:r>
            <a:r>
              <a:rPr lang="en-GB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from across CEOS agencies into one easy-access location for schools to access.</a:t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71462" lvl="0" marL="214312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❖"/>
            </a:pPr>
            <a:r>
              <a:rPr b="1" lang="en-GB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Timeframe: </a:t>
            </a:r>
            <a:r>
              <a:rPr lang="en-GB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May - November </a:t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71462" lvl="0" marL="214312" marR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❖"/>
            </a:pPr>
            <a:r>
              <a:rPr b="1" lang="en-GB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How: </a:t>
            </a:r>
            <a:r>
              <a:rPr lang="en-GB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UKSA will </a:t>
            </a:r>
            <a:r>
              <a:rPr lang="en-GB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coordinate</a:t>
            </a:r>
            <a:r>
              <a:rPr lang="en-GB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will reach out to CEOS agencies to sign-post open source EO educational material to be collated at an accessible site (CEOS.org?)</a:t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/>
        </p:nvSpPr>
        <p:spPr>
          <a:xfrm>
            <a:off x="94020" y="103248"/>
            <a:ext cx="8668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CEOS in Schools: Longer term 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336125" y="1374850"/>
            <a:ext cx="11546400" cy="49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71462" lvl="0" marL="214312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❖"/>
            </a:pPr>
            <a:r>
              <a:rPr lang="en-GB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CEOS Chair are keen to explore the appetite for retaining CEOS in Schools as a blueprint for future CEOS Chairs</a:t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71462" lvl="0" marL="214312" marR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❖"/>
            </a:pPr>
            <a:r>
              <a:rPr lang="en-GB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Discussions have been held with SANSA chair of WGCapD on the possibility to continue the programme in WGCapD. </a:t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71462" lvl="0" marL="214312" marR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❖"/>
            </a:pPr>
            <a:r>
              <a:rPr lang="en-GB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UKSA will be holding meeting in June/July with the CEOS community to gauge appetite for the programme’s sustainment.</a:t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71462" lvl="0" marL="214312" marR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Char char="❖"/>
            </a:pPr>
            <a:r>
              <a:rPr lang="en-GB" sz="2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 are keen for open feedback on the pilot programme to understand what would provide the most value to CEOS </a:t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>
            <p:ph idx="1" type="body"/>
          </p:nvPr>
        </p:nvSpPr>
        <p:spPr>
          <a:xfrm>
            <a:off x="348308" y="14692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0" lvl="0" marL="457200" rtl="0" algn="l">
              <a:spcBef>
                <a:spcPts val="1000"/>
              </a:spcBef>
              <a:spcAft>
                <a:spcPts val="0"/>
              </a:spcAft>
              <a:buSzPts val="4400"/>
              <a:buChar char="❖"/>
            </a:pPr>
            <a:r>
              <a:rPr lang="en-GB" sz="4400"/>
              <a:t>BIOMASS Launch</a:t>
            </a:r>
            <a:endParaRPr sz="4400"/>
          </a:p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SzPts val="4400"/>
              <a:buChar char="❖"/>
            </a:pPr>
            <a:r>
              <a:rPr lang="en-GB" sz="4400"/>
              <a:t>Microcarb Launch</a:t>
            </a:r>
            <a:endParaRPr sz="4400"/>
          </a:p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SzPts val="4400"/>
              <a:buChar char="❖"/>
            </a:pPr>
            <a:r>
              <a:rPr lang="en-GB" sz="4400"/>
              <a:t>CEOS Chair</a:t>
            </a:r>
            <a:endParaRPr sz="4400"/>
          </a:p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SzPts val="4400"/>
              <a:buChar char="❖"/>
            </a:pPr>
            <a:r>
              <a:rPr lang="en-GB" sz="4400"/>
              <a:t>ESA Council of Ministers</a:t>
            </a:r>
            <a:endParaRPr sz="4400"/>
          </a:p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SzPts val="4400"/>
              <a:buChar char="❖"/>
            </a:pPr>
            <a:r>
              <a:rPr lang="en-GB" sz="4400"/>
              <a:t>COP-30</a:t>
            </a:r>
            <a:endParaRPr sz="4400"/>
          </a:p>
        </p:txBody>
      </p:sp>
      <p:sp>
        <p:nvSpPr>
          <p:cNvPr id="143" name="Google Shape;143;p1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busy 2025!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717150" y="2160325"/>
            <a:ext cx="10757700" cy="29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09562" lvl="0" marL="214312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ontserrat"/>
              <a:buChar char="❖"/>
            </a:pPr>
            <a:r>
              <a:rPr lang="en-GB" sz="3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Unlocking EO for Public Service</a:t>
            </a:r>
            <a:endParaRPr sz="3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9562" lvl="0" marL="214312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ontserrat"/>
              <a:buChar char="❖"/>
            </a:pPr>
            <a:r>
              <a:rPr lang="en-GB" sz="3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Unlocking EO for the UNFCCC Global Stocktakes</a:t>
            </a:r>
            <a:endParaRPr sz="3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9562" lvl="0" marL="214312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ontserrat"/>
              <a:buChar char="❖"/>
            </a:pPr>
            <a:r>
              <a:rPr lang="en-GB" sz="3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Unlocking EO for the Global Methane Pledge</a:t>
            </a:r>
            <a:endParaRPr sz="3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9562" lvl="0" marL="214312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ontserrat"/>
              <a:buChar char="❖"/>
            </a:pPr>
            <a:r>
              <a:rPr lang="en-GB" sz="3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in Schools and Youth Event</a:t>
            </a:r>
            <a:endParaRPr sz="3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346600" y="0"/>
            <a:ext cx="9228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UKSA CEOS Chair Themes: Unlocking Earth Observation for Society</a:t>
            </a:r>
            <a:endParaRPr sz="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>
            <p:ph idx="1" type="body"/>
          </p:nvPr>
        </p:nvSpPr>
        <p:spPr>
          <a:xfrm>
            <a:off x="324225" y="1310950"/>
            <a:ext cx="11495400" cy="491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Char char="❖"/>
            </a:pPr>
            <a:r>
              <a:rPr i="1" lang="en-GB">
                <a:solidFill>
                  <a:srgbClr val="FF0000"/>
                </a:solidFill>
              </a:rPr>
              <a:t>To be covered in more detail at item 4.8 in EO Data Impact session</a:t>
            </a:r>
            <a:endParaRPr i="1">
              <a:solidFill>
                <a:srgbClr val="FF0000"/>
              </a:solidFill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Planning a side meeting at SIT TW to discuss CEOS Agency initiatives for increasing the use of EO for public service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E.g. urban planning, climate/environment, minerals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All welcome to attend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Compile inputs to produce a short paper highlighting barriers and opportunities</a:t>
            </a:r>
            <a:endParaRPr/>
          </a:p>
        </p:txBody>
      </p:sp>
      <p:sp>
        <p:nvSpPr>
          <p:cNvPr id="79" name="Google Shape;79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Unlocking EO for Public Service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idx="1" type="body"/>
          </p:nvPr>
        </p:nvSpPr>
        <p:spPr>
          <a:xfrm>
            <a:off x="348300" y="1115749"/>
            <a:ext cx="11495400" cy="499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lang="en-GB" sz="2100"/>
              <a:t>Side meeting yesterday: </a:t>
            </a:r>
            <a:r>
              <a:rPr i="1" lang="en-GB" sz="2100"/>
              <a:t>Developing stronger links between CEOS Agencies and National COP Delegates to support the use of EO in climate policy decision making</a:t>
            </a:r>
            <a:endParaRPr i="1" sz="2100"/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lang="en-GB" sz="2100"/>
              <a:t>JAXA/MEXT &amp; UKSA/DESNZ </a:t>
            </a:r>
            <a:r>
              <a:rPr lang="en-GB" sz="2100"/>
              <a:t>started the discussion on their experiences in participating and negotiating at COP - different perspectives from UNOOSA, ESA, CSIRO, DLR, CSA</a:t>
            </a:r>
            <a:endParaRPr sz="2100"/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lang="en-GB" sz="2100"/>
              <a:t>Outcomes:</a:t>
            </a:r>
            <a:endParaRPr sz="2100">
              <a:highlight>
                <a:srgbClr val="FF0000"/>
              </a:highlight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SzPts val="1700"/>
              <a:buChar char="▪"/>
            </a:pPr>
            <a:r>
              <a:rPr lang="en-GB" sz="1700"/>
              <a:t>There are lots of COPs - Intervention doesn’t start at the event</a:t>
            </a:r>
            <a:endParaRPr sz="1700"/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SzPts val="1700"/>
              <a:buChar char="▪"/>
            </a:pPr>
            <a:r>
              <a:rPr lang="en-GB" sz="1700"/>
              <a:t>Have a key objective and focus for what we want to achieve - what do we want from the negotiators.</a:t>
            </a:r>
            <a:endParaRPr sz="1700"/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SzPts val="1700"/>
              <a:buChar char="▪"/>
            </a:pPr>
            <a:r>
              <a:rPr lang="en-GB" sz="1700"/>
              <a:t>Tailor communication to the audience in a very complex environment.</a:t>
            </a:r>
            <a:endParaRPr sz="1700"/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SzPts val="1700"/>
              <a:buChar char="▪"/>
            </a:pPr>
            <a:r>
              <a:rPr lang="en-GB" sz="1700"/>
              <a:t>Coordinate messaging and everyone speaks with one voice.</a:t>
            </a:r>
            <a:endParaRPr sz="1700"/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lang="en-GB" sz="2100"/>
              <a:t>Next Steps: Tiger Team to discuss learning and collective actions for COP-30</a:t>
            </a:r>
            <a:endParaRPr sz="1700"/>
          </a:p>
        </p:txBody>
      </p:sp>
      <p:sp>
        <p:nvSpPr>
          <p:cNvPr id="85" name="Google Shape;85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Unlocking EO for the GST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idx="1" type="body"/>
          </p:nvPr>
        </p:nvSpPr>
        <p:spPr>
          <a:xfrm>
            <a:off x="324225" y="1340300"/>
            <a:ext cx="11326200" cy="48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UKSA focus is to drive awareness and facilitate uptake of the methane best practices</a:t>
            </a:r>
            <a:endParaRPr sz="2300"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Working with the Climate and Clean Air Coalition (CCAC) and Global Methane pledge teams to secure their recognition of the best practice work.</a:t>
            </a:r>
            <a:endParaRPr sz="2300"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Best practice work was previewed at the recent CCAC plenary (Brasilia)</a:t>
            </a:r>
            <a:endParaRPr sz="2300"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UK’s Department of Energy security and net zero has recently taken on the role of CCAC vice chair. </a:t>
            </a:r>
            <a:endParaRPr sz="2300"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 sz="2300"/>
              <a:t>CCAC have offered a meeting between the methane best practice leads and GMP champion countries in late April to discuss in more detail.</a:t>
            </a:r>
            <a:endParaRPr sz="23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  <p:sp>
        <p:nvSpPr>
          <p:cNvPr id="91" name="Google Shape;91;p11"/>
          <p:cNvSpPr txBox="1"/>
          <p:nvPr>
            <p:ph type="title"/>
          </p:nvPr>
        </p:nvSpPr>
        <p:spPr>
          <a:xfrm>
            <a:off x="107573" y="-7886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/>
              <a:t>Unlocking EO for the Global Methane Pledge</a:t>
            </a:r>
            <a:endParaRPr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/>
          <p:nvPr/>
        </p:nvSpPr>
        <p:spPr>
          <a:xfrm>
            <a:off x="209370" y="176648"/>
            <a:ext cx="8668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Recap: CEOS in Schools 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2"/>
          <p:cNvSpPr txBox="1"/>
          <p:nvPr/>
        </p:nvSpPr>
        <p:spPr>
          <a:xfrm>
            <a:off x="209375" y="1228050"/>
            <a:ext cx="7194300" cy="49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33362" lvl="0" marL="214312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Aim: Pilot a CEOS programme to inspire global youth collaboration in Earth Observation.</a:t>
            </a:r>
            <a:endParaRPr b="1"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79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❖"/>
            </a:pPr>
            <a:r>
              <a:rPr b="1" lang="en-GB" sz="2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Educate: </a:t>
            </a: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Create a low-cost, potentially repeatable pilot programme that can educate and inspire young people on the benefits of EO for Society.​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79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❖"/>
            </a:pPr>
            <a:r>
              <a:rPr b="1" lang="en-GB" sz="2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Collaborate: </a:t>
            </a: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Provide opportunities for students to work collaboratively across borders using the platform of CEOS. ​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79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❖"/>
            </a:pPr>
            <a:r>
              <a:rPr b="1" lang="en-GB" sz="2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Engage: </a:t>
            </a: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Facilitate a discussion between CEOS principals and youth representatives on key CEOS topic areas. ​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8" name="Google Shape;9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3400" y="1976426"/>
            <a:ext cx="4525676" cy="301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/>
              <a:t>Three pillars of Youth programme</a:t>
            </a:r>
            <a:endParaRPr sz="4100"/>
          </a:p>
        </p:txBody>
      </p:sp>
      <p:pic>
        <p:nvPicPr>
          <p:cNvPr id="104" name="Google Shape;10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725" y="1074050"/>
            <a:ext cx="11226226" cy="528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/>
          <p:nvPr/>
        </p:nvSpPr>
        <p:spPr>
          <a:xfrm>
            <a:off x="209375" y="1127601"/>
            <a:ext cx="11112000" cy="25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46062" lvl="0" marL="214312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1"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First international webinar</a:t>
            </a:r>
            <a:r>
              <a:rPr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(EO for urban </a:t>
            </a:r>
            <a:r>
              <a:rPr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environment</a:t>
            </a:r>
            <a:r>
              <a:rPr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 - 26 February 2025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6062" lvl="0" marL="214312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1"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Second international webinar</a:t>
            </a:r>
            <a:r>
              <a:rPr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(EO for biodiversity) - 26 March 2025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6062" lvl="0" marL="214312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1"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Posters </a:t>
            </a:r>
            <a:r>
              <a:rPr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Students will develop poster presentations on their learnings to be showcased at Plenary</a:t>
            </a:r>
            <a:endParaRPr b="1"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6062" lvl="0" marL="214312" marR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b="1"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Youth Event </a:t>
            </a:r>
            <a:r>
              <a:rPr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to be held at CEOS Plenary 2025 in Bath, UK.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209375" y="176650"/>
            <a:ext cx="92283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CEOS in Schools: Programme Overview</a:t>
            </a:r>
            <a:endParaRPr sz="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1" name="Google Shape;11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375" y="4218475"/>
            <a:ext cx="11586075" cy="215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/>
        </p:nvSpPr>
        <p:spPr>
          <a:xfrm>
            <a:off x="157675" y="1104600"/>
            <a:ext cx="8531100" cy="50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39712" lvl="0" marL="214312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❖"/>
            </a:pPr>
            <a:r>
              <a:rPr b="1"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First international webinar: </a:t>
            </a:r>
            <a:r>
              <a:rPr b="1"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26 February 2025, </a:t>
            </a:r>
            <a:r>
              <a:rPr b="1" i="1"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‘EO for the Urban environment’</a:t>
            </a:r>
            <a:endParaRPr b="1" i="1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❖"/>
            </a:pPr>
            <a:r>
              <a:rPr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Attended by 125 students across six countries (Australia, Canada, Thailand, Japan, South Africa and the United Kingdom)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❖"/>
            </a:pPr>
            <a:r>
              <a:rPr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Use of EO for </a:t>
            </a:r>
            <a:r>
              <a:rPr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natural</a:t>
            </a:r>
            <a:r>
              <a:rPr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disasters</a:t>
            </a:r>
            <a:r>
              <a:rPr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the urban environment with local examples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39712" lvl="0" marL="214312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❖"/>
            </a:pPr>
            <a:r>
              <a:rPr b="1"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Second international webinar</a:t>
            </a:r>
            <a:r>
              <a:rPr b="1"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b="1"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26 </a:t>
            </a:r>
            <a:r>
              <a:rPr b="1"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March 2025, </a:t>
            </a:r>
            <a:r>
              <a:rPr b="1" i="1"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‘EO for biodiversity’</a:t>
            </a:r>
            <a:endParaRPr b="1" i="1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❖"/>
            </a:pPr>
            <a:r>
              <a:rPr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Featured a speaker from ESA’s Biomass mission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❖"/>
            </a:pPr>
            <a:r>
              <a:rPr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Theme provides continuity to the CSA CEOS Chair priority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209375" y="176650"/>
            <a:ext cx="922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CEOS in Schools: 2 International Webinars</a:t>
            </a:r>
            <a:endParaRPr sz="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8" name="Google Shape;118;p15" title="Classroom_1 - SANS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85363" y="1208050"/>
            <a:ext cx="2645350" cy="2357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 title="Classrom - UK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85375" y="3794624"/>
            <a:ext cx="2645350" cy="23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