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Montserra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0JJaLu4Ghnvoxu1O4i6Hqf3Dn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27644F-30A3-49CD-8572-F23BB7F06392}">
  <a:tblStyle styleId="{7527644F-30A3-49CD-8572-F23BB7F0639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a:solidFill>
                  <a:srgbClr val="000000"/>
                </a:solidFill>
                <a:highlight>
                  <a:srgbClr val="FFFFFF"/>
                </a:highlight>
                <a:latin typeface="arial"/>
                <a:ea typeface="arial"/>
                <a:cs typeface="arial"/>
                <a:sym typeface="arial"/>
              </a:rPr>
              <a:t>We propose that virtual endorsement of the CEOS 2024-2026 Work Plan officially occur on </a:t>
            </a:r>
            <a:r>
              <a:rPr b="1" i="0" lang="en-US" u="sng">
                <a:solidFill>
                  <a:srgbClr val="000000"/>
                </a:solidFill>
                <a:highlight>
                  <a:srgbClr val="FFFFFF"/>
                </a:highlight>
                <a:latin typeface="arial"/>
                <a:ea typeface="arial"/>
                <a:cs typeface="arial"/>
                <a:sym typeface="arial"/>
              </a:rPr>
              <a:t>Thursday 18th April 2024</a:t>
            </a:r>
            <a:r>
              <a:rPr b="0" i="0" lang="en-US">
                <a:solidFill>
                  <a:srgbClr val="000000"/>
                </a:solidFill>
                <a:highlight>
                  <a:srgbClr val="FFFFFF"/>
                </a:highlight>
                <a:latin typeface="arial"/>
                <a:ea typeface="arial"/>
                <a:cs typeface="arial"/>
                <a:sym typeface="arial"/>
              </a:rPr>
              <a:t> subject to agreement and feedback.</a:t>
            </a:r>
            <a:endParaRPr/>
          </a:p>
        </p:txBody>
      </p:sp>
      <p:sp>
        <p:nvSpPr>
          <p:cNvPr id="77" name="Google Shape;7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70" name="Google Shape;170;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1.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
        <p:nvSpPr>
          <p:cNvPr id="29" name="Google Shape;29;p1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eos.org/document_management/Publications/Governing_Docs/CEOS_Terms-of-Reference_Nov2013.pdf" TargetMode="External"/><Relationship Id="rId4" Type="http://schemas.openxmlformats.org/officeDocument/2006/relationships/hyperlink" Target="http://ceos.org/document_management/Publications/Governing_Docs/CEOS_Strategic-Guidance_Nov2013.pdf" TargetMode="External"/><Relationship Id="rId5" Type="http://schemas.openxmlformats.org/officeDocument/2006/relationships/hyperlink" Target="http://ceos.org/document_management/Publications/Governing_Docs/CEOS_Governance_and_Processes_rev1.1-2019.pdf" TargetMode="External"/><Relationship Id="rId6" Type="http://schemas.openxmlformats.org/officeDocument/2006/relationships/hyperlink" Target="https://ceos.org/document_management/Publications/CEOS_Work-Plans/CEOS%20Work%20Plan%202023-2025_v1.1.pdf" TargetMode="External"/><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hyperlink" Target="http://deliverables.ceos.org/" TargetMode="External"/><Relationship Id="rId5" Type="http://schemas.openxmlformats.org/officeDocument/2006/relationships/image" Target="../media/image14.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t>CEOS SIT-40</a:t>
            </a:r>
            <a:br>
              <a:rPr lang="en-US" sz="7500"/>
            </a:br>
            <a:br>
              <a:rPr lang="en-US" sz="7500"/>
            </a:br>
            <a:r>
              <a:rPr i="1" lang="en-US" sz="4000">
                <a:latin typeface="Montserrat"/>
                <a:ea typeface="Montserrat"/>
                <a:cs typeface="Montserrat"/>
                <a:sym typeface="Montserrat"/>
              </a:rPr>
              <a:t>CEOS 2025-2027 Work Plan</a:t>
            </a:r>
            <a:endParaRPr i="1" sz="4000">
              <a:latin typeface="Montserrat"/>
              <a:ea typeface="Montserrat"/>
              <a:cs typeface="Montserrat"/>
              <a:sym typeface="Montserrat"/>
            </a:endParaRPr>
          </a:p>
        </p:txBody>
      </p:sp>
      <p:sp>
        <p:nvSpPr>
          <p:cNvPr id="67" name="Google Shape;67;p1"/>
          <p:cNvSpPr/>
          <p:nvPr/>
        </p:nvSpPr>
        <p:spPr>
          <a:xfrm>
            <a:off x="7206143" y="3724712"/>
            <a:ext cx="4899766" cy="3133295"/>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Steven Ramage</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i="0" lang="en-US" sz="2200" u="none" cap="none" strike="noStrike">
                <a:solidFill>
                  <a:schemeClr val="accent1"/>
                </a:solidFill>
                <a:latin typeface="Montserrat"/>
                <a:ea typeface="Montserrat"/>
                <a:cs typeface="Montserrat"/>
                <a:sym typeface="Montserrat"/>
              </a:rPr>
              <a:t> CEOS Executive Office </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1.4</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SIT-40</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Fukuoka,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8-10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p:nvPr/>
        </p:nvSpPr>
        <p:spPr>
          <a:xfrm>
            <a:off x="7222284" y="3913044"/>
            <a:ext cx="4832943" cy="2944956"/>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Steven Ramage</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i="0" lang="en-US" sz="2200" u="none" cap="none" strike="noStrike">
                <a:solidFill>
                  <a:schemeClr val="accent1"/>
                </a:solidFill>
                <a:latin typeface="Montserrat"/>
                <a:ea typeface="Montserrat"/>
                <a:cs typeface="Montserrat"/>
                <a:sym typeface="Montserrat"/>
              </a:rPr>
              <a:t> CEOS Executive Office </a:t>
            </a:r>
            <a:endParaRPr b="0" i="0" sz="2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1.4</a:t>
            </a:r>
            <a:endParaRPr b="0" i="0" sz="2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SIT-40</a:t>
            </a:r>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Fukuoka, Japan</a:t>
            </a:r>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8-10 April, 2025</a:t>
            </a:r>
            <a:endParaRPr b="1" i="0" sz="2200" u="none" cap="none" strike="noStrike">
              <a:solidFill>
                <a:schemeClr val="accent1"/>
              </a:solidFill>
              <a:latin typeface="Montserrat"/>
              <a:ea typeface="Montserrat"/>
              <a:cs typeface="Montserrat"/>
              <a:sym typeface="Montserrat"/>
            </a:endParaRPr>
          </a:p>
        </p:txBody>
      </p:sp>
      <p:sp>
        <p:nvSpPr>
          <p:cNvPr id="193" name="Google Shape;193;p10"/>
          <p:cNvSpPr txBox="1"/>
          <p:nvPr>
            <p:ph type="title"/>
          </p:nvPr>
        </p:nvSpPr>
        <p:spPr>
          <a:xfrm>
            <a:off x="176047" y="404540"/>
            <a:ext cx="8992016" cy="39726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8000"/>
              <a:buFont typeface="Montserrat"/>
              <a:buNone/>
            </a:pPr>
            <a:r>
              <a:rPr lang="en-US"/>
              <a:t>Thanks for all contributions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080654" y="175939"/>
            <a:ext cx="9892145"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Governance &amp; Work Planning</a:t>
            </a:r>
            <a:br>
              <a:rPr lang="en-US"/>
            </a:br>
            <a:endParaRPr/>
          </a:p>
        </p:txBody>
      </p:sp>
      <p:sp>
        <p:nvSpPr>
          <p:cNvPr id="73" name="Google Shape;73;p2"/>
          <p:cNvSpPr txBox="1"/>
          <p:nvPr>
            <p:ph idx="1" type="body"/>
          </p:nvPr>
        </p:nvSpPr>
        <p:spPr>
          <a:xfrm>
            <a:off x="348300" y="1259750"/>
            <a:ext cx="11495400" cy="4662871"/>
          </a:xfrm>
          <a:prstGeom prst="rect">
            <a:avLst/>
          </a:prstGeom>
          <a:noFill/>
          <a:ln>
            <a:noFill/>
          </a:ln>
        </p:spPr>
        <p:txBody>
          <a:bodyPr anchorCtr="0" anchor="t" bIns="45700" lIns="91425" spcFirstLastPara="1" rIns="91425" wrap="square" tIns="45700">
            <a:noAutofit/>
          </a:bodyPr>
          <a:lstStyle/>
          <a:p>
            <a:pPr indent="-457200" lvl="0" marL="558800" rtl="0" algn="l">
              <a:lnSpc>
                <a:spcPct val="115000"/>
              </a:lnSpc>
              <a:spcBef>
                <a:spcPts val="1000"/>
              </a:spcBef>
              <a:spcAft>
                <a:spcPts val="0"/>
              </a:spcAft>
              <a:buSzPts val="2800"/>
              <a:buChar char="❖"/>
            </a:pPr>
            <a:r>
              <a:rPr lang="en-US" sz="2200"/>
              <a:t>Four key governing documents primarily guide the work of CEOS:</a:t>
            </a:r>
            <a:endParaRPr/>
          </a:p>
          <a:p>
            <a:pPr indent="-450850" lvl="1" marL="1016000" rtl="0" algn="l">
              <a:lnSpc>
                <a:spcPct val="115000"/>
              </a:lnSpc>
              <a:spcBef>
                <a:spcPts val="500"/>
              </a:spcBef>
              <a:spcAft>
                <a:spcPts val="0"/>
              </a:spcAft>
              <a:buSzPts val="2300"/>
              <a:buAutoNum type="arabicPeriod"/>
            </a:pPr>
            <a:r>
              <a:rPr lang="en-US" sz="1900" u="sng">
                <a:solidFill>
                  <a:schemeClr val="hlink"/>
                </a:solidFill>
                <a:hlinkClick r:id="rId3"/>
              </a:rPr>
              <a:t>CEOS Terms of Reference</a:t>
            </a:r>
            <a:r>
              <a:rPr lang="en-US" sz="1900"/>
              <a:t> defines the mission and scope of CEOS activities</a:t>
            </a:r>
            <a:endParaRPr sz="2300"/>
          </a:p>
          <a:p>
            <a:pPr indent="-450850" lvl="1" marL="1016000" rtl="0" algn="l">
              <a:lnSpc>
                <a:spcPct val="115000"/>
              </a:lnSpc>
              <a:spcBef>
                <a:spcPts val="500"/>
              </a:spcBef>
              <a:spcAft>
                <a:spcPts val="0"/>
              </a:spcAft>
              <a:buSzPts val="2300"/>
              <a:buAutoNum type="arabicPeriod"/>
            </a:pPr>
            <a:r>
              <a:rPr lang="en-US" sz="1900" u="sng">
                <a:solidFill>
                  <a:schemeClr val="hlink"/>
                </a:solidFill>
                <a:hlinkClick r:id="rId4"/>
              </a:rPr>
              <a:t>CEOS Strategic Guidance document</a:t>
            </a:r>
            <a:r>
              <a:rPr lang="en-US" sz="1900"/>
              <a:t> articulates the overarching long-term purpose and goals of CEOS</a:t>
            </a:r>
            <a:endParaRPr sz="2300"/>
          </a:p>
          <a:p>
            <a:pPr indent="-450850" lvl="1" marL="1016000" rtl="0" algn="l">
              <a:lnSpc>
                <a:spcPct val="115000"/>
              </a:lnSpc>
              <a:spcBef>
                <a:spcPts val="500"/>
              </a:spcBef>
              <a:spcAft>
                <a:spcPts val="0"/>
              </a:spcAft>
              <a:buSzPts val="2300"/>
              <a:buAutoNum type="arabicPeriod"/>
            </a:pPr>
            <a:r>
              <a:rPr lang="en-US" sz="1900" u="sng">
                <a:solidFill>
                  <a:schemeClr val="hlink"/>
                </a:solidFill>
                <a:hlinkClick r:id="rId5"/>
              </a:rPr>
              <a:t>CEOS Governance and Processes</a:t>
            </a:r>
            <a:r>
              <a:rPr lang="en-US" sz="1900"/>
              <a:t> document provides guidelines on the structure, operations, and processes CEOS employs to achieve its goals</a:t>
            </a:r>
            <a:endParaRPr sz="2300"/>
          </a:p>
          <a:p>
            <a:pPr indent="-450850" lvl="1" marL="1016000" rtl="0" algn="l">
              <a:lnSpc>
                <a:spcPct val="115000"/>
              </a:lnSpc>
              <a:spcBef>
                <a:spcPts val="500"/>
              </a:spcBef>
              <a:spcAft>
                <a:spcPts val="0"/>
              </a:spcAft>
              <a:buSzPts val="2300"/>
              <a:buAutoNum type="arabicPeriod"/>
            </a:pPr>
            <a:r>
              <a:rPr lang="en-US" sz="1900" u="sng">
                <a:solidFill>
                  <a:schemeClr val="hlink"/>
                </a:solidFill>
                <a:hlinkClick r:id="rId6"/>
              </a:rPr>
              <a:t>CEOS Work Plan</a:t>
            </a:r>
            <a:r>
              <a:rPr lang="en-US" sz="1900"/>
              <a:t> (3-year rolling) sets forth near-term actions to achieve the goals outlined in the CEOS Strategic Guidance document</a:t>
            </a:r>
            <a:endParaRPr sz="2300"/>
          </a:p>
          <a:p>
            <a:pPr indent="0" lvl="1" marL="558800" rtl="0" algn="l">
              <a:lnSpc>
                <a:spcPct val="115000"/>
              </a:lnSpc>
              <a:spcBef>
                <a:spcPts val="500"/>
              </a:spcBef>
              <a:spcAft>
                <a:spcPts val="0"/>
              </a:spcAft>
              <a:buSzPts val="2400"/>
              <a:buNone/>
            </a:pPr>
            <a:r>
              <a:t/>
            </a:r>
            <a:endParaRPr sz="1200"/>
          </a:p>
          <a:p>
            <a:pPr indent="-533400" lvl="0" marL="635000" rtl="0" algn="l">
              <a:lnSpc>
                <a:spcPct val="115000"/>
              </a:lnSpc>
              <a:spcBef>
                <a:spcPts val="1000"/>
              </a:spcBef>
              <a:spcAft>
                <a:spcPts val="0"/>
              </a:spcAft>
              <a:buSzPts val="2800"/>
              <a:buChar char="❖"/>
            </a:pPr>
            <a:r>
              <a:rPr lang="en-US" sz="2200"/>
              <a:t>The CEOS Executive Office is the custodian of all CEOS Governing Documents, including the annual update of the 3-year CEOS Work Plan and the definition and monitoring of the deliverables it informs.</a:t>
            </a:r>
            <a:endParaRPr/>
          </a:p>
          <a:p>
            <a:pPr indent="0" lvl="1" marL="558800" rtl="0" algn="l">
              <a:lnSpc>
                <a:spcPct val="115000"/>
              </a:lnSpc>
              <a:spcBef>
                <a:spcPts val="500"/>
              </a:spcBef>
              <a:spcAft>
                <a:spcPts val="0"/>
              </a:spcAft>
              <a:buSzPts val="2400"/>
              <a:buNone/>
            </a:pPr>
            <a:r>
              <a:t/>
            </a:r>
            <a:endParaRPr sz="2200"/>
          </a:p>
        </p:txBody>
      </p:sp>
      <p:pic>
        <p:nvPicPr>
          <p:cNvPr id="74" name="Google Shape;74;p2"/>
          <p:cNvPicPr preferRelativeResize="0"/>
          <p:nvPr/>
        </p:nvPicPr>
        <p:blipFill rotWithShape="1">
          <a:blip r:embed="rId7">
            <a:alphaModFix/>
          </a:blip>
          <a:srcRect b="0" l="0" r="0" t="0"/>
          <a:stretch/>
        </p:blipFill>
        <p:spPr>
          <a:xfrm>
            <a:off x="138547" y="143878"/>
            <a:ext cx="942107" cy="791501"/>
          </a:xfrm>
          <a:prstGeom prst="rect">
            <a:avLst/>
          </a:prstGeom>
          <a:gradFill>
            <a:gsLst>
              <a:gs pos="0">
                <a:srgbClr val="F1F5F8"/>
              </a:gs>
              <a:gs pos="74000">
                <a:srgbClr val="92A7C6"/>
              </a:gs>
              <a:gs pos="83000">
                <a:srgbClr val="92A7C6"/>
              </a:gs>
              <a:gs pos="100000">
                <a:srgbClr val="B7C4D8"/>
              </a:gs>
            </a:gsLst>
            <a:lin ang="5400000" scaled="0"/>
          </a:gra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idx="1" type="body"/>
          </p:nvPr>
        </p:nvSpPr>
        <p:spPr>
          <a:xfrm>
            <a:off x="2532775" y="1111800"/>
            <a:ext cx="9386700" cy="185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en-US" sz="2200"/>
              <a:t>The 3-year work plan is updated by all CEOS entities every year and put forward for formal endorsement at the SIT in April. This year it is virtual endorsement afterwards. Rigorous work planning, execution, and monitoring are critical to the credibility of CEOS.</a:t>
            </a:r>
            <a:endParaRPr/>
          </a:p>
        </p:txBody>
      </p:sp>
      <p:sp>
        <p:nvSpPr>
          <p:cNvPr id="80" name="Google Shape;80;p3"/>
          <p:cNvSpPr txBox="1"/>
          <p:nvPr>
            <p:ph type="title"/>
          </p:nvPr>
        </p:nvSpPr>
        <p:spPr>
          <a:xfrm>
            <a:off x="1004139" y="176914"/>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CEOS Work Plan</a:t>
            </a:r>
            <a:endParaRPr/>
          </a:p>
        </p:txBody>
      </p:sp>
      <p:pic>
        <p:nvPicPr>
          <p:cNvPr id="81" name="Google Shape;81;p3"/>
          <p:cNvPicPr preferRelativeResize="0"/>
          <p:nvPr/>
        </p:nvPicPr>
        <p:blipFill rotWithShape="1">
          <a:blip r:embed="rId3">
            <a:alphaModFix/>
          </a:blip>
          <a:srcRect b="0" l="0" r="0" t="0"/>
          <a:stretch/>
        </p:blipFill>
        <p:spPr>
          <a:xfrm>
            <a:off x="3501197" y="3106396"/>
            <a:ext cx="4392748" cy="2361140"/>
          </a:xfrm>
          <a:prstGeom prst="rect">
            <a:avLst/>
          </a:prstGeom>
          <a:noFill/>
          <a:ln>
            <a:noFill/>
          </a:ln>
        </p:spPr>
      </p:pic>
      <p:grpSp>
        <p:nvGrpSpPr>
          <p:cNvPr id="82" name="Google Shape;82;p3"/>
          <p:cNvGrpSpPr/>
          <p:nvPr/>
        </p:nvGrpSpPr>
        <p:grpSpPr>
          <a:xfrm>
            <a:off x="9118788" y="2776791"/>
            <a:ext cx="2723608" cy="2723608"/>
            <a:chOff x="1303" y="151901"/>
            <a:chExt cx="2723608" cy="2723608"/>
          </a:xfrm>
        </p:grpSpPr>
        <p:sp>
          <p:nvSpPr>
            <p:cNvPr id="83" name="Google Shape;83;p3"/>
            <p:cNvSpPr/>
            <p:nvPr/>
          </p:nvSpPr>
          <p:spPr>
            <a:xfrm>
              <a:off x="1162767" y="151901"/>
              <a:ext cx="400679" cy="400679"/>
            </a:xfrm>
            <a:prstGeom prst="ellipse">
              <a:avLst/>
            </a:prstGeom>
            <a:solidFill>
              <a:srgbClr val="A3CA32"/>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
            <p:cNvSpPr txBox="1"/>
            <p:nvPr/>
          </p:nvSpPr>
          <p:spPr>
            <a:xfrm>
              <a:off x="1221445" y="210579"/>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Jan</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rot="918278">
              <a:off x="1597509" y="363493"/>
              <a:ext cx="107587" cy="135229"/>
            </a:xfrm>
            <a:prstGeom prst="rightArrow">
              <a:avLst>
                <a:gd fmla="val 60000" name="adj1"/>
                <a:gd fmla="val 50000" name="adj2"/>
              </a:avLst>
            </a:prstGeom>
            <a:solidFill>
              <a:srgbClr val="A3CA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
            <p:cNvSpPr txBox="1"/>
            <p:nvPr/>
          </p:nvSpPr>
          <p:spPr>
            <a:xfrm rot="918278">
              <a:off x="1598081" y="386279"/>
              <a:ext cx="75311"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87" name="Google Shape;87;p3"/>
            <p:cNvSpPr/>
            <p:nvPr/>
          </p:nvSpPr>
          <p:spPr>
            <a:xfrm>
              <a:off x="1745033" y="311242"/>
              <a:ext cx="400679" cy="400679"/>
            </a:xfrm>
            <a:prstGeom prst="ellipse">
              <a:avLst/>
            </a:prstGeom>
            <a:solidFill>
              <a:srgbClr val="63CA35"/>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
            <p:cNvSpPr txBox="1"/>
            <p:nvPr/>
          </p:nvSpPr>
          <p:spPr>
            <a:xfrm>
              <a:off x="1803711" y="369920"/>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Feb</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rot="2691049">
              <a:off x="2102919" y="652581"/>
              <a:ext cx="104312" cy="135229"/>
            </a:xfrm>
            <a:prstGeom prst="rightArrow">
              <a:avLst>
                <a:gd fmla="val 60000" name="adj1"/>
                <a:gd fmla="val 50000" name="adj2"/>
              </a:avLst>
            </a:prstGeom>
            <a:solidFill>
              <a:srgbClr val="63CA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
            <p:cNvSpPr txBox="1"/>
            <p:nvPr/>
          </p:nvSpPr>
          <p:spPr>
            <a:xfrm rot="2691049">
              <a:off x="2107473" y="668592"/>
              <a:ext cx="73018"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91" name="Google Shape;91;p3"/>
            <p:cNvSpPr/>
            <p:nvPr/>
          </p:nvSpPr>
          <p:spPr>
            <a:xfrm>
              <a:off x="2168625" y="732634"/>
              <a:ext cx="400679" cy="400679"/>
            </a:xfrm>
            <a:prstGeom prst="ellipse">
              <a:avLst/>
            </a:prstGeom>
            <a:solidFill>
              <a:srgbClr val="3AC94B"/>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
            <p:cNvSpPr txBox="1"/>
            <p:nvPr/>
          </p:nvSpPr>
          <p:spPr>
            <a:xfrm>
              <a:off x="2227303" y="791312"/>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Mar</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rot="4500000">
              <a:off x="2392847" y="1152819"/>
              <a:ext cx="106285" cy="135229"/>
            </a:xfrm>
            <a:prstGeom prst="rightArrow">
              <a:avLst>
                <a:gd fmla="val 60000" name="adj1"/>
                <a:gd fmla="val 50000" name="adj2"/>
              </a:avLst>
            </a:prstGeom>
            <a:solidFill>
              <a:srgbClr val="3AC9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
            <p:cNvSpPr txBox="1"/>
            <p:nvPr/>
          </p:nvSpPr>
          <p:spPr>
            <a:xfrm rot="4500000">
              <a:off x="2404663" y="1164466"/>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95" name="Google Shape;95;p3"/>
            <p:cNvSpPr/>
            <p:nvPr/>
          </p:nvSpPr>
          <p:spPr>
            <a:xfrm>
              <a:off x="2324232" y="1313366"/>
              <a:ext cx="400679" cy="400679"/>
            </a:xfrm>
            <a:prstGeom prst="ellipse">
              <a:avLst/>
            </a:prstGeom>
            <a:solidFill>
              <a:srgbClr val="3FC889"/>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
            <p:cNvSpPr txBox="1"/>
            <p:nvPr/>
          </p:nvSpPr>
          <p:spPr>
            <a:xfrm>
              <a:off x="2382910" y="1372044"/>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Apr</a:t>
              </a:r>
              <a:endParaRPr b="0" i="0" sz="1400" u="none" cap="none" strike="noStrike">
                <a:solidFill>
                  <a:srgbClr val="000000"/>
                </a:solidFill>
                <a:latin typeface="Arial"/>
                <a:ea typeface="Arial"/>
                <a:cs typeface="Arial"/>
                <a:sym typeface="Arial"/>
              </a:endParaRPr>
            </a:p>
          </p:txBody>
        </p:sp>
        <p:sp>
          <p:nvSpPr>
            <p:cNvPr id="97" name="Google Shape;97;p3"/>
            <p:cNvSpPr/>
            <p:nvPr/>
          </p:nvSpPr>
          <p:spPr>
            <a:xfrm rot="6801522">
              <a:off x="2351910" y="1720785"/>
              <a:ext cx="108052" cy="135229"/>
            </a:xfrm>
            <a:prstGeom prst="rightArrow">
              <a:avLst>
                <a:gd fmla="val 60000" name="adj1"/>
                <a:gd fmla="val 50000" name="adj2"/>
              </a:avLst>
            </a:prstGeom>
            <a:solidFill>
              <a:srgbClr val="3FC8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
            <p:cNvSpPr txBox="1"/>
            <p:nvPr/>
          </p:nvSpPr>
          <p:spPr>
            <a:xfrm rot="-3998478">
              <a:off x="2374544" y="1732951"/>
              <a:ext cx="75636"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99" name="Google Shape;99;p3"/>
            <p:cNvSpPr/>
            <p:nvPr/>
          </p:nvSpPr>
          <p:spPr>
            <a:xfrm>
              <a:off x="2084536" y="1868368"/>
              <a:ext cx="400679" cy="400679"/>
            </a:xfrm>
            <a:prstGeom prst="ellipse">
              <a:avLst/>
            </a:prstGeom>
            <a:solidFill>
              <a:srgbClr val="44C7C1"/>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2143214" y="1927046"/>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May</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rot="7626276">
              <a:off x="2072220" y="2224551"/>
              <a:ext cx="87254" cy="135229"/>
            </a:xfrm>
            <a:prstGeom prst="rightArrow">
              <a:avLst>
                <a:gd fmla="val 60000" name="adj1"/>
                <a:gd fmla="val 50000" name="adj2"/>
              </a:avLst>
            </a:prstGeom>
            <a:solidFill>
              <a:srgbClr val="44C7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txBox="1"/>
            <p:nvPr/>
          </p:nvSpPr>
          <p:spPr>
            <a:xfrm rot="-3173724">
              <a:off x="2093204" y="2241159"/>
              <a:ext cx="61078"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03" name="Google Shape;103;p3"/>
            <p:cNvSpPr/>
            <p:nvPr/>
          </p:nvSpPr>
          <p:spPr>
            <a:xfrm>
              <a:off x="1743500" y="2319224"/>
              <a:ext cx="400679" cy="400679"/>
            </a:xfrm>
            <a:prstGeom prst="ellipse">
              <a:avLst/>
            </a:prstGeom>
            <a:solidFill>
              <a:srgbClr val="4894C6"/>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
            <p:cNvSpPr txBox="1"/>
            <p:nvPr/>
          </p:nvSpPr>
          <p:spPr>
            <a:xfrm>
              <a:off x="1802178" y="2377902"/>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Jun</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rot="9900000">
              <a:off x="1603236" y="2528973"/>
              <a:ext cx="106285" cy="135229"/>
            </a:xfrm>
            <a:prstGeom prst="rightArrow">
              <a:avLst>
                <a:gd fmla="val 60000" name="adj1"/>
                <a:gd fmla="val 50000" name="adj2"/>
              </a:avLst>
            </a:prstGeom>
            <a:solidFill>
              <a:srgbClr val="4894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rot="-900000">
              <a:off x="1634578" y="2551893"/>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07" name="Google Shape;107;p3"/>
            <p:cNvSpPr/>
            <p:nvPr/>
          </p:nvSpPr>
          <p:spPr>
            <a:xfrm>
              <a:off x="1162767" y="2474830"/>
              <a:ext cx="400679" cy="400679"/>
            </a:xfrm>
            <a:prstGeom prst="ellipse">
              <a:avLst/>
            </a:prstGeom>
            <a:solidFill>
              <a:srgbClr val="4D63C5"/>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txBox="1"/>
            <p:nvPr/>
          </p:nvSpPr>
          <p:spPr>
            <a:xfrm>
              <a:off x="1221445" y="2533508"/>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Jul</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rot="-9900000">
              <a:off x="1022504" y="2530531"/>
              <a:ext cx="106285" cy="135229"/>
            </a:xfrm>
            <a:prstGeom prst="rightArrow">
              <a:avLst>
                <a:gd fmla="val 60000" name="adj1"/>
                <a:gd fmla="val 50000" name="adj2"/>
              </a:avLst>
            </a:prstGeom>
            <a:solidFill>
              <a:srgbClr val="4D63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txBox="1"/>
            <p:nvPr/>
          </p:nvSpPr>
          <p:spPr>
            <a:xfrm rot="900000">
              <a:off x="1053846" y="2561703"/>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11" name="Google Shape;111;p3"/>
            <p:cNvSpPr/>
            <p:nvPr/>
          </p:nvSpPr>
          <p:spPr>
            <a:xfrm>
              <a:off x="582035" y="2319224"/>
              <a:ext cx="400679" cy="400679"/>
            </a:xfrm>
            <a:prstGeom prst="ellipse">
              <a:avLst/>
            </a:prstGeom>
            <a:solidFill>
              <a:srgbClr val="6E52C4"/>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
            <p:cNvSpPr txBox="1"/>
            <p:nvPr/>
          </p:nvSpPr>
          <p:spPr>
            <a:xfrm>
              <a:off x="640713" y="2377902"/>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Aug</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rot="-8100000">
              <a:off x="518796" y="2241513"/>
              <a:ext cx="106285" cy="135229"/>
            </a:xfrm>
            <a:prstGeom prst="rightArrow">
              <a:avLst>
                <a:gd fmla="val 60000" name="adj1"/>
                <a:gd fmla="val 50000" name="adj2"/>
              </a:avLst>
            </a:prstGeom>
            <a:solidFill>
              <a:srgbClr val="6E5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
            <p:cNvSpPr txBox="1"/>
            <p:nvPr/>
          </p:nvSpPr>
          <p:spPr>
            <a:xfrm rot="2700000">
              <a:off x="546012" y="2279832"/>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15" name="Google Shape;115;p3"/>
            <p:cNvSpPr/>
            <p:nvPr/>
          </p:nvSpPr>
          <p:spPr>
            <a:xfrm>
              <a:off x="156910" y="1894098"/>
              <a:ext cx="400679" cy="400679"/>
            </a:xfrm>
            <a:prstGeom prst="ellipse">
              <a:avLst/>
            </a:prstGeom>
            <a:solidFill>
              <a:srgbClr val="9E56C3"/>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215588" y="1952776"/>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Sep</a:t>
              </a:r>
              <a:endParaRPr b="0" i="0" sz="1400" u="none" cap="none" strike="noStrike">
                <a:solidFill>
                  <a:srgbClr val="000000"/>
                </a:solidFill>
                <a:latin typeface="Arial"/>
                <a:ea typeface="Arial"/>
                <a:cs typeface="Arial"/>
                <a:sym typeface="Arial"/>
              </a:endParaRPr>
            </a:p>
          </p:txBody>
        </p:sp>
        <p:sp>
          <p:nvSpPr>
            <p:cNvPr id="117" name="Google Shape;117;p3"/>
            <p:cNvSpPr/>
            <p:nvPr/>
          </p:nvSpPr>
          <p:spPr>
            <a:xfrm rot="-6300000">
              <a:off x="227082" y="1739363"/>
              <a:ext cx="106285" cy="135229"/>
            </a:xfrm>
            <a:prstGeom prst="rightArrow">
              <a:avLst>
                <a:gd fmla="val 60000" name="adj1"/>
                <a:gd fmla="val 50000" name="adj2"/>
              </a:avLst>
            </a:prstGeom>
            <a:solidFill>
              <a:srgbClr val="9E56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rot="4500000">
              <a:off x="247151" y="1781808"/>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19" name="Google Shape;119;p3"/>
            <p:cNvSpPr/>
            <p:nvPr/>
          </p:nvSpPr>
          <p:spPr>
            <a:xfrm>
              <a:off x="1303" y="1313366"/>
              <a:ext cx="400679" cy="400679"/>
            </a:xfrm>
            <a:prstGeom prst="ellipse">
              <a:avLst/>
            </a:prstGeom>
            <a:solidFill>
              <a:srgbClr val="C25BB8"/>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
            <p:cNvSpPr txBox="1"/>
            <p:nvPr/>
          </p:nvSpPr>
          <p:spPr>
            <a:xfrm>
              <a:off x="59981" y="1372044"/>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Oct</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rot="-4500000">
              <a:off x="225524" y="1158630"/>
              <a:ext cx="106285" cy="135229"/>
            </a:xfrm>
            <a:prstGeom prst="rightArrow">
              <a:avLst>
                <a:gd fmla="val 60000" name="adj1"/>
                <a:gd fmla="val 50000" name="adj2"/>
              </a:avLst>
            </a:prstGeom>
            <a:solidFill>
              <a:srgbClr val="C25B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
            <p:cNvSpPr txBox="1"/>
            <p:nvPr/>
          </p:nvSpPr>
          <p:spPr>
            <a:xfrm rot="-4500000">
              <a:off x="237340" y="1201075"/>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23" name="Google Shape;123;p3"/>
            <p:cNvSpPr/>
            <p:nvPr/>
          </p:nvSpPr>
          <p:spPr>
            <a:xfrm>
              <a:off x="156910" y="732634"/>
              <a:ext cx="400679" cy="400679"/>
            </a:xfrm>
            <a:prstGeom prst="ellipse">
              <a:avLst/>
            </a:prstGeom>
            <a:solidFill>
              <a:srgbClr val="C15F8E"/>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215588" y="791312"/>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Nov</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rot="-2700000">
              <a:off x="514542" y="654923"/>
              <a:ext cx="106285" cy="135229"/>
            </a:xfrm>
            <a:prstGeom prst="rightArrow">
              <a:avLst>
                <a:gd fmla="val 60000" name="adj1"/>
                <a:gd fmla="val 50000" name="adj2"/>
              </a:avLst>
            </a:prstGeom>
            <a:solidFill>
              <a:srgbClr val="C15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rot="-2700000">
              <a:off x="519211" y="693242"/>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127" name="Google Shape;127;p3"/>
            <p:cNvSpPr/>
            <p:nvPr/>
          </p:nvSpPr>
          <p:spPr>
            <a:xfrm>
              <a:off x="582035" y="307508"/>
              <a:ext cx="400679" cy="400679"/>
            </a:xfrm>
            <a:prstGeom prst="ellipse">
              <a:avLst/>
            </a:prstGeom>
            <a:solidFill>
              <a:srgbClr val="C16368"/>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640713" y="366186"/>
              <a:ext cx="283323" cy="283323"/>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lt1"/>
                  </a:solidFill>
                  <a:latin typeface="Arial"/>
                  <a:ea typeface="Arial"/>
                  <a:cs typeface="Arial"/>
                  <a:sym typeface="Arial"/>
                </a:rPr>
                <a:t>Dec</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rot="-900000">
              <a:off x="1016692" y="363208"/>
              <a:ext cx="106285" cy="135229"/>
            </a:xfrm>
            <a:prstGeom prst="rightArrow">
              <a:avLst>
                <a:gd fmla="val 60000" name="adj1"/>
                <a:gd fmla="val 50000" name="adj2"/>
              </a:avLst>
            </a:prstGeom>
            <a:solidFill>
              <a:srgbClr val="C163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rot="-900000">
              <a:off x="1017235" y="394380"/>
              <a:ext cx="74400" cy="811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grpSp>
      <p:grpSp>
        <p:nvGrpSpPr>
          <p:cNvPr id="131" name="Google Shape;131;p3"/>
          <p:cNvGrpSpPr/>
          <p:nvPr/>
        </p:nvGrpSpPr>
        <p:grpSpPr>
          <a:xfrm>
            <a:off x="11195079" y="2897971"/>
            <a:ext cx="930727" cy="1272624"/>
            <a:chOff x="530707" y="847113"/>
            <a:chExt cx="930727" cy="1272624"/>
          </a:xfrm>
        </p:grpSpPr>
        <p:sp>
          <p:nvSpPr>
            <p:cNvPr id="132" name="Google Shape;132;p3"/>
            <p:cNvSpPr/>
            <p:nvPr/>
          </p:nvSpPr>
          <p:spPr>
            <a:xfrm rot="5203824">
              <a:off x="483198" y="945261"/>
              <a:ext cx="988971" cy="838913"/>
            </a:xfrm>
            <a:custGeom>
              <a:rect b="b" l="l" r="r" t="t"/>
              <a:pathLst>
                <a:path extrusionOk="0" h="120000" w="120000">
                  <a:moveTo>
                    <a:pt x="0" y="120000"/>
                  </a:moveTo>
                  <a:quadBezTo>
                    <a:pt x="20000" y="40000"/>
                    <a:pt x="88068" y="15000"/>
                  </a:quadBezTo>
                  <a:lnTo>
                    <a:pt x="86634" y="0"/>
                  </a:lnTo>
                  <a:lnTo>
                    <a:pt x="120000" y="18786"/>
                  </a:lnTo>
                  <a:lnTo>
                    <a:pt x="91372" y="49572"/>
                  </a:lnTo>
                  <a:lnTo>
                    <a:pt x="89938" y="34572"/>
                  </a:lnTo>
                  <a:quadBezTo>
                    <a:pt x="30000" y="44572"/>
                    <a:pt x="0" y="120000"/>
                  </a:quadBezTo>
                  <a:close/>
                </a:path>
              </a:pathLst>
            </a:cu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823682" y="1226032"/>
              <a:ext cx="483750" cy="1901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977684" y="1929565"/>
              <a:ext cx="483750" cy="190172"/>
            </a:xfrm>
            <a:prstGeom prst="rect">
              <a:avLst/>
            </a:prstGeom>
            <a:noFill/>
            <a:ln>
              <a:noFill/>
            </a:ln>
          </p:spPr>
          <p:txBody>
            <a:bodyPr anchorCtr="0" anchor="b" bIns="15225" lIns="15225" spcFirstLastPara="1" rIns="15225" wrap="square" tIns="15225">
              <a:no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SIT</a:t>
              </a:r>
              <a:endParaRPr b="0" i="0" sz="1400" u="none" cap="none" strike="noStrike">
                <a:solidFill>
                  <a:srgbClr val="000000"/>
                </a:solidFill>
                <a:latin typeface="Arial"/>
                <a:ea typeface="Arial"/>
                <a:cs typeface="Arial"/>
                <a:sym typeface="Arial"/>
              </a:endParaRPr>
            </a:p>
          </p:txBody>
        </p:sp>
      </p:grpSp>
      <p:grpSp>
        <p:nvGrpSpPr>
          <p:cNvPr id="135" name="Google Shape;135;p3"/>
          <p:cNvGrpSpPr/>
          <p:nvPr/>
        </p:nvGrpSpPr>
        <p:grpSpPr>
          <a:xfrm>
            <a:off x="8729549" y="2588842"/>
            <a:ext cx="1165334" cy="1143634"/>
            <a:chOff x="0" y="432471"/>
            <a:chExt cx="1165334" cy="1143634"/>
          </a:xfrm>
        </p:grpSpPr>
        <p:sp>
          <p:nvSpPr>
            <p:cNvPr id="136" name="Google Shape;136;p3"/>
            <p:cNvSpPr/>
            <p:nvPr/>
          </p:nvSpPr>
          <p:spPr>
            <a:xfrm rot="-1053739">
              <a:off x="211399" y="545684"/>
              <a:ext cx="863544" cy="732517"/>
            </a:xfrm>
            <a:custGeom>
              <a:rect b="b" l="l" r="r" t="t"/>
              <a:pathLst>
                <a:path extrusionOk="0" h="120000" w="120000">
                  <a:moveTo>
                    <a:pt x="0" y="120000"/>
                  </a:moveTo>
                  <a:quadBezTo>
                    <a:pt x="20000" y="40000"/>
                    <a:pt x="88068" y="15000"/>
                  </a:quadBezTo>
                  <a:lnTo>
                    <a:pt x="86634" y="0"/>
                  </a:lnTo>
                  <a:lnTo>
                    <a:pt x="120000" y="18786"/>
                  </a:lnTo>
                  <a:lnTo>
                    <a:pt x="91372" y="49572"/>
                  </a:lnTo>
                  <a:lnTo>
                    <a:pt x="89938" y="34572"/>
                  </a:lnTo>
                  <a:quadBezTo>
                    <a:pt x="30000" y="44572"/>
                    <a:pt x="0" y="120000"/>
                  </a:quadBezTo>
                  <a:close/>
                </a:path>
              </a:pathLst>
            </a:cu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0" y="1410052"/>
              <a:ext cx="645876" cy="16605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txBox="1"/>
            <p:nvPr/>
          </p:nvSpPr>
          <p:spPr>
            <a:xfrm>
              <a:off x="0" y="1410052"/>
              <a:ext cx="645876" cy="166053"/>
            </a:xfrm>
            <a:prstGeom prst="rect">
              <a:avLst/>
            </a:prstGeom>
            <a:noFill/>
            <a:ln>
              <a:noFill/>
            </a:ln>
          </p:spPr>
          <p:txBody>
            <a:bodyPr anchorCtr="0" anchor="b" bIns="13950" lIns="13950" spcFirstLastPara="1" rIns="13950" wrap="square" tIns="13950">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Plenary</a:t>
              </a:r>
              <a:endParaRPr b="0" i="0" sz="1400" u="none" cap="none" strike="noStrike">
                <a:solidFill>
                  <a:srgbClr val="000000"/>
                </a:solidFill>
                <a:latin typeface="Arial"/>
                <a:ea typeface="Arial"/>
                <a:cs typeface="Arial"/>
                <a:sym typeface="Arial"/>
              </a:endParaRPr>
            </a:p>
          </p:txBody>
        </p:sp>
      </p:grpSp>
      <p:grpSp>
        <p:nvGrpSpPr>
          <p:cNvPr id="139" name="Google Shape;139;p3"/>
          <p:cNvGrpSpPr/>
          <p:nvPr/>
        </p:nvGrpSpPr>
        <p:grpSpPr>
          <a:xfrm>
            <a:off x="8718833" y="4651232"/>
            <a:ext cx="1283500" cy="1276345"/>
            <a:chOff x="0" y="334699"/>
            <a:chExt cx="1283500" cy="1276345"/>
          </a:xfrm>
        </p:grpSpPr>
        <p:sp>
          <p:nvSpPr>
            <p:cNvPr id="140" name="Google Shape;140;p3"/>
            <p:cNvSpPr/>
            <p:nvPr/>
          </p:nvSpPr>
          <p:spPr>
            <a:xfrm rot="-7206175">
              <a:off x="178120" y="553415"/>
              <a:ext cx="988971" cy="838913"/>
            </a:xfrm>
            <a:custGeom>
              <a:rect b="b" l="l" r="r" t="t"/>
              <a:pathLst>
                <a:path extrusionOk="0" h="120000" w="120000">
                  <a:moveTo>
                    <a:pt x="0" y="120000"/>
                  </a:moveTo>
                  <a:quadBezTo>
                    <a:pt x="20000" y="40000"/>
                    <a:pt x="88068" y="15000"/>
                  </a:quadBezTo>
                  <a:lnTo>
                    <a:pt x="86634" y="0"/>
                  </a:lnTo>
                  <a:lnTo>
                    <a:pt x="120000" y="18786"/>
                  </a:lnTo>
                  <a:lnTo>
                    <a:pt x="91372" y="49572"/>
                  </a:lnTo>
                  <a:lnTo>
                    <a:pt x="89938" y="34572"/>
                  </a:lnTo>
                  <a:quadBezTo>
                    <a:pt x="30000" y="44572"/>
                    <a:pt x="0" y="120000"/>
                  </a:quadBezTo>
                  <a:close/>
                </a:path>
              </a:pathLst>
            </a:cu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0" y="455554"/>
              <a:ext cx="483750" cy="19017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txBox="1"/>
            <p:nvPr/>
          </p:nvSpPr>
          <p:spPr>
            <a:xfrm>
              <a:off x="0" y="455554"/>
              <a:ext cx="483750" cy="190172"/>
            </a:xfrm>
            <a:prstGeom prst="rect">
              <a:avLst/>
            </a:prstGeom>
            <a:noFill/>
            <a:ln>
              <a:noFill/>
            </a:ln>
          </p:spPr>
          <p:txBody>
            <a:bodyPr anchorCtr="0" anchor="b" bIns="12700" lIns="12700" spcFirstLastPara="1" rIns="12700" wrap="square" tIns="12700">
              <a:noAutofit/>
            </a:bodyPr>
            <a:lstStyle/>
            <a:p>
              <a:pPr indent="0" lvl="0" marL="0" marR="0" rtl="0" algn="r">
                <a:lnSpc>
                  <a:spcPct val="9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SIT TW</a:t>
              </a:r>
              <a:endParaRPr b="0" i="0" sz="1400" u="none" cap="none" strike="noStrike">
                <a:solidFill>
                  <a:srgbClr val="000000"/>
                </a:solidFill>
                <a:latin typeface="Arial"/>
                <a:ea typeface="Arial"/>
                <a:cs typeface="Arial"/>
                <a:sym typeface="Arial"/>
              </a:endParaRPr>
            </a:p>
          </p:txBody>
        </p:sp>
      </p:grpSp>
      <p:sp>
        <p:nvSpPr>
          <p:cNvPr id="143" name="Google Shape;143;p3"/>
          <p:cNvSpPr txBox="1"/>
          <p:nvPr/>
        </p:nvSpPr>
        <p:spPr>
          <a:xfrm>
            <a:off x="120373" y="5527460"/>
            <a:ext cx="10360219"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Montserrat"/>
                <a:ea typeface="Montserrat"/>
                <a:cs typeface="Montserrat"/>
                <a:sym typeface="Montserrat"/>
              </a:rPr>
              <a:t>Detailed work defined as </a:t>
            </a:r>
            <a:r>
              <a:rPr b="0" i="1" lang="en-US" sz="2200" u="none" cap="none" strike="noStrike">
                <a:solidFill>
                  <a:srgbClr val="000000"/>
                </a:solidFill>
                <a:latin typeface="Montserrat"/>
                <a:ea typeface="Montserrat"/>
                <a:cs typeface="Montserrat"/>
                <a:sym typeface="Montserrat"/>
              </a:rPr>
              <a:t>deliverables:</a:t>
            </a:r>
            <a:r>
              <a:rPr b="0" i="0" lang="en-US" sz="2200" u="none" cap="none" strike="noStrike">
                <a:solidFill>
                  <a:srgbClr val="000000"/>
                </a:solidFill>
                <a:latin typeface="Montserrat"/>
                <a:ea typeface="Montserrat"/>
                <a:cs typeface="Montserrat"/>
                <a:sym typeface="Montserrat"/>
              </a:rPr>
              <a:t> outlined in the WP, reconciled and tracked in the </a:t>
            </a:r>
            <a:r>
              <a:rPr b="0" i="0" lang="en-US" sz="2200" u="sng" cap="none" strike="noStrike">
                <a:solidFill>
                  <a:srgbClr val="000000"/>
                </a:solidFill>
                <a:latin typeface="Montserrat"/>
                <a:ea typeface="Montserrat"/>
                <a:cs typeface="Montserrat"/>
                <a:sym typeface="Montserrat"/>
                <a:hlinkClick r:id="rId4">
                  <a:extLst>
                    <a:ext uri="{A12FA001-AC4F-418D-AE19-62706E023703}">
                      <ahyp:hlinkClr val="tx"/>
                    </a:ext>
                  </a:extLst>
                </a:hlinkClick>
              </a:rPr>
              <a:t>CEOS deliverable tracking tool</a:t>
            </a:r>
            <a:endParaRPr b="0" i="0" sz="2200" u="none" cap="none" strike="noStrike">
              <a:solidFill>
                <a:srgbClr val="000000"/>
              </a:solidFill>
              <a:latin typeface="Montserrat"/>
              <a:ea typeface="Montserrat"/>
              <a:cs typeface="Montserrat"/>
              <a:sym typeface="Montserrat"/>
            </a:endParaRPr>
          </a:p>
        </p:txBody>
      </p:sp>
      <p:pic>
        <p:nvPicPr>
          <p:cNvPr id="144" name="Google Shape;144;p3"/>
          <p:cNvPicPr preferRelativeResize="0"/>
          <p:nvPr/>
        </p:nvPicPr>
        <p:blipFill rotWithShape="1">
          <a:blip r:embed="rId5">
            <a:alphaModFix/>
          </a:blip>
          <a:srcRect b="0" l="0" r="0" t="0"/>
          <a:stretch/>
        </p:blipFill>
        <p:spPr>
          <a:xfrm>
            <a:off x="441472" y="2193913"/>
            <a:ext cx="1991559" cy="2579287"/>
          </a:xfrm>
          <a:prstGeom prst="rect">
            <a:avLst/>
          </a:prstGeom>
          <a:noFill/>
          <a:ln>
            <a:noFill/>
          </a:ln>
        </p:spPr>
      </p:pic>
      <p:pic>
        <p:nvPicPr>
          <p:cNvPr id="145" name="Google Shape;145;p3"/>
          <p:cNvPicPr preferRelativeResize="0"/>
          <p:nvPr/>
        </p:nvPicPr>
        <p:blipFill rotWithShape="1">
          <a:blip r:embed="rId6">
            <a:alphaModFix/>
          </a:blip>
          <a:srcRect b="6144" l="18329" r="18327" t="10528"/>
          <a:stretch/>
        </p:blipFill>
        <p:spPr>
          <a:xfrm>
            <a:off x="136610" y="41565"/>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aphicFrame>
        <p:nvGraphicFramePr>
          <p:cNvPr id="150" name="Google Shape;150;p4"/>
          <p:cNvGraphicFramePr/>
          <p:nvPr/>
        </p:nvGraphicFramePr>
        <p:xfrm>
          <a:off x="621748" y="1151460"/>
          <a:ext cx="3000000" cy="3000000"/>
        </p:xfrm>
        <a:graphic>
          <a:graphicData uri="http://schemas.openxmlformats.org/drawingml/2006/table">
            <a:tbl>
              <a:tblPr>
                <a:noFill/>
                <a:tableStyleId>{7527644F-30A3-49CD-8572-F23BB7F06392}</a:tableStyleId>
              </a:tblPr>
              <a:tblGrid>
                <a:gridCol w="689900"/>
                <a:gridCol w="5879200"/>
                <a:gridCol w="4379400"/>
              </a:tblGrid>
              <a:tr h="2705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Chapter in Work Plan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Responsible</a:t>
                      </a:r>
                      <a:endParaRPr sz="1400" u="none" cap="none" strike="noStrike"/>
                    </a:p>
                  </a:txBody>
                  <a:tcPr marT="45725" marB="45725" marR="91450" marL="91450"/>
                </a:tc>
              </a:tr>
              <a:tr h="270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1</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Climate Monitoring, Research, and Services</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WGClimate</a:t>
                      </a:r>
                      <a:endParaRPr sz="1400" u="none" cap="none" strike="noStrike">
                        <a:solidFill>
                          <a:schemeClr val="dk1"/>
                        </a:solidFill>
                        <a:latin typeface="Arial"/>
                        <a:ea typeface="Arial"/>
                        <a:cs typeface="Arial"/>
                        <a:sym typeface="Arial"/>
                      </a:endParaRPr>
                    </a:p>
                  </a:txBody>
                  <a:tcPr marT="45725" marB="45725" marR="91450" marL="91450"/>
                </a:tc>
              </a:tr>
              <a:tr h="270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2</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Carbon Observations in Support of Climate Science and Policy</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GHG Task Team, GFOI, AFOLU</a:t>
                      </a:r>
                      <a:endParaRPr sz="1400" u="none" cap="none" strike="noStrike">
                        <a:solidFill>
                          <a:schemeClr val="dk1"/>
                        </a:solidFill>
                      </a:endParaRPr>
                    </a:p>
                  </a:txBody>
                  <a:tcPr marT="45725" marB="45725" marR="91450" marL="91450"/>
                </a:tc>
              </a:tr>
              <a:tr h="444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3</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Observations in Support of the Global Stocktake of the UNFCCC</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UNFCCC</a:t>
                      </a:r>
                      <a:endParaRPr sz="1400" u="none" cap="none" strike="noStrike">
                        <a:solidFill>
                          <a:schemeClr val="dk1"/>
                        </a:solidFill>
                      </a:endParaRPr>
                    </a:p>
                  </a:txBody>
                  <a:tcPr marT="45725" marB="45725" marR="91450" marL="91450"/>
                </a:tc>
              </a:tr>
              <a:tr h="270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4</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solidFill>
                            <a:schemeClr val="dk1"/>
                          </a:solidFill>
                          <a:latin typeface="Arial"/>
                          <a:ea typeface="Arial"/>
                          <a:cs typeface="Arial"/>
                          <a:sym typeface="Arial"/>
                        </a:rPr>
                        <a:t>Observations for Agriculture</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GEOGLAM, AFOLU</a:t>
                      </a:r>
                      <a:endParaRPr sz="1400" u="none" cap="none" strike="noStrike">
                        <a:solidFill>
                          <a:schemeClr val="dk1"/>
                        </a:solidFill>
                      </a:endParaRPr>
                    </a:p>
                  </a:txBody>
                  <a:tcPr marT="45725" marB="45725" marR="91450" marL="91450"/>
                </a:tc>
              </a:tr>
              <a:tr h="270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5</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Observations for Disasters</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WGDisasters</a:t>
                      </a:r>
                      <a:endParaRPr sz="1400" u="none" cap="none" strike="noStrike">
                        <a:solidFill>
                          <a:schemeClr val="dk1"/>
                        </a:solidFill>
                        <a:latin typeface="Arial"/>
                        <a:ea typeface="Arial"/>
                        <a:cs typeface="Arial"/>
                        <a:sym typeface="Arial"/>
                      </a:endParaRPr>
                    </a:p>
                  </a:txBody>
                  <a:tcPr marT="45725" marB="45725" marR="91450" marL="91450"/>
                </a:tc>
              </a:tr>
              <a:tr h="270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6</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Data Quality</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WGCV</a:t>
                      </a:r>
                      <a:endParaRPr sz="1400" u="none" cap="none" strike="noStrike">
                        <a:solidFill>
                          <a:schemeClr val="dk1"/>
                        </a:solidFill>
                      </a:endParaRPr>
                    </a:p>
                  </a:txBody>
                  <a:tcPr marT="45725" marB="45725" marR="91450" marL="91450"/>
                </a:tc>
              </a:tr>
              <a:tr h="270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7</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FF0000"/>
                        </a:buClr>
                        <a:buSzPts val="1800"/>
                        <a:buFont typeface="Arial"/>
                        <a:buNone/>
                      </a:pPr>
                      <a:r>
                        <a:rPr lang="en-US" sz="1400" u="none" cap="none" strike="noStrike">
                          <a:solidFill>
                            <a:schemeClr val="dk1"/>
                          </a:solidFill>
                          <a:latin typeface="Arial"/>
                          <a:ea typeface="Arial"/>
                          <a:cs typeface="Arial"/>
                          <a:sym typeface="Arial"/>
                        </a:rPr>
                        <a:t>Capacity Building and Data Democracy</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WGCapD</a:t>
                      </a:r>
                      <a:endParaRPr sz="1400" u="none" cap="none" strike="noStrike">
                        <a:solidFill>
                          <a:schemeClr val="dk1"/>
                        </a:solidFill>
                        <a:latin typeface="Arial"/>
                        <a:ea typeface="Arial"/>
                        <a:cs typeface="Arial"/>
                        <a:sym typeface="Arial"/>
                      </a:endParaRPr>
                    </a:p>
                  </a:txBody>
                  <a:tcPr marT="45725" marB="45725" marR="91450" marL="91450"/>
                </a:tc>
              </a:tr>
              <a:tr h="4673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8</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Data Discovery, Access, Preservation, Usability and Exploitation: approaches, systems, tools and technologies</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WGISS</a:t>
                      </a:r>
                      <a:endParaRPr sz="1400" u="none" cap="none" strike="noStrike">
                        <a:solidFill>
                          <a:schemeClr val="dk1"/>
                        </a:solidFill>
                      </a:endParaRPr>
                    </a:p>
                  </a:txBody>
                  <a:tcPr marT="45725" marB="45725" marR="91450" marL="91450"/>
                </a:tc>
              </a:tr>
              <a:tr h="270550">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Advancement of the CEOS Virtual Constellations</a:t>
                      </a:r>
                      <a:endParaRPr b="0" i="0"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VCs, ARD Oversight Group</a:t>
                      </a:r>
                      <a:endParaRPr sz="1400" u="none" cap="none" strike="noStrike">
                        <a:solidFill>
                          <a:schemeClr val="dk1"/>
                        </a:solidFill>
                        <a:latin typeface="Arial"/>
                        <a:ea typeface="Arial"/>
                        <a:cs typeface="Arial"/>
                        <a:sym typeface="Arial"/>
                      </a:endParaRPr>
                    </a:p>
                  </a:txBody>
                  <a:tcPr marT="45725" marB="45725" marR="91450" marL="91450"/>
                </a:tc>
              </a:tr>
              <a:tr h="46732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10</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Observations in support of the United Nations Sustainable Development Goals</a:t>
                      </a:r>
                      <a:r>
                        <a:rPr b="0" lang="en-US" sz="1400" u="none" cap="none" strike="noStrike">
                          <a:solidFill>
                            <a:schemeClr val="dk1"/>
                          </a:solidFill>
                        </a:rPr>
                        <a:t> </a:t>
                      </a:r>
                      <a:endParaRPr b="0" i="0"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SDG Coordination Group</a:t>
                      </a:r>
                      <a:endParaRPr b="0" i="0" sz="1400" u="none" cap="none" strike="noStrike">
                        <a:solidFill>
                          <a:schemeClr val="dk1"/>
                        </a:solidFill>
                        <a:latin typeface="Arial"/>
                        <a:ea typeface="Arial"/>
                        <a:cs typeface="Arial"/>
                        <a:sym typeface="Arial"/>
                      </a:endParaRPr>
                    </a:p>
                  </a:txBody>
                  <a:tcPr marT="45725" marB="45725" marR="91450" marL="91450"/>
                </a:tc>
              </a:tr>
              <a:tr h="6640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11</a:t>
                      </a:r>
                      <a:endParaRPr sz="14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Support to Other Key Stakeholder Initiatives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UN Ocean Decade, Biodiversity Study Team, New Space and commercial sector</a:t>
                      </a:r>
                      <a:endParaRPr b="0" i="0" sz="1400" u="none" cap="none" strike="noStrike">
                        <a:solidFill>
                          <a:schemeClr val="dk1"/>
                        </a:solidFill>
                        <a:latin typeface="Arial"/>
                        <a:ea typeface="Arial"/>
                        <a:cs typeface="Arial"/>
                        <a:sym typeface="Arial"/>
                      </a:endParaRPr>
                    </a:p>
                  </a:txBody>
                  <a:tcPr marT="45725" marB="45725" marR="91450" marL="91450"/>
                </a:tc>
              </a:tr>
              <a:tr h="2705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12</a:t>
                      </a:r>
                      <a:endParaRPr sz="16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solidFill>
                            <a:schemeClr val="dk1"/>
                          </a:solidFill>
                          <a:latin typeface="Arial"/>
                          <a:ea typeface="Arial"/>
                          <a:cs typeface="Arial"/>
                          <a:sym typeface="Arial"/>
                        </a:rPr>
                        <a:t>CEOS Services</a:t>
                      </a:r>
                      <a:endParaRPr sz="1600" u="none" cap="none" strike="noStrike">
                        <a:solidFill>
                          <a:schemeClr val="dk1"/>
                        </a:solidFil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Accessibility of CEOS Agency datasets, RadCalNet, ECV Inventory, MIM Database</a:t>
                      </a:r>
                      <a:endParaRPr b="0" i="0" sz="1400" u="none" cap="none" strike="noStrike">
                        <a:solidFill>
                          <a:schemeClr val="dk1"/>
                        </a:solidFill>
                        <a:latin typeface="Arial"/>
                        <a:ea typeface="Arial"/>
                        <a:cs typeface="Arial"/>
                        <a:sym typeface="Arial"/>
                      </a:endParaRPr>
                    </a:p>
                  </a:txBody>
                  <a:tcPr marT="45725" marB="45725" marR="91450" marL="91450"/>
                </a:tc>
              </a:tr>
            </a:tbl>
          </a:graphicData>
        </a:graphic>
      </p:graphicFrame>
      <p:sp>
        <p:nvSpPr>
          <p:cNvPr id="151" name="Google Shape;151;p4"/>
          <p:cNvSpPr txBox="1"/>
          <p:nvPr>
            <p:ph type="title"/>
          </p:nvPr>
        </p:nvSpPr>
        <p:spPr>
          <a:xfrm>
            <a:off x="1004139" y="16535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CEOS Work Plan Structure</a:t>
            </a:r>
            <a:endParaRPr/>
          </a:p>
        </p:txBody>
      </p:sp>
      <p:pic>
        <p:nvPicPr>
          <p:cNvPr id="152" name="Google Shape;152;p4"/>
          <p:cNvPicPr preferRelativeResize="0"/>
          <p:nvPr/>
        </p:nvPicPr>
        <p:blipFill rotWithShape="1">
          <a:blip r:embed="rId3">
            <a:alphaModFix/>
          </a:blip>
          <a:srcRect b="6144" l="18329" r="18327" t="10528"/>
          <a:stretch/>
        </p:blipFill>
        <p:spPr>
          <a:xfrm>
            <a:off x="136610" y="41565"/>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5"/>
          <p:cNvPicPr preferRelativeResize="0"/>
          <p:nvPr/>
        </p:nvPicPr>
        <p:blipFill rotWithShape="1">
          <a:blip r:embed="rId3">
            <a:alphaModFix/>
          </a:blip>
          <a:srcRect b="0" l="0" r="0" t="0"/>
          <a:stretch/>
        </p:blipFill>
        <p:spPr>
          <a:xfrm>
            <a:off x="3100968" y="1037063"/>
            <a:ext cx="5990063" cy="5820937"/>
          </a:xfrm>
          <a:prstGeom prst="rect">
            <a:avLst/>
          </a:prstGeom>
          <a:noFill/>
          <a:ln>
            <a:noFill/>
          </a:ln>
        </p:spPr>
      </p:pic>
      <p:sp>
        <p:nvSpPr>
          <p:cNvPr id="158" name="Google Shape;158;p5"/>
          <p:cNvSpPr txBox="1"/>
          <p:nvPr>
            <p:ph type="title"/>
          </p:nvPr>
        </p:nvSpPr>
        <p:spPr>
          <a:xfrm>
            <a:off x="979612" y="138370"/>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CEOS Organisation</a:t>
            </a:r>
            <a:endParaRPr/>
          </a:p>
        </p:txBody>
      </p:sp>
      <p:pic>
        <p:nvPicPr>
          <p:cNvPr id="159" name="Google Shape;159;p5"/>
          <p:cNvPicPr preferRelativeResize="0"/>
          <p:nvPr/>
        </p:nvPicPr>
        <p:blipFill rotWithShape="1">
          <a:blip r:embed="rId4">
            <a:alphaModFix/>
          </a:blip>
          <a:srcRect b="6144" l="18329" r="18327" t="10528"/>
          <a:stretch/>
        </p:blipFill>
        <p:spPr>
          <a:xfrm>
            <a:off x="136610" y="41565"/>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ph type="title"/>
          </p:nvPr>
        </p:nvSpPr>
        <p:spPr>
          <a:xfrm>
            <a:off x="979612" y="138370"/>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2025 Progress</a:t>
            </a:r>
            <a:endParaRPr/>
          </a:p>
        </p:txBody>
      </p:sp>
      <p:graphicFrame>
        <p:nvGraphicFramePr>
          <p:cNvPr id="165" name="Google Shape;165;p6"/>
          <p:cNvGraphicFramePr/>
          <p:nvPr/>
        </p:nvGraphicFramePr>
        <p:xfrm>
          <a:off x="0" y="1129342"/>
          <a:ext cx="3000000" cy="3000000"/>
        </p:xfrm>
        <a:graphic>
          <a:graphicData uri="http://schemas.openxmlformats.org/drawingml/2006/table">
            <a:tbl>
              <a:tblPr>
                <a:noFill/>
                <a:tableStyleId>{7527644F-30A3-49CD-8572-F23BB7F06392}</a:tableStyleId>
              </a:tblPr>
              <a:tblGrid>
                <a:gridCol w="466500"/>
                <a:gridCol w="6676650"/>
                <a:gridCol w="1487600"/>
                <a:gridCol w="2006225"/>
                <a:gridCol w="1580525"/>
              </a:tblGrid>
              <a:tr h="646700">
                <a:tc gridSpan="2">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Chapter</a:t>
                      </a:r>
                      <a:endParaRPr sz="1100" u="none" cap="none" strike="noStrike"/>
                    </a:p>
                  </a:txBody>
                  <a:tcPr marT="45725" marB="45725" marR="91450" marL="91450"/>
                </a:tc>
                <a:tc hMerge="1"/>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Closed from 2024-26 WP</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Carried over from 2024-26 WP</a:t>
                      </a:r>
                      <a:endParaRPr sz="11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New for 2025-27 WP</a:t>
                      </a:r>
                      <a:endParaRPr sz="11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1</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Climate Monitoring, Research, and Services</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5</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1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2</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Carbon Observations in Support of Climate Science and Policy</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8</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8</a:t>
                      </a:r>
                      <a:endParaRPr sz="11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3</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Observations in Support of the Global Stocktake of the UNFCCC</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1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4</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Observations for Agriculture </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1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5</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Observations for Disasters </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7</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1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6</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Data Quality </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6</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9</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1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7</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Capacity Building and Data Democracy </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12</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19</a:t>
                      </a:r>
                      <a:endParaRPr sz="11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8</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Data Discovery, Access, Preservation, Usability and Exploitation: approaches, systems, tools and technologies </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1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09</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Advancement of the CEOS Virtual Constellations </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7</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18</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7</a:t>
                      </a:r>
                      <a:endParaRPr sz="11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t>10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400" u="none" cap="none" strike="noStrike">
                          <a:solidFill>
                            <a:schemeClr val="dk1"/>
                          </a:solidFill>
                          <a:latin typeface="Arial"/>
                          <a:ea typeface="Arial"/>
                          <a:cs typeface="Arial"/>
                          <a:sym typeface="Arial"/>
                        </a:rPr>
                        <a:t>Observations in support of the United Nations Sustainable Development Goals</a:t>
                      </a:r>
                      <a:r>
                        <a:rPr b="0" lang="en-US" sz="1400" u="none" cap="none" strike="noStrike"/>
                        <a:t> </a:t>
                      </a:r>
                      <a:endParaRPr b="0" i="0"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6</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6</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600" u="none" cap="none" strike="noStrike">
                          <a:latin typeface="Arial"/>
                          <a:ea typeface="Arial"/>
                          <a:cs typeface="Arial"/>
                          <a:sym typeface="Arial"/>
                        </a:rPr>
                        <a:t>11</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Support to Other Key Stakeholder Initiatives </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5</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a:t>
                      </a:r>
                      <a:endParaRPr sz="1100" u="none" cap="none" strike="noStrike"/>
                    </a:p>
                  </a:txBody>
                  <a:tcPr marT="45725" marB="45725" marR="91450" marL="91450"/>
                </a:tc>
              </a:tr>
              <a:tr h="239475">
                <a:tc>
                  <a:txBody>
                    <a:bodyPr/>
                    <a:lstStyle/>
                    <a:p>
                      <a:pPr indent="0" lvl="0" marL="0" marR="0" rtl="0" algn="l">
                        <a:lnSpc>
                          <a:spcPct val="100000"/>
                        </a:lnSpc>
                        <a:spcBef>
                          <a:spcPts val="0"/>
                        </a:spcBef>
                        <a:spcAft>
                          <a:spcPts val="0"/>
                        </a:spcAft>
                        <a:buClr>
                          <a:srgbClr val="000000"/>
                        </a:buClr>
                        <a:buSzPts val="1800"/>
                        <a:buFont typeface="Arial"/>
                        <a:buNone/>
                      </a:pPr>
                      <a:r>
                        <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latin typeface="Arial"/>
                          <a:ea typeface="Arial"/>
                          <a:cs typeface="Arial"/>
                          <a:sym typeface="Arial"/>
                        </a:rPr>
                        <a:t>Totals</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47</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68</a:t>
                      </a:r>
                      <a:endParaRPr sz="11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52</a:t>
                      </a:r>
                      <a:endParaRPr sz="1100" u="none" cap="none" strike="noStrike"/>
                    </a:p>
                  </a:txBody>
                  <a:tcPr marT="45725" marB="45725" marR="91450" marL="91450"/>
                </a:tc>
              </a:tr>
            </a:tbl>
          </a:graphicData>
        </a:graphic>
      </p:graphicFrame>
      <p:pic>
        <p:nvPicPr>
          <p:cNvPr id="166" name="Google Shape;166;p6"/>
          <p:cNvPicPr preferRelativeResize="0"/>
          <p:nvPr/>
        </p:nvPicPr>
        <p:blipFill rotWithShape="1">
          <a:blip r:embed="rId3">
            <a:alphaModFix/>
          </a:blip>
          <a:srcRect b="6144" l="18329" r="18327" t="10528"/>
          <a:stretch/>
        </p:blipFill>
        <p:spPr>
          <a:xfrm>
            <a:off x="136610" y="41565"/>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txBox="1"/>
          <p:nvPr>
            <p:ph type="title"/>
          </p:nvPr>
        </p:nvSpPr>
        <p:spPr>
          <a:xfrm>
            <a:off x="993467" y="138370"/>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Current deliverable deadlines</a:t>
            </a:r>
            <a:endParaRPr/>
          </a:p>
        </p:txBody>
      </p:sp>
      <p:pic>
        <p:nvPicPr>
          <p:cNvPr id="173" name="Google Shape;173;p7"/>
          <p:cNvPicPr preferRelativeResize="0"/>
          <p:nvPr/>
        </p:nvPicPr>
        <p:blipFill rotWithShape="1">
          <a:blip r:embed="rId3">
            <a:alphaModFix/>
          </a:blip>
          <a:srcRect b="6144" l="18329" r="18327" t="10528"/>
          <a:stretch/>
        </p:blipFill>
        <p:spPr>
          <a:xfrm>
            <a:off x="136610" y="41565"/>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graphicFrame>
        <p:nvGraphicFramePr>
          <p:cNvPr id="174" name="Google Shape;174;p7"/>
          <p:cNvGraphicFramePr/>
          <p:nvPr/>
        </p:nvGraphicFramePr>
        <p:xfrm>
          <a:off x="136610" y="1147643"/>
          <a:ext cx="3000000" cy="3000000"/>
        </p:xfrm>
        <a:graphic>
          <a:graphicData uri="http://schemas.openxmlformats.org/drawingml/2006/table">
            <a:tbl>
              <a:tblPr>
                <a:noFill/>
                <a:tableStyleId>{7527644F-30A3-49CD-8572-F23BB7F06392}</a:tableStyleId>
              </a:tblPr>
              <a:tblGrid>
                <a:gridCol w="641600"/>
                <a:gridCol w="7529575"/>
                <a:gridCol w="899850"/>
                <a:gridCol w="997600"/>
                <a:gridCol w="1292025"/>
              </a:tblGrid>
              <a:tr h="592175">
                <a:tc gridSpan="2">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Chapter</a:t>
                      </a:r>
                      <a:endParaRPr sz="1400" u="none" cap="none" strike="noStrike"/>
                    </a:p>
                  </a:txBody>
                  <a:tcPr marT="45725" marB="45725" marR="91450" marL="91450"/>
                </a:tc>
                <a:tc hMerge="1"/>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2025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2026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2027 &amp; beyond</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Climate Monitoring, Research, and Services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2</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Carbon Observations in Support of Climate Science and Policy</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8</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Observations in Support of the Global Stocktake of the UNFCCC</a:t>
                      </a:r>
                      <a:endParaRPr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Arial"/>
                        <a:buNone/>
                      </a:pPr>
                      <a:r>
                        <a:rPr lang="en-US" sz="1400" u="none" cap="none" strike="noStrike">
                          <a:solidFill>
                            <a:schemeClr val="dk1"/>
                          </a:solidFill>
                          <a:latin typeface="Arial"/>
                          <a:ea typeface="Arial"/>
                          <a:cs typeface="Arial"/>
                          <a:sym typeface="Arial"/>
                        </a:rPr>
                        <a:t>4</a:t>
                      </a:r>
                      <a:endParaRPr sz="1400" u="none" cap="none" strike="noStrike">
                        <a:solidFill>
                          <a:schemeClr val="dk1"/>
                        </a:solidFil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0</a:t>
                      </a:r>
                      <a:endParaRPr sz="1400" u="none" cap="none" strike="noStrike">
                        <a:solidFill>
                          <a:schemeClr val="dk1"/>
                        </a:solidFil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Arial"/>
                          <a:ea typeface="Arial"/>
                          <a:cs typeface="Arial"/>
                          <a:sym typeface="Arial"/>
                        </a:rPr>
                        <a:t>0</a:t>
                      </a:r>
                      <a:endParaRPr sz="14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Observations for Agriculture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Observations for Disasters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6</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Data Quality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8</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7</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Capacity Building and Data Democracy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16</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8</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Data Discovery, Access, Preservation, Usability and Exploitation: approaches, systems, tools and technologies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3</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9</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Advancement of the CEOS Virtual Constellations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11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8</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4</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t>10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400" u="none" cap="none" strike="noStrike">
                          <a:solidFill>
                            <a:schemeClr val="dk1"/>
                          </a:solidFill>
                          <a:latin typeface="Arial"/>
                          <a:ea typeface="Arial"/>
                          <a:cs typeface="Arial"/>
                          <a:sym typeface="Arial"/>
                        </a:rPr>
                        <a:t>Observations in support of the United Nations Sustainable Development Goals</a:t>
                      </a:r>
                      <a:r>
                        <a:rPr b="0" lang="en-US" sz="1400" u="none" cap="none" strike="noStrike"/>
                        <a:t> </a:t>
                      </a:r>
                      <a:endParaRPr b="0" i="0" sz="14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7</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11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400" u="none" cap="none" strike="noStrike">
                          <a:latin typeface="Arial"/>
                          <a:ea typeface="Arial"/>
                          <a:cs typeface="Arial"/>
                          <a:sym typeface="Arial"/>
                        </a:rPr>
                        <a:t>Support to Other Key Stakeholder Initiatives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Arial"/>
                          <a:ea typeface="Arial"/>
                          <a:cs typeface="Arial"/>
                          <a:sym typeface="Arial"/>
                        </a:rPr>
                        <a:t>0</a:t>
                      </a:r>
                      <a:endParaRPr sz="1400" u="none" cap="none" strike="noStrike"/>
                    </a:p>
                  </a:txBody>
                  <a:tcPr marT="45725" marB="45725" marR="91450" marL="91450"/>
                </a:tc>
              </a:tr>
              <a:tr h="239475">
                <a:tc>
                  <a:txBody>
                    <a:bodyPr/>
                    <a:lstStyle/>
                    <a:p>
                      <a:pPr indent="0" lvl="0" marL="0" marR="0" rtl="0" algn="l">
                        <a:lnSpc>
                          <a:spcPct val="100000"/>
                        </a:lnSpc>
                        <a:spcBef>
                          <a:spcPts val="0"/>
                        </a:spcBef>
                        <a:spcAft>
                          <a:spcPts val="0"/>
                        </a:spcAft>
                        <a:buClr>
                          <a:srgbClr val="000000"/>
                        </a:buClr>
                        <a:buSzPts val="1800"/>
                        <a:buFont typeface="Arial"/>
                        <a:buNone/>
                      </a:pPr>
                      <a:r>
                        <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latin typeface="Arial"/>
                          <a:ea typeface="Arial"/>
                          <a:cs typeface="Arial"/>
                          <a:sym typeface="Arial"/>
                        </a:rPr>
                        <a:t>Totals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64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39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Arial"/>
                          <a:ea typeface="Arial"/>
                          <a:cs typeface="Arial"/>
                          <a:sym typeface="Arial"/>
                        </a:rPr>
                        <a:t>16</a:t>
                      </a:r>
                      <a:endParaRPr sz="1400" u="none" cap="none" strike="noStrike"/>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aphicFrame>
        <p:nvGraphicFramePr>
          <p:cNvPr id="179" name="Google Shape;179;p8"/>
          <p:cNvGraphicFramePr/>
          <p:nvPr/>
        </p:nvGraphicFramePr>
        <p:xfrm>
          <a:off x="711199" y="1189182"/>
          <a:ext cx="3000000" cy="3000000"/>
        </p:xfrm>
        <a:graphic>
          <a:graphicData uri="http://schemas.openxmlformats.org/drawingml/2006/table">
            <a:tbl>
              <a:tblPr>
                <a:noFill/>
                <a:tableStyleId>{7527644F-30A3-49CD-8572-F23BB7F06392}</a:tableStyleId>
              </a:tblPr>
              <a:tblGrid>
                <a:gridCol w="744850"/>
                <a:gridCol w="7165425"/>
                <a:gridCol w="2423875"/>
              </a:tblGrid>
              <a:tr h="371175">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Chapter in Work Plan</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Arial"/>
                          <a:ea typeface="Arial"/>
                          <a:cs typeface="Arial"/>
                          <a:sym typeface="Arial"/>
                        </a:rPr>
                        <a:t>SIT-40 Session links</a:t>
                      </a:r>
                      <a:endParaRPr sz="12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Climate Monitoring, Research, and Services</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1,3,4,6</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2</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Carbon Observations in Support of Climate Science and Policy</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1,4,6</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3</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Observations in Support of the Global Stocktake of the UNFCCC</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1,2,4</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4</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600" u="none" cap="none" strike="noStrike">
                          <a:solidFill>
                            <a:schemeClr val="dk1"/>
                          </a:solidFill>
                          <a:latin typeface="Arial"/>
                          <a:ea typeface="Arial"/>
                          <a:cs typeface="Arial"/>
                          <a:sym typeface="Arial"/>
                        </a:rPr>
                        <a:t>Observations for Agriculture</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1,4</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5</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Observations for Disasters</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1,5</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6</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Data Quality</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1,3,5</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7</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600" u="none" cap="none" strike="noStrike">
                          <a:solidFill>
                            <a:schemeClr val="dk1"/>
                          </a:solidFill>
                          <a:latin typeface="Arial"/>
                          <a:ea typeface="Arial"/>
                          <a:cs typeface="Arial"/>
                          <a:sym typeface="Arial"/>
                        </a:rPr>
                        <a:t>Capacity Building and Data Democracy</a:t>
                      </a:r>
                      <a:endParaRPr sz="1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1,8</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8</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Data Discovery, Access, Preservation, Usability and Exploitation: approaches, systems, tools and technologies</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1,8</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9</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Advancement of the CEOS Virtual Constellations</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1,7,8</a:t>
                      </a:r>
                      <a:endParaRPr sz="12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10</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Observations in support of the United Nations Sustainable Development Goals</a:t>
                      </a:r>
                      <a:r>
                        <a:rPr b="0" lang="en-US" sz="1600" u="none" cap="none" strike="noStrike"/>
                        <a:t> </a:t>
                      </a:r>
                      <a:endParaRPr b="0" i="0"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rPr>
                        <a:t>1,5,7,8</a:t>
                      </a:r>
                      <a:endParaRPr sz="1600" u="none" cap="none" strike="noStrike">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11</a:t>
                      </a:r>
                      <a:endParaRPr sz="12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Support to Other Key Stakeholder Initiatives</a:t>
                      </a:r>
                      <a:endParaRPr sz="1600" u="none" cap="none" strike="noStrike">
                        <a:solidFill>
                          <a:schemeClr val="dk1"/>
                        </a:solidFill>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Arial"/>
                          <a:ea typeface="Arial"/>
                          <a:cs typeface="Arial"/>
                          <a:sym typeface="Arial"/>
                        </a:rPr>
                        <a:t>1,8</a:t>
                      </a:r>
                      <a:endParaRPr sz="1200" u="none" cap="none" strike="noStrike">
                        <a:solidFill>
                          <a:schemeClr val="dk1"/>
                        </a:solidFill>
                      </a:endParaRPr>
                    </a:p>
                  </a:txBody>
                  <a:tcPr marT="45725" marB="45725" marR="91450" marL="91450"/>
                </a:tc>
              </a:tr>
            </a:tbl>
          </a:graphicData>
        </a:graphic>
      </p:graphicFrame>
      <p:sp>
        <p:nvSpPr>
          <p:cNvPr id="180" name="Google Shape;180;p8"/>
          <p:cNvSpPr txBox="1"/>
          <p:nvPr>
            <p:ph type="title"/>
          </p:nvPr>
        </p:nvSpPr>
        <p:spPr>
          <a:xfrm>
            <a:off x="1004139" y="16535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t>CEOS Work Plan links to SIT-40</a:t>
            </a:r>
            <a:endParaRPr/>
          </a:p>
        </p:txBody>
      </p:sp>
      <p:pic>
        <p:nvPicPr>
          <p:cNvPr id="181" name="Google Shape;181;p8"/>
          <p:cNvPicPr preferRelativeResize="0"/>
          <p:nvPr/>
        </p:nvPicPr>
        <p:blipFill rotWithShape="1">
          <a:blip r:embed="rId3">
            <a:alphaModFix/>
          </a:blip>
          <a:srcRect b="6144" l="18329" r="18327" t="10528"/>
          <a:stretch/>
        </p:blipFill>
        <p:spPr>
          <a:xfrm>
            <a:off x="136610" y="41565"/>
            <a:ext cx="706582" cy="958933"/>
          </a:xfrm>
          <a:prstGeom prst="rect">
            <a:avLst/>
          </a:prstGeom>
          <a:gradFill>
            <a:gsLst>
              <a:gs pos="0">
                <a:srgbClr val="F1F5F8"/>
              </a:gs>
              <a:gs pos="74000">
                <a:srgbClr val="92A7C6"/>
              </a:gs>
              <a:gs pos="83000">
                <a:srgbClr val="92A7C6"/>
              </a:gs>
              <a:gs pos="100000">
                <a:srgbClr val="B7C4D8"/>
              </a:gs>
            </a:gsLst>
            <a:lin ang="5400000" scaled="0"/>
          </a:grad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12700" rtl="0" algn="l">
              <a:lnSpc>
                <a:spcPct val="115000"/>
              </a:lnSpc>
              <a:spcBef>
                <a:spcPts val="1000"/>
              </a:spcBef>
              <a:spcAft>
                <a:spcPts val="0"/>
              </a:spcAft>
              <a:buClr>
                <a:schemeClr val="dk1"/>
              </a:buClr>
              <a:buSzPts val="1100"/>
              <a:buFont typeface="Arial"/>
              <a:buNone/>
            </a:pPr>
            <a:r>
              <a:rPr lang="en-US"/>
              <a:t>❖ Current version 3 of the Work Plan to be shared </a:t>
            </a:r>
            <a:br>
              <a:rPr lang="en-US"/>
            </a:br>
            <a:r>
              <a:rPr lang="en-US"/>
              <a:t>with CEOS Secretariat and other entities</a:t>
            </a:r>
            <a:endParaRPr/>
          </a:p>
          <a:p>
            <a:pPr indent="0" lvl="0" marL="12700" rtl="0" algn="l">
              <a:lnSpc>
                <a:spcPct val="115000"/>
              </a:lnSpc>
              <a:spcBef>
                <a:spcPts val="1000"/>
              </a:spcBef>
              <a:spcAft>
                <a:spcPts val="0"/>
              </a:spcAft>
              <a:buClr>
                <a:schemeClr val="dk1"/>
              </a:buClr>
              <a:buSzPts val="1100"/>
              <a:buFont typeface="Arial"/>
              <a:buNone/>
            </a:pPr>
            <a:r>
              <a:rPr lang="en-US"/>
              <a:t>❖ All updates to outstanding issues by 30th April 2025</a:t>
            </a:r>
            <a:endParaRPr/>
          </a:p>
          <a:p>
            <a:pPr indent="0" lvl="0" marL="12700" rtl="0" algn="l">
              <a:lnSpc>
                <a:spcPct val="115000"/>
              </a:lnSpc>
              <a:spcBef>
                <a:spcPts val="1000"/>
              </a:spcBef>
              <a:spcAft>
                <a:spcPts val="0"/>
              </a:spcAft>
              <a:buClr>
                <a:schemeClr val="dk1"/>
              </a:buClr>
              <a:buSzPts val="1100"/>
              <a:buFont typeface="Arial"/>
              <a:buNone/>
            </a:pPr>
            <a:r>
              <a:rPr lang="en-US"/>
              <a:t>❖ Distribution to CEOS Principals on 5th May 2025</a:t>
            </a:r>
            <a:endParaRPr/>
          </a:p>
          <a:p>
            <a:pPr indent="0" lvl="0" marL="12700" rtl="0" algn="l">
              <a:lnSpc>
                <a:spcPct val="115000"/>
              </a:lnSpc>
              <a:spcBef>
                <a:spcPts val="1000"/>
              </a:spcBef>
              <a:spcAft>
                <a:spcPts val="0"/>
              </a:spcAft>
              <a:buClr>
                <a:schemeClr val="dk1"/>
              </a:buClr>
              <a:buSzPts val="1100"/>
              <a:buFont typeface="Arial"/>
              <a:buNone/>
            </a:pPr>
            <a:r>
              <a:rPr lang="en-US"/>
              <a:t>❖ Virtual endorsement of the CEOS 2025-2027 Work Plan </a:t>
            </a:r>
            <a:br>
              <a:rPr lang="en-US"/>
            </a:br>
            <a:r>
              <a:rPr lang="en-US"/>
              <a:t>by CEOS Principals 19th May 2025</a:t>
            </a:r>
            <a:endParaRPr/>
          </a:p>
          <a:p>
            <a:pPr indent="0" lvl="0" marL="50800" rtl="0" algn="ctr">
              <a:lnSpc>
                <a:spcPct val="115000"/>
              </a:lnSpc>
              <a:spcBef>
                <a:spcPts val="1000"/>
              </a:spcBef>
              <a:spcAft>
                <a:spcPts val="0"/>
              </a:spcAft>
              <a:buSzPts val="2800"/>
              <a:buNone/>
            </a:pPr>
            <a:r>
              <a:t/>
            </a:r>
            <a:endParaRPr/>
          </a:p>
        </p:txBody>
      </p:sp>
      <p:sp>
        <p:nvSpPr>
          <p:cNvPr id="187" name="Google Shape;187;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Work Plan Timeline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