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12192000"/>
  <p:notesSz cx="6858000" cy="9144000"/>
  <p:embeddedFontLst>
    <p:embeddedFont>
      <p:font typeface="Montserrat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11" Type="http://schemas.openxmlformats.org/officeDocument/2006/relationships/slide" Target="slides/slide7.xml"/><Relationship Id="rId22" Type="http://schemas.openxmlformats.org/officeDocument/2006/relationships/font" Target="fonts/Montserrat-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schemas.openxmlformats.org/officeDocument/2006/relationships/font" Target="fonts/Montserrat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35d3462f26_0_8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35d3462f26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38cd7f4af4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38cd7f4af4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38cd7f4af4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38cd7f4af4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38cd7f4af4_0_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38cd7f4af4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38cd7f4af4_0_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38cd7f4af4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35d3462f26_0_9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35d3462f26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35d2f5bb56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35d2f5bb5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35d2f5bb56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35d2f5bb5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35d2f5bb56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35d2f5bb5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35d2f5bb56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35d2f5bb5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35d2f5bb56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35d2f5bb5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35d3462f26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35d3462f26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35d3462f26_0_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35d3462f26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35d3462f26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35d3462f2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3.jpg"/><Relationship Id="rId4" Type="http://schemas.openxmlformats.org/officeDocument/2006/relationships/image" Target="../media/image5.jpg"/><Relationship Id="rId5" Type="http://schemas.openxmlformats.org/officeDocument/2006/relationships/image" Target="../media/image8.png"/><Relationship Id="rId6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SIT-40, 8-10 April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SIT-40, 8-10 April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SIT-40, 8-10 April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SIT-40, 8-10 April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176050" y="175950"/>
            <a:ext cx="80358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CEOS SIT-40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4000"/>
              <a:t>Objectives &amp; Action Review</a:t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7272909" y="4252807"/>
            <a:ext cx="48330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Osamu Ochiai, JAXA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#1.3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SIT-40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Fukuoka, Japan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8-10 April, 2025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1" name="Google Shape;12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7525" y="1227450"/>
            <a:ext cx="8524501" cy="396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 txBox="1"/>
          <p:nvPr/>
        </p:nvSpPr>
        <p:spPr>
          <a:xfrm>
            <a:off x="776375" y="5414725"/>
            <a:ext cx="10491000" cy="9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rgbClr val="CC0000"/>
                </a:solidFill>
              </a:rPr>
              <a:t>&gt;&gt; Interoperability Handbook update scheduled at SIT-40 (item 3.2)</a:t>
            </a:r>
            <a:endParaRPr b="1" sz="2500">
              <a:solidFill>
                <a:srgbClr val="CC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rgbClr val="CC0000"/>
                </a:solidFill>
              </a:rPr>
              <a:t>&gt;&gt; Sufficient representation, action closed.</a:t>
            </a:r>
            <a:endParaRPr b="1" sz="2500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050" y="2579775"/>
            <a:ext cx="5550201" cy="1351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7"/>
          <p:cNvSpPr txBox="1"/>
          <p:nvPr/>
        </p:nvSpPr>
        <p:spPr>
          <a:xfrm>
            <a:off x="507625" y="5547900"/>
            <a:ext cx="10650300" cy="9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rgbClr val="CC0000"/>
                </a:solidFill>
              </a:rPr>
              <a:t>&gt;&gt; Update on COAST and the talking points presented under item 7.2</a:t>
            </a:r>
            <a:endParaRPr b="1" sz="2500">
              <a:solidFill>
                <a:srgbClr val="CC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rgbClr val="CC0000"/>
                </a:solidFill>
              </a:rPr>
              <a:t>&gt;&gt; Actions closed</a:t>
            </a:r>
            <a:endParaRPr b="1" sz="2500">
              <a:solidFill>
                <a:srgbClr val="CC0000"/>
              </a:solidFill>
            </a:endParaRPr>
          </a:p>
        </p:txBody>
      </p:sp>
      <p:pic>
        <p:nvPicPr>
          <p:cNvPr id="130" name="Google Shape;13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2450" y="1786325"/>
            <a:ext cx="6064050" cy="346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6" name="Google Shape;13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925" y="1094714"/>
            <a:ext cx="111061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8"/>
          <p:cNvSpPr txBox="1"/>
          <p:nvPr/>
        </p:nvSpPr>
        <p:spPr>
          <a:xfrm>
            <a:off x="192225" y="4907750"/>
            <a:ext cx="11725200" cy="9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CC0000"/>
                </a:solidFill>
              </a:rPr>
              <a:t>&gt;&gt; R</a:t>
            </a:r>
            <a:r>
              <a:rPr b="1" lang="en-GB" sz="2300">
                <a:solidFill>
                  <a:srgbClr val="CC0000"/>
                </a:solidFill>
              </a:rPr>
              <a:t>ecommendation from COAST-VC and SST-VC regarding extended observation coverage from new ultra-high-resolution thermal infrared instrument</a:t>
            </a:r>
            <a:r>
              <a:rPr b="1" lang="en-GB" sz="2300">
                <a:solidFill>
                  <a:srgbClr val="CC0000"/>
                </a:solidFill>
              </a:rPr>
              <a:t> being presented under item 7.1 - action closed</a:t>
            </a:r>
            <a:endParaRPr b="1" sz="2300">
              <a:solidFill>
                <a:srgbClr val="CC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CC0000"/>
                </a:solidFill>
              </a:rPr>
              <a:t>&gt;&gt; Virtual endorsement after SIT a likely action</a:t>
            </a:r>
            <a:endParaRPr b="1" sz="2300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3" name="Google Shape;14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450" y="1724564"/>
            <a:ext cx="11087100" cy="369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9" name="Google Shape;14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25" y="2690064"/>
            <a:ext cx="11887200" cy="1880886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0"/>
          <p:cNvSpPr txBox="1"/>
          <p:nvPr/>
        </p:nvSpPr>
        <p:spPr>
          <a:xfrm>
            <a:off x="1005300" y="5195750"/>
            <a:ext cx="9435900" cy="9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rgbClr val="CC0000"/>
                </a:solidFill>
              </a:rPr>
              <a:t>&gt;&gt; Biodiversity Study Team presenting to SEC regularly</a:t>
            </a:r>
            <a:endParaRPr b="1" sz="2500">
              <a:solidFill>
                <a:srgbClr val="CC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rgbClr val="CC0000"/>
                </a:solidFill>
              </a:rPr>
              <a:t>&gt;&gt; BST invited to present at SIT-40 (item 3.1)</a:t>
            </a:r>
            <a:endParaRPr b="1" sz="2500">
              <a:solidFill>
                <a:srgbClr val="CC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rgbClr val="CC0000"/>
                </a:solidFill>
              </a:rPr>
              <a:t>&gt;&gt; Action closed</a:t>
            </a:r>
            <a:endParaRPr b="1" sz="2500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6" name="Google Shape;15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9550" y="1377575"/>
            <a:ext cx="9192901" cy="339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1"/>
          <p:cNvSpPr txBox="1"/>
          <p:nvPr/>
        </p:nvSpPr>
        <p:spPr>
          <a:xfrm>
            <a:off x="1005300" y="5195750"/>
            <a:ext cx="10869000" cy="9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rgbClr val="CC0000"/>
                </a:solidFill>
              </a:rPr>
              <a:t>&gt;&gt; CEOS chair invited feedback from WG Chairs and passed info to SDG CG, but nothing relevant to start a new activity</a:t>
            </a:r>
            <a:endParaRPr b="1" sz="2500">
              <a:solidFill>
                <a:srgbClr val="CC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rgbClr val="CC0000"/>
                </a:solidFill>
              </a:rPr>
              <a:t>&gt;&gt; Action closed</a:t>
            </a:r>
            <a:endParaRPr b="1" sz="2500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SIT-40 Sessions</a:t>
            </a:r>
            <a:endParaRPr/>
          </a:p>
        </p:txBody>
      </p:sp>
      <p:pic>
        <p:nvPicPr>
          <p:cNvPr id="73" name="Google Shape;73;p8"/>
          <p:cNvPicPr preferRelativeResize="0"/>
          <p:nvPr/>
        </p:nvPicPr>
        <p:blipFill rotWithShape="1">
          <a:blip r:embed="rId3">
            <a:alphaModFix/>
          </a:blip>
          <a:srcRect b="0" l="33324" r="0" t="0"/>
          <a:stretch/>
        </p:blipFill>
        <p:spPr>
          <a:xfrm>
            <a:off x="2309225" y="1246825"/>
            <a:ext cx="7659074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/>
          <p:nvPr>
            <p:ph idx="1" type="body"/>
          </p:nvPr>
        </p:nvSpPr>
        <p:spPr>
          <a:xfrm>
            <a:off x="324225" y="1327124"/>
            <a:ext cx="11495400" cy="509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rtl="0" algn="l">
              <a:spcBef>
                <a:spcPts val="1200"/>
              </a:spcBef>
              <a:spcAft>
                <a:spcPts val="0"/>
              </a:spcAft>
              <a:buSzPts val="2100"/>
              <a:buChar char="❖"/>
            </a:pPr>
            <a:r>
              <a:rPr lang="en-GB" sz="2500"/>
              <a:t>Best Practices for Remote Sensing-based Estimates of Facility-scale Emissions (</a:t>
            </a:r>
            <a:r>
              <a:rPr b="1" lang="en-GB" sz="2500"/>
              <a:t>methane best practices</a:t>
            </a:r>
            <a:r>
              <a:rPr lang="en-GB" sz="2500"/>
              <a:t>) </a:t>
            </a:r>
            <a:endParaRPr sz="2500"/>
          </a:p>
          <a:p>
            <a:pPr indent="-361950" lvl="1" marL="914400" rtl="0" algn="l">
              <a:spcBef>
                <a:spcPts val="2400"/>
              </a:spcBef>
              <a:spcAft>
                <a:spcPts val="0"/>
              </a:spcAft>
              <a:buSzPts val="2100"/>
              <a:buChar char="▪"/>
            </a:pPr>
            <a:r>
              <a:rPr lang="en-GB" sz="2500"/>
              <a:t>Audience, context, uptake, Global Methane Pledge</a:t>
            </a:r>
            <a:endParaRPr sz="2500"/>
          </a:p>
          <a:p>
            <a:pPr indent="-361950" lvl="0" marL="457200" rtl="0" algn="l">
              <a:spcBef>
                <a:spcPts val="2400"/>
              </a:spcBef>
              <a:spcAft>
                <a:spcPts val="0"/>
              </a:spcAft>
              <a:buSzPts val="2100"/>
              <a:buChar char="❖"/>
            </a:pPr>
            <a:r>
              <a:rPr b="1" lang="en-GB" sz="2500"/>
              <a:t>International Methane Emissions Observatory (IMEO)</a:t>
            </a:r>
            <a:r>
              <a:rPr lang="en-GB" sz="2500"/>
              <a:t> contributions and opportunities</a:t>
            </a:r>
            <a:endParaRPr sz="2500"/>
          </a:p>
          <a:p>
            <a:pPr indent="-361950" lvl="0" marL="457200" rtl="0" algn="l">
              <a:spcBef>
                <a:spcPts val="2400"/>
              </a:spcBef>
              <a:spcAft>
                <a:spcPts val="0"/>
              </a:spcAft>
              <a:buSzPts val="2100"/>
              <a:buChar char="❖"/>
            </a:pPr>
            <a:r>
              <a:rPr b="1" lang="en-GB" sz="2500"/>
              <a:t>CEOS Greenhouse Gas (GHG) Roadmap</a:t>
            </a:r>
            <a:r>
              <a:rPr lang="en-GB" sz="2500"/>
              <a:t> implementation</a:t>
            </a:r>
            <a:endParaRPr sz="2500"/>
          </a:p>
          <a:p>
            <a:pPr indent="-361950" lvl="0" marL="457200" rtl="0" algn="l">
              <a:spcBef>
                <a:spcPts val="2400"/>
              </a:spcBef>
              <a:spcAft>
                <a:spcPts val="2400"/>
              </a:spcAft>
              <a:buSzPts val="2100"/>
              <a:buChar char="❖"/>
            </a:pPr>
            <a:r>
              <a:rPr b="1" lang="en-GB" sz="2500"/>
              <a:t>WMO Global Greenhouse Gas Watch (G3W)</a:t>
            </a:r>
            <a:r>
              <a:rPr lang="en-GB" sz="2500"/>
              <a:t> and CEOS engagement.</a:t>
            </a:r>
            <a:endParaRPr sz="2500"/>
          </a:p>
        </p:txBody>
      </p:sp>
      <p:sp>
        <p:nvSpPr>
          <p:cNvPr id="79" name="Google Shape;79;p9"/>
          <p:cNvSpPr txBox="1"/>
          <p:nvPr>
            <p:ph type="title"/>
          </p:nvPr>
        </p:nvSpPr>
        <p:spPr>
          <a:xfrm>
            <a:off x="176050" y="175950"/>
            <a:ext cx="108351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/>
              <a:t>Greenhouse Gas Observation Session</a:t>
            </a:r>
            <a:endParaRPr sz="3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/>
          <p:nvPr>
            <p:ph idx="1" type="body"/>
          </p:nvPr>
        </p:nvSpPr>
        <p:spPr>
          <a:xfrm>
            <a:off x="324225" y="1300075"/>
            <a:ext cx="11495400" cy="492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rtl="0" algn="l">
              <a:spcBef>
                <a:spcPts val="1200"/>
              </a:spcBef>
              <a:spcAft>
                <a:spcPts val="0"/>
              </a:spcAft>
              <a:buSzPts val="2100"/>
              <a:buChar char="❖"/>
            </a:pPr>
            <a:r>
              <a:rPr lang="en-GB" sz="2100" u="sng"/>
              <a:t>For</a:t>
            </a:r>
            <a:r>
              <a:rPr lang="en-GB" sz="2100" u="sng"/>
              <a:t> e</a:t>
            </a:r>
            <a:r>
              <a:rPr lang="en-GB" sz="2100" u="sng"/>
              <a:t>ndorsement:</a:t>
            </a:r>
            <a:r>
              <a:rPr lang="en-GB" sz="2100"/>
              <a:t> </a:t>
            </a:r>
            <a:r>
              <a:rPr b="1" lang="en-GB" sz="2100"/>
              <a:t>WGClimate Global Stocktake Lessons Learned</a:t>
            </a:r>
            <a:endParaRPr b="1" sz="2100"/>
          </a:p>
          <a:p>
            <a:pPr indent="-361950" lvl="0" marL="457200" rtl="0" algn="l">
              <a:spcBef>
                <a:spcPts val="2400"/>
              </a:spcBef>
              <a:spcAft>
                <a:spcPts val="0"/>
              </a:spcAft>
              <a:buSzPts val="2100"/>
              <a:buChar char="❖"/>
            </a:pPr>
            <a:r>
              <a:rPr b="1" lang="en-GB" sz="2100"/>
              <a:t>CEOS country engagement activities for national inventories and reporting</a:t>
            </a:r>
            <a:endParaRPr b="1" sz="2100"/>
          </a:p>
          <a:p>
            <a:pPr indent="-361950" lvl="0" marL="457200" rtl="0" algn="l">
              <a:spcBef>
                <a:spcPts val="2400"/>
              </a:spcBef>
              <a:spcAft>
                <a:spcPts val="0"/>
              </a:spcAft>
              <a:buSzPts val="2100"/>
              <a:buChar char="❖"/>
            </a:pPr>
            <a:r>
              <a:rPr lang="en-GB" sz="2100" u="sng"/>
              <a:t>Decision:</a:t>
            </a:r>
            <a:r>
              <a:rPr lang="en-GB" sz="2100"/>
              <a:t> SIT Chair led revision of the </a:t>
            </a:r>
            <a:r>
              <a:rPr b="1" lang="en-GB" sz="2100"/>
              <a:t>CEOS Global Stocktake Strategy</a:t>
            </a:r>
            <a:endParaRPr sz="2100"/>
          </a:p>
          <a:p>
            <a:pPr indent="-361950" lvl="0" marL="457200" rtl="0" algn="l">
              <a:spcBef>
                <a:spcPts val="2400"/>
              </a:spcBef>
              <a:spcAft>
                <a:spcPts val="0"/>
              </a:spcAft>
              <a:buSzPts val="2100"/>
              <a:buChar char="❖"/>
            </a:pPr>
            <a:r>
              <a:rPr b="1" lang="en-GB" sz="2100"/>
              <a:t>Aquatic Carbon Roadmap</a:t>
            </a:r>
            <a:endParaRPr sz="2100"/>
          </a:p>
          <a:p>
            <a:pPr indent="-361950" lvl="0" marL="457200" rtl="0" algn="l">
              <a:spcBef>
                <a:spcPts val="2400"/>
              </a:spcBef>
              <a:spcAft>
                <a:spcPts val="0"/>
              </a:spcAft>
              <a:buSzPts val="2100"/>
              <a:buChar char="❖"/>
            </a:pPr>
            <a:r>
              <a:rPr b="1" lang="en-GB" sz="2100"/>
              <a:t>AFOLU Roadmap actions </a:t>
            </a:r>
            <a:r>
              <a:rPr lang="en-GB" sz="2100"/>
              <a:t>+ implementation, tracking and resourcing.</a:t>
            </a:r>
            <a:endParaRPr sz="2100"/>
          </a:p>
          <a:p>
            <a:pPr indent="-361950" lvl="0" marL="457200" rtl="0" algn="l">
              <a:spcBef>
                <a:spcPts val="2400"/>
              </a:spcBef>
              <a:spcAft>
                <a:spcPts val="2400"/>
              </a:spcAft>
              <a:buSzPts val="2100"/>
              <a:buChar char="❖"/>
            </a:pPr>
            <a:r>
              <a:rPr b="1" lang="en-GB" sz="2100"/>
              <a:t>Increased CEOS engagement with the IPCC </a:t>
            </a:r>
            <a:r>
              <a:rPr lang="en-GB" sz="2100"/>
              <a:t>– Task Force on National Greenhouse Gas Inventories (TFI) and representation of satellite Earth observation data and products in their Emissions Factor Database (EFDB)</a:t>
            </a:r>
            <a:endParaRPr/>
          </a:p>
        </p:txBody>
      </p:sp>
      <p:sp>
        <p:nvSpPr>
          <p:cNvPr id="85" name="Google Shape;85;p10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EO Data Impact Session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/>
          <p:nvPr>
            <p:ph idx="1" type="body"/>
          </p:nvPr>
        </p:nvSpPr>
        <p:spPr>
          <a:xfrm>
            <a:off x="324225" y="1320525"/>
            <a:ext cx="11495400" cy="4900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ts val="2600"/>
              <a:buChar char="❖"/>
            </a:pPr>
            <a:r>
              <a:rPr lang="en-GB" sz="2600" u="sng"/>
              <a:t>WGDisasters:</a:t>
            </a:r>
            <a:r>
              <a:rPr lang="en-GB" sz="2600"/>
              <a:t> Early Warnings for All (</a:t>
            </a:r>
            <a:r>
              <a:rPr b="1" lang="en-GB" sz="2600"/>
              <a:t>EW4All</a:t>
            </a:r>
            <a:r>
              <a:rPr lang="en-GB" sz="2600"/>
              <a:t>) and workshop proposal. </a:t>
            </a:r>
            <a:endParaRPr sz="2600"/>
          </a:p>
          <a:p>
            <a:pPr indent="-393700" lvl="0" marL="457200" rtl="0" algn="l">
              <a:spcBef>
                <a:spcPts val="2400"/>
              </a:spcBef>
              <a:spcAft>
                <a:spcPts val="0"/>
              </a:spcAft>
              <a:buSzPts val="2600"/>
              <a:buChar char="❖"/>
            </a:pPr>
            <a:r>
              <a:rPr lang="en-GB" sz="2600" u="sng"/>
              <a:t>WGISS:</a:t>
            </a:r>
            <a:r>
              <a:rPr lang="en-GB" sz="2600"/>
              <a:t> Draft </a:t>
            </a:r>
            <a:r>
              <a:rPr b="1" lang="en-GB" sz="2600"/>
              <a:t>Interoperability Handbook</a:t>
            </a:r>
            <a:r>
              <a:rPr lang="en-GB" sz="2600"/>
              <a:t> and recommendations for Architecture, Interface, Vocabulary, Quality, and Policy.</a:t>
            </a:r>
            <a:endParaRPr sz="2600"/>
          </a:p>
          <a:p>
            <a:pPr indent="-393700" lvl="0" marL="457200" rtl="0" algn="l">
              <a:spcBef>
                <a:spcPts val="2400"/>
              </a:spcBef>
              <a:spcAft>
                <a:spcPts val="0"/>
              </a:spcAft>
              <a:buSzPts val="2600"/>
              <a:buChar char="❖"/>
            </a:pPr>
            <a:r>
              <a:rPr lang="en-GB" sz="2600" u="sng"/>
              <a:t>WGClimate:</a:t>
            </a:r>
            <a:r>
              <a:rPr lang="en-GB" sz="2600"/>
              <a:t> endorsement of the </a:t>
            </a:r>
            <a:r>
              <a:rPr b="1" lang="en-GB" sz="2600"/>
              <a:t>Space Agency Response to the 2022 Global Climate Observing System (GCOS) Implementation Plan</a:t>
            </a:r>
            <a:r>
              <a:rPr lang="en-GB" sz="2600"/>
              <a:t>.</a:t>
            </a:r>
            <a:endParaRPr sz="2600"/>
          </a:p>
          <a:p>
            <a:pPr indent="-393700" lvl="0" marL="457200" rtl="0" algn="l">
              <a:spcBef>
                <a:spcPts val="2400"/>
              </a:spcBef>
              <a:spcAft>
                <a:spcPts val="2400"/>
              </a:spcAft>
              <a:buSzPts val="2600"/>
              <a:buChar char="❖"/>
            </a:pPr>
            <a:r>
              <a:rPr lang="en-GB" sz="2600" u="sng"/>
              <a:t>WGCV:</a:t>
            </a:r>
            <a:r>
              <a:rPr lang="en-GB" sz="2600"/>
              <a:t> Match-up Database</a:t>
            </a:r>
            <a:endParaRPr sz="2600"/>
          </a:p>
        </p:txBody>
      </p:sp>
      <p:sp>
        <p:nvSpPr>
          <p:cNvPr id="91" name="Google Shape;91;p11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Working Group Topics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 txBox="1"/>
          <p:nvPr>
            <p:ph idx="1" type="body"/>
          </p:nvPr>
        </p:nvSpPr>
        <p:spPr>
          <a:xfrm>
            <a:off x="324225" y="1206000"/>
            <a:ext cx="11495400" cy="4939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rtl="0" algn="l">
              <a:spcBef>
                <a:spcPts val="1200"/>
              </a:spcBef>
              <a:spcAft>
                <a:spcPts val="0"/>
              </a:spcAft>
              <a:buSzPts val="2100"/>
              <a:buChar char="❖"/>
            </a:pPr>
            <a:r>
              <a:rPr lang="en-GB" sz="2100" u="sng"/>
              <a:t>COAST-VC and SST-VC:</a:t>
            </a:r>
            <a:r>
              <a:rPr lang="en-GB" sz="2100"/>
              <a:t> priority coastal areas for extended SST observation coverage for new ultra-high-resolution thermal infrared instruments</a:t>
            </a:r>
            <a:endParaRPr sz="2100"/>
          </a:p>
          <a:p>
            <a:pPr indent="-361950" lvl="1" marL="914400" rtl="0" algn="l">
              <a:spcBef>
                <a:spcPts val="1200"/>
              </a:spcBef>
              <a:spcAft>
                <a:spcPts val="0"/>
              </a:spcAft>
              <a:buSzPts val="2100"/>
              <a:buChar char="▪"/>
            </a:pPr>
            <a:r>
              <a:rPr lang="en-GB" sz="2100"/>
              <a:t>Action: for agencies to review ahead of virtual endorsement</a:t>
            </a:r>
            <a:endParaRPr sz="2100"/>
          </a:p>
          <a:p>
            <a:pPr indent="-361950" lvl="0" marL="457200" rtl="0" algn="l">
              <a:spcBef>
                <a:spcPts val="1200"/>
              </a:spcBef>
              <a:spcAft>
                <a:spcPts val="0"/>
              </a:spcAft>
              <a:buSzPts val="2100"/>
              <a:buChar char="❖"/>
            </a:pPr>
            <a:r>
              <a:rPr lang="en-GB" sz="2100" u="sng"/>
              <a:t>COAST-VC:</a:t>
            </a:r>
            <a:r>
              <a:rPr lang="en-GB" sz="2100"/>
              <a:t> UN Ocean Decade talking points</a:t>
            </a:r>
            <a:endParaRPr sz="2100"/>
          </a:p>
          <a:p>
            <a:pPr indent="-361950" lvl="0" marL="457200" rtl="0" algn="l">
              <a:spcBef>
                <a:spcPts val="1200"/>
              </a:spcBef>
              <a:spcAft>
                <a:spcPts val="0"/>
              </a:spcAft>
              <a:buSzPts val="2100"/>
              <a:buChar char="❖"/>
            </a:pPr>
            <a:r>
              <a:rPr lang="en-GB" sz="2100" u="sng"/>
              <a:t>LSI-GEOGLAM:</a:t>
            </a:r>
            <a:r>
              <a:rPr lang="en-GB" sz="2100"/>
              <a:t> CEOS response to the Essential Agriculture Variables (EAVs) and update on May 2025 EAV Workshop.</a:t>
            </a:r>
            <a:endParaRPr sz="2100"/>
          </a:p>
          <a:p>
            <a:pPr indent="-361950" lvl="1" marL="914400" rtl="0" algn="l">
              <a:spcBef>
                <a:spcPts val="1200"/>
              </a:spcBef>
              <a:spcAft>
                <a:spcPts val="0"/>
              </a:spcAft>
              <a:buSzPts val="2100"/>
              <a:buChar char="▪"/>
            </a:pPr>
            <a:r>
              <a:rPr lang="en-GB" sz="2100"/>
              <a:t>New terms of reference and action calling for representatives to team and EAV workshop</a:t>
            </a:r>
            <a:endParaRPr sz="2100"/>
          </a:p>
          <a:p>
            <a:pPr indent="-361950" lvl="0" marL="457200" rtl="0" algn="l">
              <a:spcBef>
                <a:spcPts val="1200"/>
              </a:spcBef>
              <a:spcAft>
                <a:spcPts val="0"/>
              </a:spcAft>
              <a:buSzPts val="2100"/>
              <a:buChar char="❖"/>
            </a:pPr>
            <a:r>
              <a:rPr lang="en-GB" sz="2100" u="sng"/>
              <a:t>P-VC:</a:t>
            </a:r>
            <a:r>
              <a:rPr lang="en-GB" sz="2100"/>
              <a:t> New Missions for Global Precipitation Measurement</a:t>
            </a:r>
            <a:endParaRPr sz="2100"/>
          </a:p>
          <a:p>
            <a:pPr indent="-361950" lvl="0" marL="457200" rtl="0" algn="l">
              <a:spcBef>
                <a:spcPts val="1200"/>
              </a:spcBef>
              <a:spcAft>
                <a:spcPts val="1200"/>
              </a:spcAft>
              <a:buSzPts val="2100"/>
              <a:buChar char="❖"/>
            </a:pPr>
            <a:r>
              <a:rPr lang="en-GB" sz="2100" u="sng"/>
              <a:t>LSI-VC:</a:t>
            </a:r>
            <a:r>
              <a:rPr lang="en-GB" sz="2100"/>
              <a:t> CEOS-ARD updates</a:t>
            </a:r>
            <a:endParaRPr sz="2100"/>
          </a:p>
        </p:txBody>
      </p:sp>
      <p:sp>
        <p:nvSpPr>
          <p:cNvPr id="97" name="Google Shape;97;p12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Virtual Constellation Topics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/>
          <p:nvPr>
            <p:ph idx="1" type="body"/>
          </p:nvPr>
        </p:nvSpPr>
        <p:spPr>
          <a:xfrm>
            <a:off x="324225" y="1193225"/>
            <a:ext cx="11495400" cy="4952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Review initial progress of the CEOS Biodiversity Study Team</a:t>
            </a:r>
            <a:endParaRPr sz="2400"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Conclude Step-C (and D?) of the External Request Process analysis of the UNCCD approach to CEOS</a:t>
            </a:r>
            <a:endParaRPr sz="2400"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Discuss the Third International Workshop for Coordination of International Spaceborne SAR Missions</a:t>
            </a:r>
            <a:endParaRPr sz="2400"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CEOS In Schools virtual workshop outcomes and options for long-term sustainment of this initiative in CEOS</a:t>
            </a:r>
            <a:endParaRPr sz="2400"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WIGOS 2050 Vision development</a:t>
            </a:r>
            <a:endParaRPr sz="2400"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Space4Ocean Alliance</a:t>
            </a:r>
            <a:endParaRPr sz="2400"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Sustainable Development Goals (SDG) Coordination Group Report</a:t>
            </a:r>
            <a:endParaRPr sz="2400"/>
          </a:p>
          <a:p>
            <a:pPr indent="-381000" lvl="0" marL="457200" rtl="0" algn="l">
              <a:spcBef>
                <a:spcPts val="600"/>
              </a:spcBef>
              <a:spcAft>
                <a:spcPts val="600"/>
              </a:spcAft>
              <a:buSzPts val="2400"/>
              <a:buChar char="❖"/>
            </a:pPr>
            <a:r>
              <a:rPr lang="en-GB" sz="2400"/>
              <a:t>SEO report, CEOS Work Plan 2025-2027, UKSA CEOS Chair themes</a:t>
            </a:r>
            <a:endParaRPr sz="2400"/>
          </a:p>
        </p:txBody>
      </p:sp>
      <p:sp>
        <p:nvSpPr>
          <p:cNvPr id="103" name="Google Shape;103;p13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900"/>
              <a:t>Other Business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/>
          <p:nvPr>
            <p:ph type="title"/>
          </p:nvPr>
        </p:nvSpPr>
        <p:spPr>
          <a:xfrm>
            <a:off x="176047" y="175938"/>
            <a:ext cx="6157200" cy="397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700"/>
              <a:t>A</a:t>
            </a:r>
            <a:r>
              <a:rPr lang="en-GB" sz="4700"/>
              <a:t>ctions due at SIT-40</a:t>
            </a:r>
            <a:endParaRPr sz="47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50" y="2278225"/>
            <a:ext cx="6697826" cy="2293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5"/>
          <p:cNvSpPr txBox="1"/>
          <p:nvPr/>
        </p:nvSpPr>
        <p:spPr>
          <a:xfrm>
            <a:off x="6950775" y="1214325"/>
            <a:ext cx="4605900" cy="5126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500">
                <a:solidFill>
                  <a:srgbClr val="6AA84F"/>
                </a:solidFill>
              </a:rPr>
              <a:t>NASA (NISAR) - POC designated</a:t>
            </a:r>
            <a:endParaRPr b="1" sz="1500">
              <a:solidFill>
                <a:srgbClr val="6AA84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500">
                <a:solidFill>
                  <a:srgbClr val="6AA84F"/>
                </a:solidFill>
              </a:rPr>
              <a:t>JAXA (ALOS-4) - POC designated</a:t>
            </a:r>
            <a:endParaRPr b="1" sz="1500">
              <a:solidFill>
                <a:srgbClr val="6AA84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500">
                <a:solidFill>
                  <a:srgbClr val="6AA84F"/>
                </a:solidFill>
              </a:rPr>
              <a:t>ESA (BIOMASS) - POC designated</a:t>
            </a:r>
            <a:endParaRPr b="1" sz="1500">
              <a:solidFill>
                <a:srgbClr val="6AA84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500">
                <a:solidFill>
                  <a:srgbClr val="6AA84F"/>
                </a:solidFill>
              </a:rPr>
              <a:t>CSA (RCM, Radarsat-2) - POC designated</a:t>
            </a:r>
            <a:endParaRPr b="1" sz="1500">
              <a:solidFill>
                <a:srgbClr val="6AA84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500">
                <a:solidFill>
                  <a:srgbClr val="6AA84F"/>
                </a:solidFill>
              </a:rPr>
              <a:t>CSIRO (NovaSAR) - POC designated</a:t>
            </a:r>
            <a:endParaRPr b="1" sz="1500">
              <a:solidFill>
                <a:srgbClr val="6AA84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CC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500">
                <a:solidFill>
                  <a:srgbClr val="F1C232"/>
                </a:solidFill>
              </a:rPr>
              <a:t>CONAE (SAOCOM-1) - in progress</a:t>
            </a:r>
            <a:endParaRPr b="1" sz="1500">
              <a:solidFill>
                <a:srgbClr val="F1C23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500">
                <a:solidFill>
                  <a:srgbClr val="F1C232"/>
                </a:solidFill>
              </a:rPr>
              <a:t>ASI (COSMO-SkyMed) - in progress</a:t>
            </a:r>
            <a:endParaRPr b="1" sz="1500">
              <a:solidFill>
                <a:srgbClr val="F1C23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500">
              <a:solidFill>
                <a:srgbClr val="CC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500">
                <a:solidFill>
                  <a:srgbClr val="CC0000"/>
                </a:solidFill>
              </a:rPr>
              <a:t>DLR (TSX dual-pol) - no response</a:t>
            </a:r>
            <a:endParaRPr b="1" sz="1500">
              <a:solidFill>
                <a:srgbClr val="CC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500">
                <a:solidFill>
                  <a:srgbClr val="CC0000"/>
                </a:solidFill>
              </a:rPr>
              <a:t>ISRO (EOS-04, NISAR-S) - no response</a:t>
            </a:r>
            <a:endParaRPr b="1" sz="1500">
              <a:solidFill>
                <a:srgbClr val="CC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500">
              <a:solidFill>
                <a:srgbClr val="CC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500">
                <a:solidFill>
                  <a:schemeClr val="lt1"/>
                </a:solidFill>
              </a:rPr>
              <a:t>The roles of the Points of Contacts would be to support the coordination of observations with their respective SAR mission(s) over the POLINSAR reference sites - on a best effort basis - and to facilitate access of the data acquired to the science team, preferably on the POLINSAR repository hosted by the SEO on the CEOS Analytics Lab.</a:t>
            </a:r>
            <a:endParaRPr b="1"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