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35d2f5bb5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4" name="Google Shape;74;g335d2f5bb56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35d2f5bb56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1" name="Google Shape;81;g335d2f5bb56_1_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35d2f5bb56_1_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g335d2f5bb56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04b40656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g304b40656b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35d2f5bb56_1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g335d2f5bb56_1_1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35d2f5bb56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35d2f5bb5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35d2f5bb56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35d2f5bb5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7.jpg"/><Relationship Id="rId4" Type="http://schemas.openxmlformats.org/officeDocument/2006/relationships/image" Target="../media/image6.jpg"/><Relationship Id="rId5" Type="http://schemas.openxmlformats.org/officeDocument/2006/relationships/image" Target="../media/image4.png"/><Relationship Id="rId6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 txBox="1"/>
          <p:nvPr>
            <p:ph type="title"/>
          </p:nvPr>
        </p:nvSpPr>
        <p:spPr>
          <a:xfrm>
            <a:off x="176050" y="175950"/>
            <a:ext cx="90345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CEOS SIT-40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/>
              <a:t>Session 1: Welcome and Opening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8"/>
          <p:cNvSpPr/>
          <p:nvPr/>
        </p:nvSpPr>
        <p:spPr>
          <a:xfrm>
            <a:off x="7272909" y="425280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SIT-40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Fukuoka, Japan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8-10 April, 2025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/>
          <p:nvPr>
            <p:ph type="title"/>
          </p:nvPr>
        </p:nvSpPr>
        <p:spPr>
          <a:xfrm>
            <a:off x="176050" y="175950"/>
            <a:ext cx="104115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5000"/>
              <a:t>Welcoming Remarks</a:t>
            </a:r>
            <a:endParaRPr i="1" sz="5000"/>
          </a:p>
          <a:p>
            <a:pPr indent="0" lvl="0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/>
              <a:t>Hironori Maejima</a:t>
            </a:r>
            <a:endParaRPr i="1" sz="4000"/>
          </a:p>
          <a:p>
            <a:pPr indent="0" lvl="0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2500"/>
              <a:t>CEOS SIT Chair 2024-2025</a:t>
            </a:r>
            <a:endParaRPr/>
          </a:p>
          <a:p>
            <a:pPr indent="457200" lvl="0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GB" sz="2500"/>
              <a:t>Senior Chief Officer of Earth	</a:t>
            </a:r>
            <a:endParaRPr i="1" sz="2500"/>
          </a:p>
          <a:p>
            <a:pPr indent="0" lvl="0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GB" sz="2500"/>
              <a:t>Observation Missions</a:t>
            </a:r>
            <a:endParaRPr i="1" sz="2500"/>
          </a:p>
          <a:p>
            <a:pPr indent="457200" lvl="0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2500"/>
              <a:t>	JAXA </a:t>
            </a:r>
            <a:endParaRPr i="1" sz="2500"/>
          </a:p>
        </p:txBody>
      </p:sp>
      <p:sp>
        <p:nvSpPr>
          <p:cNvPr id="77" name="Google Shape;77;p9"/>
          <p:cNvSpPr/>
          <p:nvPr/>
        </p:nvSpPr>
        <p:spPr>
          <a:xfrm>
            <a:off x="7222284" y="4252682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Chair Team, JAXA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#1.1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40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202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Fukuoka, Japan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8-10 April, 2025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スーツを着た男性&#10;&#10;自動的に生成された説明" id="78" name="Google Shape;7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049" y="477849"/>
            <a:ext cx="2780972" cy="295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/>
          <p:nvPr/>
        </p:nvSpPr>
        <p:spPr>
          <a:xfrm>
            <a:off x="348330" y="1185782"/>
            <a:ext cx="11112000" cy="58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i="0" lang="en-GB" sz="18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Focused:</a:t>
            </a:r>
            <a:r>
              <a:rPr b="1" i="0" lang="en-GB" sz="1800" u="none" cap="none" strike="noStrike">
                <a:solidFill>
                  <a:srgbClr val="00FF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few priorities reflecting major thrusts across civil EO programmes and priority needs, consistent with past CEOS outcomes </a:t>
            </a:r>
            <a:endParaRPr b="1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○"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Tangible and achievable outcomes with enduring benefit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i="0" lang="en-GB" sz="18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Ensuring continuity:</a:t>
            </a:r>
            <a:r>
              <a:rPr b="1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for existing SIT and CEOS WP activities</a:t>
            </a:r>
            <a:endParaRPr b="1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○"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Reflecting resource availability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○"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Stressing CEOS agency participation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i="0" lang="en-GB" sz="18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Consistent with the original vision for SIT:</a:t>
            </a:r>
            <a:endParaRPr b="1" i="0" sz="18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○"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Principals in SIT meetings address significant challenges via coordination and observing system harmonisation across space agencies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i="0" lang="en-GB" sz="18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Effective use of the different meetings:</a:t>
            </a:r>
            <a:endParaRPr b="1" i="0" sz="18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SIT: Significant debate and decision - for Principals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TW: Working Teams reporting, interaction, and prep for Plenary 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All meetings cannot accommodate reporting of all CEOS business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Ensure effective intersection between CEOS management and WP contributors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3C78D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10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SIT 2024-25 Approach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>
            <p:ph idx="1" type="body"/>
          </p:nvPr>
        </p:nvSpPr>
        <p:spPr>
          <a:xfrm>
            <a:off x="324225" y="1274525"/>
            <a:ext cx="11495400" cy="4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b="1" lang="en-GB" sz="2400" u="sng"/>
              <a:t>JAXA SIT Chair Priorities</a:t>
            </a:r>
            <a:endParaRPr b="1" sz="2400" u="sng"/>
          </a:p>
          <a:p>
            <a:pPr indent="-3555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b="1" lang="en-GB" sz="2000">
                <a:solidFill>
                  <a:srgbClr val="92D050"/>
                </a:solidFill>
              </a:rPr>
              <a:t>Climate Policy Impact </a:t>
            </a:r>
            <a:r>
              <a:rPr b="1" lang="en-GB" sz="2000"/>
              <a:t>– </a:t>
            </a:r>
            <a:r>
              <a:rPr lang="en-GB" sz="2000"/>
              <a:t>addressing obstacles and opportunities for CEOS agency data, particularly </a:t>
            </a:r>
            <a:r>
              <a:rPr lang="en-GB" sz="2000" u="sng"/>
              <a:t>AFOLU/Biomass map datasets,</a:t>
            </a:r>
            <a:r>
              <a:rPr lang="en-GB" sz="2000"/>
              <a:t> to have maximum impact in the key climate policy processes such as the Global Stocktake of the Paris Agreement</a:t>
            </a:r>
            <a:endParaRPr sz="2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  <a:p>
            <a:pPr indent="-3555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b="1" lang="en-GB" sz="2000">
                <a:solidFill>
                  <a:srgbClr val="92D050"/>
                </a:solidFill>
              </a:rPr>
              <a:t>GHG observations from space </a:t>
            </a:r>
            <a:r>
              <a:rPr b="1" lang="en-GB" sz="2000"/>
              <a:t>– </a:t>
            </a:r>
            <a:r>
              <a:rPr lang="en-GB" sz="2000"/>
              <a:t>addressing coordination for data continuity challenges ahead and developing good practices so that operators of all kinds may contribute to societal needs</a:t>
            </a:r>
            <a:endParaRPr sz="2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b="1" lang="en-GB" sz="2400" u="sng"/>
              <a:t>Supporting existing &amp; emerging CEOS business</a:t>
            </a:r>
            <a:endParaRPr b="1" sz="2400" u="sng"/>
          </a:p>
          <a:p>
            <a:pPr indent="-3555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Escalating, elevating and expediting the CEOS WP activities underway and planned in which CEOS agencies are investing 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90" name="Google Shape;90;p1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JAXA SIT Chair Priorities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/>
          <p:nvPr/>
        </p:nvSpPr>
        <p:spPr>
          <a:xfrm>
            <a:off x="80912" y="5448359"/>
            <a:ext cx="11290200" cy="8226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72205" y="5448363"/>
            <a:ext cx="1320900" cy="822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2"/>
          <p:cNvSpPr/>
          <p:nvPr/>
        </p:nvSpPr>
        <p:spPr>
          <a:xfrm>
            <a:off x="67850" y="3567316"/>
            <a:ext cx="11290200" cy="4035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59144" y="2687737"/>
            <a:ext cx="11290200" cy="8226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2"/>
          <p:cNvSpPr/>
          <p:nvPr/>
        </p:nvSpPr>
        <p:spPr>
          <a:xfrm>
            <a:off x="63500" y="2213122"/>
            <a:ext cx="11290200" cy="4035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2"/>
          <p:cNvSpPr/>
          <p:nvPr/>
        </p:nvSpPr>
        <p:spPr>
          <a:xfrm>
            <a:off x="63500" y="2213122"/>
            <a:ext cx="1320900" cy="40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2"/>
          <p:cNvSpPr txBox="1"/>
          <p:nvPr/>
        </p:nvSpPr>
        <p:spPr>
          <a:xfrm>
            <a:off x="72205" y="2321813"/>
            <a:ext cx="1320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GST STRATEGY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2"/>
          <p:cNvSpPr txBox="1"/>
          <p:nvPr/>
        </p:nvSpPr>
        <p:spPr>
          <a:xfrm>
            <a:off x="5285824" y="2471406"/>
            <a:ext cx="558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Draft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2"/>
          <p:cNvSpPr/>
          <p:nvPr/>
        </p:nvSpPr>
        <p:spPr>
          <a:xfrm>
            <a:off x="4363524" y="2247875"/>
            <a:ext cx="3172200" cy="1974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2"/>
          <p:cNvSpPr txBox="1"/>
          <p:nvPr/>
        </p:nvSpPr>
        <p:spPr>
          <a:xfrm>
            <a:off x="5360465" y="2251356"/>
            <a:ext cx="168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GST 1 LESSONS LEARNED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" name="Google Shape;105;p12"/>
          <p:cNvCxnSpPr/>
          <p:nvPr/>
        </p:nvCxnSpPr>
        <p:spPr>
          <a:xfrm>
            <a:off x="9801521" y="2592324"/>
            <a:ext cx="0" cy="18300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2863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6" name="Google Shape;106;p12"/>
          <p:cNvSpPr/>
          <p:nvPr/>
        </p:nvSpPr>
        <p:spPr>
          <a:xfrm>
            <a:off x="2699520" y="1679590"/>
            <a:ext cx="228600" cy="231000"/>
          </a:xfrm>
          <a:prstGeom prst="triangle">
            <a:avLst>
              <a:gd fmla="val 50000" name="adj"/>
            </a:avLst>
          </a:prstGeom>
          <a:solidFill>
            <a:srgbClr val="1AAA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2"/>
          <p:cNvSpPr txBox="1"/>
          <p:nvPr/>
        </p:nvSpPr>
        <p:spPr>
          <a:xfrm>
            <a:off x="2655604" y="1944820"/>
            <a:ext cx="317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SIT-39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2"/>
          <p:cNvSpPr/>
          <p:nvPr/>
        </p:nvSpPr>
        <p:spPr>
          <a:xfrm>
            <a:off x="1509267" y="1422528"/>
            <a:ext cx="9842400" cy="183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9" name="Google Shape;109;p12"/>
          <p:cNvCxnSpPr/>
          <p:nvPr/>
        </p:nvCxnSpPr>
        <p:spPr>
          <a:xfrm>
            <a:off x="6535995" y="1428227"/>
            <a:ext cx="0" cy="18300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2863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0" name="Google Shape;110;p12"/>
          <p:cNvSpPr txBox="1"/>
          <p:nvPr/>
        </p:nvSpPr>
        <p:spPr>
          <a:xfrm>
            <a:off x="3993354" y="1414275"/>
            <a:ext cx="6024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2"/>
          <p:cNvSpPr txBox="1"/>
          <p:nvPr/>
        </p:nvSpPr>
        <p:spPr>
          <a:xfrm>
            <a:off x="8854365" y="1406050"/>
            <a:ext cx="558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2"/>
          <p:cNvSpPr/>
          <p:nvPr/>
        </p:nvSpPr>
        <p:spPr>
          <a:xfrm>
            <a:off x="5281617" y="1657810"/>
            <a:ext cx="228600" cy="231000"/>
          </a:xfrm>
          <a:prstGeom prst="triangle">
            <a:avLst>
              <a:gd fmla="val 50000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2"/>
          <p:cNvSpPr/>
          <p:nvPr/>
        </p:nvSpPr>
        <p:spPr>
          <a:xfrm>
            <a:off x="5703986" y="1653454"/>
            <a:ext cx="228600" cy="231000"/>
          </a:xfrm>
          <a:prstGeom prst="triangle">
            <a:avLst>
              <a:gd fmla="val 50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2"/>
          <p:cNvSpPr/>
          <p:nvPr/>
        </p:nvSpPr>
        <p:spPr>
          <a:xfrm>
            <a:off x="7511028" y="1657810"/>
            <a:ext cx="228600" cy="231000"/>
          </a:xfrm>
          <a:prstGeom prst="triangle">
            <a:avLst>
              <a:gd fmla="val 50000" name="adj"/>
            </a:avLst>
          </a:prstGeom>
          <a:solidFill>
            <a:srgbClr val="1AAA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2"/>
          <p:cNvSpPr txBox="1"/>
          <p:nvPr/>
        </p:nvSpPr>
        <p:spPr>
          <a:xfrm>
            <a:off x="7467112" y="1923040"/>
            <a:ext cx="317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SIT-40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2"/>
          <p:cNvSpPr/>
          <p:nvPr/>
        </p:nvSpPr>
        <p:spPr>
          <a:xfrm>
            <a:off x="9962494" y="1644745"/>
            <a:ext cx="228600" cy="231000"/>
          </a:xfrm>
          <a:prstGeom prst="triangle">
            <a:avLst>
              <a:gd fmla="val 50000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2"/>
          <p:cNvSpPr txBox="1"/>
          <p:nvPr/>
        </p:nvSpPr>
        <p:spPr>
          <a:xfrm>
            <a:off x="9918578" y="1909975"/>
            <a:ext cx="317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SIT-TW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2"/>
          <p:cNvSpPr/>
          <p:nvPr/>
        </p:nvSpPr>
        <p:spPr>
          <a:xfrm>
            <a:off x="10384863" y="1640389"/>
            <a:ext cx="228600" cy="231000"/>
          </a:xfrm>
          <a:prstGeom prst="triangle">
            <a:avLst>
              <a:gd fmla="val 50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2"/>
          <p:cNvSpPr txBox="1"/>
          <p:nvPr/>
        </p:nvSpPr>
        <p:spPr>
          <a:xfrm>
            <a:off x="10262567" y="1913736"/>
            <a:ext cx="467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Plenary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UK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2"/>
          <p:cNvSpPr/>
          <p:nvPr/>
        </p:nvSpPr>
        <p:spPr>
          <a:xfrm>
            <a:off x="7597925" y="2243525"/>
            <a:ext cx="2904600" cy="1974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2"/>
          <p:cNvSpPr txBox="1"/>
          <p:nvPr/>
        </p:nvSpPr>
        <p:spPr>
          <a:xfrm>
            <a:off x="8600063" y="2246999"/>
            <a:ext cx="168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GST STRATEGY UPDATE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2"/>
          <p:cNvSpPr txBox="1"/>
          <p:nvPr/>
        </p:nvSpPr>
        <p:spPr>
          <a:xfrm>
            <a:off x="7232196" y="2450095"/>
            <a:ext cx="11298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Draft &amp; CEOS WP actions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2"/>
          <p:cNvSpPr/>
          <p:nvPr/>
        </p:nvSpPr>
        <p:spPr>
          <a:xfrm>
            <a:off x="50437" y="2687741"/>
            <a:ext cx="1320900" cy="822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2"/>
          <p:cNvSpPr txBox="1"/>
          <p:nvPr/>
        </p:nvSpPr>
        <p:spPr>
          <a:xfrm>
            <a:off x="72205" y="2796432"/>
            <a:ext cx="1320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CARBON ROADMAPS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2"/>
          <p:cNvSpPr/>
          <p:nvPr/>
        </p:nvSpPr>
        <p:spPr>
          <a:xfrm>
            <a:off x="3359865" y="2809585"/>
            <a:ext cx="2395500" cy="1974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2"/>
          <p:cNvSpPr txBox="1"/>
          <p:nvPr/>
        </p:nvSpPr>
        <p:spPr>
          <a:xfrm>
            <a:off x="3747202" y="2813057"/>
            <a:ext cx="168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GHG ROADMAP UPDATE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2"/>
          <p:cNvSpPr txBox="1"/>
          <p:nvPr/>
        </p:nvSpPr>
        <p:spPr>
          <a:xfrm>
            <a:off x="5298888" y="2676060"/>
            <a:ext cx="558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Draft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2"/>
          <p:cNvSpPr/>
          <p:nvPr/>
        </p:nvSpPr>
        <p:spPr>
          <a:xfrm>
            <a:off x="3371153" y="3040250"/>
            <a:ext cx="3211800" cy="226500"/>
          </a:xfrm>
          <a:prstGeom prst="chevron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2"/>
          <p:cNvSpPr txBox="1"/>
          <p:nvPr/>
        </p:nvSpPr>
        <p:spPr>
          <a:xfrm>
            <a:off x="3523650" y="3049519"/>
            <a:ext cx="1869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AFOLU ROADMAP ACTIONS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2"/>
          <p:cNvSpPr/>
          <p:nvPr/>
        </p:nvSpPr>
        <p:spPr>
          <a:xfrm>
            <a:off x="3364216" y="3319038"/>
            <a:ext cx="7138500" cy="197400"/>
          </a:xfrm>
          <a:prstGeom prst="chevron">
            <a:avLst>
              <a:gd fmla="val 50000" name="adj"/>
            </a:avLst>
          </a:prstGeom>
          <a:solidFill>
            <a:srgbClr val="8DA9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2"/>
          <p:cNvSpPr txBox="1"/>
          <p:nvPr/>
        </p:nvSpPr>
        <p:spPr>
          <a:xfrm>
            <a:off x="4796585" y="3322510"/>
            <a:ext cx="3984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AQUATIC CARBON ROADMAP DEVELOPMENT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2"/>
          <p:cNvSpPr txBox="1"/>
          <p:nvPr/>
        </p:nvSpPr>
        <p:spPr>
          <a:xfrm>
            <a:off x="7421603" y="3072764"/>
            <a:ext cx="1872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SIT CHAIR TO ENSURE LINKAGES NEEDED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2"/>
          <p:cNvSpPr/>
          <p:nvPr/>
        </p:nvSpPr>
        <p:spPr>
          <a:xfrm>
            <a:off x="59146" y="3576008"/>
            <a:ext cx="1320900" cy="40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2"/>
          <p:cNvSpPr txBox="1"/>
          <p:nvPr/>
        </p:nvSpPr>
        <p:spPr>
          <a:xfrm>
            <a:off x="72205" y="3684699"/>
            <a:ext cx="1320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IMEO &amp; G3W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2"/>
          <p:cNvSpPr/>
          <p:nvPr/>
        </p:nvSpPr>
        <p:spPr>
          <a:xfrm>
            <a:off x="3368575" y="3654315"/>
            <a:ext cx="1065900" cy="1839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2"/>
          <p:cNvSpPr txBox="1"/>
          <p:nvPr/>
        </p:nvSpPr>
        <p:spPr>
          <a:xfrm>
            <a:off x="3120184" y="3666496"/>
            <a:ext cx="168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INTERFACES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2"/>
          <p:cNvSpPr/>
          <p:nvPr/>
        </p:nvSpPr>
        <p:spPr>
          <a:xfrm>
            <a:off x="4638239" y="3645506"/>
            <a:ext cx="5864400" cy="226500"/>
          </a:xfrm>
          <a:prstGeom prst="chevron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2"/>
          <p:cNvSpPr txBox="1"/>
          <p:nvPr/>
        </p:nvSpPr>
        <p:spPr>
          <a:xfrm>
            <a:off x="6166699" y="3654775"/>
            <a:ext cx="3172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PROGRESS IMEO &amp; G3W TOPICS/challenges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2"/>
          <p:cNvSpPr/>
          <p:nvPr/>
        </p:nvSpPr>
        <p:spPr>
          <a:xfrm>
            <a:off x="80909" y="4490426"/>
            <a:ext cx="11290200" cy="4035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2"/>
          <p:cNvSpPr/>
          <p:nvPr/>
        </p:nvSpPr>
        <p:spPr>
          <a:xfrm>
            <a:off x="72205" y="4499118"/>
            <a:ext cx="1320900" cy="40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2"/>
          <p:cNvSpPr txBox="1"/>
          <p:nvPr/>
        </p:nvSpPr>
        <p:spPr>
          <a:xfrm>
            <a:off x="72205" y="4607809"/>
            <a:ext cx="1320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GCOS 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2"/>
          <p:cNvSpPr/>
          <p:nvPr/>
        </p:nvSpPr>
        <p:spPr>
          <a:xfrm>
            <a:off x="1509267" y="4577425"/>
            <a:ext cx="7416900" cy="1920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2"/>
          <p:cNvSpPr txBox="1"/>
          <p:nvPr/>
        </p:nvSpPr>
        <p:spPr>
          <a:xfrm>
            <a:off x="3954434" y="4577425"/>
            <a:ext cx="168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CEOS RESPONSE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2"/>
          <p:cNvSpPr txBox="1"/>
          <p:nvPr/>
        </p:nvSpPr>
        <p:spPr>
          <a:xfrm>
            <a:off x="8216645" y="4775098"/>
            <a:ext cx="1320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Mid-2025 for CEOS &amp; CGMS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2"/>
          <p:cNvSpPr/>
          <p:nvPr/>
        </p:nvSpPr>
        <p:spPr>
          <a:xfrm>
            <a:off x="76552" y="4965049"/>
            <a:ext cx="11290200" cy="4035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2"/>
          <p:cNvSpPr/>
          <p:nvPr/>
        </p:nvSpPr>
        <p:spPr>
          <a:xfrm>
            <a:off x="67848" y="4973741"/>
            <a:ext cx="1320900" cy="40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2"/>
          <p:cNvSpPr txBox="1"/>
          <p:nvPr/>
        </p:nvSpPr>
        <p:spPr>
          <a:xfrm>
            <a:off x="67848" y="5082432"/>
            <a:ext cx="1320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ECV INVENTORY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2"/>
          <p:cNvSpPr/>
          <p:nvPr/>
        </p:nvSpPr>
        <p:spPr>
          <a:xfrm>
            <a:off x="1504910" y="5035667"/>
            <a:ext cx="4939500" cy="2082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2"/>
          <p:cNvSpPr txBox="1"/>
          <p:nvPr/>
        </p:nvSpPr>
        <p:spPr>
          <a:xfrm>
            <a:off x="3950077" y="5052048"/>
            <a:ext cx="168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VERSION 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2"/>
          <p:cNvSpPr/>
          <p:nvPr/>
        </p:nvSpPr>
        <p:spPr>
          <a:xfrm>
            <a:off x="6368662" y="5040018"/>
            <a:ext cx="4939500" cy="2082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2"/>
          <p:cNvSpPr txBox="1"/>
          <p:nvPr/>
        </p:nvSpPr>
        <p:spPr>
          <a:xfrm>
            <a:off x="8813829" y="5056399"/>
            <a:ext cx="168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VERSION 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2"/>
          <p:cNvSpPr txBox="1"/>
          <p:nvPr/>
        </p:nvSpPr>
        <p:spPr>
          <a:xfrm>
            <a:off x="59140" y="5591894"/>
            <a:ext cx="1320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STRATEGIC</a:t>
            </a:r>
            <a:b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TOPICS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2"/>
          <p:cNvSpPr txBox="1"/>
          <p:nvPr/>
        </p:nvSpPr>
        <p:spPr>
          <a:xfrm>
            <a:off x="6583071" y="5522650"/>
            <a:ext cx="2198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NEW CEOS WP ACTIONS  RE GST2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2"/>
          <p:cNvSpPr txBox="1"/>
          <p:nvPr/>
        </p:nvSpPr>
        <p:spPr>
          <a:xfrm>
            <a:off x="3996650" y="6071758"/>
            <a:ext cx="2198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NATIONAL ENGAGEMENT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2"/>
          <p:cNvSpPr txBox="1"/>
          <p:nvPr/>
        </p:nvSpPr>
        <p:spPr>
          <a:xfrm>
            <a:off x="3157185" y="5830649"/>
            <a:ext cx="3024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INTEGRATED PLANNING FOR COP &amp; SBSTA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2"/>
          <p:cNvSpPr txBox="1"/>
          <p:nvPr/>
        </p:nvSpPr>
        <p:spPr>
          <a:xfrm>
            <a:off x="3554454" y="5575069"/>
            <a:ext cx="3024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NEW PATHWAYS/TARGETS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2"/>
          <p:cNvSpPr txBox="1"/>
          <p:nvPr/>
        </p:nvSpPr>
        <p:spPr>
          <a:xfrm>
            <a:off x="507025" y="283150"/>
            <a:ext cx="7309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SIT Term Overview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2"/>
          <p:cNvSpPr/>
          <p:nvPr/>
        </p:nvSpPr>
        <p:spPr>
          <a:xfrm>
            <a:off x="67850" y="4024516"/>
            <a:ext cx="11290200" cy="4035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2"/>
          <p:cNvSpPr/>
          <p:nvPr/>
        </p:nvSpPr>
        <p:spPr>
          <a:xfrm>
            <a:off x="59146" y="4033208"/>
            <a:ext cx="1320900" cy="40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2"/>
          <p:cNvSpPr txBox="1"/>
          <p:nvPr/>
        </p:nvSpPr>
        <p:spPr>
          <a:xfrm>
            <a:off x="72205" y="4141899"/>
            <a:ext cx="1320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GHG Best Practices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2"/>
          <p:cNvSpPr/>
          <p:nvPr/>
        </p:nvSpPr>
        <p:spPr>
          <a:xfrm>
            <a:off x="3368575" y="4111525"/>
            <a:ext cx="3676200" cy="1839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2"/>
          <p:cNvSpPr txBox="1"/>
          <p:nvPr/>
        </p:nvSpPr>
        <p:spPr>
          <a:xfrm>
            <a:off x="3715526" y="4101525"/>
            <a:ext cx="2060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CEOS GHG BEST PRACTICES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3" name="Google Shape;163;p12"/>
          <p:cNvCxnSpPr/>
          <p:nvPr/>
        </p:nvCxnSpPr>
        <p:spPr>
          <a:xfrm>
            <a:off x="5402850" y="1510850"/>
            <a:ext cx="0" cy="434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lgDashDot"/>
            <a:round/>
            <a:headEnd len="sm" w="sm" type="none"/>
            <a:tailEnd len="sm" w="sm" type="none"/>
          </a:ln>
        </p:spPr>
      </p:cxnSp>
      <p:cxnSp>
        <p:nvCxnSpPr>
          <p:cNvPr id="164" name="Google Shape;164;p12"/>
          <p:cNvCxnSpPr/>
          <p:nvPr/>
        </p:nvCxnSpPr>
        <p:spPr>
          <a:xfrm>
            <a:off x="5817588" y="1510850"/>
            <a:ext cx="0" cy="434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lgDashDot"/>
            <a:round/>
            <a:headEnd len="sm" w="sm" type="none"/>
            <a:tailEnd len="sm" w="sm" type="none"/>
          </a:ln>
        </p:spPr>
      </p:cxnSp>
      <p:sp>
        <p:nvSpPr>
          <p:cNvPr id="165" name="Google Shape;165;p12"/>
          <p:cNvSpPr/>
          <p:nvPr/>
        </p:nvSpPr>
        <p:spPr>
          <a:xfrm>
            <a:off x="7191102" y="4107050"/>
            <a:ext cx="3710400" cy="226500"/>
          </a:xfrm>
          <a:prstGeom prst="chevron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2"/>
          <p:cNvSpPr txBox="1"/>
          <p:nvPr/>
        </p:nvSpPr>
        <p:spPr>
          <a:xfrm>
            <a:off x="7333650" y="4116319"/>
            <a:ext cx="1869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UKSA COP-30 actions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2"/>
          <p:cNvSpPr/>
          <p:nvPr/>
        </p:nvSpPr>
        <p:spPr>
          <a:xfrm>
            <a:off x="10765863" y="1640389"/>
            <a:ext cx="228600" cy="231000"/>
          </a:xfrm>
          <a:prstGeom prst="triangle">
            <a:avLst>
              <a:gd fmla="val 50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2"/>
          <p:cNvSpPr txBox="1"/>
          <p:nvPr/>
        </p:nvSpPr>
        <p:spPr>
          <a:xfrm>
            <a:off x="10643567" y="1913736"/>
            <a:ext cx="4677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COP-30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2"/>
          <p:cNvSpPr txBox="1"/>
          <p:nvPr/>
        </p:nvSpPr>
        <p:spPr>
          <a:xfrm>
            <a:off x="5581690" y="1926801"/>
            <a:ext cx="467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Plenary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Canada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2"/>
          <p:cNvSpPr txBox="1"/>
          <p:nvPr/>
        </p:nvSpPr>
        <p:spPr>
          <a:xfrm>
            <a:off x="5237701" y="1923040"/>
            <a:ext cx="317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SIT-TW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2"/>
          <p:cNvSpPr txBox="1"/>
          <p:nvPr/>
        </p:nvSpPr>
        <p:spPr>
          <a:xfrm>
            <a:off x="5285824" y="4300206"/>
            <a:ext cx="558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Draft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2"/>
          <p:cNvSpPr txBox="1"/>
          <p:nvPr/>
        </p:nvSpPr>
        <p:spPr>
          <a:xfrm>
            <a:off x="6962224" y="4300206"/>
            <a:ext cx="558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Final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3" name="Google Shape;173;p12"/>
          <p:cNvCxnSpPr/>
          <p:nvPr/>
        </p:nvCxnSpPr>
        <p:spPr>
          <a:xfrm>
            <a:off x="7625113" y="1510850"/>
            <a:ext cx="0" cy="434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lgDashDot"/>
            <a:round/>
            <a:headEnd len="sm" w="sm" type="none"/>
            <a:tailEnd len="sm" w="sm" type="none"/>
          </a:ln>
        </p:spPr>
      </p:cxnSp>
      <p:cxnSp>
        <p:nvCxnSpPr>
          <p:cNvPr id="174" name="Google Shape;174;p12"/>
          <p:cNvCxnSpPr/>
          <p:nvPr/>
        </p:nvCxnSpPr>
        <p:spPr>
          <a:xfrm>
            <a:off x="10077313" y="1510850"/>
            <a:ext cx="0" cy="434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lgDashDot"/>
            <a:round/>
            <a:headEnd len="sm" w="sm" type="none"/>
            <a:tailEnd len="sm" w="sm" type="none"/>
          </a:ln>
        </p:spPr>
      </p:cxnSp>
      <p:sp>
        <p:nvSpPr>
          <p:cNvPr id="175" name="Google Shape;175;p12"/>
          <p:cNvSpPr txBox="1"/>
          <p:nvPr/>
        </p:nvSpPr>
        <p:spPr>
          <a:xfrm>
            <a:off x="5997178" y="3083214"/>
            <a:ext cx="1872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2"/>
          <p:cNvSpPr/>
          <p:nvPr/>
        </p:nvSpPr>
        <p:spPr>
          <a:xfrm>
            <a:off x="7466413" y="935350"/>
            <a:ext cx="317400" cy="688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"/>
          <p:cNvSpPr txBox="1"/>
          <p:nvPr/>
        </p:nvSpPr>
        <p:spPr>
          <a:xfrm>
            <a:off x="94026" y="103250"/>
            <a:ext cx="9677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GHG Observations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2" name="Google Shape;18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025150"/>
            <a:ext cx="11887201" cy="5177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/>
              <a:t>Existing &amp; Emerging Activities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025150"/>
            <a:ext cx="11887201" cy="5177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i="1" lang="en-GB"/>
              <a:t>Round table introduction by Principals of members of their delegation (in person and online)</a:t>
            </a:r>
            <a:endParaRPr/>
          </a:p>
        </p:txBody>
      </p:sp>
      <p:sp>
        <p:nvSpPr>
          <p:cNvPr id="195" name="Google Shape;195;p1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Tour de Table</a:t>
            </a:r>
            <a:endParaRPr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