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Montserra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regular.fntdata"/><Relationship Id="rId25" Type="http://schemas.openxmlformats.org/officeDocument/2006/relationships/slide" Target="slides/slide21.xml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b07a101a5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b07a101a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48b2808fd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48b2808f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48b2808fd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48b2808f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48b2808fd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48b2808f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48b2808fd_0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c48b2808f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48b2808fd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c48b2808f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48b2808fd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c48b2808f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48b2808fd_0_1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48b2808f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48b2808fd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48b2808f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48b2808fd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c48b2808f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48b2808fd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48b2808f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48b2808fd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48b2808f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b07a101a5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b07a101a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b07a101a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b07a101a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48b2808fd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48b2808f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48b2808fd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48b2808f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48b2808fd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48b2808f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48b2808fd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48b2808f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48b2808fd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48b2808f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48b2808fd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48b2808f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jpg"/><Relationship Id="rId4" Type="http://schemas.openxmlformats.org/officeDocument/2006/relationships/image" Target="../media/image8.jp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39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10-11 April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1" y="175950"/>
            <a:ext cx="9159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SIT-3</a:t>
            </a:r>
            <a:r>
              <a:rPr lang="en-GB" sz="7500"/>
              <a:t>9</a:t>
            </a: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 202</a:t>
            </a:r>
            <a:r>
              <a:rPr lang="en-GB" sz="7500"/>
              <a:t>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Wrap-up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#8.6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348308" y="136288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b="1" i="1" lang="en-GB" sz="2100" u="sng"/>
              <a:t>Issue raised</a:t>
            </a:r>
            <a:endParaRPr b="1" i="1" sz="2100" u="sng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➢"/>
            </a:pPr>
            <a:r>
              <a:rPr lang="en-GB" sz="1700"/>
              <a:t>Emissions based on Public and New Space observations of GHG increasingly used for policy/science and needed for a functioning carbon market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➢"/>
            </a:pPr>
            <a:r>
              <a:rPr lang="en-GB" sz="1700"/>
              <a:t>We need a set of best practices (community accepted methodology, Verification, Validation, Uncertainty Quantification+traceability to reference measurements, reproducibility)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➢"/>
            </a:pPr>
            <a:r>
              <a:rPr lang="en-GB" sz="1700"/>
              <a:t>CEOS support of ”Best Practices” effort enables interaction with New Space measurements 🡪 New Space adoption of best practices increases trust / usability of their data. 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➢"/>
            </a:pPr>
            <a:r>
              <a:rPr lang="en-GB" sz="1700"/>
              <a:t>Lessons learned can apply to developing best practices for area fluxes in support of the global stock take that are needed to track changes to the global carbon cycle. 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17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21" name="Google Shape;121;p16"/>
          <p:cNvSpPr txBox="1"/>
          <p:nvPr>
            <p:ph type="title"/>
          </p:nvPr>
        </p:nvSpPr>
        <p:spPr>
          <a:xfrm>
            <a:off x="176050" y="175950"/>
            <a:ext cx="10098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7.4 Emission Measurement Best Practices &amp; Standards </a:t>
            </a:r>
            <a:r>
              <a:rPr lang="en-GB" sz="3000"/>
              <a:t> 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i="1" lang="en-GB" u="sng"/>
              <a:t>Issues raised</a:t>
            </a:r>
            <a:endParaRPr b="1" i="1" u="sng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Some cancellations, delays and budget cuts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Gaps include large urban areas and oceans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Highlighted goals for GST2 timeframe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Multiple CEOS bodies involved: SIT, GHT TT, WGCV, AC-VC, LSI/AFOLU, WGCapD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Several requests to support continuity and utility of data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176050" y="175950"/>
            <a:ext cx="10098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7.5 </a:t>
            </a:r>
            <a:r>
              <a:rPr lang="en-GB" sz="3100"/>
              <a:t>GHG Continuity Coordination and Focus</a:t>
            </a:r>
            <a:endParaRPr sz="3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348308" y="12650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b="1" i="1" lang="en-GB" sz="2500" u="sng"/>
              <a:t>Issues raised</a:t>
            </a:r>
            <a:endParaRPr b="1" i="1" sz="2500" u="sng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➢"/>
            </a:pPr>
            <a:r>
              <a:rPr lang="en-GB" sz="2100"/>
              <a:t>G3W is a WMO Flagship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➢"/>
            </a:pPr>
            <a:r>
              <a:rPr lang="en-GB" sz="2100"/>
              <a:t>$1Bn: 70% Observations, 29% Integration, 1% Coordination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➢"/>
            </a:pPr>
            <a:r>
              <a:rPr lang="en-GB" sz="2100"/>
              <a:t>2025 onwards Ramp up Operations with sustained funding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➢"/>
            </a:pPr>
            <a:r>
              <a:rPr lang="en-GB" sz="2100"/>
              <a:t>Crucial that G3W Space Remote Sensing components well coordinated.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➢"/>
            </a:pPr>
            <a:r>
              <a:rPr lang="en-GB" sz="2100"/>
              <a:t>Observations need to satisfy G3W Operating Centres 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➢"/>
            </a:pPr>
            <a:r>
              <a:rPr lang="en-GB" sz="2100"/>
              <a:t>Need regular updates re GHGs satellite capabilities (public &amp; private) </a:t>
            </a:r>
            <a:endParaRPr sz="2100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➢"/>
            </a:pPr>
            <a:r>
              <a:rPr lang="en-GB" sz="2100"/>
              <a:t>G3W Cal/Val activities with CEOS Agencies and National and Regional efforts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21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33" name="Google Shape;133;p18"/>
          <p:cNvSpPr txBox="1"/>
          <p:nvPr>
            <p:ph type="title"/>
          </p:nvPr>
        </p:nvSpPr>
        <p:spPr>
          <a:xfrm>
            <a:off x="176050" y="175950"/>
            <a:ext cx="10098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7.6 </a:t>
            </a:r>
            <a:r>
              <a:rPr lang="en-GB" sz="3100"/>
              <a:t>WMO Global Greenhouse Gas Watch (G3W) and CEOS Cooperation </a:t>
            </a:r>
            <a:endParaRPr sz="3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348308" y="118675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1500"/>
              <a:t>Support efforts to update to the GHG Roadmap to incorporate new capabilities (e.g., facility-scale missions) and new data users (e.g., WMO G3W, UNEP IMEO)</a:t>
            </a:r>
            <a:endParaRPr sz="19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1500"/>
              <a:t>Commit to specific efforts supporting implementation of GHG Roadmap activities</a:t>
            </a:r>
            <a:endParaRPr sz="19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1700"/>
              <a:t>Fully support ongoing GHG missions to ensure data quality and continuity</a:t>
            </a:r>
            <a:endParaRPr sz="19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lang="en-GB" sz="1700"/>
              <a:t>Expedite implementation of new GHG missions that more fully meet stakeholder needs for precision, accuracy, resolution and coverage</a:t>
            </a:r>
            <a:endParaRPr sz="1700"/>
          </a:p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SzPts val="1700"/>
              <a:buChar char="❖"/>
            </a:pPr>
            <a:r>
              <a:rPr lang="en-GB" sz="1700"/>
              <a:t>Ambitious timetable highlighted in comments</a:t>
            </a:r>
            <a:endParaRPr sz="1700"/>
          </a:p>
        </p:txBody>
      </p:sp>
      <p:sp>
        <p:nvSpPr>
          <p:cNvPr id="139" name="Google Shape;139;p19"/>
          <p:cNvSpPr txBox="1"/>
          <p:nvPr>
            <p:ph type="title"/>
          </p:nvPr>
        </p:nvSpPr>
        <p:spPr>
          <a:xfrm>
            <a:off x="176050" y="175950"/>
            <a:ext cx="10098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7.7 </a:t>
            </a:r>
            <a:r>
              <a:rPr lang="en-GB" sz="3100"/>
              <a:t>GHG Observations Closing Discussion</a:t>
            </a:r>
            <a:endParaRPr sz="3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348308" y="122590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b="1" i="1" lang="en-GB" sz="2300" u="sng"/>
              <a:t>Issues raised</a:t>
            </a:r>
            <a:endParaRPr b="1" i="1" sz="2300" u="sng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ACR to provide a framework and serve as a guiding vision for long term (~ 15+ years) coordination of CEOS agency observing programmes in support of the science and policy needs for Aquatic carbon related information </a:t>
            </a:r>
            <a:endParaRPr sz="1900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Coordinators: Marie-Helene Rio (ESA), Laura Lorenzoni (NASA), Hiroshi Murakami (JAXA) </a:t>
            </a:r>
            <a:endParaRPr sz="1900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Some progress since plenary endorsement</a:t>
            </a:r>
            <a:endParaRPr sz="1900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Objective to have the consolidated outline + Book captains assigned before the next IOCCG Committee Meeting (April 24th-26th)</a:t>
            </a:r>
            <a:endParaRPr sz="1900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ESA Blue Carbon from Space Forum 14-17 Apr, Bern</a:t>
            </a:r>
            <a:br>
              <a:rPr lang="en-GB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b="1" lang="en-GB" sz="1900"/>
              <a:t>ACTION: </a:t>
            </a:r>
            <a:r>
              <a:rPr lang="en-GB" sz="1900"/>
              <a:t>SIT Chair will confer with Aquatic Carbon, GHG and AFOLU leads to establish the necessary linkages and their timing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45" name="Google Shape;145;p20"/>
          <p:cNvSpPr txBox="1"/>
          <p:nvPr>
            <p:ph type="title"/>
          </p:nvPr>
        </p:nvSpPr>
        <p:spPr>
          <a:xfrm>
            <a:off x="176050" y="175950"/>
            <a:ext cx="10098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8.1</a:t>
            </a:r>
            <a:r>
              <a:rPr lang="en-GB" sz="3100"/>
              <a:t> </a:t>
            </a:r>
            <a:r>
              <a:rPr lang="en-GB" sz="3100"/>
              <a:t>CEOS Aquatic Carbon Roadmap Update</a:t>
            </a:r>
            <a:endParaRPr sz="3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i="1" lang="en-GB" u="sng"/>
              <a:t>Issues raised</a:t>
            </a:r>
            <a:endParaRPr b="1" i="1" u="sng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CEOS maintains EO Support Sheets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SDGs are least resourced of all four CEOS Strategic Priorities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Font typeface="Arial"/>
              <a:buChar char="❖"/>
            </a:pPr>
            <a:r>
              <a:rPr b="1" i="1" lang="en-GB" sz="2100" u="sng"/>
              <a:t>Action and Decisions recorded</a:t>
            </a:r>
            <a:r>
              <a:rPr b="1" i="1" lang="en-GB" sz="2100"/>
              <a:t> and </a:t>
            </a:r>
            <a:r>
              <a:rPr b="1" i="1" lang="en-GB" sz="2100" u="sng"/>
              <a:t>Documents endorsed</a:t>
            </a:r>
            <a:endParaRPr b="1" i="1" sz="2100" u="sng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CEOS Chair &amp; SEO to follow up at future SEC meetings regarding support for SDGs from more broadly across CEOS.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 txBox="1"/>
          <p:nvPr>
            <p:ph type="title"/>
          </p:nvPr>
        </p:nvSpPr>
        <p:spPr>
          <a:xfrm>
            <a:off x="176050" y="175950"/>
            <a:ext cx="10098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8.2 </a:t>
            </a:r>
            <a:r>
              <a:rPr lang="en-GB" sz="3100"/>
              <a:t>CEOS Sustainable Development Goals (SDG) Coordination Group Update</a:t>
            </a:r>
            <a:endParaRPr sz="3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i="1" lang="en-GB" u="sng"/>
              <a:t>Issues raised</a:t>
            </a:r>
            <a:endParaRPr b="1" i="1" u="sng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Strategy focusing on</a:t>
            </a:r>
            <a:endParaRPr/>
          </a:p>
          <a:p>
            <a:pPr indent="-355600" lvl="2" marL="1371600" rtl="0" algn="l">
              <a:spcBef>
                <a:spcPts val="1000"/>
              </a:spcBef>
              <a:spcAft>
                <a:spcPts val="0"/>
              </a:spcAft>
              <a:buSzPts val="2000"/>
              <a:buChar char="o"/>
            </a:pPr>
            <a:r>
              <a:rPr lang="en-GB"/>
              <a:t>40 years of CEOS</a:t>
            </a:r>
            <a:endParaRPr/>
          </a:p>
          <a:p>
            <a:pPr indent="-355600" lvl="2" marL="1371600" rtl="0" algn="l">
              <a:spcBef>
                <a:spcPts val="1000"/>
              </a:spcBef>
              <a:spcAft>
                <a:spcPts val="0"/>
              </a:spcAft>
              <a:buSzPts val="2000"/>
              <a:buChar char="o"/>
            </a:pPr>
            <a:r>
              <a:rPr lang="en-GB"/>
              <a:t>Biodiversity</a:t>
            </a:r>
            <a:endParaRPr/>
          </a:p>
          <a:p>
            <a:pPr indent="-355600" lvl="2" marL="1371600" rtl="0" algn="l">
              <a:spcBef>
                <a:spcPts val="1000"/>
              </a:spcBef>
              <a:spcAft>
                <a:spcPts val="0"/>
              </a:spcAft>
              <a:buSzPts val="2000"/>
              <a:buChar char="o"/>
            </a:pPr>
            <a:r>
              <a:rPr lang="en-GB"/>
              <a:t>GHG obs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Impact cards planned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Outreach at SatSummit, IGARSS, GEO week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 txBox="1"/>
          <p:nvPr>
            <p:ph type="title"/>
          </p:nvPr>
        </p:nvSpPr>
        <p:spPr>
          <a:xfrm>
            <a:off x="176050" y="175950"/>
            <a:ext cx="10098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8.3 </a:t>
            </a:r>
            <a:r>
              <a:rPr lang="en-GB" sz="3100"/>
              <a:t>CEOS Communications Update</a:t>
            </a:r>
            <a:endParaRPr sz="3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48308" y="125525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❖"/>
            </a:pPr>
            <a:r>
              <a:rPr b="1" i="1" lang="en-GB" sz="2600" u="sng"/>
              <a:t>Issues raised</a:t>
            </a:r>
            <a:endParaRPr b="1" i="1" sz="2600" u="sng"/>
          </a:p>
          <a:p>
            <a:pPr indent="-368300" lvl="1" marL="914400" rtl="0" algn="l">
              <a:spcBef>
                <a:spcPts val="1000"/>
              </a:spcBef>
              <a:spcAft>
                <a:spcPts val="0"/>
              </a:spcAft>
              <a:buSzPts val="2200"/>
              <a:buChar char="➢"/>
            </a:pPr>
            <a:r>
              <a:rPr lang="en-GB" sz="2200"/>
              <a:t>ICGS established in 2018 to maximise science &amp; societal returns from SAR missions</a:t>
            </a:r>
            <a:endParaRPr sz="2200"/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➢"/>
            </a:pPr>
            <a:r>
              <a:rPr lang="en-GB" sz="1900"/>
              <a:t>ASI, CONAE, CSA, DLR, ESA, ISRO, JAXA, and NASA</a:t>
            </a:r>
            <a:endParaRPr sz="1900"/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Cooperation with CEOS has been discussed and concluded a  ‘Bridging’ Mechanism would be welcome</a:t>
            </a:r>
            <a:endParaRPr sz="1900"/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Provide some sort of connection between ICGS-SAR and CEOS Agency Principals - via POCs</a:t>
            </a:r>
            <a:endParaRPr sz="19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Font typeface="Arial"/>
              <a:buChar char="❖"/>
            </a:pPr>
            <a:r>
              <a:rPr b="1" i="1" lang="en-GB" sz="2600" u="sng"/>
              <a:t>Action and Decisions recorded</a:t>
            </a:r>
            <a:r>
              <a:rPr b="1" i="1" lang="en-GB" sz="2600"/>
              <a:t> and </a:t>
            </a:r>
            <a:r>
              <a:rPr b="1" i="1" lang="en-GB" sz="2600" u="sng"/>
              <a:t>Documents endorsed</a:t>
            </a:r>
            <a:endParaRPr b="1" i="1" sz="2600" u="sng"/>
          </a:p>
          <a:p>
            <a:pPr indent="-368300" lvl="1" marL="914400" rtl="0" algn="l">
              <a:spcBef>
                <a:spcPts val="500"/>
              </a:spcBef>
              <a:spcAft>
                <a:spcPts val="0"/>
              </a:spcAft>
              <a:buSzPts val="2200"/>
              <a:buChar char="➢"/>
            </a:pPr>
            <a:r>
              <a:rPr b="1" i="1" lang="en-GB" sz="2200" u="sng"/>
              <a:t>Follow up planned</a:t>
            </a:r>
            <a:endParaRPr b="1" i="1" sz="22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63" name="Google Shape;163;p23"/>
          <p:cNvSpPr txBox="1"/>
          <p:nvPr>
            <p:ph type="title"/>
          </p:nvPr>
        </p:nvSpPr>
        <p:spPr>
          <a:xfrm>
            <a:off x="176050" y="175950"/>
            <a:ext cx="10098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8.4 </a:t>
            </a:r>
            <a:r>
              <a:rPr lang="en-GB" sz="3100"/>
              <a:t>ICGS-SAR and CEOS Agency Engagement</a:t>
            </a:r>
            <a:endParaRPr sz="3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i="1" lang="en-GB" u="sng"/>
              <a:t>Issue raised</a:t>
            </a:r>
            <a:endParaRPr b="1" i="1" u="sng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Overview of the strategy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Invitation to collaborate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4"/>
          <p:cNvSpPr txBox="1"/>
          <p:nvPr>
            <p:ph type="title"/>
          </p:nvPr>
        </p:nvSpPr>
        <p:spPr>
          <a:xfrm>
            <a:off x="176050" y="175950"/>
            <a:ext cx="10098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8.5 </a:t>
            </a:r>
            <a:r>
              <a:rPr lang="en-GB" sz="3100"/>
              <a:t>NASA’s Earth Science to Action Strategy</a:t>
            </a:r>
            <a:endParaRPr sz="3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i="1" lang="en-GB" u="sng"/>
              <a:t>Issue raised</a:t>
            </a:r>
            <a:endParaRPr b="1" i="1" u="sng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❖"/>
            </a:pPr>
            <a:r>
              <a:rPr b="1" i="1" lang="en-GB" u="sng"/>
              <a:t>Action and Decisions recorded</a:t>
            </a:r>
            <a:r>
              <a:rPr b="1" i="1" lang="en-GB"/>
              <a:t> and </a:t>
            </a:r>
            <a:r>
              <a:rPr b="1" i="1" lang="en-GB" u="sng"/>
              <a:t>Documents endorsed</a:t>
            </a:r>
            <a:endParaRPr b="1" i="1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 txBox="1"/>
          <p:nvPr>
            <p:ph type="title"/>
          </p:nvPr>
        </p:nvSpPr>
        <p:spPr>
          <a:xfrm>
            <a:off x="176050" y="175950"/>
            <a:ext cx="10098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8.6 SIT-39 Wrap-up</a:t>
            </a:r>
            <a:endParaRPr sz="3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176050" y="1227950"/>
            <a:ext cx="116676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Day 1 review covered first thing today</a:t>
            </a:r>
            <a:endParaRPr sz="1900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Day 2 </a:t>
            </a:r>
            <a:r>
              <a:rPr lang="en-GB" sz="1900" strike="sngStrike"/>
              <a:t>summary</a:t>
            </a:r>
            <a:r>
              <a:rPr lang="en-GB" sz="1900"/>
              <a:t>/actions covered below.</a:t>
            </a:r>
            <a:endParaRPr sz="1900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Formal minutes and actions review opportunities in coming weeks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50" y="175950"/>
            <a:ext cx="102237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Wrap-up</a:t>
            </a:r>
            <a:r>
              <a:rPr lang="en-GB" sz="3300"/>
              <a:t> </a:t>
            </a:r>
            <a:endParaRPr sz="3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324225" y="1558525"/>
            <a:ext cx="118677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SIT TW 2024:</a:t>
            </a:r>
            <a:r>
              <a:rPr lang="en-GB"/>
              <a:t>			17-19 September, Sydney (CSIRO/GA host)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SIT-40:</a:t>
            </a:r>
            <a:r>
              <a:rPr lang="en-GB"/>
              <a:t>					     Targeting week 7 April, 2025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SIT TW 2025:</a:t>
            </a:r>
            <a:r>
              <a:rPr lang="en-GB"/>
              <a:t>			Week 8 Sep 2025, Darmstadt (EUM host)</a:t>
            </a:r>
            <a:endParaRPr/>
          </a:p>
        </p:txBody>
      </p:sp>
      <p:sp>
        <p:nvSpPr>
          <p:cNvPr id="181" name="Google Shape;181;p2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SIT term meeting dates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we get the second eye?</a:t>
            </a: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649" y="1213100"/>
            <a:ext cx="2688201" cy="477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/>
        </p:nvSpPr>
        <p:spPr>
          <a:xfrm>
            <a:off x="6466675" y="2954525"/>
            <a:ext cx="28272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 sure to sign the daruma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176050" y="1227950"/>
            <a:ext cx="116676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❖"/>
            </a:pPr>
            <a:r>
              <a:rPr b="1" i="1" lang="en-GB" sz="2300" u="sng"/>
              <a:t>Issues raised</a:t>
            </a:r>
            <a:endParaRPr b="1" i="1" sz="2300" u="sng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A ‘light’ Precipitation ARD PFS is being considered. Mature standards for precipitation datasets already exist - will look at assessing common criteria amongst existing providers as a start on a PFS activity.</a:t>
            </a:r>
            <a:endParaRPr sz="1900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Updated CEOS ARD strategy for endorsement at Plenary</a:t>
            </a:r>
            <a:endParaRPr sz="1900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Annick Sylvestre-Baron (CNES) of OST-VC replaced by Yannice Faugere (CNES)</a:t>
            </a:r>
            <a:endParaRPr sz="1900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SST-VC seeking additional membership from CONAE, CSA, and INPE</a:t>
            </a:r>
            <a:endParaRPr sz="1900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Ed Armstrong (NASA) of SST-VC replaced by Misako Kachi (JAXA)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GB" sz="2300" u="sng"/>
              <a:t>Action and Decisions recorded</a:t>
            </a:r>
            <a:r>
              <a:rPr b="1" i="1" lang="en-GB" sz="2300"/>
              <a:t> and </a:t>
            </a:r>
            <a:r>
              <a:rPr b="1" i="1" lang="en-GB" sz="2300" u="sng"/>
              <a:t>Documents endorsed</a:t>
            </a:r>
            <a:endParaRPr b="1" i="1" sz="2300" u="sng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P-VC TOR updated</a:t>
            </a:r>
            <a:endParaRPr sz="1900"/>
          </a:p>
          <a:p>
            <a:pPr indent="-349250" lvl="1" marL="914400" rtl="0" algn="l">
              <a:spcBef>
                <a:spcPts val="1000"/>
              </a:spcBef>
              <a:spcAft>
                <a:spcPts val="0"/>
              </a:spcAft>
              <a:buSzPts val="1900"/>
              <a:buChar char="➢"/>
            </a:pPr>
            <a:r>
              <a:rPr lang="en-GB" sz="1900"/>
              <a:t>LSI-VC POLINSAR POCs requested. And inclusion of effort in CEOS WP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50" y="175950"/>
            <a:ext cx="102237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6.1 Virtual Constellation/Working Group Issues &amp; Discussions 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i="1" lang="en-GB" u="sng"/>
              <a:t>Issues raised</a:t>
            </a:r>
            <a:endParaRPr b="1" i="1" u="sng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Priorities for CEOS from CM-15 include: EW4ALL, collaboration with the commercial satellite sector (CGMS WGIII), G3W, update of the WIGOS 2040 Vision document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GB" sz="2300" u="sng"/>
              <a:t>Action and Decisions recorded</a:t>
            </a:r>
            <a:r>
              <a:rPr b="1" i="1" lang="en-GB" sz="2300"/>
              <a:t> and </a:t>
            </a:r>
            <a:r>
              <a:rPr b="1" i="1" lang="en-GB" sz="2300" u="sng"/>
              <a:t>Documents endorsed</a:t>
            </a:r>
            <a:endParaRPr b="1" i="1" sz="2300" u="sng"/>
          </a:p>
          <a:p>
            <a:pPr indent="-361950" lvl="1" marL="914400" rtl="0" algn="l">
              <a:spcBef>
                <a:spcPts val="1000"/>
              </a:spcBef>
              <a:spcAft>
                <a:spcPts val="0"/>
              </a:spcAft>
              <a:buSzPts val="2100"/>
              <a:buChar char="➢"/>
            </a:pPr>
            <a:r>
              <a:rPr lang="en-GB" sz="2100"/>
              <a:t>Connect WGDisasters with EW4ALL via WMO SP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50" y="175950"/>
            <a:ext cx="102237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6.2 WMO Update</a:t>
            </a:r>
            <a:endParaRPr sz="3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i="1" lang="en-GB" u="sng"/>
              <a:t>Issues raised</a:t>
            </a:r>
            <a:endParaRPr b="1" i="1" u="sng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Reminder of the NSTT recommendations and WP actions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LSI-VC held successful Japan commercial EO workshop last week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SEO progressing work on CEOS Analytics Lab and commercial data interoperability with CEOS data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USGS updated on their commercial sector engagement including  JACIE and use of commercial cloud data hosting and distribution services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1"/>
          <p:cNvSpPr txBox="1"/>
          <p:nvPr>
            <p:ph type="title"/>
          </p:nvPr>
        </p:nvSpPr>
        <p:spPr>
          <a:xfrm>
            <a:off x="176050" y="175950"/>
            <a:ext cx="102237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6.2 </a:t>
            </a:r>
            <a:r>
              <a:rPr lang="en-GB" sz="3300"/>
              <a:t>Commercial Sector Issues</a:t>
            </a:r>
            <a:endParaRPr sz="3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i="1" lang="en-GB" u="sng"/>
              <a:t>Issues raised</a:t>
            </a:r>
            <a:endParaRPr b="1" i="1" u="sng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GHG Observations a headline priority for the JAXA SIT term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 txBox="1"/>
          <p:nvPr>
            <p:ph type="title"/>
          </p:nvPr>
        </p:nvSpPr>
        <p:spPr>
          <a:xfrm>
            <a:off x="176050" y="175950"/>
            <a:ext cx="102237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7.1 Session Introduction</a:t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b="1" i="1" lang="en-GB" u="sng"/>
              <a:t>Issues raised</a:t>
            </a:r>
            <a:endParaRPr b="1" i="1" u="sng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Changes in the operating context and new requirements from G3W and IMEO in particular necessitate the update of the GHG Roadmap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Propose to bring a draft to SIT TW and updated Roadmap to Plenary</a:t>
            </a:r>
            <a:endParaRPr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Note the need for linkages to land/ocean carbon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❖"/>
            </a:pPr>
            <a:r>
              <a:rPr b="1" i="1" lang="en-GB" u="sng"/>
              <a:t>Action and Decisions recorded</a:t>
            </a:r>
            <a:r>
              <a:rPr b="1" i="1" lang="en-GB"/>
              <a:t> and </a:t>
            </a:r>
            <a:r>
              <a:rPr b="1" i="1" lang="en-GB" u="sng"/>
              <a:t>Documents endorsed</a:t>
            </a:r>
            <a:endParaRPr b="1" i="1" u="sng"/>
          </a:p>
          <a:p>
            <a:pPr indent="-381000" lvl="1" marL="914400" rtl="0" algn="l">
              <a:spcBef>
                <a:spcPts val="5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Agreed to update the Roadmap</a:t>
            </a:r>
            <a:endParaRPr/>
          </a:p>
          <a:p>
            <a:pPr indent="-381000" lvl="1" marL="914400" rtl="0" algn="l">
              <a:spcBef>
                <a:spcPts val="500"/>
              </a:spcBef>
              <a:spcAft>
                <a:spcPts val="0"/>
              </a:spcAft>
              <a:buSzPts val="2400"/>
              <a:buChar char="➢"/>
            </a:pPr>
            <a:r>
              <a:rPr lang="en-GB"/>
              <a:t>GHT TT tasked to do so, aiming for Plenary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3"/>
          <p:cNvSpPr txBox="1"/>
          <p:nvPr>
            <p:ph type="title"/>
          </p:nvPr>
        </p:nvSpPr>
        <p:spPr>
          <a:xfrm>
            <a:off x="176050" y="175950"/>
            <a:ext cx="10098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7.2 CEOS Greenhouse Gas Roadmap Update</a:t>
            </a:r>
            <a:endParaRPr sz="3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348308" y="1225908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b="1" i="1" lang="en-GB" sz="1800" u="sng"/>
              <a:t>Issues raised</a:t>
            </a:r>
            <a:endParaRPr b="1" i="1" sz="1800" u="sng"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-GB" sz="1400"/>
              <a:t>UNEP’s IMEO aims to provide the data required to target methane reductions at the speed and scale needed to achieve climate goals</a:t>
            </a:r>
            <a:endParaRPr sz="1400"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-GB" sz="1400"/>
              <a:t>IMEO is a core implementing partner of the Global Methane Pledge</a:t>
            </a:r>
            <a:endParaRPr sz="1400"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-GB" sz="1400"/>
              <a:t>Key asks of CEOS are:</a:t>
            </a:r>
            <a:endParaRPr sz="1400"/>
          </a:p>
          <a:p>
            <a:pPr indent="-317500" lvl="2" marL="1371600" rtl="0" algn="l">
              <a:spcBef>
                <a:spcPts val="1000"/>
              </a:spcBef>
              <a:spcAft>
                <a:spcPts val="0"/>
              </a:spcAft>
              <a:buSzPts val="1400"/>
              <a:buChar char="o"/>
            </a:pPr>
            <a:r>
              <a:rPr lang="en-GB" sz="1400"/>
              <a:t>Reduced latency of alert products </a:t>
            </a:r>
            <a:endParaRPr sz="1400"/>
          </a:p>
          <a:p>
            <a:pPr indent="-317500" lvl="2" marL="1371600" rtl="0" algn="l">
              <a:spcBef>
                <a:spcPts val="1000"/>
              </a:spcBef>
              <a:spcAft>
                <a:spcPts val="0"/>
              </a:spcAft>
              <a:buSzPts val="1400"/>
              <a:buChar char="o"/>
            </a:pPr>
            <a:r>
              <a:rPr lang="en-GB" sz="1400"/>
              <a:t>Help with a tip-and-cue system with global mappers to automatically aid in coordination of plume imager tasking</a:t>
            </a:r>
            <a:endParaRPr sz="1400"/>
          </a:p>
          <a:p>
            <a:pPr indent="-317500" lvl="2" marL="1371600" rtl="0" algn="l">
              <a:spcBef>
                <a:spcPts val="1000"/>
              </a:spcBef>
              <a:spcAft>
                <a:spcPts val="0"/>
              </a:spcAft>
              <a:buSzPts val="1400"/>
              <a:buChar char="o"/>
            </a:pPr>
            <a:r>
              <a:rPr lang="en-GB" sz="1400"/>
              <a:t>Engage with IMEO on best practices to promote trust in data</a:t>
            </a:r>
            <a:endParaRPr sz="1400"/>
          </a:p>
          <a:p>
            <a:pPr indent="-317500" lvl="2" marL="1371600" rtl="0" algn="l">
              <a:spcBef>
                <a:spcPts val="1000"/>
              </a:spcBef>
              <a:spcAft>
                <a:spcPts val="0"/>
              </a:spcAft>
              <a:buSzPts val="1400"/>
              <a:buChar char="o"/>
            </a:pPr>
            <a:r>
              <a:rPr lang="en-GB" sz="1400"/>
              <a:t>Collaboration on controlled release studies</a:t>
            </a:r>
            <a:endParaRPr sz="1400"/>
          </a:p>
          <a:p>
            <a:pPr indent="-317500" lvl="2" marL="1371600" rtl="0" algn="l">
              <a:spcBef>
                <a:spcPts val="1000"/>
              </a:spcBef>
              <a:spcAft>
                <a:spcPts val="0"/>
              </a:spcAft>
              <a:buSzPts val="1400"/>
              <a:buChar char="o"/>
            </a:pPr>
            <a:r>
              <a:rPr lang="en-GB" sz="1400"/>
              <a:t>Support process of moving from L2 to L4 products</a:t>
            </a:r>
            <a:endParaRPr sz="1400"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➢"/>
            </a:pPr>
            <a:r>
              <a:rPr lang="en-GB" sz="1400"/>
              <a:t>Noted the need for quick, low accuracy data with few false positives for plumes</a:t>
            </a:r>
            <a:endParaRPr sz="14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❖"/>
            </a:pPr>
            <a:r>
              <a:rPr b="1" i="1" lang="en-GB" sz="1800" u="sng"/>
              <a:t>Action and Decisions recorded</a:t>
            </a:r>
            <a:r>
              <a:rPr b="1" i="1" lang="en-GB" sz="1800"/>
              <a:t> and </a:t>
            </a:r>
            <a:r>
              <a:rPr b="1" i="1" lang="en-GB" sz="1800" u="sng"/>
              <a:t>Documents endorsed</a:t>
            </a:r>
            <a:endParaRPr b="1" i="1" sz="1800" u="sng"/>
          </a:p>
          <a:p>
            <a:pPr indent="-317500" lvl="1" marL="914400" rtl="0" algn="l"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➢"/>
            </a:pPr>
            <a:r>
              <a:rPr lang="en-GB" sz="1400"/>
              <a:t>GHG Roadmap 2024 update to reflect IMEO requirements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176050" y="175950"/>
            <a:ext cx="10098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7.3 </a:t>
            </a:r>
            <a:r>
              <a:rPr lang="en-GB" sz="3400"/>
              <a:t>IMEO Activities and CEOS Cooperation </a:t>
            </a:r>
            <a:endParaRPr sz="3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348308" y="136288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❖"/>
            </a:pPr>
            <a:r>
              <a:rPr b="1" i="1" lang="en-GB" sz="2100" u="sng"/>
              <a:t>Issue raised</a:t>
            </a:r>
            <a:endParaRPr b="1" i="1" sz="2100" u="sng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➢"/>
            </a:pPr>
            <a:r>
              <a:rPr lang="en-GB" sz="1700"/>
              <a:t>Auditing scheme - aiming for pre COP30 publication (Q4 2025)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➢"/>
            </a:pPr>
            <a:r>
              <a:rPr lang="en-GB" sz="1700"/>
              <a:t>NPL hosted a UKSA-sponsored methane reporting standards workshop 26-28 Feb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➢"/>
            </a:pPr>
            <a:r>
              <a:rPr lang="en-GB" sz="1700"/>
              <a:t>Builds on previous CEOS work and partners with key parallel programmes and stakeholders to add value as an underpinning framework to enable reporting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➢"/>
            </a:pPr>
            <a:r>
              <a:rPr lang="en-GB" sz="1700"/>
              <a:t>CEOS can act in a co-ordinating role in this relatively immature phase but open to stepping back as the initiative matures and suitable stakeholders assume roles.</a:t>
            </a:r>
            <a:endParaRPr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➢"/>
            </a:pPr>
            <a:r>
              <a:rPr lang="en-GB" sz="1700"/>
              <a:t>Various asks in: GHG inventories, standards development, and validation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1700" u="sng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176050" y="175950"/>
            <a:ext cx="100983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7.4b UKSA/NPL efforts</a:t>
            </a:r>
            <a:r>
              <a:rPr lang="en-GB" sz="2700"/>
              <a:t> </a:t>
            </a:r>
            <a:r>
              <a:rPr lang="en-GB" sz="3000"/>
              <a:t> 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