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3"/>
  </p:notesMasterIdLst>
  <p:sldIdLst>
    <p:sldId id="256" r:id="rId3"/>
    <p:sldId id="257" r:id="rId4"/>
    <p:sldId id="432" r:id="rId5"/>
    <p:sldId id="260" r:id="rId6"/>
    <p:sldId id="259" r:id="rId7"/>
    <p:sldId id="261" r:id="rId8"/>
    <p:sldId id="262" r:id="rId9"/>
    <p:sldId id="435" r:id="rId10"/>
    <p:sldId id="263" r:id="rId11"/>
    <p:sldId id="43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Candara" panose="020E0502030303020204" pitchFamily="34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hsfKitLSdPKGaFVWg1psro19Pv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5F7287F-0F86-4AB6-B117-A135E4F76AB5}">
  <a:tblStyle styleId="{45F7287F-0F86-4AB6-B117-A135E4F76AB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9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52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9abe28f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g2c9abe28f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405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d5b0ac05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g26d5b0ac05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Earth observations can contribute to progress on many more Targets than Indicators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11.4: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Strengthen efforts to protect and safeguard the world’s cultural and natural heritage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11.4.1: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Total expenditure per capita spent on the preservation, protection &amp; conservation of all cultural and natural heritage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13.3: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Improve education, awareness-raising and human and institutional capacity on climate change mitigation, adaptation, impact reduction and early warning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Candara" charset="0"/>
              <a:cs typeface="Candara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13.3.1: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charset="0"/>
                <a:ea typeface="Candara" charset="0"/>
                <a:cs typeface="Candara" charset="0"/>
              </a:rPr>
              <a:t>Number of countries that have integrated mitigation, adaptation, impact reduction and early warning into primary, secondary and tertiary curricula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AF332-0892-4620-B6E7-556A92BF5D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524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c270a5746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g24c270a5746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p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A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c9abe28f7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g2c9abe28f7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9abe28f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g2c9abe28f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9abe28f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g2c9abe28f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6121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c9abe28f7b_0_1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g2c9abe28f7b_0_1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4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4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4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14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4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69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88E58-8FA0-EFDC-A126-06231C04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AE8E3-46EC-1294-0E23-EC9B9D828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4EDE9-4B1F-0A0C-8137-6126E818B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0672B-3644-D548-38DE-958BEB4453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3B8910-3E1C-5FBD-68FE-83CE0839CB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2F9B50-75EC-46E6-9E0E-B8C32C1BC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47AB-9B7D-48F3-AF0F-3E28F03CD116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99E683-BD7F-56D9-18CD-71CDFEC83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C36F02-FB2E-A903-507E-9E200D5E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A667-4DFC-415B-B834-1CC4D8CE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03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3A043-B3E0-E8ED-F2BB-04090DD49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41B63-FB57-FC16-529B-BCAEFF2F7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47AB-9B7D-48F3-AF0F-3E28F03CD116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E709C-F268-D11F-2B10-35E40A842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0B3E3-43D1-FCDB-461C-4992F1C6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A667-4DFC-415B-B834-1CC4D8CE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71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F52F5C-7463-429A-DA92-91E0D6192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47AB-9B7D-48F3-AF0F-3E28F03CD116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F84832-BFA5-FAE7-A9C1-5BD59EF7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C26BD-2034-ED34-2986-3D90B4A8F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A667-4DFC-415B-B834-1CC4D8CE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44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EC637-8E2B-0A83-0DD2-06AC5818D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D6D38-6E98-06D7-0C5D-071C4D792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ECAF2-4313-7416-22DD-0ED223319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B8BC1-4685-FFE8-47ED-D202CF16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47AB-9B7D-48F3-AF0F-3E28F03CD116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7B0CA-0966-2D56-74F3-40978E33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B0503-A05D-0F62-D358-2ACC2D409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A667-4DFC-415B-B834-1CC4D8CE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44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64CC-38E5-7DB0-A60A-63A083402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62673A-C89F-1B5A-0694-7AC16EC89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1009D-070E-2202-9F9D-9CBB4BD8E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03208-6E64-3261-EC1B-8A2A37A52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47AB-9B7D-48F3-AF0F-3E28F03CD116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ED0C5-A48F-42BB-E0BB-EA78C76D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D5133-4F86-C443-0124-0432437B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A667-4DFC-415B-B834-1CC4D8CE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9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60332-2BE4-E36E-0C4C-4719549F8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BCE65-799B-6E03-3628-8BD34B746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0C96A-5293-1DD9-EEA3-62A3679B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47AB-9B7D-48F3-AF0F-3E28F03CD116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CA177-C4AC-1431-FAF3-1E4E07C1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BDC7B-AA60-E5B9-FBFB-38DC9D96B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A667-4DFC-415B-B834-1CC4D8CE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89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D6AA2E-586F-7388-810F-92376E229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4CE6B-859A-2B94-A70F-768BE0121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48967-7486-EE6B-EE12-AC7A547A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47AB-9B7D-48F3-AF0F-3E28F03CD116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AB39B-3FA8-9465-7722-EBB8CFEE0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869A7-35AB-B80C-3BC1-EE12B546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A667-4DFC-415B-B834-1CC4D8CE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3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8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8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AU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AU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4c270a5746_1_5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g24c270a5746_1_5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g24c270a5746_1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4" name="Google Shape;44;g24c270a5746_1_5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24c270a5746_1_5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24c270a5746_1_5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AU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24c270a5746_1_5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19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2" name="Google Shape;52;p1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9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AU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F8B06-4867-BF70-6363-58133E250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F9292-1F1D-90F2-EA09-83C9F30C9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8E434-2071-5885-4EA0-4FF0C25C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47AB-9B7D-48F3-AF0F-3E28F03CD116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D913E-67F5-BBCF-55A1-9ED5D9CF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BCAD1-B8D9-871D-D3C3-401E5345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A667-4DFC-415B-B834-1CC4D8CE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7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D55E9-64E8-5043-7197-172EBEC07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F3188-63E7-5068-3F2A-69526D9BD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51603-D4CC-BD80-6F2A-BFCAEA56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47AB-9B7D-48F3-AF0F-3E28F03CD116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2A5C3-5AE3-7C10-CA9D-83FAF4B2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92AD4-85F3-5C4D-3204-BCCC95D2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A667-4DFC-415B-B834-1CC4D8CE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7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5509C-E271-5EE7-D39F-FE8860710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EBF5C-98FE-89DF-7FC9-71EF752B5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60757-4161-F096-64CC-B81AC01E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47AB-9B7D-48F3-AF0F-3E28F03CD116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8EC67-E258-6139-DCAE-FEB0FE1A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BF0AB-0C01-9031-EB44-73E4AF10D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A667-4DFC-415B-B834-1CC4D8CE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7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A7D38-BC95-618B-8EE1-E6E7067C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6B4D9-FB71-142A-624D-F4AAF010E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19055-59E5-2E2E-BDB1-84F214500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40275-81D0-B608-0EBC-97F29E1C4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447AB-9B7D-48F3-AF0F-3E28F03CD116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680D3-51E1-73AA-4B0C-062C22461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386BB-BFFF-903A-AA81-E8CB7FB7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0A667-4DFC-415B-B834-1CC4D8CE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4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3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3BD168-C97F-2354-866A-903EFA613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68795-DA55-7A05-21AF-0B044836C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94945-DEF9-26CF-596E-C230C12A3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447AB-9B7D-48F3-AF0F-3E28F03CD116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4D9A4-2FF7-D773-5475-96EA52DC8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8B543-D387-C5B9-26C5-50CD7233E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0A667-4DFC-415B-B834-1CC4D8CE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8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"/>
          <p:cNvSpPr txBox="1"/>
          <p:nvPr/>
        </p:nvSpPr>
        <p:spPr>
          <a:xfrm>
            <a:off x="232839" y="442997"/>
            <a:ext cx="5429051" cy="64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Sustainable Development Goals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AU" sz="48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Coordination Group</a:t>
            </a:r>
            <a:endParaRPr sz="48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br>
              <a:rPr lang="en-AU" sz="44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endParaRPr sz="44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7895936" y="4452869"/>
            <a:ext cx="4092513" cy="1887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AU" sz="18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David Borges, CEOS SEO</a:t>
            </a:r>
            <a:endParaRPr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AU" sz="18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Flora Kerblat, CSIRO </a:t>
            </a:r>
            <a:endParaRPr sz="18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AU" sz="18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Agenda Item 8.2</a:t>
            </a:r>
            <a:endParaRPr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AU" sz="18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CEOS SIT-39</a:t>
            </a:r>
            <a:endParaRPr sz="18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AU" sz="1800" b="1" i="0" u="none" strike="noStrike" cap="none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Tokyo, Japan</a:t>
            </a:r>
            <a:endParaRPr sz="18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1800" b="1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9abe28f7b_0_0"/>
          <p:cNvSpPr txBox="1">
            <a:spLocks noGrp="1"/>
          </p:cNvSpPr>
          <p:nvPr>
            <p:ph type="title"/>
          </p:nvPr>
        </p:nvSpPr>
        <p:spPr>
          <a:xfrm>
            <a:off x="235185" y="253417"/>
            <a:ext cx="10837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AU" dirty="0">
                <a:latin typeface="Tahoma"/>
                <a:ea typeface="Tahoma"/>
                <a:cs typeface="Tahoma"/>
                <a:sym typeface="Tahoma"/>
              </a:rPr>
              <a:t>CEOS Strategic Direction on SDG 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" name="Google Shape;158;g2c9abe28f7b_0_0"/>
          <p:cNvSpPr txBox="1">
            <a:spLocks noGrp="1"/>
          </p:cNvSpPr>
          <p:nvPr>
            <p:ph type="body" idx="1"/>
          </p:nvPr>
        </p:nvSpPr>
        <p:spPr>
          <a:xfrm>
            <a:off x="335747" y="1080856"/>
            <a:ext cx="11006508" cy="51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r>
              <a:rPr lang="en-US" sz="2400" dirty="0"/>
              <a:t>Coordination Group Side Meeting Outcomes</a:t>
            </a:r>
          </a:p>
          <a:p>
            <a:pPr marL="342900" lvl="8" indent="-342900">
              <a:lnSpc>
                <a:spcPct val="90000"/>
              </a:lnSpc>
              <a:spcBef>
                <a:spcPts val="120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Deliverables Tracking Tool update</a:t>
            </a:r>
          </a:p>
          <a:p>
            <a:pPr marL="342900" lvl="8" indent="-342900">
              <a:lnSpc>
                <a:spcPct val="90000"/>
              </a:lnSpc>
              <a:spcBef>
                <a:spcPts val="120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sz="2000" dirty="0"/>
              <a:t>CEOS Work Plan mapping exercise</a:t>
            </a: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8">
              <a:lnSpc>
                <a:spcPct val="90000"/>
              </a:lnSpc>
              <a:spcBef>
                <a:spcPts val="1200"/>
              </a:spcBef>
              <a:buSzPts val="2800"/>
            </a:pPr>
            <a:endParaRPr lang="en-US" sz="1100" dirty="0"/>
          </a:p>
          <a:p>
            <a:pPr lvl="8">
              <a:lnSpc>
                <a:spcPct val="90000"/>
              </a:lnSpc>
              <a:spcBef>
                <a:spcPts val="1200"/>
              </a:spcBef>
              <a:buSzPts val="2800"/>
            </a:pPr>
            <a:r>
              <a:rPr lang="en-US" sz="2400" b="1" u="sng" dirty="0"/>
              <a:t>SIT-39 Discussion</a:t>
            </a:r>
          </a:p>
          <a:p>
            <a:pPr marL="342900" lvl="8" indent="-342900">
              <a:lnSpc>
                <a:spcPct val="90000"/>
              </a:lnSpc>
              <a:spcBef>
                <a:spcPts val="120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sz="2400" dirty="0"/>
              <a:t>SDGs are least resourced of all four CEOS Strategic Priorities</a:t>
            </a:r>
          </a:p>
          <a:p>
            <a:pPr marL="342900" lvl="8" indent="-342900">
              <a:lnSpc>
                <a:spcPct val="90000"/>
              </a:lnSpc>
              <a:spcBef>
                <a:spcPts val="120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sz="2400" dirty="0"/>
              <a:t>“Sustainable development” activities require additional effort to actually support SDG Framework</a:t>
            </a:r>
          </a:p>
          <a:p>
            <a:pPr marL="342900" lvl="8" indent="-342900">
              <a:lnSpc>
                <a:spcPct val="90000"/>
              </a:lnSpc>
              <a:spcBef>
                <a:spcPts val="120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sz="2400" dirty="0"/>
              <a:t>New Indicator EO Support Sheets could be created with additional support from WGs, VCs, etc.</a:t>
            </a:r>
          </a:p>
          <a:p>
            <a:pPr marL="342900" lvl="8" indent="-342900">
              <a:lnSpc>
                <a:spcPct val="90000"/>
              </a:lnSpc>
              <a:spcBef>
                <a:spcPts val="1200"/>
              </a:spcBef>
              <a:buSzPts val="2800"/>
              <a:buFont typeface="Arial" panose="020B0604020202020204" pitchFamily="34" charset="0"/>
              <a:buChar char="•"/>
            </a:pPr>
            <a:r>
              <a:rPr lang="en-US" sz="2400" dirty="0"/>
              <a:t>Does CEOS want to pursue SDG </a:t>
            </a:r>
            <a:r>
              <a:rPr lang="en-US" sz="2400" b="1" dirty="0"/>
              <a:t>policy impact </a:t>
            </a:r>
            <a:r>
              <a:rPr lang="en-US" sz="2400" dirty="0"/>
              <a:t>at Strategic Priority level?</a:t>
            </a:r>
          </a:p>
          <a:p>
            <a:pPr marL="342900" lvl="8" indent="-342900">
              <a:lnSpc>
                <a:spcPct val="90000"/>
              </a:lnSpc>
              <a:spcBef>
                <a:spcPts val="1200"/>
              </a:spcBef>
              <a:buSzPts val="2800"/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142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6d5b0ac050_0_10"/>
          <p:cNvSpPr txBox="1">
            <a:spLocks noGrp="1"/>
          </p:cNvSpPr>
          <p:nvPr>
            <p:ph type="body" idx="1"/>
          </p:nvPr>
        </p:nvSpPr>
        <p:spPr>
          <a:xfrm>
            <a:off x="345639" y="3410403"/>
            <a:ext cx="8863015" cy="216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AU" sz="2600" b="1" dirty="0">
                <a:solidFill>
                  <a:srgbClr val="000000"/>
                </a:solidFill>
              </a:rPr>
              <a:t>Strategic Lead: </a:t>
            </a:r>
            <a:r>
              <a:rPr lang="en-AU" sz="2600" dirty="0">
                <a:solidFill>
                  <a:srgbClr val="000000"/>
                </a:solidFill>
              </a:rPr>
              <a:t>JAXA SIT Chair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AU" sz="2600" b="1" dirty="0">
                <a:solidFill>
                  <a:srgbClr val="000000"/>
                </a:solidFill>
              </a:rPr>
              <a:t>Implementation Lead: </a:t>
            </a:r>
            <a:r>
              <a:rPr lang="en-AU" sz="2600" dirty="0">
                <a:solidFill>
                  <a:srgbClr val="000000"/>
                </a:solidFill>
              </a:rPr>
              <a:t>SEO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AU" sz="2600" b="1" dirty="0">
                <a:solidFill>
                  <a:srgbClr val="000000"/>
                </a:solidFill>
              </a:rPr>
              <a:t>Primary Members: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AU" sz="2600" dirty="0">
                <a:solidFill>
                  <a:srgbClr val="000000"/>
                </a:solidFill>
              </a:rPr>
              <a:t>CSIRO, ESA, NOAA, SANSA, NASA, CEO, GEO Sec</a:t>
            </a:r>
            <a:endParaRPr dirty="0"/>
          </a:p>
        </p:txBody>
      </p:sp>
      <p:sp>
        <p:nvSpPr>
          <p:cNvPr id="112" name="Google Shape;112;g26d5b0ac050_0_10"/>
          <p:cNvSpPr txBox="1">
            <a:spLocks noGrp="1"/>
          </p:cNvSpPr>
          <p:nvPr>
            <p:ph type="title"/>
          </p:nvPr>
        </p:nvSpPr>
        <p:spPr>
          <a:xfrm>
            <a:off x="254650" y="185186"/>
            <a:ext cx="9105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AU" dirty="0"/>
              <a:t>Context &amp; Structure</a:t>
            </a:r>
            <a:endParaRPr dirty="0"/>
          </a:p>
        </p:txBody>
      </p:sp>
      <p:sp>
        <p:nvSpPr>
          <p:cNvPr id="113" name="Google Shape;113;g26d5b0ac050_0_10"/>
          <p:cNvSpPr txBox="1">
            <a:spLocks noGrp="1"/>
          </p:cNvSpPr>
          <p:nvPr>
            <p:ph type="body" idx="1"/>
          </p:nvPr>
        </p:nvSpPr>
        <p:spPr>
          <a:xfrm>
            <a:off x="271750" y="1358099"/>
            <a:ext cx="1144530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AU" sz="3200" b="1" dirty="0">
                <a:solidFill>
                  <a:srgbClr val="000000"/>
                </a:solidFill>
              </a:rPr>
              <a:t>CEOS Strategic Priority</a:t>
            </a:r>
            <a:endParaRPr sz="32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AU" sz="2600" dirty="0">
                <a:solidFill>
                  <a:srgbClr val="000000"/>
                </a:solidFill>
              </a:rPr>
              <a:t>“Proactively engage in global discussions on the critical challenges that face society, including attaining the </a:t>
            </a:r>
            <a:r>
              <a:rPr lang="en-AU" sz="2600" i="1" dirty="0">
                <a:solidFill>
                  <a:srgbClr val="000000"/>
                </a:solidFill>
              </a:rPr>
              <a:t>2030 Agenda for Sustainable Development</a:t>
            </a:r>
            <a:r>
              <a:rPr lang="en-AU" sz="2600" dirty="0">
                <a:solidFill>
                  <a:srgbClr val="000000"/>
                </a:solidFill>
              </a:rPr>
              <a:t>.”</a:t>
            </a:r>
            <a:endParaRPr sz="26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UN Sustainable Development Goals - Plant With Purpose">
            <a:extLst>
              <a:ext uri="{FF2B5EF4-FFF2-40B4-BE49-F238E27FC236}">
                <a16:creationId xmlns:a16="http://schemas.microsoft.com/office/drawing/2014/main" id="{D7A27DD0-F860-E683-A68A-4FAC97BA3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618" y="3610263"/>
            <a:ext cx="4751099" cy="73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13E49FA-3B2B-FA4F-A139-4CCA0FE83D94}"/>
              </a:ext>
            </a:extLst>
          </p:cNvPr>
          <p:cNvSpPr txBox="1"/>
          <p:nvPr/>
        </p:nvSpPr>
        <p:spPr>
          <a:xfrm>
            <a:off x="1150288" y="172791"/>
            <a:ext cx="3400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Earth Observations and Geospatial Information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SDG Monitoring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5A8227-BDC3-CE14-CBDB-ED5520332755}"/>
              </a:ext>
            </a:extLst>
          </p:cNvPr>
          <p:cNvSpPr/>
          <p:nvPr/>
        </p:nvSpPr>
        <p:spPr>
          <a:xfrm>
            <a:off x="163059" y="1927783"/>
            <a:ext cx="41315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Alignment of Earth Obs. to the </a:t>
            </a:r>
            <a:b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SDG Goals, Targets, and Indicators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SDGs with most opportunities: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6BF0D5-B5C2-E076-F7B5-8A035FEB4B87}"/>
              </a:ext>
            </a:extLst>
          </p:cNvPr>
          <p:cNvGrpSpPr>
            <a:grpSpLocks noChangeAspect="1"/>
          </p:cNvGrpSpPr>
          <p:nvPr/>
        </p:nvGrpSpPr>
        <p:grpSpPr>
          <a:xfrm>
            <a:off x="1031586" y="3866775"/>
            <a:ext cx="2394483" cy="2412607"/>
            <a:chOff x="6882063" y="4288556"/>
            <a:chExt cx="1894779" cy="190912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D16F20C-5EA1-CD1C-E352-329785242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2442" y="5283277"/>
              <a:ext cx="914400" cy="9144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F2594C3-9DCA-BFD7-E91F-AE7263505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2063" y="4288556"/>
              <a:ext cx="914400" cy="914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286C26-912A-7772-5464-0ABA6AD9E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2442" y="4288556"/>
              <a:ext cx="914400" cy="914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381E24-1C14-6961-D480-4A170FC91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2063" y="5283277"/>
              <a:ext cx="914400" cy="9144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F3C02FB-908D-6254-0534-C01F77D919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7" r="776"/>
          <a:stretch/>
        </p:blipFill>
        <p:spPr>
          <a:xfrm>
            <a:off x="4550376" y="185018"/>
            <a:ext cx="7362497" cy="6515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CEA81E-AE0A-A381-6C7F-BBE4FA17BD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63"/>
          <a:stretch/>
        </p:blipFill>
        <p:spPr>
          <a:xfrm>
            <a:off x="73412" y="129490"/>
            <a:ext cx="1188720" cy="125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3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4c270a5746_1_39"/>
          <p:cNvSpPr txBox="1">
            <a:spLocks noGrp="1"/>
          </p:cNvSpPr>
          <p:nvPr>
            <p:ph type="title"/>
          </p:nvPr>
        </p:nvSpPr>
        <p:spPr>
          <a:xfrm>
            <a:off x="425660" y="220115"/>
            <a:ext cx="10837207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AU" dirty="0">
                <a:latin typeface="Tahoma"/>
                <a:ea typeface="Tahoma"/>
                <a:cs typeface="Tahoma"/>
                <a:sym typeface="Tahoma"/>
              </a:rPr>
              <a:t>EO Support Sheets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" name="Google Shape;135;g24c270a5746_1_39"/>
          <p:cNvSpPr txBox="1"/>
          <p:nvPr/>
        </p:nvSpPr>
        <p:spPr>
          <a:xfrm>
            <a:off x="474128" y="5622158"/>
            <a:ext cx="11359939" cy="830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AU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lang="en-AU" sz="16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Earth Observation (EO) Support sheets </a:t>
            </a:r>
            <a:r>
              <a:rPr lang="en-AU" sz="16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are a valuable resource for the user community and Custodian Agencies: CEOS plans to keep them updates by undertaking an annual review to ensure that details including current approaches and challenges, data requirements, access and tools, and publication references remain up-to-date and useful.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g24c270a5746_1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1427" y="1772842"/>
            <a:ext cx="2548890" cy="367356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2352"/>
              </a:srgbClr>
            </a:outerShdw>
          </a:effectLst>
        </p:spPr>
      </p:pic>
      <p:pic>
        <p:nvPicPr>
          <p:cNvPr id="137" name="Google Shape;137;g24c270a5746_1_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4098" y="1772832"/>
            <a:ext cx="2494041" cy="36877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2352"/>
              </a:srgbClr>
            </a:outerShdw>
          </a:effectLst>
        </p:spPr>
      </p:pic>
      <p:pic>
        <p:nvPicPr>
          <p:cNvPr id="138" name="Google Shape;138;g24c270a5746_1_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11920" y="1765739"/>
            <a:ext cx="2704636" cy="37019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2352"/>
              </a:srgbClr>
            </a:outerShdw>
          </a:effectLst>
        </p:spPr>
      </p:pic>
      <p:pic>
        <p:nvPicPr>
          <p:cNvPr id="139" name="Google Shape;139;g24c270a5746_1_39"/>
          <p:cNvPicPr preferRelativeResize="0"/>
          <p:nvPr/>
        </p:nvPicPr>
        <p:blipFill rotWithShape="1">
          <a:blip r:embed="rId6">
            <a:alphaModFix/>
          </a:blip>
          <a:srcRect l="1731" b="2938"/>
          <a:stretch/>
        </p:blipFill>
        <p:spPr>
          <a:xfrm>
            <a:off x="575444" y="1802827"/>
            <a:ext cx="2425481" cy="36135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2352"/>
              </a:srgbClr>
            </a:outerShdw>
          </a:effectLst>
        </p:spPr>
      </p:pic>
      <p:sp>
        <p:nvSpPr>
          <p:cNvPr id="140" name="Google Shape;140;g24c270a5746_1_39"/>
          <p:cNvSpPr txBox="1"/>
          <p:nvPr/>
        </p:nvSpPr>
        <p:spPr>
          <a:xfrm>
            <a:off x="474128" y="1163384"/>
            <a:ext cx="22956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SDG-24-01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Water</a:t>
            </a:r>
            <a:r>
              <a:rPr lang="en-AU" sz="105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24c270a5746_1_39"/>
          <p:cNvSpPr txBox="1"/>
          <p:nvPr/>
        </p:nvSpPr>
        <p:spPr>
          <a:xfrm>
            <a:off x="3572190" y="1098862"/>
            <a:ext cx="23979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SDG-24-02 </a:t>
            </a:r>
            <a:r>
              <a:rPr lang="en-AU" sz="14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Urbanization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24c270a5746_1_39"/>
          <p:cNvSpPr txBox="1"/>
          <p:nvPr/>
        </p:nvSpPr>
        <p:spPr>
          <a:xfrm>
            <a:off x="6099249" y="1098862"/>
            <a:ext cx="25488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SDG-24-03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Coastal Eutrophication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4c270a5746_1_39"/>
          <p:cNvSpPr txBox="1"/>
          <p:nvPr/>
        </p:nvSpPr>
        <p:spPr>
          <a:xfrm>
            <a:off x="8793912" y="1113212"/>
            <a:ext cx="277170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SDG-23-04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Land Degradation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4c270a5746_1_39"/>
          <p:cNvSpPr txBox="1"/>
          <p:nvPr/>
        </p:nvSpPr>
        <p:spPr>
          <a:xfrm>
            <a:off x="7408758" y="258619"/>
            <a:ext cx="24018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i="0" u="none" strike="noStrike" cap="none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ceos.org/sdg</a:t>
            </a:r>
            <a:endParaRPr sz="2400" i="0" u="none" strike="noStrike" cap="none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>
            <a:spLocks noGrp="1"/>
          </p:cNvSpPr>
          <p:nvPr>
            <p:ph type="title"/>
          </p:nvPr>
        </p:nvSpPr>
        <p:spPr>
          <a:xfrm>
            <a:off x="300832" y="234736"/>
            <a:ext cx="8904813" cy="66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AU" sz="4000" dirty="0">
                <a:latin typeface="Tahoma"/>
                <a:ea typeface="Tahoma"/>
                <a:cs typeface="Tahoma"/>
                <a:sym typeface="Tahoma"/>
              </a:rPr>
              <a:t>2024 SDG Deliverables</a:t>
            </a:r>
            <a:endParaRPr dirty="0"/>
          </a:p>
        </p:txBody>
      </p:sp>
      <p:sp>
        <p:nvSpPr>
          <p:cNvPr id="128" name="Google Shape;128;p3"/>
          <p:cNvSpPr/>
          <p:nvPr/>
        </p:nvSpPr>
        <p:spPr>
          <a:xfrm>
            <a:off x="3602483" y="1498954"/>
            <a:ext cx="246286" cy="410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9" name="Google Shape;129;p3"/>
          <p:cNvGraphicFramePr/>
          <p:nvPr>
            <p:extLst>
              <p:ext uri="{D42A27DB-BD31-4B8C-83A1-F6EECF244321}">
                <p14:modId xmlns:p14="http://schemas.microsoft.com/office/powerpoint/2010/main" val="3038769748"/>
              </p:ext>
            </p:extLst>
          </p:nvPr>
        </p:nvGraphicFramePr>
        <p:xfrm>
          <a:off x="566501" y="1257998"/>
          <a:ext cx="11136900" cy="4515900"/>
        </p:xfrm>
        <a:graphic>
          <a:graphicData uri="http://schemas.openxmlformats.org/drawingml/2006/table">
            <a:tbl>
              <a:tblPr>
                <a:noFill/>
                <a:tableStyleId>{45F7287F-0F86-4AB6-B117-A135E4F76AB5}</a:tableStyleId>
              </a:tblPr>
              <a:tblGrid>
                <a:gridCol w="127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0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8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2400"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500" b="1" u="none" strike="noStrike" cap="none"/>
                        <a:t>Number</a:t>
                      </a:r>
                      <a:endParaRPr sz="2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500" b="1" u="none" strike="noStrike" cap="none"/>
                        <a:t>Deliverable Title</a:t>
                      </a:r>
                      <a:endParaRPr sz="2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b="1" u="none" strike="noStrike" cap="none"/>
                        <a:t>Due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b="1" u="none" strike="noStrike" cap="none"/>
                        <a:t>Responsible User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b="1" u="none" strike="noStrike" cap="none" dirty="0"/>
                        <a:t>Responsible Agency</a:t>
                      </a:r>
                      <a:endParaRPr sz="1400" b="1" u="none" strike="noStrike" cap="none" dirty="0"/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925">
                <a:tc>
                  <a:txBody>
                    <a:bodyPr/>
                    <a:lstStyle/>
                    <a:p>
                      <a:pPr marL="0" marR="27305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SDG-24-01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305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EO Support sheet for SDG Indicator 6.6.1 (Water)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2024 Q4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Marc Paganini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 dirty="0"/>
                        <a:t>ESA</a:t>
                      </a:r>
                      <a:endParaRPr sz="1400" u="none" strike="noStrike" cap="none" dirty="0"/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925">
                <a:tc>
                  <a:txBody>
                    <a:bodyPr/>
                    <a:lstStyle/>
                    <a:p>
                      <a:pPr marL="0" marR="27305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SDG-24-02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305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EO Support sheet for SDG Indicator 11.3.1 (Urbanization)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>
                          <a:solidFill>
                            <a:schemeClr val="dk1"/>
                          </a:solidFill>
                        </a:rPr>
                        <a:t>2024 Q4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Martyn Clark, Nale Mudau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 dirty="0"/>
                        <a:t>GEO Sec, SANSA</a:t>
                      </a:r>
                      <a:endParaRPr sz="1400" u="none" strike="noStrike" cap="none" dirty="0"/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475">
                <a:tc>
                  <a:txBody>
                    <a:bodyPr/>
                    <a:lstStyle/>
                    <a:p>
                      <a:pPr marL="0" marR="27305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SDG-24-03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305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EO Support sheet for SDG Indicator 14.1.1 (Marine Pollution)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>
                          <a:solidFill>
                            <a:schemeClr val="dk1"/>
                          </a:solidFill>
                        </a:rPr>
                        <a:t>2024 Q4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Paul DiGiacomo, Katy Matthews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NOAA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400">
                <a:tc>
                  <a:txBody>
                    <a:bodyPr/>
                    <a:lstStyle/>
                    <a:p>
                      <a:pPr marL="0" marR="27305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SDG-23-04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EO Support sheet for SDG Indicator 15.3.1 (Land degradation)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>
                          <a:solidFill>
                            <a:schemeClr val="dk1"/>
                          </a:solidFill>
                        </a:rPr>
                        <a:t>2024 Q4</a:t>
                      </a:r>
                      <a:endParaRPr sz="20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Neil Sims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CSIRO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925">
                <a:tc>
                  <a:txBody>
                    <a:bodyPr/>
                    <a:lstStyle/>
                    <a:p>
                      <a:pPr marL="0" marR="28575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SDG-24-04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7305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UN-GGIM IAEG-SDGs WGGI Paper: </a:t>
                      </a:r>
                      <a:r>
                        <a:rPr lang="en-AU" sz="1400" i="1" u="none" strike="noStrike" cap="none"/>
                        <a:t>“Rescuing the SDGs”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2024 Q2</a:t>
                      </a:r>
                      <a:endParaRPr sz="20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Flora Kerblat, Dave Borges, Osamu Ochiai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CSIRO, SEO, JAXA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925">
                <a:tc>
                  <a:txBody>
                    <a:bodyPr/>
                    <a:lstStyle/>
                    <a:p>
                      <a:pPr marL="0" marR="28575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SDG-23-05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7305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GEO-LDN: SIDS Cloud Cover Analysis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2024 Q2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Dave Borges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SEO, CSIRO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925">
                <a:tc>
                  <a:txBody>
                    <a:bodyPr/>
                    <a:lstStyle/>
                    <a:p>
                      <a:pPr marL="0" marR="28575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SDG-24-05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7305" lvl="0" indent="0" algn="just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 dirty="0"/>
                        <a:t>UNCCD: SIDS Land Cover Dataset Suitability Analysis</a:t>
                      </a:r>
                      <a:endParaRPr sz="1400" u="none" strike="noStrike" cap="none" dirty="0"/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2024 Q4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/>
                        <a:t>Dave Borges, Neil Sims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27305" lvl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 dirty="0"/>
                        <a:t>SEO, CSIRO</a:t>
                      </a:r>
                      <a:endParaRPr sz="1400" u="none" strike="noStrike" cap="none" dirty="0"/>
                    </a:p>
                  </a:txBody>
                  <a:tcPr marL="68575" marR="68575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9abe28f7b_0_15"/>
          <p:cNvSpPr txBox="1">
            <a:spLocks noGrp="1"/>
          </p:cNvSpPr>
          <p:nvPr>
            <p:ph type="title"/>
          </p:nvPr>
        </p:nvSpPr>
        <p:spPr>
          <a:xfrm>
            <a:off x="235185" y="253417"/>
            <a:ext cx="10837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AU" dirty="0">
                <a:latin typeface="Tahoma"/>
                <a:ea typeface="Tahoma"/>
                <a:cs typeface="Tahoma"/>
                <a:sym typeface="Tahoma"/>
              </a:rPr>
              <a:t>Supporting GEO-LDN &amp; UNCCD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" name="Google Shape;150;g2c9abe28f7b_0_15"/>
          <p:cNvSpPr txBox="1">
            <a:spLocks noGrp="1"/>
          </p:cNvSpPr>
          <p:nvPr>
            <p:ph type="body" idx="1"/>
          </p:nvPr>
        </p:nvSpPr>
        <p:spPr>
          <a:xfrm>
            <a:off x="425150" y="1115200"/>
            <a:ext cx="11146500" cy="50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SDG-23-05</a:t>
            </a:r>
            <a:endParaRPr sz="23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Address UNCCD data concerns by conducting Cloud Cover Analysis over Small Island Developing States (SIDS), with South Pacific focus (Landsat, Sentinel-2)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Responsible: SEO, CSIRO</a:t>
            </a: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Completion: 2024 Q2</a:t>
            </a:r>
            <a:endParaRPr sz="2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3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SDG-24-05</a:t>
            </a:r>
            <a:endParaRPr sz="23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Evaluate potential for two new Land Cover datasets to support UNCCD SDG 15.3.1 reporting guidance to member states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Responsible: SEO, CSIRO</a:t>
            </a:r>
            <a:endParaRPr sz="2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Completion: 2024 Q4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g2c9abe28f7b_0_15" descr="UNCCD | Global Land Outlook: UNCCD Commissions Working Papers and Policy  Briefs on Land Restoration – LANDa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7073" y="5329382"/>
            <a:ext cx="2960163" cy="90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c9abe28f7b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6037" y="2760902"/>
            <a:ext cx="3385478" cy="65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9abe28f7b_0_0"/>
          <p:cNvSpPr txBox="1">
            <a:spLocks noGrp="1"/>
          </p:cNvSpPr>
          <p:nvPr>
            <p:ph type="title"/>
          </p:nvPr>
        </p:nvSpPr>
        <p:spPr>
          <a:xfrm>
            <a:off x="235185" y="253417"/>
            <a:ext cx="10837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AU" dirty="0">
                <a:latin typeface="Tahoma"/>
                <a:ea typeface="Tahoma"/>
                <a:cs typeface="Tahoma"/>
                <a:sym typeface="Tahoma"/>
              </a:rPr>
              <a:t>UN-GGIM: “Rescuing the SDGs”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" name="Google Shape;158;g2c9abe28f7b_0_0"/>
          <p:cNvSpPr txBox="1">
            <a:spLocks noGrp="1"/>
          </p:cNvSpPr>
          <p:nvPr>
            <p:ph type="body" idx="1"/>
          </p:nvPr>
        </p:nvSpPr>
        <p:spPr>
          <a:xfrm>
            <a:off x="330124" y="1209975"/>
            <a:ext cx="11496300" cy="25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SDG-24-04</a:t>
            </a:r>
            <a:endParaRPr sz="23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Co-author UN-GGIM IAEG-SDG WGGI* White Paper: “Rescuing the SDGs”. How can the community ensure geospatial data broadly, and EO data specifically, play a greater role in SDG national reporting between 2025-2030. 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AU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Further</a:t>
            </a:r>
            <a:r>
              <a:rPr lang="en-AU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how can our community influence the creation of a Post-2030 Sustainable Development global policy framework where </a:t>
            </a:r>
            <a:r>
              <a:rPr lang="en-AU" sz="23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 is integral</a:t>
            </a:r>
            <a:r>
              <a:rPr lang="en-AU" sz="23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2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g2c9abe28f7b_0_0" descr="UNSD — UN-GGI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23" y="4436597"/>
            <a:ext cx="8118152" cy="14290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58;g2c9abe28f7b_0_0">
            <a:extLst>
              <a:ext uri="{FF2B5EF4-FFF2-40B4-BE49-F238E27FC236}">
                <a16:creationId xmlns:a16="http://schemas.microsoft.com/office/drawing/2014/main" id="{0BAF55AB-A536-E41A-5876-4148F0AB9035}"/>
              </a:ext>
            </a:extLst>
          </p:cNvPr>
          <p:cNvSpPr txBox="1">
            <a:spLocks/>
          </p:cNvSpPr>
          <p:nvPr/>
        </p:nvSpPr>
        <p:spPr>
          <a:xfrm>
            <a:off x="0" y="5756313"/>
            <a:ext cx="11496300" cy="102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200"/>
              </a:spcBef>
              <a:buSzPts val="2800"/>
            </a:pPr>
            <a:r>
              <a:rPr lang="en-US" sz="1100" dirty="0"/>
              <a:t>*UN Committee of Experts on Global Geospatial Information Management (UN-GGIM)</a:t>
            </a:r>
          </a:p>
          <a:p>
            <a:pPr>
              <a:spcBef>
                <a:spcPts val="1200"/>
              </a:spcBef>
              <a:buSzPts val="2800"/>
            </a:pPr>
            <a:r>
              <a:rPr lang="en-US" sz="1100" dirty="0"/>
              <a:t> Inter-Agency and Expert Group on SDG Indicators (IAEG-SDG) Working Group on Geospatial Information (WGGI)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9abe28f7b_0_0"/>
          <p:cNvSpPr txBox="1">
            <a:spLocks noGrp="1"/>
          </p:cNvSpPr>
          <p:nvPr>
            <p:ph type="title"/>
          </p:nvPr>
        </p:nvSpPr>
        <p:spPr>
          <a:xfrm>
            <a:off x="235185" y="253417"/>
            <a:ext cx="10837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AU" dirty="0">
                <a:latin typeface="Tahoma"/>
                <a:ea typeface="Tahoma"/>
                <a:cs typeface="Tahoma"/>
                <a:sym typeface="Tahoma"/>
              </a:rPr>
              <a:t>Policy Impact Opportunities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" name="Google Shape;158;g2c9abe28f7b_0_0"/>
          <p:cNvSpPr txBox="1">
            <a:spLocks noGrp="1"/>
          </p:cNvSpPr>
          <p:nvPr>
            <p:ph type="body" idx="1"/>
          </p:nvPr>
        </p:nvSpPr>
        <p:spPr>
          <a:xfrm>
            <a:off x="511238" y="1237873"/>
            <a:ext cx="5898990" cy="4644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SDG reporting architectures</a:t>
            </a:r>
            <a:r>
              <a:rPr lang="en-US" sz="2400" dirty="0"/>
              <a:t> are based on “Country-owned, Country-led” national statistical data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 data gaps</a:t>
            </a:r>
            <a:r>
              <a:rPr lang="en-US" sz="2400" dirty="0"/>
              <a:t> are well documented, limiting country abilities to report on progress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Earth observations are </a:t>
            </a:r>
            <a:r>
              <a:rPr lang="en-US" sz="2400" dirty="0"/>
              <a:t>classified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as “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Non-Traditional Data Sources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400" dirty="0"/>
              <a:t>Opportunities exist to advocate for increased role of EO in future sustainable development framework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A9E2DB4-C570-5A1A-5725-0C1984EEE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924" y="1783270"/>
            <a:ext cx="5441250" cy="373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3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9abe28f7b_0_1752"/>
          <p:cNvSpPr txBox="1">
            <a:spLocks noGrp="1"/>
          </p:cNvSpPr>
          <p:nvPr>
            <p:ph type="title"/>
          </p:nvPr>
        </p:nvSpPr>
        <p:spPr>
          <a:xfrm>
            <a:off x="198238" y="216491"/>
            <a:ext cx="10837200" cy="609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AU" dirty="0">
                <a:latin typeface="Tahoma"/>
                <a:ea typeface="Tahoma"/>
                <a:cs typeface="Tahoma"/>
                <a:sym typeface="Tahoma"/>
              </a:rPr>
              <a:t>Policy Impact Opportunities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65" name="Google Shape;165;g2c9abe28f7b_0_1752"/>
          <p:cNvGrpSpPr/>
          <p:nvPr/>
        </p:nvGrpSpPr>
        <p:grpSpPr>
          <a:xfrm>
            <a:off x="1513293" y="3747017"/>
            <a:ext cx="3423172" cy="2230640"/>
            <a:chOff x="3168088" y="2800065"/>
            <a:chExt cx="2567444" cy="1673022"/>
          </a:xfrm>
        </p:grpSpPr>
        <p:sp>
          <p:nvSpPr>
            <p:cNvPr id="166" name="Google Shape;166;g2c9abe28f7b_0_1752"/>
            <p:cNvSpPr/>
            <p:nvPr/>
          </p:nvSpPr>
          <p:spPr>
            <a:xfrm>
              <a:off x="3485717" y="3058590"/>
              <a:ext cx="937341" cy="154386"/>
            </a:xfrm>
            <a:prstGeom prst="rect">
              <a:avLst/>
            </a:prstGeom>
            <a:solidFill>
              <a:srgbClr val="307A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g2c9abe28f7b_0_1752"/>
            <p:cNvSpPr txBox="1"/>
            <p:nvPr/>
          </p:nvSpPr>
          <p:spPr>
            <a:xfrm>
              <a:off x="3168088" y="3188890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AU" sz="1600" b="1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2024</a:t>
              </a:r>
              <a:endParaRPr sz="16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" name="Google Shape;168;g2c9abe28f7b_0_1752"/>
            <p:cNvSpPr txBox="1"/>
            <p:nvPr/>
          </p:nvSpPr>
          <p:spPr>
            <a:xfrm>
              <a:off x="3781632" y="3529287"/>
              <a:ext cx="19539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AU" sz="1300" b="1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Comprehensive Review</a:t>
              </a:r>
              <a:endParaRPr sz="13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AU" sz="1300" b="0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Led by IAEG-SDGs, provides opportunity to improve indicator framework.</a:t>
              </a:r>
              <a:endParaRPr sz="13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69" name="Google Shape;169;g2c9abe28f7b_0_1752"/>
            <p:cNvGrpSpPr/>
            <p:nvPr/>
          </p:nvGrpSpPr>
          <p:grpSpPr>
            <a:xfrm>
              <a:off x="3435870" y="2800065"/>
              <a:ext cx="92400" cy="411825"/>
              <a:chOff x="845575" y="2563700"/>
              <a:chExt cx="92400" cy="411825"/>
            </a:xfrm>
          </p:grpSpPr>
          <p:sp>
            <p:nvSpPr>
              <p:cNvPr id="170" name="Google Shape;170;g2c9abe28f7b_0_1752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71" name="Google Shape;171;g2c9abe28f7b_0_1752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72" name="Google Shape;172;g2c9abe28f7b_0_1752"/>
          <p:cNvGrpSpPr/>
          <p:nvPr/>
        </p:nvGrpSpPr>
        <p:grpSpPr>
          <a:xfrm>
            <a:off x="2736271" y="3626303"/>
            <a:ext cx="1780311" cy="1042332"/>
            <a:chOff x="1495679" y="2709524"/>
            <a:chExt cx="1335266" cy="781768"/>
          </a:xfrm>
        </p:grpSpPr>
        <p:sp>
          <p:nvSpPr>
            <p:cNvPr id="173" name="Google Shape;173;g2c9abe28f7b_0_1752"/>
            <p:cNvSpPr/>
            <p:nvPr/>
          </p:nvSpPr>
          <p:spPr>
            <a:xfrm>
              <a:off x="1830784" y="3058589"/>
              <a:ext cx="1000161" cy="154386"/>
            </a:xfrm>
            <a:prstGeom prst="rect">
              <a:avLst/>
            </a:prstGeom>
            <a:solidFill>
              <a:srgbClr val="0942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g2c9abe28f7b_0_1752"/>
            <p:cNvSpPr txBox="1"/>
            <p:nvPr/>
          </p:nvSpPr>
          <p:spPr>
            <a:xfrm>
              <a:off x="1495679" y="2709524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AU" sz="1600" b="1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2025</a:t>
              </a:r>
              <a:endParaRPr sz="16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76" name="Google Shape;176;g2c9abe28f7b_0_1752"/>
            <p:cNvGrpSpPr/>
            <p:nvPr/>
          </p:nvGrpSpPr>
          <p:grpSpPr>
            <a:xfrm rot="10800000">
              <a:off x="1789066" y="3079467"/>
              <a:ext cx="92400" cy="411825"/>
              <a:chOff x="2432708" y="2563700"/>
              <a:chExt cx="92400" cy="411825"/>
            </a:xfrm>
          </p:grpSpPr>
          <p:cxnSp>
            <p:nvCxnSpPr>
              <p:cNvPr id="177" name="Google Shape;177;g2c9abe28f7b_0_1752"/>
              <p:cNvCxnSpPr>
                <a:cxnSpLocks/>
              </p:cNvCxnSpPr>
              <p:nvPr/>
            </p:nvCxnSpPr>
            <p:spPr>
              <a:xfrm>
                <a:off x="2478908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78" name="Google Shape;178;g2c9abe28f7b_0_1752"/>
              <p:cNvSpPr/>
              <p:nvPr/>
            </p:nvSpPr>
            <p:spPr>
              <a:xfrm>
                <a:off x="2432708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9" name="Google Shape;179;g2c9abe28f7b_0_1752"/>
          <p:cNvGrpSpPr/>
          <p:nvPr/>
        </p:nvGrpSpPr>
        <p:grpSpPr>
          <a:xfrm>
            <a:off x="1498456" y="2465616"/>
            <a:ext cx="4779140" cy="1831931"/>
            <a:chOff x="567295" y="1838992"/>
            <a:chExt cx="3584445" cy="1373984"/>
          </a:xfrm>
        </p:grpSpPr>
        <p:sp>
          <p:nvSpPr>
            <p:cNvPr id="180" name="Google Shape;180;g2c9abe28f7b_0_1752"/>
            <p:cNvSpPr/>
            <p:nvPr/>
          </p:nvSpPr>
          <p:spPr>
            <a:xfrm>
              <a:off x="2834537" y="3058590"/>
              <a:ext cx="938540" cy="154386"/>
            </a:xfrm>
            <a:prstGeom prst="rect">
              <a:avLst/>
            </a:prstGeom>
            <a:solidFill>
              <a:srgbClr val="307A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2c9abe28f7b_0_1752"/>
            <p:cNvSpPr txBox="1"/>
            <p:nvPr/>
          </p:nvSpPr>
          <p:spPr>
            <a:xfrm>
              <a:off x="3459040" y="2703969"/>
              <a:ext cx="692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AU" sz="1600" b="1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2027</a:t>
              </a:r>
              <a:endParaRPr sz="16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182;g2c9abe28f7b_0_1752"/>
            <p:cNvSpPr txBox="1"/>
            <p:nvPr/>
          </p:nvSpPr>
          <p:spPr>
            <a:xfrm>
              <a:off x="567295" y="1838992"/>
              <a:ext cx="19998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AU" sz="1300" b="1" dirty="0">
                  <a:latin typeface="Roboto"/>
                  <a:ea typeface="Roboto"/>
                  <a:cs typeface="Roboto"/>
                  <a:sym typeface="Roboto"/>
                </a:rPr>
                <a:t>UN Summit of the Future</a:t>
              </a:r>
              <a:endParaRPr sz="13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AU" sz="1300" dirty="0">
                  <a:latin typeface="Roboto"/>
                  <a:ea typeface="Roboto"/>
                  <a:cs typeface="Roboto"/>
                  <a:sym typeface="Roboto"/>
                </a:rPr>
                <a:t>Create conditions in which implementation of 2030 Agenda can more readily be achieved.</a:t>
              </a:r>
              <a:endParaRPr sz="13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83" name="Google Shape;183;g2c9abe28f7b_0_1752"/>
            <p:cNvGrpSpPr/>
            <p:nvPr/>
          </p:nvGrpSpPr>
          <p:grpSpPr>
            <a:xfrm>
              <a:off x="2784691" y="2800065"/>
              <a:ext cx="92400" cy="411825"/>
              <a:chOff x="194396" y="2563700"/>
              <a:chExt cx="92400" cy="411825"/>
            </a:xfrm>
          </p:grpSpPr>
          <p:sp>
            <p:nvSpPr>
              <p:cNvPr id="184" name="Google Shape;184;g2c9abe28f7b_0_1752"/>
              <p:cNvSpPr/>
              <p:nvPr/>
            </p:nvSpPr>
            <p:spPr>
              <a:xfrm>
                <a:off x="194396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5" name="Google Shape;185;g2c9abe28f7b_0_1752"/>
              <p:cNvCxnSpPr/>
              <p:nvPr/>
            </p:nvCxnSpPr>
            <p:spPr>
              <a:xfrm>
                <a:off x="24059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86" name="Google Shape;186;g2c9abe28f7b_0_1752"/>
          <p:cNvGrpSpPr/>
          <p:nvPr/>
        </p:nvGrpSpPr>
        <p:grpSpPr>
          <a:xfrm>
            <a:off x="5719202" y="4091710"/>
            <a:ext cx="3486930" cy="1823195"/>
            <a:chOff x="3732934" y="3058589"/>
            <a:chExt cx="2615263" cy="1367430"/>
          </a:xfrm>
        </p:grpSpPr>
        <p:sp>
          <p:nvSpPr>
            <p:cNvPr id="187" name="Google Shape;187;g2c9abe28f7b_0_1752"/>
            <p:cNvSpPr/>
            <p:nvPr/>
          </p:nvSpPr>
          <p:spPr>
            <a:xfrm>
              <a:off x="3775942" y="3058589"/>
              <a:ext cx="869995" cy="154385"/>
            </a:xfrm>
            <a:prstGeom prst="rect">
              <a:avLst/>
            </a:prstGeom>
            <a:solidFill>
              <a:srgbClr val="0942A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" name="Google Shape;188;g2c9abe28f7b_0_1752"/>
            <p:cNvGrpSpPr/>
            <p:nvPr/>
          </p:nvGrpSpPr>
          <p:grpSpPr>
            <a:xfrm rot="10800000">
              <a:off x="3732934" y="3079467"/>
              <a:ext cx="92400" cy="411825"/>
              <a:chOff x="3074579" y="2563700"/>
              <a:chExt cx="92400" cy="411825"/>
            </a:xfrm>
          </p:grpSpPr>
          <p:cxnSp>
            <p:nvCxnSpPr>
              <p:cNvPr id="189" name="Google Shape;189;g2c9abe28f7b_0_1752"/>
              <p:cNvCxnSpPr/>
              <p:nvPr/>
            </p:nvCxnSpPr>
            <p:spPr>
              <a:xfrm>
                <a:off x="3120779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90" name="Google Shape;190;g2c9abe28f7b_0_1752"/>
              <p:cNvSpPr/>
              <p:nvPr/>
            </p:nvSpPr>
            <p:spPr>
              <a:xfrm>
                <a:off x="3074579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" name="Google Shape;191;g2c9abe28f7b_0_1752"/>
            <p:cNvSpPr txBox="1"/>
            <p:nvPr/>
          </p:nvSpPr>
          <p:spPr>
            <a:xfrm>
              <a:off x="4281565" y="3194444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AU" sz="1600" b="1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2028</a:t>
              </a:r>
              <a:endParaRPr sz="16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192;g2c9abe28f7b_0_1752"/>
            <p:cNvSpPr txBox="1"/>
            <p:nvPr/>
          </p:nvSpPr>
          <p:spPr>
            <a:xfrm>
              <a:off x="4665197" y="3482219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3" name="Google Shape;193;g2c9abe28f7b_0_1752"/>
          <p:cNvGrpSpPr/>
          <p:nvPr/>
        </p:nvGrpSpPr>
        <p:grpSpPr>
          <a:xfrm>
            <a:off x="6881045" y="3609655"/>
            <a:ext cx="2690696" cy="2294117"/>
            <a:chOff x="6031394" y="2697041"/>
            <a:chExt cx="2018073" cy="1720631"/>
          </a:xfrm>
        </p:grpSpPr>
        <p:sp>
          <p:nvSpPr>
            <p:cNvPr id="194" name="Google Shape;194;g2c9abe28f7b_0_1752"/>
            <p:cNvSpPr/>
            <p:nvPr/>
          </p:nvSpPr>
          <p:spPr>
            <a:xfrm>
              <a:off x="6075125" y="3058590"/>
              <a:ext cx="836087" cy="154385"/>
            </a:xfrm>
            <a:prstGeom prst="rect">
              <a:avLst/>
            </a:prstGeom>
            <a:solidFill>
              <a:srgbClr val="307AF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5" name="Google Shape;195;g2c9abe28f7b_0_1752"/>
            <p:cNvGrpSpPr/>
            <p:nvPr/>
          </p:nvGrpSpPr>
          <p:grpSpPr>
            <a:xfrm>
              <a:off x="6031394" y="2800065"/>
              <a:ext cx="92400" cy="411825"/>
              <a:chOff x="845575" y="2563700"/>
              <a:chExt cx="92400" cy="411825"/>
            </a:xfrm>
          </p:grpSpPr>
          <p:cxnSp>
            <p:nvCxnSpPr>
              <p:cNvPr id="196" name="Google Shape;196;g2c9abe28f7b_0_1752"/>
              <p:cNvCxnSpPr/>
              <p:nvPr/>
            </p:nvCxnSpPr>
            <p:spPr>
              <a:xfrm>
                <a:off x="87792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97" name="Google Shape;197;g2c9abe28f7b_0_1752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8" name="Google Shape;198;g2c9abe28f7b_0_1752"/>
            <p:cNvSpPr txBox="1"/>
            <p:nvPr/>
          </p:nvSpPr>
          <p:spPr>
            <a:xfrm>
              <a:off x="6532124" y="2697041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AU" sz="1600" b="1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2029</a:t>
              </a:r>
              <a:endParaRPr sz="16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" name="Google Shape;199;g2c9abe28f7b_0_1752"/>
            <p:cNvSpPr txBox="1"/>
            <p:nvPr/>
          </p:nvSpPr>
          <p:spPr>
            <a:xfrm>
              <a:off x="6366467" y="3473872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AU" sz="1300" b="1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Adoption of new Framework</a:t>
              </a:r>
              <a:endParaRPr sz="13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AU" sz="1300" b="0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By decision UN Statistical Commission (UNSC)</a:t>
              </a:r>
              <a:endParaRPr sz="13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0" name="Google Shape;200;g2c9abe28f7b_0_1752"/>
          <p:cNvGrpSpPr/>
          <p:nvPr/>
        </p:nvGrpSpPr>
        <p:grpSpPr>
          <a:xfrm>
            <a:off x="8732000" y="2513699"/>
            <a:ext cx="2785746" cy="2245097"/>
            <a:chOff x="5992589" y="1875053"/>
            <a:chExt cx="2089361" cy="1683865"/>
          </a:xfrm>
        </p:grpSpPr>
        <p:sp>
          <p:nvSpPr>
            <p:cNvPr id="201" name="Google Shape;201;g2c9abe28f7b_0_1752"/>
            <p:cNvSpPr/>
            <p:nvPr/>
          </p:nvSpPr>
          <p:spPr>
            <a:xfrm>
              <a:off x="6330720" y="3058589"/>
              <a:ext cx="1751230" cy="152405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g2c9abe28f7b_0_1752"/>
            <p:cNvSpPr txBox="1"/>
            <p:nvPr/>
          </p:nvSpPr>
          <p:spPr>
            <a:xfrm>
              <a:off x="5992589" y="3187518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AU" sz="1600" b="1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2030</a:t>
              </a:r>
              <a:endParaRPr sz="16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6" name="Google Shape;206;g2c9abe28f7b_0_1752"/>
            <p:cNvSpPr txBox="1"/>
            <p:nvPr/>
          </p:nvSpPr>
          <p:spPr>
            <a:xfrm>
              <a:off x="6259414" y="1875053"/>
              <a:ext cx="16830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en-AU" sz="1300" b="1" i="0" u="none" strike="noStrike" cap="none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Post-2030 Sustainable Development Global Policy Framework Launch</a:t>
              </a:r>
              <a:endParaRPr sz="13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7" name="Google Shape;207;g2c9abe28f7b_0_1752"/>
          <p:cNvSpPr txBox="1">
            <a:spLocks noGrp="1"/>
          </p:cNvSpPr>
          <p:nvPr>
            <p:ph type="body" idx="1"/>
          </p:nvPr>
        </p:nvSpPr>
        <p:spPr>
          <a:xfrm>
            <a:off x="230909" y="1344645"/>
            <a:ext cx="102423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Post-2030 Sustainable Development Outlook</a:t>
            </a:r>
            <a:endParaRPr sz="2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87;g2c9abe28f7b_0_1752">
            <a:extLst>
              <a:ext uri="{FF2B5EF4-FFF2-40B4-BE49-F238E27FC236}">
                <a16:creationId xmlns:a16="http://schemas.microsoft.com/office/drawing/2014/main" id="{1D746DDD-04B5-5D24-D60D-13DC5CFADBC3}"/>
              </a:ext>
            </a:extLst>
          </p:cNvPr>
          <p:cNvSpPr/>
          <p:nvPr/>
        </p:nvSpPr>
        <p:spPr>
          <a:xfrm>
            <a:off x="8034835" y="4096326"/>
            <a:ext cx="1159964" cy="198583"/>
          </a:xfrm>
          <a:prstGeom prst="rect">
            <a:avLst/>
          </a:prstGeom>
          <a:solidFill>
            <a:srgbClr val="0942A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Google Shape;189;g2c9abe28f7b_0_1752">
            <a:extLst>
              <a:ext uri="{FF2B5EF4-FFF2-40B4-BE49-F238E27FC236}">
                <a16:creationId xmlns:a16="http://schemas.microsoft.com/office/drawing/2014/main" id="{EB2BE98D-A590-3CBA-DB1A-E4AEDA0CABA5}"/>
              </a:ext>
            </a:extLst>
          </p:cNvPr>
          <p:cNvCxnSpPr/>
          <p:nvPr/>
        </p:nvCxnSpPr>
        <p:spPr>
          <a:xfrm rot="10800000">
            <a:off x="8039092" y="4124163"/>
            <a:ext cx="0" cy="479188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Google Shape;190;g2c9abe28f7b_0_1752">
            <a:extLst>
              <a:ext uri="{FF2B5EF4-FFF2-40B4-BE49-F238E27FC236}">
                <a16:creationId xmlns:a16="http://schemas.microsoft.com/office/drawing/2014/main" id="{38DA529A-7C5E-20E5-AF8C-56C8D336AD19}"/>
              </a:ext>
            </a:extLst>
          </p:cNvPr>
          <p:cNvSpPr/>
          <p:nvPr/>
        </p:nvSpPr>
        <p:spPr>
          <a:xfrm rot="10800000">
            <a:off x="7977493" y="4550052"/>
            <a:ext cx="123197" cy="123197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Google Shape;196;g2c9abe28f7b_0_1752">
            <a:extLst>
              <a:ext uri="{FF2B5EF4-FFF2-40B4-BE49-F238E27FC236}">
                <a16:creationId xmlns:a16="http://schemas.microsoft.com/office/drawing/2014/main" id="{FAAF17D1-202C-3F29-8D8C-FEF4D7EC2E6E}"/>
              </a:ext>
            </a:extLst>
          </p:cNvPr>
          <p:cNvCxnSpPr/>
          <p:nvPr/>
        </p:nvCxnSpPr>
        <p:spPr>
          <a:xfrm>
            <a:off x="9182464" y="3803060"/>
            <a:ext cx="0" cy="479188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197;g2c9abe28f7b_0_1752">
            <a:extLst>
              <a:ext uri="{FF2B5EF4-FFF2-40B4-BE49-F238E27FC236}">
                <a16:creationId xmlns:a16="http://schemas.microsoft.com/office/drawing/2014/main" id="{04CE7DD6-2A6D-847B-68EF-8B4880356533}"/>
              </a:ext>
            </a:extLst>
          </p:cNvPr>
          <p:cNvSpPr/>
          <p:nvPr/>
        </p:nvSpPr>
        <p:spPr>
          <a:xfrm>
            <a:off x="9139338" y="3733162"/>
            <a:ext cx="123197" cy="123197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74;g2c9abe28f7b_0_1752">
            <a:extLst>
              <a:ext uri="{FF2B5EF4-FFF2-40B4-BE49-F238E27FC236}">
                <a16:creationId xmlns:a16="http://schemas.microsoft.com/office/drawing/2014/main" id="{E6F972A1-BA57-61FD-6071-D2774E839799}"/>
              </a:ext>
            </a:extLst>
          </p:cNvPr>
          <p:cNvSpPr txBox="1"/>
          <p:nvPr/>
        </p:nvSpPr>
        <p:spPr>
          <a:xfrm>
            <a:off x="4061688" y="4258992"/>
            <a:ext cx="994375" cy="49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AU" sz="1600" b="1" i="0" u="none" strike="noStrike" cap="none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2026</a:t>
            </a:r>
            <a:endParaRPr sz="16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199;g2c9abe28f7b_0_1752">
            <a:extLst>
              <a:ext uri="{FF2B5EF4-FFF2-40B4-BE49-F238E27FC236}">
                <a16:creationId xmlns:a16="http://schemas.microsoft.com/office/drawing/2014/main" id="{8B33810E-39F2-AA9E-2552-311BD84913E2}"/>
              </a:ext>
            </a:extLst>
          </p:cNvPr>
          <p:cNvSpPr txBox="1"/>
          <p:nvPr/>
        </p:nvSpPr>
        <p:spPr>
          <a:xfrm>
            <a:off x="4838597" y="2276278"/>
            <a:ext cx="2384239" cy="12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AU" sz="1300" b="1" dirty="0">
                <a:latin typeface="Roboto"/>
                <a:ea typeface="Roboto"/>
                <a:cs typeface="Roboto"/>
                <a:sym typeface="Roboto"/>
              </a:rPr>
              <a:t>Open Working Group Establishment</a:t>
            </a:r>
            <a:endParaRPr sz="13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AU" sz="1300" dirty="0">
                <a:latin typeface="Roboto"/>
                <a:ea typeface="Roboto"/>
                <a:cs typeface="Roboto"/>
                <a:sym typeface="Roboto"/>
              </a:rPr>
              <a:t>Historically, this group was created three years prior to 2030 Agenda launch (2012)</a:t>
            </a:r>
            <a:endParaRPr sz="1300" b="1" i="0" u="none" strike="noStrike" cap="none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F95853F3-229A-1C41-FD52-9998FE31F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81" y="2558472"/>
            <a:ext cx="1149607" cy="438870"/>
          </a:xfrm>
          <a:prstGeom prst="rect">
            <a:avLst/>
          </a:prstGeom>
        </p:spPr>
      </p:pic>
      <p:pic>
        <p:nvPicPr>
          <p:cNvPr id="14" name="Picture 1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352FA62-F1D6-DDCA-70B7-4498312A1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37" y="2985310"/>
            <a:ext cx="1260041" cy="6401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805</Words>
  <Application>Microsoft Office PowerPoint</Application>
  <PresentationFormat>Widescreen</PresentationFormat>
  <Paragraphs>139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Calibri Light</vt:lpstr>
      <vt:lpstr>Courier New</vt:lpstr>
      <vt:lpstr>Tahoma</vt:lpstr>
      <vt:lpstr>Noto Sans Symbols</vt:lpstr>
      <vt:lpstr>Candara</vt:lpstr>
      <vt:lpstr>Arial</vt:lpstr>
      <vt:lpstr>Calibri</vt:lpstr>
      <vt:lpstr>Roboto</vt:lpstr>
      <vt:lpstr>ceos</vt:lpstr>
      <vt:lpstr>Office Theme</vt:lpstr>
      <vt:lpstr>PowerPoint Presentation</vt:lpstr>
      <vt:lpstr>Context &amp; Structure</vt:lpstr>
      <vt:lpstr>PowerPoint Presentation</vt:lpstr>
      <vt:lpstr>EO Support Sheets</vt:lpstr>
      <vt:lpstr>2024 SDG Deliverables</vt:lpstr>
      <vt:lpstr>Supporting GEO-LDN &amp; UNCCD</vt:lpstr>
      <vt:lpstr>UN-GGIM: “Rescuing the SDGs”</vt:lpstr>
      <vt:lpstr>Policy Impact Opportunities</vt:lpstr>
      <vt:lpstr>Policy Impact Opportunities</vt:lpstr>
      <vt:lpstr>CEOS Strategic Direction on SDG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Kerblat, Flora (S&amp;A, Waite Campus)</dc:creator>
  <cp:lastModifiedBy>Borges, David E. (LARC-E3)</cp:lastModifiedBy>
  <cp:revision>6</cp:revision>
  <dcterms:modified xsi:type="dcterms:W3CDTF">2024-04-10T13:34:30Z</dcterms:modified>
</cp:coreProperties>
</file>