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12192000"/>
  <p:notesSz cx="6858000" cy="9144000"/>
  <p:embeddedFontLst>
    <p:embeddedFont>
      <p:font typeface="Montserra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AOBdcz4SYvcaDUmplIUtd7zbu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E70BD2-1FBA-4615-BA6A-0EDBBCCBB762}">
  <a:tblStyle styleId="{ACE70BD2-1FBA-4615-BA6A-0EDBBCCBB76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Montserrat-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italic.fntdata"/><Relationship Id="rId25" Type="http://schemas.openxmlformats.org/officeDocument/2006/relationships/font" Target="fonts/Montserrat-bold.fntdata"/><Relationship Id="rId28" Type="http://customschemas.google.com/relationships/presentationmetadata" Target="metadata"/><Relationship Id="rId27"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BB05A5"/>
              </a:solidFill>
              <a:ln w="19050">
                <a:solidFill>
                  <a:schemeClr val="lt1"/>
                </a:solidFill>
              </a:ln>
              <a:effectLst/>
            </c:spPr>
            <c:extLst>
              <c:ext xmlns:c16="http://schemas.microsoft.com/office/drawing/2014/chart" uri="{C3380CC4-5D6E-409C-BE32-E72D297353CC}">
                <c16:uniqueId val="{00000001-E0B1-490A-BE40-178FD02490A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0B1-490A-BE40-178FD02490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0B1-490A-BE40-178FD02490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0B1-490A-BE40-178FD02490AF}"/>
              </c:ext>
            </c:extLst>
          </c:dPt>
          <c:dLbls>
            <c:dLbl>
              <c:idx val="0"/>
              <c:layout>
                <c:manualLayout>
                  <c:x val="-0.26454764099467071"/>
                  <c:y val="4.705674866349461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1-490A-BE40-178FD02490AF}"/>
                </c:ext>
              </c:extLst>
            </c:dLbl>
            <c:dLbl>
              <c:idx val="1"/>
              <c:layout>
                <c:manualLayout>
                  <c:x val="0.26027321304330936"/>
                  <c:y val="-4.977568754248341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B1-490A-BE40-178FD02490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General</c:formatCode>
                <c:ptCount val="4"/>
                <c:pt idx="0">
                  <c:v>12</c:v>
                </c:pt>
                <c:pt idx="1">
                  <c:v>16</c:v>
                </c:pt>
              </c:numCache>
            </c:numRef>
          </c:val>
          <c:extLst>
            <c:ext xmlns:c16="http://schemas.microsoft.com/office/drawing/2014/chart" uri="{C3380CC4-5D6E-409C-BE32-E72D297353CC}">
              <c16:uniqueId val="{00000008-E0B1-490A-BE40-178FD02490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95" name="Google Shape;295;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47" name="Google Shape;347;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55" name="Google Shape;355;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371" name="Google Shape;371;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2.png"/><Relationship Id="rId6"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8"/>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8"/>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8"/>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10" name="Shape 110"/>
        <p:cNvGrpSpPr/>
        <p:nvPr/>
      </p:nvGrpSpPr>
      <p:grpSpPr>
        <a:xfrm>
          <a:off x="0" y="0"/>
          <a:ext cx="0" cy="0"/>
          <a:chOff x="0" y="0"/>
          <a:chExt cx="0" cy="0"/>
        </a:xfrm>
      </p:grpSpPr>
      <p:sp>
        <p:nvSpPr>
          <p:cNvPr id="111" name="Google Shape;111;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SzPts val="1400"/>
              <a:buNone/>
              <a:defRPr b="0" i="0" sz="6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2" name="Google Shape;112;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p:txBody>
      </p:sp>
      <p:sp>
        <p:nvSpPr>
          <p:cNvPr id="113" name="Google Shape;113;p4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4" name="Google Shape;114;p4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5" name="Google Shape;115;p4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6" name="Shape 116"/>
        <p:cNvGrpSpPr/>
        <p:nvPr/>
      </p:nvGrpSpPr>
      <p:grpSpPr>
        <a:xfrm>
          <a:off x="0" y="0"/>
          <a:ext cx="0" cy="0"/>
          <a:chOff x="0" y="0"/>
          <a:chExt cx="0" cy="0"/>
        </a:xfrm>
      </p:grpSpPr>
      <p:sp>
        <p:nvSpPr>
          <p:cNvPr id="117" name="Google Shape;117;p4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8" name="Google Shape;118;p4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19" name="Google Shape;119;p4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20" name="Google Shape;120;p4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21" name="Google Shape;121;p4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22" name="Google Shape;122;p4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23" name="Google Shape;123;p4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24" name="Google Shape;124;p4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4" name="Google Shape;13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7" name="Shape 137"/>
        <p:cNvGrpSpPr/>
        <p:nvPr/>
      </p:nvGrpSpPr>
      <p:grpSpPr>
        <a:xfrm>
          <a:off x="0" y="0"/>
          <a:ext cx="0" cy="0"/>
          <a:chOff x="0" y="0"/>
          <a:chExt cx="0" cy="0"/>
        </a:xfrm>
      </p:grpSpPr>
      <p:sp>
        <p:nvSpPr>
          <p:cNvPr id="138" name="Google Shape;13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6" name="Google Shape;14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9" name="Shape 149"/>
        <p:cNvGrpSpPr/>
        <p:nvPr/>
      </p:nvGrpSpPr>
      <p:grpSpPr>
        <a:xfrm>
          <a:off x="0" y="0"/>
          <a:ext cx="0" cy="0"/>
          <a:chOff x="0" y="0"/>
          <a:chExt cx="0" cy="0"/>
        </a:xfrm>
      </p:grpSpPr>
      <p:sp>
        <p:nvSpPr>
          <p:cNvPr id="150" name="Google Shape;15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6" name="Shape 156"/>
        <p:cNvGrpSpPr/>
        <p:nvPr/>
      </p:nvGrpSpPr>
      <p:grpSpPr>
        <a:xfrm>
          <a:off x="0" y="0"/>
          <a:ext cx="0" cy="0"/>
          <a:chOff x="0" y="0"/>
          <a:chExt cx="0" cy="0"/>
        </a:xfrm>
      </p:grpSpPr>
      <p:sp>
        <p:nvSpPr>
          <p:cNvPr id="157" name="Google Shape;15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9" name="Google Shape;15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1" name="Google Shape;16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sp>
        <p:nvSpPr>
          <p:cNvPr id="166" name="Google Shape;16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0" name="Shape 170"/>
        <p:cNvGrpSpPr/>
        <p:nvPr/>
      </p:nvGrpSpPr>
      <p:grpSpPr>
        <a:xfrm>
          <a:off x="0" y="0"/>
          <a:ext cx="0" cy="0"/>
          <a:chOff x="0" y="0"/>
          <a:chExt cx="0" cy="0"/>
        </a:xfrm>
      </p:grpSpPr>
      <p:sp>
        <p:nvSpPr>
          <p:cNvPr id="171" name="Google Shape;1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7" name="Google Shape;17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8" name="Google Shape;17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sp>
        <p:nvSpPr>
          <p:cNvPr id="22" name="Google Shape;22;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29" name="Google Shape;29;p19"/>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34"/>
          <p:cNvSpPr/>
          <p:nvPr>
            <p:ph idx="2" type="pic"/>
          </p:nvPr>
        </p:nvSpPr>
        <p:spPr>
          <a:xfrm>
            <a:off x="5183188" y="987425"/>
            <a:ext cx="6172200" cy="4873625"/>
          </a:xfrm>
          <a:prstGeom prst="rect">
            <a:avLst/>
          </a:prstGeom>
          <a:noFill/>
          <a:ln>
            <a:noFill/>
          </a:ln>
        </p:spPr>
      </p:sp>
      <p:sp>
        <p:nvSpPr>
          <p:cNvPr id="184" name="Google Shape;18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5" name="Google Shape;18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3" name="Google Shape;33;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7" name="Google Shape;37;p20"/>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38" name="Google Shape;38;p20"/>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2" name="Google Shape;42;p2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3" name="Google Shape;43;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5" name="Google Shape;45;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2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7" name="Google Shape;47;p2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8" name="Google Shape;48;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7"/>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SIT-39, 10-11 April 2024</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8" name="Shape 68"/>
        <p:cNvGrpSpPr/>
        <p:nvPr/>
      </p:nvGrpSpPr>
      <p:grpSpPr>
        <a:xfrm>
          <a:off x="0" y="0"/>
          <a:ext cx="0" cy="0"/>
          <a:chOff x="0" y="0"/>
          <a:chExt cx="0" cy="0"/>
        </a:xfrm>
      </p:grpSpPr>
      <p:sp>
        <p:nvSpPr>
          <p:cNvPr id="69" name="Google Shape;69;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0" name="Google Shape;70;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71" name="Google Shape;71;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72" name="Google Shape;72;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3" name="Google Shape;73;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4" name="Google Shape;74;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75" name="Google Shape;75;p22"/>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CEOS Plenary, 15-16 November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76" name="Google Shape;76;p2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77" name="Google Shape;77;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8" name="Shape 78"/>
        <p:cNvGrpSpPr/>
        <p:nvPr/>
      </p:nvGrpSpPr>
      <p:grpSpPr>
        <a:xfrm>
          <a:off x="0" y="0"/>
          <a:ext cx="0" cy="0"/>
          <a:chOff x="0" y="0"/>
          <a:chExt cx="0" cy="0"/>
        </a:xfrm>
      </p:grpSpPr>
      <p:pic>
        <p:nvPicPr>
          <p:cNvPr id="79" name="Google Shape;79;p3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80" name="Google Shape;80;p3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81" name="Google Shape;81;p3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82" name="Google Shape;82;p3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3" name="Google Shape;83;p3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4" name="Google Shape;84;p3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85" name="Google Shape;85;p3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86" name="Google Shape;86;p37"/>
          <p:cNvPicPr preferRelativeResize="0"/>
          <p:nvPr/>
        </p:nvPicPr>
        <p:blipFill rotWithShape="1">
          <a:blip r:embed="rId6">
            <a:alphaModFix amt="34000"/>
          </a:blip>
          <a:srcRect b="670" l="54016" r="11355" t="36081"/>
          <a:stretch/>
        </p:blipFill>
        <p:spPr>
          <a:xfrm rot="-5400000">
            <a:off x="5792642" y="4819952"/>
            <a:ext cx="1719709" cy="2366806"/>
          </a:xfrm>
          <a:prstGeom prst="rtTriangle">
            <a:avLst/>
          </a:prstGeom>
          <a:noFill/>
          <a:ln>
            <a:noFill/>
          </a:ln>
        </p:spPr>
      </p:pic>
      <p:sp>
        <p:nvSpPr>
          <p:cNvPr id="87" name="Google Shape;87;p3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8" name="Shape 88"/>
        <p:cNvGrpSpPr/>
        <p:nvPr/>
      </p:nvGrpSpPr>
      <p:grpSpPr>
        <a:xfrm>
          <a:off x="0" y="0"/>
          <a:ext cx="0" cy="0"/>
          <a:chOff x="0" y="0"/>
          <a:chExt cx="0" cy="0"/>
        </a:xfrm>
      </p:grpSpPr>
      <p:sp>
        <p:nvSpPr>
          <p:cNvPr id="89" name="Google Shape;89;p3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0" name="Google Shape;90;p3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91" name="Google Shape;91;p3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2" name="Google Shape;92;p3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3" name="Google Shape;93;p3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4" name="Google Shape;94;p3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95" name="Google Shape;95;p3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96" name="Google Shape;96;p3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97" name="Google Shape;97;p3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98" name="Google Shape;98;p3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9" name="Shape 99"/>
        <p:cNvGrpSpPr/>
        <p:nvPr/>
      </p:nvGrpSpPr>
      <p:grpSpPr>
        <a:xfrm>
          <a:off x="0" y="0"/>
          <a:ext cx="0" cy="0"/>
          <a:chOff x="0" y="0"/>
          <a:chExt cx="0" cy="0"/>
        </a:xfrm>
      </p:grpSpPr>
      <p:sp>
        <p:nvSpPr>
          <p:cNvPr id="100" name="Google Shape;100;p3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1" name="Google Shape;101;p3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02" name="Google Shape;102;p3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3" name="Google Shape;103;p3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4" name="Google Shape;104;p3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5" name="Google Shape;105;p3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06" name="Google Shape;106;p3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107" name="Google Shape;107;p3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08" name="Google Shape;108;p3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09" name="Google Shape;109;p39"/>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theme" Target="../theme/theme4.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4" name="Google Shape;64;p2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65" name="Google Shape;65;p2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6" name="Google Shape;66;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7" name="Google Shape;67;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3"/>
    <p:sldLayoutId id="2147483656" r:id="rId4"/>
    <p:sldLayoutId id="2147483657" r:id="rId5"/>
    <p:sldLayoutId id="2147483658" r:id="rId6"/>
    <p:sldLayoutId id="2147483659" r:id="rId7"/>
    <p:sldLayoutId id="214748366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9" name="Google Shape;12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30" name="Google Shape;13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7.png"/><Relationship Id="rId5" Type="http://schemas.openxmlformats.org/officeDocument/2006/relationships/image" Target="../media/image31.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25.png"/><Relationship Id="rId9" Type="http://schemas.openxmlformats.org/officeDocument/2006/relationships/chart" Target="../charts/chart1.xml"/><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36.png"/><Relationship Id="rId8"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34.png"/><Relationship Id="rId5" Type="http://schemas.openxmlformats.org/officeDocument/2006/relationships/hyperlink" Target="https://padlet.com/alinablume/issi-blue-carbon-from-space-forum-participant-feedback-3tc3hxyogkeinx4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7.png"/><Relationship Id="rId4" Type="http://schemas.openxmlformats.org/officeDocument/2006/relationships/image" Target="../media/image32.pn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29.png"/><Relationship Id="rId6" Type="http://schemas.openxmlformats.org/officeDocument/2006/relationships/image" Target="../media/image28.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SIT-3</a:t>
            </a:r>
            <a:r>
              <a:rPr lang="en-US" sz="7500"/>
              <a:t>9</a:t>
            </a:r>
            <a:r>
              <a:rPr lang="en-US" sz="7500">
                <a:latin typeface="Montserrat"/>
                <a:ea typeface="Montserrat"/>
                <a:cs typeface="Montserrat"/>
                <a:sym typeface="Montserrat"/>
              </a:rPr>
              <a:t> </a:t>
            </a:r>
            <a:endParaRPr sz="7500">
              <a:latin typeface="Montserrat"/>
              <a:ea typeface="Montserrat"/>
              <a:cs typeface="Montserrat"/>
              <a:sym typeface="Montserrat"/>
            </a:endParaRPr>
          </a:p>
          <a:p>
            <a:pPr indent="0" lvl="0" marL="0" rtl="0" algn="l">
              <a:lnSpc>
                <a:spcPct val="150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202</a:t>
            </a:r>
            <a:r>
              <a:rPr lang="en-US" sz="7500"/>
              <a:t>4</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rPr i="1" lang="en-US" sz="4000">
                <a:latin typeface="Montserrat"/>
                <a:ea typeface="Montserrat"/>
                <a:cs typeface="Montserrat"/>
                <a:sym typeface="Montserrat"/>
              </a:rPr>
              <a:t>Aquatic Carbon Roadmap Update</a:t>
            </a:r>
            <a:endParaRPr i="1" sz="4000">
              <a:latin typeface="Montserrat"/>
              <a:ea typeface="Montserrat"/>
              <a:cs typeface="Montserrat"/>
              <a:sym typeface="Montserrat"/>
            </a:endParaRPr>
          </a:p>
        </p:txBody>
      </p:sp>
      <p:sp>
        <p:nvSpPr>
          <p:cNvPr id="205" name="Google Shape;205;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Marie-Helene Rio, ESA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#8.1</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SIT-39 2024, Tokyo,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10th - 11th April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10"/>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blue and green map&#10;&#10;Description automatically generated with medium confidence" id="280" name="Google Shape;280;p10"/>
          <p:cNvPicPr preferRelativeResize="0"/>
          <p:nvPr/>
        </p:nvPicPr>
        <p:blipFill rotWithShape="1">
          <a:blip r:embed="rId3">
            <a:alphaModFix/>
          </a:blip>
          <a:srcRect b="8672" l="0" r="0" t="22059"/>
          <a:stretch/>
        </p:blipFill>
        <p:spPr>
          <a:xfrm>
            <a:off x="-1" y="10"/>
            <a:ext cx="12192001" cy="4201449"/>
          </a:xfrm>
          <a:prstGeom prst="rect">
            <a:avLst/>
          </a:prstGeom>
          <a:noFill/>
          <a:ln>
            <a:noFill/>
          </a:ln>
        </p:spPr>
      </p:pic>
      <p:grpSp>
        <p:nvGrpSpPr>
          <p:cNvPr id="281" name="Google Shape;281;p10"/>
          <p:cNvGrpSpPr/>
          <p:nvPr/>
        </p:nvGrpSpPr>
        <p:grpSpPr>
          <a:xfrm>
            <a:off x="-1" y="2941813"/>
            <a:ext cx="12188952" cy="1828800"/>
            <a:chOff x="-305" y="3144820"/>
            <a:chExt cx="9182100" cy="1551136"/>
          </a:xfrm>
        </p:grpSpPr>
        <p:sp>
          <p:nvSpPr>
            <p:cNvPr id="282" name="Google Shape;282;p10"/>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3" name="Google Shape;283;p10"/>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4" name="Google Shape;284;p10"/>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5" name="Google Shape;285;p10"/>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803"/>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86" name="Google Shape;286;p10"/>
          <p:cNvSpPr txBox="1"/>
          <p:nvPr>
            <p:ph idx="1" type="subTitle"/>
          </p:nvPr>
        </p:nvSpPr>
        <p:spPr>
          <a:xfrm>
            <a:off x="-3050" y="4480274"/>
            <a:ext cx="12192001" cy="64166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5"/>
              </a:buClr>
              <a:buSzPts val="2000"/>
              <a:buNone/>
            </a:pPr>
            <a:r>
              <a:rPr lang="en-US" sz="2000">
                <a:solidFill>
                  <a:schemeClr val="accent5"/>
                </a:solidFill>
              </a:rPr>
              <a:t>14-17 May 2024 | ISSI, Bern, Switzerland </a:t>
            </a:r>
            <a:endParaRPr/>
          </a:p>
        </p:txBody>
      </p:sp>
      <p:sp>
        <p:nvSpPr>
          <p:cNvPr id="287" name="Google Shape;287;p10"/>
          <p:cNvSpPr txBox="1"/>
          <p:nvPr>
            <p:ph type="ctrTitle"/>
          </p:nvPr>
        </p:nvSpPr>
        <p:spPr>
          <a:xfrm>
            <a:off x="163284" y="3956311"/>
            <a:ext cx="12192002" cy="100065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5"/>
              </a:buClr>
              <a:buSzPts val="5400"/>
              <a:buFont typeface="Calibri"/>
              <a:buNone/>
            </a:pPr>
            <a:r>
              <a:rPr b="1" lang="en-US" sz="5400">
                <a:solidFill>
                  <a:schemeClr val="accent5"/>
                </a:solidFill>
              </a:rPr>
              <a:t>Blue Carbon from Space Forum</a:t>
            </a:r>
            <a:endParaRPr/>
          </a:p>
        </p:txBody>
      </p:sp>
      <p:sp>
        <p:nvSpPr>
          <p:cNvPr id="288" name="Google Shape;288;p10"/>
          <p:cNvSpPr txBox="1"/>
          <p:nvPr/>
        </p:nvSpPr>
        <p:spPr>
          <a:xfrm>
            <a:off x="477610" y="5319713"/>
            <a:ext cx="11287125"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ISSI Forums </a:t>
            </a:r>
            <a:r>
              <a:rPr b="0" i="0" lang="en-US" sz="2400" u="none" cap="none" strike="noStrike">
                <a:solidFill>
                  <a:srgbClr val="000000"/>
                </a:solidFill>
                <a:latin typeface="Calibri"/>
                <a:ea typeface="Calibri"/>
                <a:cs typeface="Calibri"/>
                <a:sym typeface="Calibri"/>
              </a:rPr>
              <a:t>are </a:t>
            </a:r>
            <a:r>
              <a:rPr b="1" i="0" lang="en-US" sz="2400" u="none" cap="none" strike="noStrike">
                <a:solidFill>
                  <a:srgbClr val="000000"/>
                </a:solidFill>
                <a:latin typeface="Calibri"/>
                <a:ea typeface="Calibri"/>
                <a:cs typeface="Calibri"/>
                <a:sym typeface="Calibri"/>
              </a:rPr>
              <a:t>informal</a:t>
            </a:r>
            <a:r>
              <a:rPr b="0" i="0" lang="en-US" sz="2400" u="none" cap="none" strike="noStrike">
                <a:solidFill>
                  <a:srgbClr val="000000"/>
                </a:solidFill>
                <a:latin typeface="Calibri"/>
                <a:ea typeface="Calibri"/>
                <a:cs typeface="Calibri"/>
                <a:sym typeface="Calibri"/>
              </a:rPr>
              <a:t> and </a:t>
            </a:r>
            <a:r>
              <a:rPr b="1" i="0" lang="en-US" sz="2400" u="none" cap="none" strike="noStrike">
                <a:solidFill>
                  <a:srgbClr val="000000"/>
                </a:solidFill>
                <a:latin typeface="Calibri"/>
                <a:ea typeface="Calibri"/>
                <a:cs typeface="Calibri"/>
                <a:sym typeface="Calibri"/>
              </a:rPr>
              <a:t>free</a:t>
            </a:r>
            <a:r>
              <a:rPr b="0" i="0" lang="en-US" sz="2400" u="none" cap="none" strike="noStrike">
                <a:solidFill>
                  <a:srgbClr val="000000"/>
                </a:solidFill>
                <a:latin typeface="Calibri"/>
                <a:ea typeface="Calibri"/>
                <a:cs typeface="Calibri"/>
                <a:sym typeface="Calibri"/>
              </a:rPr>
              <a:t> </a:t>
            </a:r>
            <a:r>
              <a:rPr b="1" i="0" lang="en-US" sz="2400" u="none" cap="none" strike="noStrike">
                <a:solidFill>
                  <a:srgbClr val="000000"/>
                </a:solidFill>
                <a:latin typeface="Calibri"/>
                <a:ea typeface="Calibri"/>
                <a:cs typeface="Calibri"/>
                <a:sym typeface="Calibri"/>
              </a:rPr>
              <a:t>debates</a:t>
            </a:r>
            <a:r>
              <a:rPr b="0" i="0" lang="en-US" sz="2400" u="none" cap="none" strike="noStrike">
                <a:solidFill>
                  <a:srgbClr val="000000"/>
                </a:solidFill>
                <a:latin typeface="Calibri"/>
                <a:ea typeface="Calibri"/>
                <a:cs typeface="Calibri"/>
                <a:sym typeface="Calibri"/>
              </a:rPr>
              <a:t> among up to 25 </a:t>
            </a:r>
            <a:r>
              <a:rPr b="1" i="0" lang="en-US" sz="2400" u="none" cap="none" strike="noStrike">
                <a:solidFill>
                  <a:srgbClr val="000000"/>
                </a:solidFill>
                <a:latin typeface="Calibri"/>
                <a:ea typeface="Calibri"/>
                <a:cs typeface="Calibri"/>
                <a:sym typeface="Calibri"/>
              </a:rPr>
              <a:t>high-level participants </a:t>
            </a:r>
            <a:r>
              <a:rPr b="0" i="0" lang="en-US" sz="2400" u="none" cap="none" strike="noStrike">
                <a:solidFill>
                  <a:srgbClr val="000000"/>
                </a:solidFill>
                <a:latin typeface="Calibri"/>
                <a:ea typeface="Calibri"/>
                <a:cs typeface="Calibri"/>
                <a:sym typeface="Calibri"/>
              </a:rPr>
              <a:t>on open questions of </a:t>
            </a:r>
            <a:r>
              <a:rPr b="1" i="0" lang="en-US" sz="2400" u="none" cap="none" strike="noStrike">
                <a:solidFill>
                  <a:srgbClr val="000000"/>
                </a:solidFill>
                <a:latin typeface="Calibri"/>
                <a:ea typeface="Calibri"/>
                <a:cs typeface="Calibri"/>
                <a:sym typeface="Calibri"/>
              </a:rPr>
              <a:t>scientific</a:t>
            </a:r>
            <a:r>
              <a:rPr b="0" i="0" lang="en-US" sz="2400" u="none" cap="none" strike="noStrike">
                <a:solidFill>
                  <a:srgbClr val="000000"/>
                </a:solidFill>
                <a:latin typeface="Calibri"/>
                <a:ea typeface="Calibri"/>
                <a:cs typeface="Calibri"/>
                <a:sym typeface="Calibri"/>
              </a:rPr>
              <a:t> nature or </a:t>
            </a:r>
            <a:r>
              <a:rPr b="1" i="0" lang="en-US" sz="2400" u="none" cap="none" strike="noStrike">
                <a:solidFill>
                  <a:srgbClr val="000000"/>
                </a:solidFill>
                <a:latin typeface="Calibri"/>
                <a:ea typeface="Calibri"/>
                <a:cs typeface="Calibri"/>
                <a:sym typeface="Calibri"/>
              </a:rPr>
              <a:t>science</a:t>
            </a:r>
            <a:r>
              <a:rPr b="0" i="0" lang="en-US" sz="2400" u="none" cap="none" strike="noStrike">
                <a:solidFill>
                  <a:srgbClr val="000000"/>
                </a:solidFill>
                <a:latin typeface="Calibri"/>
                <a:ea typeface="Calibri"/>
                <a:cs typeface="Calibri"/>
                <a:sym typeface="Calibri"/>
              </a:rPr>
              <a:t> </a:t>
            </a:r>
            <a:r>
              <a:rPr b="1" i="0" lang="en-US" sz="2400" u="none" cap="none" strike="noStrike">
                <a:solidFill>
                  <a:srgbClr val="000000"/>
                </a:solidFill>
                <a:latin typeface="Calibri"/>
                <a:ea typeface="Calibri"/>
                <a:cs typeface="Calibri"/>
                <a:sym typeface="Calibri"/>
              </a:rPr>
              <a:t>policy</a:t>
            </a:r>
            <a:r>
              <a:rPr b="0" i="0" lang="en-US" sz="2400" u="none" cap="none" strike="noStrike">
                <a:solidFill>
                  <a:srgbClr val="000000"/>
                </a:solidFill>
                <a:latin typeface="Calibri"/>
                <a:ea typeface="Calibri"/>
                <a:cs typeface="Calibri"/>
                <a:sym typeface="Calibri"/>
              </a:rPr>
              <a:t> matters. </a:t>
            </a:r>
            <a:endParaRPr/>
          </a:p>
        </p:txBody>
      </p:sp>
      <p:pic>
        <p:nvPicPr>
          <p:cNvPr descr="A blue and black logo&#10;&#10;Description automatically generated" id="289" name="Google Shape;289;p10"/>
          <p:cNvPicPr preferRelativeResize="0"/>
          <p:nvPr/>
        </p:nvPicPr>
        <p:blipFill rotWithShape="1">
          <a:blip r:embed="rId4">
            <a:alphaModFix/>
          </a:blip>
          <a:srcRect b="0" l="0" r="0" t="0"/>
          <a:stretch/>
        </p:blipFill>
        <p:spPr>
          <a:xfrm>
            <a:off x="4820572" y="6219084"/>
            <a:ext cx="2347670" cy="615662"/>
          </a:xfrm>
          <a:prstGeom prst="rect">
            <a:avLst/>
          </a:prstGeom>
          <a:noFill/>
          <a:ln>
            <a:noFill/>
          </a:ln>
        </p:spPr>
      </p:pic>
      <p:pic>
        <p:nvPicPr>
          <p:cNvPr descr="A logo with blue letters&#10;&#10;Description automatically generated" id="290" name="Google Shape;290;p10"/>
          <p:cNvPicPr preferRelativeResize="0"/>
          <p:nvPr/>
        </p:nvPicPr>
        <p:blipFill rotWithShape="1">
          <a:blip r:embed="rId5">
            <a:alphaModFix/>
          </a:blip>
          <a:srcRect b="0" l="0" r="0" t="0"/>
          <a:stretch/>
        </p:blipFill>
        <p:spPr>
          <a:xfrm>
            <a:off x="163284" y="3920920"/>
            <a:ext cx="1714501" cy="849188"/>
          </a:xfrm>
          <a:prstGeom prst="rect">
            <a:avLst/>
          </a:prstGeom>
          <a:noFill/>
          <a:ln>
            <a:noFill/>
          </a:ln>
        </p:spPr>
      </p:pic>
      <p:pic>
        <p:nvPicPr>
          <p:cNvPr descr="A logo with a red and white circle&#10;&#10;Description automatically generated" id="291" name="Google Shape;291;p10"/>
          <p:cNvPicPr preferRelativeResize="0"/>
          <p:nvPr/>
        </p:nvPicPr>
        <p:blipFill rotWithShape="1">
          <a:blip r:embed="rId6">
            <a:alphaModFix/>
          </a:blip>
          <a:srcRect b="0" l="0" r="0" t="0"/>
          <a:stretch/>
        </p:blipFill>
        <p:spPr>
          <a:xfrm>
            <a:off x="10644663" y="3960494"/>
            <a:ext cx="1083954" cy="9032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1"/>
          <p:cNvSpPr txBox="1"/>
          <p:nvPr>
            <p:ph type="title"/>
          </p:nvPr>
        </p:nvSpPr>
        <p:spPr>
          <a:xfrm>
            <a:off x="2409654" y="610891"/>
            <a:ext cx="7879842" cy="772335"/>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3900"/>
              <a:t>Blue Carbon from Space Forum Objective</a:t>
            </a:r>
            <a:endParaRPr b="1" sz="3900"/>
          </a:p>
        </p:txBody>
      </p:sp>
      <p:pic>
        <p:nvPicPr>
          <p:cNvPr descr="A blue and green map&#10;&#10;Description automatically generated with medium confidence" id="298" name="Google Shape;298;p11"/>
          <p:cNvPicPr preferRelativeResize="0"/>
          <p:nvPr/>
        </p:nvPicPr>
        <p:blipFill rotWithShape="1">
          <a:blip r:embed="rId3">
            <a:alphaModFix amt="70000"/>
          </a:blip>
          <a:srcRect b="4949" l="0" r="0" t="84901"/>
          <a:stretch/>
        </p:blipFill>
        <p:spPr>
          <a:xfrm>
            <a:off x="0" y="0"/>
            <a:ext cx="12192000" cy="615661"/>
          </a:xfrm>
          <a:prstGeom prst="rect">
            <a:avLst/>
          </a:prstGeom>
          <a:noFill/>
          <a:ln>
            <a:noFill/>
          </a:ln>
        </p:spPr>
      </p:pic>
      <p:sp>
        <p:nvSpPr>
          <p:cNvPr id="299" name="Google Shape;299;p11"/>
          <p:cNvSpPr txBox="1"/>
          <p:nvPr/>
        </p:nvSpPr>
        <p:spPr>
          <a:xfrm>
            <a:off x="573741" y="1619624"/>
            <a:ext cx="11229788" cy="3255058"/>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Bring together </a:t>
            </a:r>
            <a:r>
              <a:rPr b="1" i="0" lang="en-US" sz="2000" u="none" cap="none" strike="noStrike">
                <a:solidFill>
                  <a:srgbClr val="000000"/>
                </a:solidFill>
                <a:latin typeface="Arial"/>
                <a:ea typeface="Arial"/>
                <a:cs typeface="Arial"/>
                <a:sym typeface="Arial"/>
              </a:rPr>
              <a:t>experts from different fields </a:t>
            </a:r>
            <a:r>
              <a:rPr b="0" i="0" lang="en-US" sz="2000" u="none" cap="none" strike="noStrike">
                <a:solidFill>
                  <a:srgbClr val="000000"/>
                </a:solidFill>
                <a:latin typeface="Arial"/>
                <a:ea typeface="Arial"/>
                <a:cs typeface="Arial"/>
                <a:sym typeface="Arial"/>
              </a:rPr>
              <a:t>(remote sensing, in-situ, modelling), relevant </a:t>
            </a:r>
            <a:r>
              <a:rPr b="1" i="0" lang="en-US" sz="2000" u="none" cap="none" strike="noStrike">
                <a:solidFill>
                  <a:srgbClr val="000000"/>
                </a:solidFill>
                <a:latin typeface="Arial"/>
                <a:ea typeface="Arial"/>
                <a:cs typeface="Arial"/>
                <a:sym typeface="Arial"/>
              </a:rPr>
              <a:t>stakeholders</a:t>
            </a:r>
            <a:r>
              <a:rPr b="0" i="0" lang="en-US" sz="2000" u="none" cap="none" strike="noStrike">
                <a:solidFill>
                  <a:srgbClr val="000000"/>
                </a:solidFill>
                <a:latin typeface="Arial"/>
                <a:ea typeface="Arial"/>
                <a:cs typeface="Arial"/>
                <a:sym typeface="Arial"/>
              </a:rPr>
              <a:t> (e.g., academics, government representatives, investors, NGOs, community representatives, …), and </a:t>
            </a:r>
            <a:r>
              <a:rPr b="1" i="0" lang="en-US" sz="2000" u="none" cap="none" strike="noStrike">
                <a:solidFill>
                  <a:srgbClr val="000000"/>
                </a:solidFill>
                <a:latin typeface="Arial"/>
                <a:ea typeface="Arial"/>
                <a:cs typeface="Arial"/>
                <a:sym typeface="Arial"/>
              </a:rPr>
              <a:t>international initiatives </a:t>
            </a:r>
            <a:r>
              <a:rPr b="0" i="0" lang="en-US" sz="2000" u="none" cap="none" strike="noStrike">
                <a:solidFill>
                  <a:srgbClr val="000000"/>
                </a:solidFill>
                <a:latin typeface="Arial"/>
                <a:ea typeface="Arial"/>
                <a:cs typeface="Arial"/>
                <a:sym typeface="Arial"/>
              </a:rPr>
              <a:t>(e.g., the Blue Carbon Initiative, Global Mangrove Watch, Wetland International, the IPCC, the Global Carbon Project, …) </a:t>
            </a:r>
            <a:r>
              <a:rPr b="1" i="0" lang="en-US" sz="2000" u="none" cap="none" strike="noStrike">
                <a:solidFill>
                  <a:srgbClr val="000000"/>
                </a:solidFill>
                <a:latin typeface="Arial"/>
                <a:ea typeface="Arial"/>
                <a:cs typeface="Arial"/>
                <a:sym typeface="Arial"/>
              </a:rPr>
              <a:t>to discuss </a:t>
            </a:r>
            <a:r>
              <a:rPr b="0" i="0" lang="en-US" sz="2000" u="none" cap="none" strike="noStrike">
                <a:solidFill>
                  <a:srgbClr val="000000"/>
                </a:solidFill>
                <a:latin typeface="Arial"/>
                <a:ea typeface="Arial"/>
                <a:cs typeface="Arial"/>
                <a:sym typeface="Arial"/>
              </a:rPr>
              <a:t>the </a:t>
            </a:r>
            <a:endParaRPr/>
          </a:p>
          <a:p>
            <a:pPr indent="-285750" lvl="1" marL="742950" marR="0" rtl="0" algn="just">
              <a:lnSpc>
                <a:spcPct val="115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state-of-the-art,</a:t>
            </a:r>
            <a:endParaRPr/>
          </a:p>
          <a:p>
            <a:pPr indent="-285750" lvl="1" marL="742950" marR="0" rtl="0" algn="just">
              <a:lnSpc>
                <a:spcPct val="115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challenges and </a:t>
            </a:r>
            <a:endParaRPr/>
          </a:p>
          <a:p>
            <a:pPr indent="-285750" lvl="1" marL="742950" marR="0" rtl="0" algn="just">
              <a:lnSpc>
                <a:spcPct val="115000"/>
              </a:lnSpc>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opportunities </a:t>
            </a:r>
            <a:endParaRPr/>
          </a:p>
          <a:p>
            <a:pPr indent="0" lvl="0" marL="0" marR="0" rtl="0" algn="just">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regarding the use of </a:t>
            </a:r>
            <a:r>
              <a:rPr b="1" i="0" lang="en-US" sz="2000" u="none" cap="none" strike="noStrike">
                <a:solidFill>
                  <a:srgbClr val="000000"/>
                </a:solidFill>
                <a:latin typeface="Arial"/>
                <a:ea typeface="Arial"/>
                <a:cs typeface="Arial"/>
                <a:sym typeface="Arial"/>
              </a:rPr>
              <a:t>satellite observation </a:t>
            </a:r>
            <a:r>
              <a:rPr b="0" i="0" lang="en-US" sz="2000" u="none" cap="none" strike="noStrike">
                <a:solidFill>
                  <a:srgbClr val="000000"/>
                </a:solidFill>
                <a:latin typeface="Arial"/>
                <a:ea typeface="Arial"/>
                <a:cs typeface="Arial"/>
                <a:sym typeface="Arial"/>
              </a:rPr>
              <a:t>to advance Coastal Blue Carbon ecosystem (mangroves, seagrasses, salt marshes).</a:t>
            </a:r>
            <a:endParaRPr b="1" i="0" sz="2000" u="none" cap="none" strike="noStrike">
              <a:solidFill>
                <a:srgbClr val="000000"/>
              </a:solidFill>
              <a:latin typeface="Calibri"/>
              <a:ea typeface="Calibri"/>
              <a:cs typeface="Calibri"/>
              <a:sym typeface="Calibri"/>
            </a:endParaRPr>
          </a:p>
        </p:txBody>
      </p:sp>
      <p:sp>
        <p:nvSpPr>
          <p:cNvPr id="300" name="Google Shape;300;p11"/>
          <p:cNvSpPr txBox="1"/>
          <p:nvPr/>
        </p:nvSpPr>
        <p:spPr>
          <a:xfrm>
            <a:off x="573741" y="5519057"/>
            <a:ext cx="10888916" cy="92333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Forum co-conveners</a:t>
            </a:r>
            <a:r>
              <a:rPr b="0" i="0" lang="en-US" sz="1800" u="none" cap="none" strike="noStrike">
                <a:solidFill>
                  <a:srgbClr val="000000"/>
                </a:solidFill>
                <a:latin typeface="Arial"/>
                <a:ea typeface="Arial"/>
                <a:cs typeface="Arial"/>
                <a:sym typeface="Arial"/>
              </a:rPr>
              <a:t>: Marie-Helene Rio (ESA), Laura Lorenzoni (NASA), Benjamin Poulter (NASA), Stephen Plummer (ESA), Clement Mathieu Jacques Albergel (ESA), Sophie Hebden (ESA), Sarah Connors (ESA), Alina Blume (ESA)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A blue and green map&#10;&#10;Description automatically generated with medium confidence" id="305" name="Google Shape;305;p12"/>
          <p:cNvPicPr preferRelativeResize="0"/>
          <p:nvPr/>
        </p:nvPicPr>
        <p:blipFill rotWithShape="1">
          <a:blip r:embed="rId3">
            <a:alphaModFix amt="70000"/>
          </a:blip>
          <a:srcRect b="4949" l="0" r="0" t="84901"/>
          <a:stretch/>
        </p:blipFill>
        <p:spPr>
          <a:xfrm>
            <a:off x="0" y="734"/>
            <a:ext cx="12192000" cy="615661"/>
          </a:xfrm>
          <a:prstGeom prst="rect">
            <a:avLst/>
          </a:prstGeom>
          <a:noFill/>
          <a:ln>
            <a:noFill/>
          </a:ln>
        </p:spPr>
      </p:pic>
      <p:pic>
        <p:nvPicPr>
          <p:cNvPr descr="A map of the world&#10;&#10;Description automatically generated" id="306" name="Google Shape;306;p12"/>
          <p:cNvPicPr preferRelativeResize="0"/>
          <p:nvPr/>
        </p:nvPicPr>
        <p:blipFill rotWithShape="1">
          <a:blip r:embed="rId4">
            <a:alphaModFix/>
          </a:blip>
          <a:srcRect b="0" l="0" r="0" t="0"/>
          <a:stretch/>
        </p:blipFill>
        <p:spPr>
          <a:xfrm>
            <a:off x="62361" y="1462376"/>
            <a:ext cx="10492225" cy="5027525"/>
          </a:xfrm>
          <a:prstGeom prst="rect">
            <a:avLst/>
          </a:prstGeom>
          <a:noFill/>
          <a:ln>
            <a:noFill/>
          </a:ln>
        </p:spPr>
      </p:pic>
      <p:pic>
        <p:nvPicPr>
          <p:cNvPr descr="Marker with solid fill" id="307" name="Google Shape;307;p12"/>
          <p:cNvPicPr preferRelativeResize="0"/>
          <p:nvPr/>
        </p:nvPicPr>
        <p:blipFill rotWithShape="1">
          <a:blip r:embed="rId5">
            <a:alphaModFix/>
          </a:blip>
          <a:srcRect b="0" l="0" r="0" t="0"/>
          <a:stretch/>
        </p:blipFill>
        <p:spPr>
          <a:xfrm>
            <a:off x="1330062" y="2745257"/>
            <a:ext cx="409756" cy="409756"/>
          </a:xfrm>
          <a:prstGeom prst="rect">
            <a:avLst/>
          </a:prstGeom>
          <a:noFill/>
          <a:ln>
            <a:noFill/>
          </a:ln>
        </p:spPr>
      </p:pic>
      <p:pic>
        <p:nvPicPr>
          <p:cNvPr descr="Marker with solid fill" id="308" name="Google Shape;308;p12"/>
          <p:cNvPicPr preferRelativeResize="0"/>
          <p:nvPr/>
        </p:nvPicPr>
        <p:blipFill rotWithShape="1">
          <a:blip r:embed="rId5">
            <a:alphaModFix/>
          </a:blip>
          <a:srcRect b="0" l="0" r="0" t="0"/>
          <a:stretch/>
        </p:blipFill>
        <p:spPr>
          <a:xfrm>
            <a:off x="8417897" y="5108326"/>
            <a:ext cx="327997" cy="327997"/>
          </a:xfrm>
          <a:prstGeom prst="rect">
            <a:avLst/>
          </a:prstGeom>
          <a:noFill/>
          <a:ln>
            <a:noFill/>
          </a:ln>
        </p:spPr>
      </p:pic>
      <p:pic>
        <p:nvPicPr>
          <p:cNvPr descr="Marker with solid fill" id="309" name="Google Shape;309;p12"/>
          <p:cNvPicPr preferRelativeResize="0"/>
          <p:nvPr/>
        </p:nvPicPr>
        <p:blipFill rotWithShape="1">
          <a:blip r:embed="rId5">
            <a:alphaModFix/>
          </a:blip>
          <a:srcRect b="0" l="0" r="0" t="0"/>
          <a:stretch/>
        </p:blipFill>
        <p:spPr>
          <a:xfrm>
            <a:off x="1201866" y="2209875"/>
            <a:ext cx="314077" cy="314077"/>
          </a:xfrm>
          <a:prstGeom prst="rect">
            <a:avLst/>
          </a:prstGeom>
          <a:noFill/>
          <a:ln>
            <a:noFill/>
          </a:ln>
        </p:spPr>
      </p:pic>
      <p:pic>
        <p:nvPicPr>
          <p:cNvPr descr="Marker with solid fill" id="310" name="Google Shape;310;p12"/>
          <p:cNvPicPr preferRelativeResize="0"/>
          <p:nvPr/>
        </p:nvPicPr>
        <p:blipFill rotWithShape="1">
          <a:blip r:embed="rId5">
            <a:alphaModFix/>
          </a:blip>
          <a:srcRect b="0" l="0" r="0" t="0"/>
          <a:stretch/>
        </p:blipFill>
        <p:spPr>
          <a:xfrm>
            <a:off x="4323922" y="2515862"/>
            <a:ext cx="279190" cy="279190"/>
          </a:xfrm>
          <a:prstGeom prst="rect">
            <a:avLst/>
          </a:prstGeom>
          <a:noFill/>
          <a:ln>
            <a:noFill/>
          </a:ln>
        </p:spPr>
      </p:pic>
      <p:pic>
        <p:nvPicPr>
          <p:cNvPr descr="Marker with solid fill" id="311" name="Google Shape;311;p12"/>
          <p:cNvPicPr preferRelativeResize="0"/>
          <p:nvPr/>
        </p:nvPicPr>
        <p:blipFill rotWithShape="1">
          <a:blip r:embed="rId5">
            <a:alphaModFix/>
          </a:blip>
          <a:srcRect b="0" l="0" r="0" t="0"/>
          <a:stretch/>
        </p:blipFill>
        <p:spPr>
          <a:xfrm>
            <a:off x="4101682" y="2696479"/>
            <a:ext cx="323872" cy="323872"/>
          </a:xfrm>
          <a:prstGeom prst="rect">
            <a:avLst/>
          </a:prstGeom>
          <a:noFill/>
          <a:ln>
            <a:noFill/>
          </a:ln>
        </p:spPr>
      </p:pic>
      <p:pic>
        <p:nvPicPr>
          <p:cNvPr descr="Marker with solid fill" id="312" name="Google Shape;312;p12"/>
          <p:cNvPicPr preferRelativeResize="0"/>
          <p:nvPr/>
        </p:nvPicPr>
        <p:blipFill rotWithShape="1">
          <a:blip r:embed="rId5">
            <a:alphaModFix/>
          </a:blip>
          <a:srcRect b="0" l="0" r="0" t="0"/>
          <a:stretch/>
        </p:blipFill>
        <p:spPr>
          <a:xfrm>
            <a:off x="4225828" y="2196267"/>
            <a:ext cx="300083" cy="300083"/>
          </a:xfrm>
          <a:prstGeom prst="rect">
            <a:avLst/>
          </a:prstGeom>
          <a:noFill/>
          <a:ln>
            <a:noFill/>
          </a:ln>
        </p:spPr>
      </p:pic>
      <p:pic>
        <p:nvPicPr>
          <p:cNvPr descr="Marker with solid fill" id="313" name="Google Shape;313;p12"/>
          <p:cNvPicPr preferRelativeResize="0"/>
          <p:nvPr/>
        </p:nvPicPr>
        <p:blipFill rotWithShape="1">
          <a:blip r:embed="rId5">
            <a:alphaModFix/>
          </a:blip>
          <a:srcRect b="0" l="0" r="0" t="0"/>
          <a:stretch/>
        </p:blipFill>
        <p:spPr>
          <a:xfrm>
            <a:off x="1513681" y="3690395"/>
            <a:ext cx="343534" cy="343534"/>
          </a:xfrm>
          <a:prstGeom prst="rect">
            <a:avLst/>
          </a:prstGeom>
          <a:noFill/>
          <a:ln>
            <a:noFill/>
          </a:ln>
        </p:spPr>
      </p:pic>
      <p:pic>
        <p:nvPicPr>
          <p:cNvPr descr="Marker with solid fill" id="314" name="Google Shape;314;p12"/>
          <p:cNvPicPr preferRelativeResize="0"/>
          <p:nvPr/>
        </p:nvPicPr>
        <p:blipFill rotWithShape="1">
          <a:blip r:embed="rId5">
            <a:alphaModFix/>
          </a:blip>
          <a:srcRect b="0" l="0" r="0" t="0"/>
          <a:stretch/>
        </p:blipFill>
        <p:spPr>
          <a:xfrm>
            <a:off x="7530159" y="3976138"/>
            <a:ext cx="316813" cy="316813"/>
          </a:xfrm>
          <a:prstGeom prst="rect">
            <a:avLst/>
          </a:prstGeom>
          <a:noFill/>
          <a:ln>
            <a:noFill/>
          </a:ln>
        </p:spPr>
      </p:pic>
      <p:pic>
        <p:nvPicPr>
          <p:cNvPr descr="Marker with solid fill" id="315" name="Google Shape;315;p12"/>
          <p:cNvPicPr preferRelativeResize="0"/>
          <p:nvPr/>
        </p:nvPicPr>
        <p:blipFill rotWithShape="1">
          <a:blip r:embed="rId5">
            <a:alphaModFix/>
          </a:blip>
          <a:srcRect b="0" l="0" r="0" t="0"/>
          <a:stretch/>
        </p:blipFill>
        <p:spPr>
          <a:xfrm>
            <a:off x="4945699" y="2718640"/>
            <a:ext cx="314077" cy="314077"/>
          </a:xfrm>
          <a:prstGeom prst="rect">
            <a:avLst/>
          </a:prstGeom>
          <a:noFill/>
          <a:ln>
            <a:noFill/>
          </a:ln>
        </p:spPr>
      </p:pic>
      <p:pic>
        <p:nvPicPr>
          <p:cNvPr descr="Marker with solid fill" id="316" name="Google Shape;316;p12"/>
          <p:cNvPicPr preferRelativeResize="0"/>
          <p:nvPr/>
        </p:nvPicPr>
        <p:blipFill rotWithShape="1">
          <a:blip r:embed="rId5">
            <a:alphaModFix/>
          </a:blip>
          <a:srcRect b="0" l="0" r="0" t="0"/>
          <a:stretch/>
        </p:blipFill>
        <p:spPr>
          <a:xfrm>
            <a:off x="5423225" y="4638816"/>
            <a:ext cx="343534" cy="343534"/>
          </a:xfrm>
          <a:prstGeom prst="rect">
            <a:avLst/>
          </a:prstGeom>
          <a:noFill/>
          <a:ln>
            <a:noFill/>
          </a:ln>
        </p:spPr>
      </p:pic>
      <p:sp>
        <p:nvSpPr>
          <p:cNvPr id="317" name="Google Shape;317;p12"/>
          <p:cNvSpPr txBox="1"/>
          <p:nvPr/>
        </p:nvSpPr>
        <p:spPr>
          <a:xfrm>
            <a:off x="1354954" y="2184482"/>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sp>
        <p:nvSpPr>
          <p:cNvPr id="318" name="Google Shape;318;p12"/>
          <p:cNvSpPr txBox="1"/>
          <p:nvPr/>
        </p:nvSpPr>
        <p:spPr>
          <a:xfrm>
            <a:off x="1675191" y="3690395"/>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sp>
        <p:nvSpPr>
          <p:cNvPr id="319" name="Google Shape;319;p12"/>
          <p:cNvSpPr txBox="1"/>
          <p:nvPr/>
        </p:nvSpPr>
        <p:spPr>
          <a:xfrm>
            <a:off x="5090042" y="2718640"/>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sp>
        <p:nvSpPr>
          <p:cNvPr id="320" name="Google Shape;320;p12"/>
          <p:cNvSpPr txBox="1"/>
          <p:nvPr/>
        </p:nvSpPr>
        <p:spPr>
          <a:xfrm>
            <a:off x="4251650" y="2696479"/>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sp>
        <p:nvSpPr>
          <p:cNvPr id="321" name="Google Shape;321;p12"/>
          <p:cNvSpPr txBox="1"/>
          <p:nvPr/>
        </p:nvSpPr>
        <p:spPr>
          <a:xfrm>
            <a:off x="4084092" y="2179821"/>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3</a:t>
            </a:r>
            <a:endParaRPr/>
          </a:p>
        </p:txBody>
      </p:sp>
      <p:sp>
        <p:nvSpPr>
          <p:cNvPr id="322" name="Google Shape;322;p12"/>
          <p:cNvSpPr txBox="1"/>
          <p:nvPr/>
        </p:nvSpPr>
        <p:spPr>
          <a:xfrm>
            <a:off x="7684198" y="3968309"/>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sp>
        <p:nvSpPr>
          <p:cNvPr id="323" name="Google Shape;323;p12"/>
          <p:cNvSpPr txBox="1"/>
          <p:nvPr/>
        </p:nvSpPr>
        <p:spPr>
          <a:xfrm>
            <a:off x="5587724" y="4597791"/>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sp>
        <p:nvSpPr>
          <p:cNvPr id="324" name="Google Shape;324;p12"/>
          <p:cNvSpPr txBox="1"/>
          <p:nvPr/>
        </p:nvSpPr>
        <p:spPr>
          <a:xfrm>
            <a:off x="8595289" y="5108326"/>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sp>
        <p:nvSpPr>
          <p:cNvPr id="325" name="Google Shape;325;p12"/>
          <p:cNvSpPr txBox="1"/>
          <p:nvPr/>
        </p:nvSpPr>
        <p:spPr>
          <a:xfrm>
            <a:off x="1572961" y="2786325"/>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6</a:t>
            </a:r>
            <a:endParaRPr/>
          </a:p>
        </p:txBody>
      </p:sp>
      <p:sp>
        <p:nvSpPr>
          <p:cNvPr id="326" name="Google Shape;326;p12"/>
          <p:cNvSpPr txBox="1"/>
          <p:nvPr/>
        </p:nvSpPr>
        <p:spPr>
          <a:xfrm>
            <a:off x="4450296" y="2486243"/>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5</a:t>
            </a:r>
            <a:endParaRPr/>
          </a:p>
        </p:txBody>
      </p:sp>
      <p:pic>
        <p:nvPicPr>
          <p:cNvPr descr="Marker with solid fill" id="327" name="Google Shape;327;p12"/>
          <p:cNvPicPr preferRelativeResize="0"/>
          <p:nvPr/>
        </p:nvPicPr>
        <p:blipFill rotWithShape="1">
          <a:blip r:embed="rId6">
            <a:alphaModFix/>
          </a:blip>
          <a:srcRect b="0" l="0" r="0" t="0"/>
          <a:stretch/>
        </p:blipFill>
        <p:spPr>
          <a:xfrm>
            <a:off x="4714530" y="2606144"/>
            <a:ext cx="316813" cy="316813"/>
          </a:xfrm>
          <a:prstGeom prst="rect">
            <a:avLst/>
          </a:prstGeom>
          <a:noFill/>
          <a:ln>
            <a:noFill/>
          </a:ln>
        </p:spPr>
      </p:pic>
      <p:sp>
        <p:nvSpPr>
          <p:cNvPr id="328" name="Google Shape;328;p12"/>
          <p:cNvSpPr txBox="1"/>
          <p:nvPr/>
        </p:nvSpPr>
        <p:spPr>
          <a:xfrm>
            <a:off x="4858972" y="2576981"/>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Calibri"/>
                <a:ea typeface="Calibri"/>
                <a:cs typeface="Calibri"/>
                <a:sym typeface="Calibri"/>
              </a:rPr>
              <a:t>2</a:t>
            </a:r>
            <a:endParaRPr/>
          </a:p>
        </p:txBody>
      </p:sp>
      <p:sp>
        <p:nvSpPr>
          <p:cNvPr id="329" name="Google Shape;329;p12"/>
          <p:cNvSpPr txBox="1"/>
          <p:nvPr/>
        </p:nvSpPr>
        <p:spPr>
          <a:xfrm>
            <a:off x="1052829" y="2690126"/>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Calibri"/>
                <a:ea typeface="Calibri"/>
                <a:cs typeface="Calibri"/>
                <a:sym typeface="Calibri"/>
              </a:rPr>
              <a:t>2</a:t>
            </a:r>
            <a:endParaRPr/>
          </a:p>
        </p:txBody>
      </p:sp>
      <p:pic>
        <p:nvPicPr>
          <p:cNvPr descr="Marker with solid fill" id="330" name="Google Shape;330;p12"/>
          <p:cNvPicPr preferRelativeResize="0"/>
          <p:nvPr/>
        </p:nvPicPr>
        <p:blipFill rotWithShape="1">
          <a:blip r:embed="rId6">
            <a:alphaModFix/>
          </a:blip>
          <a:srcRect b="0" l="0" r="0" t="0"/>
          <a:stretch/>
        </p:blipFill>
        <p:spPr>
          <a:xfrm>
            <a:off x="10033267" y="1196829"/>
            <a:ext cx="505328" cy="505328"/>
          </a:xfrm>
          <a:prstGeom prst="rect">
            <a:avLst/>
          </a:prstGeom>
          <a:noFill/>
          <a:ln>
            <a:noFill/>
          </a:ln>
        </p:spPr>
      </p:pic>
      <p:pic>
        <p:nvPicPr>
          <p:cNvPr descr="Marker with solid fill" id="331" name="Google Shape;331;p12"/>
          <p:cNvPicPr preferRelativeResize="0"/>
          <p:nvPr/>
        </p:nvPicPr>
        <p:blipFill rotWithShape="1">
          <a:blip r:embed="rId5">
            <a:alphaModFix/>
          </a:blip>
          <a:srcRect b="0" l="0" r="0" t="0"/>
          <a:stretch/>
        </p:blipFill>
        <p:spPr>
          <a:xfrm>
            <a:off x="10033267" y="676002"/>
            <a:ext cx="505328" cy="505328"/>
          </a:xfrm>
          <a:prstGeom prst="rect">
            <a:avLst/>
          </a:prstGeom>
          <a:noFill/>
          <a:ln>
            <a:noFill/>
          </a:ln>
        </p:spPr>
      </p:pic>
      <p:sp>
        <p:nvSpPr>
          <p:cNvPr id="332" name="Google Shape;332;p12"/>
          <p:cNvSpPr txBox="1"/>
          <p:nvPr/>
        </p:nvSpPr>
        <p:spPr>
          <a:xfrm>
            <a:off x="10418620" y="800664"/>
            <a:ext cx="2381165"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libri"/>
                <a:ea typeface="Calibri"/>
                <a:cs typeface="Calibri"/>
                <a:sym typeface="Calibri"/>
              </a:rPr>
              <a:t>Participants</a:t>
            </a:r>
            <a:endParaRPr/>
          </a:p>
        </p:txBody>
      </p:sp>
      <p:sp>
        <p:nvSpPr>
          <p:cNvPr id="333" name="Google Shape;333;p12"/>
          <p:cNvSpPr txBox="1"/>
          <p:nvPr/>
        </p:nvSpPr>
        <p:spPr>
          <a:xfrm>
            <a:off x="10446668" y="1269870"/>
            <a:ext cx="165821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rgbClr val="000000"/>
                </a:solidFill>
                <a:latin typeface="Calibri"/>
                <a:ea typeface="Calibri"/>
                <a:cs typeface="Calibri"/>
                <a:sym typeface="Calibri"/>
              </a:rPr>
              <a:t>Attending Organisers</a:t>
            </a:r>
            <a:endParaRPr/>
          </a:p>
        </p:txBody>
      </p:sp>
      <p:sp>
        <p:nvSpPr>
          <p:cNvPr id="334" name="Google Shape;334;p12"/>
          <p:cNvSpPr txBox="1"/>
          <p:nvPr/>
        </p:nvSpPr>
        <p:spPr>
          <a:xfrm>
            <a:off x="2153425" y="488532"/>
            <a:ext cx="7879842" cy="772335"/>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3900"/>
              <a:buFont typeface="Arial"/>
              <a:buNone/>
            </a:pPr>
            <a:r>
              <a:rPr b="1" i="0" lang="en-US" sz="3900" u="none" cap="none" strike="noStrike">
                <a:solidFill>
                  <a:srgbClr val="000000"/>
                </a:solidFill>
                <a:latin typeface="Calibri"/>
                <a:ea typeface="Calibri"/>
                <a:cs typeface="Calibri"/>
                <a:sym typeface="Calibri"/>
              </a:rPr>
              <a:t>30 Participants</a:t>
            </a:r>
            <a:endParaRPr/>
          </a:p>
        </p:txBody>
      </p:sp>
      <p:sp>
        <p:nvSpPr>
          <p:cNvPr id="335" name="Google Shape;335;p12"/>
          <p:cNvSpPr txBox="1"/>
          <p:nvPr/>
        </p:nvSpPr>
        <p:spPr>
          <a:xfrm>
            <a:off x="10104942" y="2358370"/>
            <a:ext cx="198357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Gender Split</a:t>
            </a:r>
            <a:endParaRPr/>
          </a:p>
        </p:txBody>
      </p:sp>
      <p:pic>
        <p:nvPicPr>
          <p:cNvPr descr="Male with solid fill" id="336" name="Google Shape;336;p12"/>
          <p:cNvPicPr preferRelativeResize="0"/>
          <p:nvPr/>
        </p:nvPicPr>
        <p:blipFill rotWithShape="1">
          <a:blip r:embed="rId7">
            <a:alphaModFix/>
          </a:blip>
          <a:srcRect b="0" l="0" r="0" t="0"/>
          <a:stretch/>
        </p:blipFill>
        <p:spPr>
          <a:xfrm>
            <a:off x="10290640" y="3124567"/>
            <a:ext cx="242681" cy="242681"/>
          </a:xfrm>
          <a:prstGeom prst="rect">
            <a:avLst/>
          </a:prstGeom>
          <a:noFill/>
          <a:ln>
            <a:noFill/>
          </a:ln>
        </p:spPr>
      </p:pic>
      <p:pic>
        <p:nvPicPr>
          <p:cNvPr descr="Female with solid fill" id="337" name="Google Shape;337;p12"/>
          <p:cNvPicPr preferRelativeResize="0"/>
          <p:nvPr/>
        </p:nvPicPr>
        <p:blipFill rotWithShape="1">
          <a:blip r:embed="rId8">
            <a:alphaModFix/>
          </a:blip>
          <a:srcRect b="0" l="0" r="0" t="0"/>
          <a:stretch/>
        </p:blipFill>
        <p:spPr>
          <a:xfrm>
            <a:off x="11570771" y="3139116"/>
            <a:ext cx="242680" cy="242680"/>
          </a:xfrm>
          <a:prstGeom prst="rect">
            <a:avLst/>
          </a:prstGeom>
          <a:noFill/>
          <a:ln>
            <a:noFill/>
          </a:ln>
        </p:spPr>
      </p:pic>
      <p:pic>
        <p:nvPicPr>
          <p:cNvPr descr="Marker with solid fill" id="338" name="Google Shape;338;p12"/>
          <p:cNvPicPr preferRelativeResize="0"/>
          <p:nvPr/>
        </p:nvPicPr>
        <p:blipFill rotWithShape="1">
          <a:blip r:embed="rId6">
            <a:alphaModFix/>
          </a:blip>
          <a:srcRect b="0" l="0" r="0" t="0"/>
          <a:stretch/>
        </p:blipFill>
        <p:spPr>
          <a:xfrm>
            <a:off x="892764" y="2698885"/>
            <a:ext cx="316813" cy="316813"/>
          </a:xfrm>
          <a:prstGeom prst="rect">
            <a:avLst/>
          </a:prstGeom>
          <a:noFill/>
          <a:ln>
            <a:noFill/>
          </a:ln>
        </p:spPr>
      </p:pic>
      <p:pic>
        <p:nvPicPr>
          <p:cNvPr descr="Marker with solid fill" id="339" name="Google Shape;339;p12"/>
          <p:cNvPicPr preferRelativeResize="0"/>
          <p:nvPr/>
        </p:nvPicPr>
        <p:blipFill rotWithShape="1">
          <a:blip r:embed="rId5">
            <a:alphaModFix/>
          </a:blip>
          <a:srcRect b="0" l="0" r="0" t="0"/>
          <a:stretch/>
        </p:blipFill>
        <p:spPr>
          <a:xfrm>
            <a:off x="4416723" y="2201607"/>
            <a:ext cx="314077" cy="314077"/>
          </a:xfrm>
          <a:prstGeom prst="rect">
            <a:avLst/>
          </a:prstGeom>
          <a:noFill/>
          <a:ln>
            <a:noFill/>
          </a:ln>
        </p:spPr>
      </p:pic>
      <p:sp>
        <p:nvSpPr>
          <p:cNvPr id="340" name="Google Shape;340;p12"/>
          <p:cNvSpPr txBox="1"/>
          <p:nvPr/>
        </p:nvSpPr>
        <p:spPr>
          <a:xfrm>
            <a:off x="4565416" y="2163737"/>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sp>
        <p:nvSpPr>
          <p:cNvPr id="341" name="Google Shape;341;p12"/>
          <p:cNvSpPr txBox="1"/>
          <p:nvPr/>
        </p:nvSpPr>
        <p:spPr>
          <a:xfrm>
            <a:off x="4699460" y="2425182"/>
            <a:ext cx="204461"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350"/>
              <a:buFont typeface="Arial"/>
              <a:buNone/>
            </a:pPr>
            <a:r>
              <a:rPr b="1" i="0" lang="en-US" sz="1350" u="none" cap="none" strike="noStrike">
                <a:solidFill>
                  <a:srgbClr val="C00000"/>
                </a:solidFill>
                <a:latin typeface="Calibri"/>
                <a:ea typeface="Calibri"/>
                <a:cs typeface="Calibri"/>
                <a:sym typeface="Calibri"/>
              </a:rPr>
              <a:t>1</a:t>
            </a:r>
            <a:endParaRPr/>
          </a:p>
        </p:txBody>
      </p:sp>
      <p:pic>
        <p:nvPicPr>
          <p:cNvPr descr="Marker with solid fill" id="342" name="Google Shape;342;p12"/>
          <p:cNvPicPr preferRelativeResize="0"/>
          <p:nvPr/>
        </p:nvPicPr>
        <p:blipFill rotWithShape="1">
          <a:blip r:embed="rId5">
            <a:alphaModFix/>
          </a:blip>
          <a:srcRect b="0" l="0" r="0" t="0"/>
          <a:stretch/>
        </p:blipFill>
        <p:spPr>
          <a:xfrm>
            <a:off x="4638218" y="2600714"/>
            <a:ext cx="314077" cy="314077"/>
          </a:xfrm>
          <a:prstGeom prst="rect">
            <a:avLst/>
          </a:prstGeom>
          <a:noFill/>
          <a:ln>
            <a:noFill/>
          </a:ln>
        </p:spPr>
      </p:pic>
      <p:graphicFrame>
        <p:nvGraphicFramePr>
          <p:cNvPr id="343" name="Google Shape;343;p12"/>
          <p:cNvGraphicFramePr/>
          <p:nvPr/>
        </p:nvGraphicFramePr>
        <p:xfrm>
          <a:off x="10365318" y="2576981"/>
          <a:ext cx="1415745" cy="1360825"/>
        </p:xfrm>
        <a:graphic>
          <a:graphicData uri="http://schemas.openxmlformats.org/drawingml/2006/chart">
            <c:chart r:id="rId9"/>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descr="A blue and green map&#10;&#10;Description automatically generated with medium confidence" id="349" name="Google Shape;349;p13"/>
          <p:cNvPicPr preferRelativeResize="0"/>
          <p:nvPr/>
        </p:nvPicPr>
        <p:blipFill rotWithShape="1">
          <a:blip r:embed="rId3">
            <a:alphaModFix amt="70000"/>
          </a:blip>
          <a:srcRect b="4949" l="0" r="0" t="84901"/>
          <a:stretch/>
        </p:blipFill>
        <p:spPr>
          <a:xfrm>
            <a:off x="0" y="-1"/>
            <a:ext cx="12192000" cy="615661"/>
          </a:xfrm>
          <a:prstGeom prst="rect">
            <a:avLst/>
          </a:prstGeom>
          <a:noFill/>
          <a:ln>
            <a:noFill/>
          </a:ln>
        </p:spPr>
      </p:pic>
      <p:sp>
        <p:nvSpPr>
          <p:cNvPr id="350" name="Google Shape;350;p13"/>
          <p:cNvSpPr txBox="1"/>
          <p:nvPr/>
        </p:nvSpPr>
        <p:spPr>
          <a:xfrm>
            <a:off x="278674" y="1467221"/>
            <a:ext cx="11551375" cy="53245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Observing Systems</a:t>
            </a:r>
            <a:endParaRPr/>
          </a:p>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EO capabilities to map BC ecosystem’s extent/carbon stock/ change: current status, gap identification, observation system requirements to fill gaps (including in-situ/airborne observations)</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Impacts of external drivers</a:t>
            </a:r>
            <a:endParaRPr/>
          </a:p>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Further understanding and predicting the impact of external drivers on BC ecosystems (climate change, hurricanes, aqua- and agriculture, coastal development, etc.)</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Mitigation</a:t>
            </a:r>
            <a:endParaRPr/>
          </a:p>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To what extent do BC ecosystems represent a NBS for mitigating the impact of climate change? What is the impact of ecosystem restoration and preservation actions on mitigation and how to quantify it?</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Economic value</a:t>
            </a:r>
            <a:endParaRPr/>
          </a:p>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Carbon Credits, MRVs etc.</a:t>
            </a:r>
            <a:endParaRPr/>
          </a:p>
          <a:p>
            <a:pPr indent="0" lvl="0" marL="0" marR="0" rtl="0" algn="just">
              <a:lnSpc>
                <a:spcPct val="100000"/>
              </a:lnSpc>
              <a:spcBef>
                <a:spcPts val="0"/>
              </a:spcBef>
              <a:spcAft>
                <a:spcPts val="0"/>
              </a:spcAft>
              <a:buNone/>
            </a:pPr>
            <a:r>
              <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Policy needs</a:t>
            </a:r>
            <a:endParaRPr/>
          </a:p>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What are the tools/ products/indicators needed to support policy with a focus on the needs and ambition cycle of the Global Stocktake of the Paris Climate Agreement?</a:t>
            </a:r>
            <a:endParaRPr b="1" i="0" sz="2000" u="none" cap="none" strike="noStrike">
              <a:solidFill>
                <a:srgbClr val="000000"/>
              </a:solidFill>
              <a:latin typeface="Arial"/>
              <a:ea typeface="Arial"/>
              <a:cs typeface="Arial"/>
              <a:sym typeface="Arial"/>
            </a:endParaRPr>
          </a:p>
        </p:txBody>
      </p:sp>
      <p:sp>
        <p:nvSpPr>
          <p:cNvPr id="351" name="Google Shape;351;p13"/>
          <p:cNvSpPr txBox="1"/>
          <p:nvPr/>
        </p:nvSpPr>
        <p:spPr>
          <a:xfrm>
            <a:off x="1976947" y="615660"/>
            <a:ext cx="7879842" cy="772335"/>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3900"/>
              <a:buFont typeface="Arial"/>
              <a:buNone/>
            </a:pPr>
            <a:r>
              <a:rPr b="1" i="0" lang="en-US" sz="3900" u="none" cap="none" strike="noStrike">
                <a:solidFill>
                  <a:schemeClr val="dk1"/>
                </a:solidFill>
                <a:latin typeface="Calibri"/>
                <a:ea typeface="Calibri"/>
                <a:cs typeface="Calibri"/>
                <a:sym typeface="Calibri"/>
              </a:rPr>
              <a:t>Topics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A blue and green map&#10;&#10;Description automatically generated with medium confidence" id="357" name="Google Shape;357;p14"/>
          <p:cNvPicPr preferRelativeResize="0"/>
          <p:nvPr/>
        </p:nvPicPr>
        <p:blipFill rotWithShape="1">
          <a:blip r:embed="rId3">
            <a:alphaModFix amt="70000"/>
          </a:blip>
          <a:srcRect b="4949" l="0" r="0" t="84901"/>
          <a:stretch/>
        </p:blipFill>
        <p:spPr>
          <a:xfrm>
            <a:off x="0" y="-1"/>
            <a:ext cx="12192000" cy="615661"/>
          </a:xfrm>
          <a:prstGeom prst="rect">
            <a:avLst/>
          </a:prstGeom>
          <a:noFill/>
          <a:ln>
            <a:noFill/>
          </a:ln>
        </p:spPr>
      </p:pic>
      <p:graphicFrame>
        <p:nvGraphicFramePr>
          <p:cNvPr id="358" name="Google Shape;358;p14"/>
          <p:cNvGraphicFramePr/>
          <p:nvPr/>
        </p:nvGraphicFramePr>
        <p:xfrm>
          <a:off x="68887" y="642923"/>
          <a:ext cx="3000000" cy="3000000"/>
        </p:xfrm>
        <a:graphic>
          <a:graphicData uri="http://schemas.openxmlformats.org/drawingml/2006/table">
            <a:tbl>
              <a:tblPr bandRow="1" firstRow="1">
                <a:noFill/>
                <a:tableStyleId>{ACE70BD2-1FBA-4615-BA6A-0EDBBCCBB762}</a:tableStyleId>
              </a:tblPr>
              <a:tblGrid>
                <a:gridCol w="655550"/>
                <a:gridCol w="2105675"/>
              </a:tblGrid>
              <a:tr h="522925">
                <a:tc>
                  <a:txBody>
                    <a:bodyPr/>
                    <a:lstStyle/>
                    <a:p>
                      <a:pPr indent="0" lvl="0" marL="0" marR="0" rtl="0" algn="l">
                        <a:spcBef>
                          <a:spcPts val="0"/>
                        </a:spcBef>
                        <a:spcAft>
                          <a:spcPts val="0"/>
                        </a:spcAft>
                        <a:buNone/>
                      </a:pPr>
                      <a:r>
                        <a:rPr lang="en-US" sz="1200" u="none" cap="none" strike="noStrike"/>
                        <a:t>Time</a:t>
                      </a:r>
                      <a:endParaRPr/>
                    </a:p>
                  </a:txBody>
                  <a:tcPr marT="34300" marB="34300" marR="68575" marL="68575">
                    <a:solidFill>
                      <a:srgbClr val="82B2AD"/>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lang="en-US" sz="2000"/>
                        <a:t>Tuesday </a:t>
                      </a:r>
                      <a:r>
                        <a:rPr b="1" lang="en-US" sz="1050"/>
                        <a:t>14.05</a:t>
                      </a:r>
                      <a:endParaRPr b="1" sz="1200"/>
                    </a:p>
                    <a:p>
                      <a:pPr indent="0" lvl="0" marL="0" marR="0" rtl="0" algn="ctr">
                        <a:spcBef>
                          <a:spcPts val="0"/>
                        </a:spcBef>
                        <a:spcAft>
                          <a:spcPts val="0"/>
                        </a:spcAft>
                        <a:buNone/>
                      </a:pPr>
                      <a:r>
                        <a:rPr b="0" lang="en-US" sz="1200"/>
                        <a:t>Setting the floor</a:t>
                      </a:r>
                      <a:endParaRPr/>
                    </a:p>
                  </a:txBody>
                  <a:tcPr marT="34300" marB="34300" marR="68575" marL="68575">
                    <a:solidFill>
                      <a:srgbClr val="82B2AD"/>
                    </a:solidFill>
                  </a:tcPr>
                </a:tc>
              </a:tr>
              <a:tr h="718425">
                <a:tc>
                  <a:txBody>
                    <a:bodyPr/>
                    <a:lstStyle/>
                    <a:p>
                      <a:pPr indent="0" lvl="0" marL="0" marR="0" rtl="0" algn="l">
                        <a:spcBef>
                          <a:spcPts val="0"/>
                        </a:spcBef>
                        <a:spcAft>
                          <a:spcPts val="0"/>
                        </a:spcAft>
                        <a:buNone/>
                      </a:pPr>
                      <a:r>
                        <a:t/>
                      </a:r>
                      <a:endParaRPr sz="1100"/>
                    </a:p>
                  </a:txBody>
                  <a:tcPr marT="34300" marB="34300" marR="68575" marL="68575">
                    <a:solidFill>
                      <a:schemeClr val="lt1"/>
                    </a:solidFill>
                  </a:tcPr>
                </a:tc>
                <a:tc>
                  <a:txBody>
                    <a:bodyPr/>
                    <a:lstStyle/>
                    <a:p>
                      <a:pPr indent="0" lvl="0" marL="0" marR="0" rtl="0" algn="l">
                        <a:spcBef>
                          <a:spcPts val="0"/>
                        </a:spcBef>
                        <a:spcAft>
                          <a:spcPts val="0"/>
                        </a:spcAft>
                        <a:buNone/>
                      </a:pPr>
                      <a:r>
                        <a:t/>
                      </a:r>
                      <a:endParaRPr sz="1100"/>
                    </a:p>
                  </a:txBody>
                  <a:tcPr marT="34300" marB="34300" marR="68575" marL="68575">
                    <a:solidFill>
                      <a:schemeClr val="lt1"/>
                    </a:solidFill>
                  </a:tcPr>
                </a:tc>
              </a:tr>
              <a:tr h="1413975">
                <a:tc>
                  <a:txBody>
                    <a:bodyPr/>
                    <a:lstStyle/>
                    <a:p>
                      <a:pPr indent="0" lvl="0" marL="0" marR="0" rtl="0" algn="l">
                        <a:spcBef>
                          <a:spcPts val="0"/>
                        </a:spcBef>
                        <a:spcAft>
                          <a:spcPts val="0"/>
                        </a:spcAft>
                        <a:buNone/>
                      </a:pPr>
                      <a:r>
                        <a:t/>
                      </a:r>
                      <a:endParaRPr sz="1100"/>
                    </a:p>
                  </a:txBody>
                  <a:tcPr marT="34300" marB="34300" marR="68575" marL="68575">
                    <a:solidFill>
                      <a:schemeClr val="lt1"/>
                    </a:solidFill>
                  </a:tcPr>
                </a:tc>
                <a:tc>
                  <a:txBody>
                    <a:bodyPr/>
                    <a:lstStyle/>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p>
                      <a:pPr indent="0" lvl="0" marL="0" marR="0" rtl="0" algn="l">
                        <a:spcBef>
                          <a:spcPts val="0"/>
                        </a:spcBef>
                        <a:spcAft>
                          <a:spcPts val="0"/>
                        </a:spcAft>
                        <a:buNone/>
                      </a:pPr>
                      <a:r>
                        <a:t/>
                      </a:r>
                      <a:endParaRPr sz="1100"/>
                    </a:p>
                  </a:txBody>
                  <a:tcPr marT="34300" marB="34300" marR="68575" marL="68575">
                    <a:solidFill>
                      <a:schemeClr val="lt1"/>
                    </a:solidFill>
                  </a:tcPr>
                </a:tc>
              </a:tr>
              <a:tr h="2126500">
                <a:tc>
                  <a:txBody>
                    <a:bodyPr/>
                    <a:lstStyle/>
                    <a:p>
                      <a:pPr indent="0" lvl="0" marL="0" marR="0" rtl="0" algn="ctr">
                        <a:spcBef>
                          <a:spcPts val="0"/>
                        </a:spcBef>
                        <a:spcAft>
                          <a:spcPts val="0"/>
                        </a:spcAft>
                        <a:buNone/>
                      </a:pPr>
                      <a:r>
                        <a:rPr lang="en-US" sz="1200"/>
                        <a:t>14:00 </a:t>
                      </a:r>
                      <a:endParaRPr/>
                    </a:p>
                    <a:p>
                      <a:pPr indent="0" lvl="0" marL="0" marR="0" rtl="0" algn="ctr">
                        <a:spcBef>
                          <a:spcPts val="0"/>
                        </a:spcBef>
                        <a:spcAft>
                          <a:spcPts val="0"/>
                        </a:spcAft>
                        <a:buNone/>
                      </a:pPr>
                      <a:r>
                        <a:rPr lang="en-US" sz="1200"/>
                        <a:t>–</a:t>
                      </a:r>
                      <a:endParaRPr/>
                    </a:p>
                    <a:p>
                      <a:pPr indent="0" lvl="0" marL="0" marR="0" rtl="0" algn="ctr">
                        <a:spcBef>
                          <a:spcPts val="0"/>
                        </a:spcBef>
                        <a:spcAft>
                          <a:spcPts val="0"/>
                        </a:spcAft>
                        <a:buNone/>
                      </a:pPr>
                      <a:r>
                        <a:rPr lang="en-US" sz="1200"/>
                        <a:t>17:45</a:t>
                      </a:r>
                      <a:endParaRPr/>
                    </a:p>
                    <a:p>
                      <a:pPr indent="0" lvl="0" marL="0" marR="0" rtl="0" algn="ctr">
                        <a:spcBef>
                          <a:spcPts val="0"/>
                        </a:spcBef>
                        <a:spcAft>
                          <a:spcPts val="0"/>
                        </a:spcAft>
                        <a:buNone/>
                      </a:pPr>
                      <a:r>
                        <a:t/>
                      </a:r>
                      <a:endParaRPr sz="1200"/>
                    </a:p>
                    <a:p>
                      <a:pPr indent="0" lvl="0" marL="0" marR="0" rtl="0" algn="ctr">
                        <a:spcBef>
                          <a:spcPts val="0"/>
                        </a:spcBef>
                        <a:spcAft>
                          <a:spcPts val="0"/>
                        </a:spcAft>
                        <a:buNone/>
                      </a:pPr>
                      <a:r>
                        <a:rPr i="1" lang="en-US" sz="1200"/>
                        <a:t>Incl.</a:t>
                      </a:r>
                      <a:endParaRPr/>
                    </a:p>
                    <a:p>
                      <a:pPr indent="0" lvl="0" marL="0" marR="0" rtl="0" algn="ctr">
                        <a:spcBef>
                          <a:spcPts val="0"/>
                        </a:spcBef>
                        <a:spcAft>
                          <a:spcPts val="0"/>
                        </a:spcAft>
                        <a:buNone/>
                      </a:pPr>
                      <a:r>
                        <a:rPr i="1" lang="en-US" sz="1200"/>
                        <a:t>30’ break</a:t>
                      </a:r>
                      <a:endParaRPr/>
                    </a:p>
                    <a:p>
                      <a:pPr indent="0" lvl="0" marL="0" marR="0" rtl="0" algn="ctr">
                        <a:spcBef>
                          <a:spcPts val="0"/>
                        </a:spcBef>
                        <a:spcAft>
                          <a:spcPts val="0"/>
                        </a:spcAft>
                        <a:buNone/>
                      </a:pPr>
                      <a:r>
                        <a:t/>
                      </a:r>
                      <a:endParaRPr i="1" sz="1200"/>
                    </a:p>
                    <a:p>
                      <a:pPr indent="0" lvl="0" marL="0" marR="0" rtl="0" algn="ctr">
                        <a:spcBef>
                          <a:spcPts val="0"/>
                        </a:spcBef>
                        <a:spcAft>
                          <a:spcPts val="0"/>
                        </a:spcAft>
                        <a:buNone/>
                      </a:pPr>
                      <a:r>
                        <a:t/>
                      </a:r>
                      <a:endParaRPr i="1" sz="1200"/>
                    </a:p>
                    <a:p>
                      <a:pPr indent="0" lvl="0" marL="0" marR="0" rtl="0" algn="ctr">
                        <a:spcBef>
                          <a:spcPts val="0"/>
                        </a:spcBef>
                        <a:spcAft>
                          <a:spcPts val="0"/>
                        </a:spcAft>
                        <a:buNone/>
                      </a:pPr>
                      <a:r>
                        <a:t/>
                      </a:r>
                      <a:endParaRPr i="1" sz="1200"/>
                    </a:p>
                    <a:p>
                      <a:pPr indent="0" lvl="0" marL="0" marR="0" rtl="0" algn="ctr">
                        <a:spcBef>
                          <a:spcPts val="0"/>
                        </a:spcBef>
                        <a:spcAft>
                          <a:spcPts val="0"/>
                        </a:spcAft>
                        <a:buNone/>
                      </a:pPr>
                      <a:r>
                        <a:t/>
                      </a:r>
                      <a:endParaRPr i="1" sz="1200"/>
                    </a:p>
                  </a:txBody>
                  <a:tcPr marT="34300" marB="34300" marR="68575" marL="68575" anchor="ctr"/>
                </a:tc>
                <a:tc>
                  <a:txBody>
                    <a:bodyPr/>
                    <a:lstStyle/>
                    <a:p>
                      <a:pPr indent="0" lvl="0" marL="0" marR="0" rtl="0" algn="l">
                        <a:spcBef>
                          <a:spcPts val="0"/>
                        </a:spcBef>
                        <a:spcAft>
                          <a:spcPts val="0"/>
                        </a:spcAft>
                        <a:buNone/>
                      </a:pPr>
                      <a:r>
                        <a:rPr b="1" lang="en-US" sz="1200"/>
                        <a:t>Opening Plenary</a:t>
                      </a:r>
                      <a:endParaRPr sz="1200"/>
                    </a:p>
                    <a:p>
                      <a:pPr indent="-285750" lvl="0" marL="285750" marR="0" rtl="0" algn="l">
                        <a:spcBef>
                          <a:spcPts val="0"/>
                        </a:spcBef>
                        <a:spcAft>
                          <a:spcPts val="0"/>
                        </a:spcAft>
                        <a:buClr>
                          <a:schemeClr val="dk1"/>
                        </a:buClr>
                        <a:buSzPts val="1200"/>
                        <a:buFont typeface="Arial"/>
                        <a:buChar char="•"/>
                      </a:pPr>
                      <a:r>
                        <a:rPr lang="en-US" sz="1200"/>
                        <a:t>Opening Speech &amp; Setting the scene (ESA/NASA) (40’)</a:t>
                      </a:r>
                      <a:endParaRPr/>
                    </a:p>
                    <a:p>
                      <a:pPr indent="-285750" lvl="0" marL="285750" marR="0" rtl="0" algn="l">
                        <a:spcBef>
                          <a:spcPts val="0"/>
                        </a:spcBef>
                        <a:spcAft>
                          <a:spcPts val="0"/>
                        </a:spcAft>
                        <a:buClr>
                          <a:schemeClr val="dk1"/>
                        </a:buClr>
                        <a:buSzPts val="1200"/>
                        <a:buFont typeface="Arial"/>
                        <a:buChar char="•"/>
                      </a:pPr>
                      <a:r>
                        <a:rPr lang="en-US" sz="1200"/>
                        <a:t>Keynote (20’)</a:t>
                      </a:r>
                      <a:endParaRPr/>
                    </a:p>
                    <a:p>
                      <a:pPr indent="-285750" lvl="0" marL="285750" marR="0" rtl="0" algn="l">
                        <a:spcBef>
                          <a:spcPts val="0"/>
                        </a:spcBef>
                        <a:spcAft>
                          <a:spcPts val="0"/>
                        </a:spcAft>
                        <a:buClr>
                          <a:schemeClr val="dk1"/>
                        </a:buClr>
                        <a:buSzPts val="1200"/>
                        <a:buFont typeface="Arial"/>
                        <a:buChar char="•"/>
                      </a:pPr>
                      <a:r>
                        <a:rPr lang="en-US" sz="1200"/>
                        <a:t>Topics + Seed questions (10’)</a:t>
                      </a:r>
                      <a:endParaRPr/>
                    </a:p>
                    <a:p>
                      <a:pPr indent="-285750" lvl="0" marL="285750" marR="0" rtl="0" algn="l">
                        <a:spcBef>
                          <a:spcPts val="0"/>
                        </a:spcBef>
                        <a:spcAft>
                          <a:spcPts val="0"/>
                        </a:spcAft>
                        <a:buClr>
                          <a:schemeClr val="dk1"/>
                        </a:buClr>
                        <a:buSzPts val="1200"/>
                        <a:buFont typeface="Arial"/>
                        <a:buChar char="•"/>
                      </a:pPr>
                      <a:r>
                        <a:rPr lang="en-US" sz="1200"/>
                        <a:t>Logistics (10’) </a:t>
                      </a:r>
                      <a:endParaRPr/>
                    </a:p>
                    <a:p>
                      <a:pPr indent="-285750" lvl="0" marL="285750" marR="0" rtl="0" algn="l">
                        <a:spcBef>
                          <a:spcPts val="0"/>
                        </a:spcBef>
                        <a:spcAft>
                          <a:spcPts val="0"/>
                        </a:spcAft>
                        <a:buClr>
                          <a:schemeClr val="dk1"/>
                        </a:buClr>
                        <a:buSzPts val="1200"/>
                        <a:buFont typeface="Arial"/>
                        <a:buChar char="•"/>
                      </a:pPr>
                      <a:r>
                        <a:rPr i="1" lang="en-US" sz="1200"/>
                        <a:t>Break </a:t>
                      </a:r>
                      <a:endParaRPr/>
                    </a:p>
                    <a:p>
                      <a:pPr indent="-285750" lvl="0" marL="285750" marR="0" rtl="0" algn="l">
                        <a:lnSpc>
                          <a:spcPct val="100000"/>
                        </a:lnSpc>
                        <a:spcBef>
                          <a:spcPts val="0"/>
                        </a:spcBef>
                        <a:spcAft>
                          <a:spcPts val="0"/>
                        </a:spcAft>
                        <a:buClr>
                          <a:schemeClr val="dk1"/>
                        </a:buClr>
                        <a:buSzPts val="1200"/>
                        <a:buFont typeface="Arial"/>
                        <a:buChar char="•"/>
                      </a:pPr>
                      <a:r>
                        <a:rPr lang="en-US" sz="1200"/>
                        <a:t>Lightening talks of all participants (1.40hrs)</a:t>
                      </a:r>
                      <a:endParaRPr/>
                    </a:p>
                  </a:txBody>
                  <a:tcPr marT="34300" marB="34300" marR="68575" marL="68575"/>
                </a:tc>
              </a:tr>
            </a:tbl>
          </a:graphicData>
        </a:graphic>
      </p:graphicFrame>
      <p:graphicFrame>
        <p:nvGraphicFramePr>
          <p:cNvPr id="359" name="Google Shape;359;p14"/>
          <p:cNvGraphicFramePr/>
          <p:nvPr/>
        </p:nvGraphicFramePr>
        <p:xfrm>
          <a:off x="6255427" y="640579"/>
          <a:ext cx="3000000" cy="3000000"/>
        </p:xfrm>
        <a:graphic>
          <a:graphicData uri="http://schemas.openxmlformats.org/drawingml/2006/table">
            <a:tbl>
              <a:tblPr bandRow="1" firstRow="1">
                <a:noFill/>
                <a:tableStyleId>{ACE70BD2-1FBA-4615-BA6A-0EDBBCCBB762}</a:tableStyleId>
              </a:tblPr>
              <a:tblGrid>
                <a:gridCol w="640700"/>
                <a:gridCol w="2605275"/>
              </a:tblGrid>
              <a:tr h="509550">
                <a:tc>
                  <a:txBody>
                    <a:bodyPr/>
                    <a:lstStyle/>
                    <a:p>
                      <a:pPr indent="0" lvl="0" marL="0" marR="0" rtl="0" algn="l">
                        <a:spcBef>
                          <a:spcPts val="0"/>
                        </a:spcBef>
                        <a:spcAft>
                          <a:spcPts val="0"/>
                        </a:spcAft>
                        <a:buNone/>
                      </a:pPr>
                      <a:r>
                        <a:rPr lang="en-US" sz="1200"/>
                        <a:t>Time</a:t>
                      </a:r>
                      <a:endParaRPr/>
                    </a:p>
                  </a:txBody>
                  <a:tcPr marT="34300" marB="34300" marR="68575" marL="68575">
                    <a:solidFill>
                      <a:srgbClr val="82B2AD"/>
                    </a:solidFill>
                  </a:tcPr>
                </a:tc>
                <a:tc>
                  <a:txBody>
                    <a:bodyPr/>
                    <a:lstStyle/>
                    <a:p>
                      <a:pPr indent="0" lvl="0" marL="0" marR="0" rtl="0" algn="ctr">
                        <a:spcBef>
                          <a:spcPts val="0"/>
                        </a:spcBef>
                        <a:spcAft>
                          <a:spcPts val="0"/>
                        </a:spcAft>
                        <a:buNone/>
                      </a:pPr>
                      <a:r>
                        <a:rPr lang="en-US" sz="2000"/>
                        <a:t>Thursday</a:t>
                      </a:r>
                      <a:r>
                        <a:rPr lang="en-US" sz="1050"/>
                        <a:t> 16.05</a:t>
                      </a:r>
                      <a:endParaRPr sz="2000"/>
                    </a:p>
                    <a:p>
                      <a:pPr indent="0" lvl="0" marL="0" marR="0" rtl="0" algn="ctr">
                        <a:spcBef>
                          <a:spcPts val="0"/>
                        </a:spcBef>
                        <a:spcAft>
                          <a:spcPts val="0"/>
                        </a:spcAft>
                        <a:buNone/>
                      </a:pPr>
                      <a:r>
                        <a:rPr b="0" lang="en-US" sz="1200"/>
                        <a:t>Science to Action</a:t>
                      </a:r>
                      <a:endParaRPr/>
                    </a:p>
                  </a:txBody>
                  <a:tcPr marT="34300" marB="34300" marR="68575" marL="68575">
                    <a:solidFill>
                      <a:srgbClr val="82B2AD"/>
                    </a:solidFill>
                  </a:tcPr>
                </a:tc>
              </a:tr>
              <a:tr h="1308575">
                <a:tc>
                  <a:txBody>
                    <a:bodyPr/>
                    <a:lstStyle/>
                    <a:p>
                      <a:pPr indent="0" lvl="0" marL="0" marR="0" rtl="0" algn="ctr">
                        <a:spcBef>
                          <a:spcPts val="0"/>
                        </a:spcBef>
                        <a:spcAft>
                          <a:spcPts val="0"/>
                        </a:spcAft>
                        <a:buNone/>
                      </a:pPr>
                      <a:r>
                        <a:rPr lang="en-US" sz="1200"/>
                        <a:t>09:00 </a:t>
                      </a:r>
                      <a:endParaRPr/>
                    </a:p>
                    <a:p>
                      <a:pPr indent="0" lvl="0" marL="0" marR="0" rtl="0" algn="ctr">
                        <a:spcBef>
                          <a:spcPts val="0"/>
                        </a:spcBef>
                        <a:spcAft>
                          <a:spcPts val="0"/>
                        </a:spcAft>
                        <a:buNone/>
                      </a:pPr>
                      <a:r>
                        <a:rPr lang="en-US" sz="1200"/>
                        <a:t>–</a:t>
                      </a:r>
                      <a:endParaRPr/>
                    </a:p>
                    <a:p>
                      <a:pPr indent="0" lvl="0" marL="0" marR="0" rtl="0" algn="ctr">
                        <a:spcBef>
                          <a:spcPts val="0"/>
                        </a:spcBef>
                        <a:spcAft>
                          <a:spcPts val="0"/>
                        </a:spcAft>
                        <a:buNone/>
                      </a:pPr>
                      <a:r>
                        <a:rPr lang="en-US" sz="1200"/>
                        <a:t>12:00</a:t>
                      </a:r>
                      <a:endParaRPr/>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rPr i="1" lang="en-US" sz="1200"/>
                        <a:t>Incl.</a:t>
                      </a:r>
                      <a:endParaRPr/>
                    </a:p>
                    <a:p>
                      <a:pPr indent="0" lvl="0" marL="0" marR="0" rtl="0" algn="ctr">
                        <a:spcBef>
                          <a:spcPts val="0"/>
                        </a:spcBef>
                        <a:spcAft>
                          <a:spcPts val="0"/>
                        </a:spcAft>
                        <a:buNone/>
                      </a:pPr>
                      <a:r>
                        <a:rPr i="1" lang="en-US" sz="1200"/>
                        <a:t>30’ break</a:t>
                      </a:r>
                      <a:endParaRPr/>
                    </a:p>
                    <a:p>
                      <a:pPr indent="0" lvl="0" marL="0" marR="0" rtl="0" algn="ctr">
                        <a:spcBef>
                          <a:spcPts val="0"/>
                        </a:spcBef>
                        <a:spcAft>
                          <a:spcPts val="0"/>
                        </a:spcAft>
                        <a:buNone/>
                      </a:pPr>
                      <a:r>
                        <a:t/>
                      </a:r>
                      <a:endParaRPr i="1" sz="1200"/>
                    </a:p>
                  </a:txBody>
                  <a:tcPr marT="34300" marB="34300" marR="68575" marL="68575" anchor="ctr"/>
                </a:tc>
                <a:tc>
                  <a:txBody>
                    <a:bodyPr/>
                    <a:lstStyle/>
                    <a:p>
                      <a:pPr indent="0" lvl="0" marL="0" marR="0" rtl="0" algn="l">
                        <a:lnSpc>
                          <a:spcPct val="100000"/>
                        </a:lnSpc>
                        <a:spcBef>
                          <a:spcPts val="0"/>
                        </a:spcBef>
                        <a:spcAft>
                          <a:spcPts val="0"/>
                        </a:spcAft>
                        <a:buClr>
                          <a:schemeClr val="dk1"/>
                        </a:buClr>
                        <a:buSzPts val="1200"/>
                        <a:buFont typeface="Calibri"/>
                        <a:buNone/>
                      </a:pPr>
                      <a:r>
                        <a:rPr b="1" lang="en-US" sz="1200"/>
                        <a:t>Climate Change Mitigation</a:t>
                      </a:r>
                      <a:endParaRPr/>
                    </a:p>
                    <a:p>
                      <a:pPr indent="-171450" lvl="0" marL="171450" marR="0" rtl="0" algn="l">
                        <a:spcBef>
                          <a:spcPts val="0"/>
                        </a:spcBef>
                        <a:spcAft>
                          <a:spcPts val="0"/>
                        </a:spcAft>
                        <a:buClr>
                          <a:schemeClr val="dk1"/>
                        </a:buClr>
                        <a:buSzPts val="1200"/>
                        <a:buFont typeface="Arial"/>
                        <a:buChar char="•"/>
                      </a:pPr>
                      <a:r>
                        <a:rPr b="0" lang="en-US" sz="1200"/>
                        <a:t>Introduction of each ecosystem (30’)</a:t>
                      </a:r>
                      <a:endParaRPr/>
                    </a:p>
                    <a:p>
                      <a:pPr indent="-171450" lvl="0" marL="171450" marR="0" rtl="0" algn="l">
                        <a:spcBef>
                          <a:spcPts val="0"/>
                        </a:spcBef>
                        <a:spcAft>
                          <a:spcPts val="0"/>
                        </a:spcAft>
                        <a:buClr>
                          <a:schemeClr val="dk1"/>
                        </a:buClr>
                        <a:buSzPts val="1200"/>
                        <a:buFont typeface="Arial"/>
                        <a:buChar char="•"/>
                      </a:pPr>
                      <a:r>
                        <a:rPr lang="en-US" sz="1200"/>
                        <a:t>Break out sessions by ecosystem</a:t>
                      </a:r>
                      <a:endParaRPr/>
                    </a:p>
                    <a:p>
                      <a:pPr indent="-171450" lvl="1" marL="358775" marR="0" rtl="0" algn="l">
                        <a:spcBef>
                          <a:spcPts val="0"/>
                        </a:spcBef>
                        <a:spcAft>
                          <a:spcPts val="0"/>
                        </a:spcAft>
                        <a:buClr>
                          <a:schemeClr val="dk1"/>
                        </a:buClr>
                        <a:buSzPts val="1200"/>
                        <a:buFont typeface="Arial"/>
                        <a:buChar char="•"/>
                      </a:pPr>
                      <a:r>
                        <a:rPr lang="en-US" sz="1200" u="none" cap="none" strike="noStrike"/>
                        <a:t>Discussion (45’)</a:t>
                      </a:r>
                      <a:endParaRPr/>
                    </a:p>
                    <a:p>
                      <a:pPr indent="-171450" lvl="1" marL="358775" marR="0" rtl="0" algn="l">
                        <a:spcBef>
                          <a:spcPts val="0"/>
                        </a:spcBef>
                        <a:spcAft>
                          <a:spcPts val="0"/>
                        </a:spcAft>
                        <a:buClr>
                          <a:schemeClr val="dk1"/>
                        </a:buClr>
                        <a:buSzPts val="1200"/>
                        <a:buFont typeface="Arial"/>
                        <a:buChar char="•"/>
                      </a:pPr>
                      <a:r>
                        <a:rPr lang="en-US" sz="1200" u="none" cap="none" strike="noStrike"/>
                        <a:t>Wrap up (15’)</a:t>
                      </a:r>
                      <a:endParaRPr/>
                    </a:p>
                    <a:p>
                      <a:pPr indent="-171450" lvl="0" marL="171450" marR="0" rtl="0" algn="l">
                        <a:spcBef>
                          <a:spcPts val="0"/>
                        </a:spcBef>
                        <a:spcAft>
                          <a:spcPts val="0"/>
                        </a:spcAft>
                        <a:buClr>
                          <a:schemeClr val="dk1"/>
                        </a:buClr>
                        <a:buSzPts val="1200"/>
                        <a:buFont typeface="Arial"/>
                        <a:buChar char="•"/>
                      </a:pPr>
                      <a:r>
                        <a:rPr b="0" i="0" lang="en-US" sz="1200"/>
                        <a:t>Plenary</a:t>
                      </a:r>
                      <a:endParaRPr/>
                    </a:p>
                    <a:p>
                      <a:pPr indent="-171450" lvl="1" marL="358775" marR="0" rtl="0" algn="l">
                        <a:spcBef>
                          <a:spcPts val="0"/>
                        </a:spcBef>
                        <a:spcAft>
                          <a:spcPts val="0"/>
                        </a:spcAft>
                        <a:buClr>
                          <a:schemeClr val="dk1"/>
                        </a:buClr>
                        <a:buSzPts val="1200"/>
                        <a:buFont typeface="Arial"/>
                        <a:buChar char="•"/>
                      </a:pPr>
                      <a:r>
                        <a:rPr b="0" i="0" lang="en-US" sz="1200" u="none" cap="none" strike="noStrike">
                          <a:solidFill>
                            <a:schemeClr val="dk1"/>
                          </a:solidFill>
                        </a:rPr>
                        <a:t>Presentation of Wrap Ups (15’ )</a:t>
                      </a:r>
                      <a:endParaRPr/>
                    </a:p>
                    <a:p>
                      <a:pPr indent="-171450" lvl="1" marL="358775" marR="0" rtl="0" algn="l">
                        <a:spcBef>
                          <a:spcPts val="0"/>
                        </a:spcBef>
                        <a:spcAft>
                          <a:spcPts val="0"/>
                        </a:spcAft>
                        <a:buClr>
                          <a:schemeClr val="dk1"/>
                        </a:buClr>
                        <a:buSzPts val="1200"/>
                        <a:buFont typeface="Arial"/>
                        <a:buChar char="•"/>
                      </a:pPr>
                      <a:r>
                        <a:rPr b="0" i="0" lang="en-US" sz="1200" u="none" cap="none" strike="noStrike">
                          <a:solidFill>
                            <a:schemeClr val="dk1"/>
                          </a:solidFill>
                        </a:rPr>
                        <a:t>Discussion (45’)</a:t>
                      </a:r>
                      <a:endParaRPr/>
                    </a:p>
                  </a:txBody>
                  <a:tcPr marT="34300" marB="34300" marR="68575" marL="68575"/>
                </a:tc>
              </a:tr>
              <a:tr h="542975">
                <a:tc>
                  <a:txBody>
                    <a:bodyPr/>
                    <a:lstStyle/>
                    <a:p>
                      <a:pPr indent="0" lvl="0" marL="0" marR="0" rtl="0" algn="ctr">
                        <a:lnSpc>
                          <a:spcPct val="100000"/>
                        </a:lnSpc>
                        <a:spcBef>
                          <a:spcPts val="0"/>
                        </a:spcBef>
                        <a:spcAft>
                          <a:spcPts val="0"/>
                        </a:spcAft>
                        <a:buClr>
                          <a:schemeClr val="dk1"/>
                        </a:buClr>
                        <a:buSzPts val="1200"/>
                        <a:buFont typeface="Calibri"/>
                        <a:buNone/>
                      </a:pPr>
                      <a:r>
                        <a:rPr i="1" lang="en-US" sz="1200"/>
                        <a:t>12:00 </a:t>
                      </a:r>
                      <a:endParaRPr/>
                    </a:p>
                    <a:p>
                      <a:pPr indent="0" lvl="0" marL="0" marR="0" rtl="0" algn="ctr">
                        <a:spcBef>
                          <a:spcPts val="0"/>
                        </a:spcBef>
                        <a:spcAft>
                          <a:spcPts val="0"/>
                        </a:spcAft>
                        <a:buNone/>
                      </a:pPr>
                      <a:r>
                        <a:rPr lang="en-US" sz="1200"/>
                        <a:t>–</a:t>
                      </a:r>
                      <a:endParaRPr/>
                    </a:p>
                    <a:p>
                      <a:pPr indent="0" lvl="0" marL="0" marR="0" rtl="0" algn="ctr">
                        <a:lnSpc>
                          <a:spcPct val="100000"/>
                        </a:lnSpc>
                        <a:spcBef>
                          <a:spcPts val="0"/>
                        </a:spcBef>
                        <a:spcAft>
                          <a:spcPts val="0"/>
                        </a:spcAft>
                        <a:buClr>
                          <a:schemeClr val="dk1"/>
                        </a:buClr>
                        <a:buSzPts val="1200"/>
                        <a:buFont typeface="Calibri"/>
                        <a:buNone/>
                      </a:pPr>
                      <a:r>
                        <a:rPr i="1" lang="en-US" sz="1200"/>
                        <a:t>13:30</a:t>
                      </a:r>
                      <a:endParaRPr/>
                    </a:p>
                  </a:txBody>
                  <a:tcPr marT="34300" marB="34300" marR="68575" marL="68575" anchor="ctr"/>
                </a:tc>
                <a:tc>
                  <a:txBody>
                    <a:bodyPr/>
                    <a:lstStyle/>
                    <a:p>
                      <a:pPr indent="0" lvl="0" marL="0" marR="0" rtl="0" algn="ctr">
                        <a:lnSpc>
                          <a:spcPct val="100000"/>
                        </a:lnSpc>
                        <a:spcBef>
                          <a:spcPts val="0"/>
                        </a:spcBef>
                        <a:spcAft>
                          <a:spcPts val="0"/>
                        </a:spcAft>
                        <a:buClr>
                          <a:schemeClr val="dk1"/>
                        </a:buClr>
                        <a:buSzPts val="1200"/>
                        <a:buFont typeface="Calibri"/>
                        <a:buNone/>
                      </a:pPr>
                      <a:r>
                        <a:t/>
                      </a:r>
                      <a:endParaRPr i="1" sz="1200"/>
                    </a:p>
                    <a:p>
                      <a:pPr indent="0" lvl="0" marL="0" marR="0" rtl="0" algn="ctr">
                        <a:lnSpc>
                          <a:spcPct val="100000"/>
                        </a:lnSpc>
                        <a:spcBef>
                          <a:spcPts val="0"/>
                        </a:spcBef>
                        <a:spcAft>
                          <a:spcPts val="0"/>
                        </a:spcAft>
                        <a:buClr>
                          <a:schemeClr val="dk1"/>
                        </a:buClr>
                        <a:buSzPts val="1200"/>
                        <a:buFont typeface="Calibri"/>
                        <a:buNone/>
                      </a:pPr>
                      <a:r>
                        <a:rPr i="1" lang="en-US" sz="1200"/>
                        <a:t>Lunch</a:t>
                      </a:r>
                      <a:endParaRPr/>
                    </a:p>
                    <a:p>
                      <a:pPr indent="0" lvl="0" marL="0" marR="0" rtl="0" algn="ctr">
                        <a:lnSpc>
                          <a:spcPct val="100000"/>
                        </a:lnSpc>
                        <a:spcBef>
                          <a:spcPts val="0"/>
                        </a:spcBef>
                        <a:spcAft>
                          <a:spcPts val="0"/>
                        </a:spcAft>
                        <a:buClr>
                          <a:schemeClr val="dk1"/>
                        </a:buClr>
                        <a:buSzPts val="1200"/>
                        <a:buFont typeface="Calibri"/>
                        <a:buNone/>
                      </a:pPr>
                      <a:r>
                        <a:t/>
                      </a:r>
                      <a:endParaRPr i="1" sz="1200"/>
                    </a:p>
                  </a:txBody>
                  <a:tcPr marT="34300" marB="34300" marR="68575" marL="68575" anchor="ctr"/>
                </a:tc>
              </a:tr>
              <a:tr h="1023400">
                <a:tc>
                  <a:txBody>
                    <a:bodyPr/>
                    <a:lstStyle/>
                    <a:p>
                      <a:pPr indent="0" lvl="0" marL="0" marR="0" rtl="0" algn="ctr">
                        <a:spcBef>
                          <a:spcPts val="0"/>
                        </a:spcBef>
                        <a:spcAft>
                          <a:spcPts val="0"/>
                        </a:spcAft>
                        <a:buNone/>
                      </a:pPr>
                      <a:r>
                        <a:rPr lang="en-US" sz="1200"/>
                        <a:t>13:30</a:t>
                      </a:r>
                      <a:endParaRPr/>
                    </a:p>
                    <a:p>
                      <a:pPr indent="0" lvl="0" marL="0" marR="0" rtl="0" algn="ctr">
                        <a:spcBef>
                          <a:spcPts val="0"/>
                        </a:spcBef>
                        <a:spcAft>
                          <a:spcPts val="0"/>
                        </a:spcAft>
                        <a:buNone/>
                      </a:pPr>
                      <a:r>
                        <a:rPr lang="en-US" sz="1200"/>
                        <a:t>–</a:t>
                      </a:r>
                      <a:endParaRPr/>
                    </a:p>
                    <a:p>
                      <a:pPr indent="0" lvl="0" marL="0" marR="0" rtl="0" algn="ctr">
                        <a:spcBef>
                          <a:spcPts val="0"/>
                        </a:spcBef>
                        <a:spcAft>
                          <a:spcPts val="0"/>
                        </a:spcAft>
                        <a:buNone/>
                      </a:pPr>
                      <a:r>
                        <a:rPr lang="en-US" sz="1200"/>
                        <a:t>15:30</a:t>
                      </a:r>
                      <a:endParaRPr/>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b="1" lang="en-US" sz="1200"/>
                        <a:t>Economic Value </a:t>
                      </a:r>
                      <a:endParaRPr/>
                    </a:p>
                    <a:p>
                      <a:pPr indent="-171450" lvl="0" marL="171450" marR="0" rtl="0" algn="l">
                        <a:spcBef>
                          <a:spcPts val="0"/>
                        </a:spcBef>
                        <a:spcAft>
                          <a:spcPts val="0"/>
                        </a:spcAft>
                        <a:buClr>
                          <a:schemeClr val="dk1"/>
                        </a:buClr>
                        <a:buSzPts val="1200"/>
                        <a:buFont typeface="Arial"/>
                        <a:buChar char="•"/>
                      </a:pPr>
                      <a:r>
                        <a:rPr b="0" lang="en-US" sz="1200"/>
                        <a:t>Keynote (~30 min’)</a:t>
                      </a:r>
                      <a:endParaRPr/>
                    </a:p>
                    <a:p>
                      <a:pPr indent="-171450" lvl="0" marL="171450" marR="0" rtl="0" algn="l">
                        <a:spcBef>
                          <a:spcPts val="0"/>
                        </a:spcBef>
                        <a:spcAft>
                          <a:spcPts val="0"/>
                        </a:spcAft>
                        <a:buClr>
                          <a:schemeClr val="dk1"/>
                        </a:buClr>
                        <a:buSzPts val="1200"/>
                        <a:buFont typeface="Arial"/>
                        <a:buChar char="•"/>
                      </a:pPr>
                      <a:r>
                        <a:rPr lang="en-US" sz="1200"/>
                        <a:t>Plenary Discussion (1.15hrs)</a:t>
                      </a:r>
                      <a:endParaRPr/>
                    </a:p>
                    <a:p>
                      <a:pPr indent="-171450" lvl="0" marL="171450" marR="0" rtl="0" algn="l">
                        <a:spcBef>
                          <a:spcPts val="0"/>
                        </a:spcBef>
                        <a:spcAft>
                          <a:spcPts val="0"/>
                        </a:spcAft>
                        <a:buClr>
                          <a:schemeClr val="dk1"/>
                        </a:buClr>
                        <a:buSzPts val="1200"/>
                        <a:buFont typeface="Arial"/>
                        <a:buChar char="•"/>
                      </a:pPr>
                      <a:r>
                        <a:rPr lang="en-US" sz="1200"/>
                        <a:t>Wrap Up (15’)</a:t>
                      </a:r>
                      <a:endParaRPr i="1" sz="1200"/>
                    </a:p>
                  </a:txBody>
                  <a:tcPr marT="34300" marB="34300" marR="68575" marL="68575"/>
                </a:tc>
              </a:tr>
              <a:tr h="456625">
                <a:tc>
                  <a:txBody>
                    <a:bodyPr/>
                    <a:lstStyle/>
                    <a:p>
                      <a:pPr indent="0" lvl="0" marL="0" marR="0" rtl="0" algn="ctr">
                        <a:spcBef>
                          <a:spcPts val="0"/>
                        </a:spcBef>
                        <a:spcAft>
                          <a:spcPts val="0"/>
                        </a:spcAft>
                        <a:buNone/>
                      </a:pPr>
                      <a:r>
                        <a:rPr i="1" lang="en-US" sz="1200"/>
                        <a:t>15:30</a:t>
                      </a:r>
                      <a:endParaRPr/>
                    </a:p>
                    <a:p>
                      <a:pPr indent="0" lvl="0" marL="0" marR="0" rtl="0" algn="ctr">
                        <a:spcBef>
                          <a:spcPts val="0"/>
                        </a:spcBef>
                        <a:spcAft>
                          <a:spcPts val="0"/>
                        </a:spcAft>
                        <a:buNone/>
                      </a:pPr>
                      <a:r>
                        <a:rPr lang="en-US" sz="1200"/>
                        <a:t>–</a:t>
                      </a:r>
                      <a:endParaRPr/>
                    </a:p>
                    <a:p>
                      <a:pPr indent="0" lvl="0" marL="0" marR="0" rtl="0" algn="ctr">
                        <a:spcBef>
                          <a:spcPts val="0"/>
                        </a:spcBef>
                        <a:spcAft>
                          <a:spcPts val="0"/>
                        </a:spcAft>
                        <a:buNone/>
                      </a:pPr>
                      <a:r>
                        <a:rPr i="1" lang="en-US" sz="1200"/>
                        <a:t>16:00</a:t>
                      </a:r>
                      <a:endParaRPr/>
                    </a:p>
                  </a:txBody>
                  <a:tcPr marT="34300" marB="34300" marR="68575" marL="68575" anchor="ctr"/>
                </a:tc>
                <a:tc>
                  <a:txBody>
                    <a:bodyPr/>
                    <a:lstStyle/>
                    <a:p>
                      <a:pPr indent="0" lvl="0" marL="0" marR="0" rtl="0" algn="ctr">
                        <a:spcBef>
                          <a:spcPts val="0"/>
                        </a:spcBef>
                        <a:spcAft>
                          <a:spcPts val="0"/>
                        </a:spcAft>
                        <a:buNone/>
                      </a:pPr>
                      <a:r>
                        <a:rPr i="1" lang="en-US" sz="1200"/>
                        <a:t>Coffee Break</a:t>
                      </a:r>
                      <a:endParaRPr/>
                    </a:p>
                  </a:txBody>
                  <a:tcPr marT="34300" marB="34300" marR="68575" marL="68575" anchor="ctr"/>
                </a:tc>
              </a:tr>
              <a:tr h="1031800">
                <a:tc>
                  <a:txBody>
                    <a:bodyPr/>
                    <a:lstStyle/>
                    <a:p>
                      <a:pPr indent="0" lvl="0" marL="0" marR="0" rtl="0" algn="ctr">
                        <a:spcBef>
                          <a:spcPts val="0"/>
                        </a:spcBef>
                        <a:spcAft>
                          <a:spcPts val="0"/>
                        </a:spcAft>
                        <a:buNone/>
                      </a:pPr>
                      <a:r>
                        <a:rPr lang="en-US" sz="1200"/>
                        <a:t>16:00</a:t>
                      </a:r>
                      <a:endParaRPr/>
                    </a:p>
                    <a:p>
                      <a:pPr indent="0" lvl="0" marL="0" marR="0" rtl="0" algn="ctr">
                        <a:spcBef>
                          <a:spcPts val="0"/>
                        </a:spcBef>
                        <a:spcAft>
                          <a:spcPts val="0"/>
                        </a:spcAft>
                        <a:buNone/>
                      </a:pPr>
                      <a:r>
                        <a:rPr lang="en-US" sz="1200"/>
                        <a:t>–</a:t>
                      </a:r>
                      <a:endParaRPr/>
                    </a:p>
                    <a:p>
                      <a:pPr indent="0" lvl="0" marL="0" marR="0" rtl="0" algn="ctr">
                        <a:spcBef>
                          <a:spcPts val="0"/>
                        </a:spcBef>
                        <a:spcAft>
                          <a:spcPts val="0"/>
                        </a:spcAft>
                        <a:buNone/>
                      </a:pPr>
                      <a:r>
                        <a:rPr lang="en-US" sz="1200"/>
                        <a:t>18:00</a:t>
                      </a:r>
                      <a:endParaRPr/>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txBody>
                  <a:tcPr marT="34300" marB="34300" marR="68575" marL="68575" anchor="ctr"/>
                </a:tc>
                <a:tc>
                  <a:txBody>
                    <a:bodyPr/>
                    <a:lstStyle/>
                    <a:p>
                      <a:pPr indent="0" lvl="0" marL="0" marR="0" rtl="0" algn="l">
                        <a:spcBef>
                          <a:spcPts val="0"/>
                        </a:spcBef>
                        <a:spcAft>
                          <a:spcPts val="0"/>
                        </a:spcAft>
                        <a:buNone/>
                      </a:pPr>
                      <a:r>
                        <a:rPr b="1" lang="en-US" sz="1200"/>
                        <a:t>Policy Needs</a:t>
                      </a:r>
                      <a:endParaRPr/>
                    </a:p>
                    <a:p>
                      <a:pPr indent="-171450" lvl="0" marL="171450" marR="0" rtl="0" algn="l">
                        <a:spcBef>
                          <a:spcPts val="0"/>
                        </a:spcBef>
                        <a:spcAft>
                          <a:spcPts val="0"/>
                        </a:spcAft>
                        <a:buClr>
                          <a:schemeClr val="dk1"/>
                        </a:buClr>
                        <a:buSzPts val="1200"/>
                        <a:buFont typeface="Arial"/>
                        <a:buChar char="•"/>
                      </a:pPr>
                      <a:r>
                        <a:rPr b="0" lang="en-US" sz="1200"/>
                        <a:t>Keynote (~30 min’)</a:t>
                      </a:r>
                      <a:endParaRPr/>
                    </a:p>
                    <a:p>
                      <a:pPr indent="-171450" lvl="0" marL="171450" marR="0" rtl="0" algn="l">
                        <a:spcBef>
                          <a:spcPts val="0"/>
                        </a:spcBef>
                        <a:spcAft>
                          <a:spcPts val="0"/>
                        </a:spcAft>
                        <a:buClr>
                          <a:schemeClr val="dk1"/>
                        </a:buClr>
                        <a:buSzPts val="1200"/>
                        <a:buFont typeface="Arial"/>
                        <a:buChar char="•"/>
                      </a:pPr>
                      <a:r>
                        <a:rPr lang="en-US" sz="1200"/>
                        <a:t>Plenary Discussion (1.15hrs)</a:t>
                      </a:r>
                      <a:endParaRPr/>
                    </a:p>
                    <a:p>
                      <a:pPr indent="-171450" lvl="0" marL="171450" marR="0" rtl="0" algn="l">
                        <a:spcBef>
                          <a:spcPts val="0"/>
                        </a:spcBef>
                        <a:spcAft>
                          <a:spcPts val="0"/>
                        </a:spcAft>
                        <a:buClr>
                          <a:schemeClr val="dk1"/>
                        </a:buClr>
                        <a:buSzPts val="1200"/>
                        <a:buFont typeface="Arial"/>
                        <a:buChar char="•"/>
                      </a:pPr>
                      <a:r>
                        <a:rPr lang="en-US" sz="1200"/>
                        <a:t>Wrap Up (15’)</a:t>
                      </a:r>
                      <a:endParaRPr i="1" sz="1200"/>
                    </a:p>
                  </a:txBody>
                  <a:tcPr marT="34300" marB="34300" marR="68575" marL="68575"/>
                </a:tc>
              </a:tr>
            </a:tbl>
          </a:graphicData>
        </a:graphic>
      </p:graphicFrame>
      <p:graphicFrame>
        <p:nvGraphicFramePr>
          <p:cNvPr id="360" name="Google Shape;360;p14"/>
          <p:cNvGraphicFramePr/>
          <p:nvPr/>
        </p:nvGraphicFramePr>
        <p:xfrm>
          <a:off x="9585776" y="640579"/>
          <a:ext cx="3000000" cy="3000000"/>
        </p:xfrm>
        <a:graphic>
          <a:graphicData uri="http://schemas.openxmlformats.org/drawingml/2006/table">
            <a:tbl>
              <a:tblPr bandRow="1" firstRow="1">
                <a:noFill/>
                <a:tableStyleId>{ACE70BD2-1FBA-4615-BA6A-0EDBBCCBB762}</a:tableStyleId>
              </a:tblPr>
              <a:tblGrid>
                <a:gridCol w="530025"/>
                <a:gridCol w="2007325"/>
              </a:tblGrid>
              <a:tr h="380000">
                <a:tc>
                  <a:txBody>
                    <a:bodyPr/>
                    <a:lstStyle/>
                    <a:p>
                      <a:pPr indent="0" lvl="0" marL="0" marR="0" rtl="0" algn="l">
                        <a:spcBef>
                          <a:spcPts val="0"/>
                        </a:spcBef>
                        <a:spcAft>
                          <a:spcPts val="0"/>
                        </a:spcAft>
                        <a:buNone/>
                      </a:pPr>
                      <a:r>
                        <a:rPr lang="en-US" sz="1200"/>
                        <a:t>Time</a:t>
                      </a:r>
                      <a:endParaRPr/>
                    </a:p>
                  </a:txBody>
                  <a:tcPr marT="34300" marB="34300" marR="68575" marL="68575">
                    <a:solidFill>
                      <a:srgbClr val="82B2AD"/>
                    </a:solidFill>
                  </a:tcPr>
                </a:tc>
                <a:tc>
                  <a:txBody>
                    <a:bodyPr/>
                    <a:lstStyle/>
                    <a:p>
                      <a:pPr indent="0" lvl="0" marL="0" marR="0" rtl="0" algn="ctr">
                        <a:spcBef>
                          <a:spcPts val="0"/>
                        </a:spcBef>
                        <a:spcAft>
                          <a:spcPts val="0"/>
                        </a:spcAft>
                        <a:buNone/>
                      </a:pPr>
                      <a:r>
                        <a:rPr lang="en-US" sz="2000"/>
                        <a:t>Friday </a:t>
                      </a:r>
                      <a:r>
                        <a:rPr lang="en-US" sz="1050"/>
                        <a:t>17.05</a:t>
                      </a:r>
                      <a:endParaRPr sz="2000"/>
                    </a:p>
                    <a:p>
                      <a:pPr indent="0" lvl="0" marL="0" marR="0" rtl="0" algn="ctr">
                        <a:spcBef>
                          <a:spcPts val="0"/>
                        </a:spcBef>
                        <a:spcAft>
                          <a:spcPts val="0"/>
                        </a:spcAft>
                        <a:buNone/>
                      </a:pPr>
                      <a:r>
                        <a:rPr b="0" lang="en-US" sz="1200"/>
                        <a:t>Action</a:t>
                      </a:r>
                      <a:endParaRPr/>
                    </a:p>
                  </a:txBody>
                  <a:tcPr marT="34300" marB="34300" marR="68575" marL="68575">
                    <a:solidFill>
                      <a:srgbClr val="82B2AD"/>
                    </a:solidFill>
                  </a:tcPr>
                </a:tc>
              </a:tr>
              <a:tr h="1473400">
                <a:tc>
                  <a:txBody>
                    <a:bodyPr/>
                    <a:lstStyle/>
                    <a:p>
                      <a:pPr indent="0" lvl="0" marL="0" marR="0" rtl="0" algn="ctr">
                        <a:spcBef>
                          <a:spcPts val="0"/>
                        </a:spcBef>
                        <a:spcAft>
                          <a:spcPts val="0"/>
                        </a:spcAft>
                        <a:buNone/>
                      </a:pPr>
                      <a:r>
                        <a:rPr lang="en-US" sz="1200"/>
                        <a:t>09:00 –</a:t>
                      </a:r>
                      <a:endParaRPr/>
                    </a:p>
                    <a:p>
                      <a:pPr indent="0" lvl="0" marL="0" marR="0" rtl="0" algn="ctr">
                        <a:spcBef>
                          <a:spcPts val="0"/>
                        </a:spcBef>
                        <a:spcAft>
                          <a:spcPts val="0"/>
                        </a:spcAft>
                        <a:buNone/>
                      </a:pPr>
                      <a:r>
                        <a:rPr lang="en-US" sz="1200"/>
                        <a:t>12:30</a:t>
                      </a:r>
                      <a:endParaRPr/>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rPr i="1" lang="en-US" sz="1200"/>
                        <a:t>Incl.</a:t>
                      </a:r>
                      <a:endParaRPr/>
                    </a:p>
                    <a:p>
                      <a:pPr indent="0" lvl="0" marL="0" marR="0" rtl="0" algn="ctr">
                        <a:spcBef>
                          <a:spcPts val="0"/>
                        </a:spcBef>
                        <a:spcAft>
                          <a:spcPts val="0"/>
                        </a:spcAft>
                        <a:buNone/>
                      </a:pPr>
                      <a:r>
                        <a:rPr i="1" lang="en-US" sz="1200"/>
                        <a:t>30’ break</a:t>
                      </a:r>
                      <a:endParaRPr/>
                    </a:p>
                    <a:p>
                      <a:pPr indent="0" lvl="0" marL="0" marR="0" rtl="0" algn="ctr">
                        <a:spcBef>
                          <a:spcPts val="0"/>
                        </a:spcBef>
                        <a:spcAft>
                          <a:spcPts val="0"/>
                        </a:spcAft>
                        <a:buNone/>
                      </a:pPr>
                      <a:r>
                        <a:t/>
                      </a:r>
                      <a:endParaRPr i="1" sz="1200"/>
                    </a:p>
                  </a:txBody>
                  <a:tcPr marT="34300" marB="34300" marR="68575" marL="68575" anchor="ctr"/>
                </a:tc>
                <a:tc>
                  <a:txBody>
                    <a:bodyPr/>
                    <a:lstStyle/>
                    <a:p>
                      <a:pPr indent="0" lvl="0" marL="0" marR="0" rtl="0" algn="l">
                        <a:spcBef>
                          <a:spcPts val="0"/>
                        </a:spcBef>
                        <a:spcAft>
                          <a:spcPts val="0"/>
                        </a:spcAft>
                        <a:buNone/>
                      </a:pPr>
                      <a:r>
                        <a:rPr b="1" lang="en-US" sz="1200"/>
                        <a:t>Closing Plenary</a:t>
                      </a:r>
                      <a:endParaRPr/>
                    </a:p>
                    <a:p>
                      <a:pPr indent="-285750" lvl="0" marL="285750" marR="0" rtl="0" algn="l">
                        <a:spcBef>
                          <a:spcPts val="0"/>
                        </a:spcBef>
                        <a:spcAft>
                          <a:spcPts val="0"/>
                        </a:spcAft>
                        <a:buClr>
                          <a:schemeClr val="dk1"/>
                        </a:buClr>
                        <a:buSzPts val="1200"/>
                        <a:buFont typeface="Arial"/>
                        <a:buChar char="•"/>
                      </a:pPr>
                      <a:r>
                        <a:rPr lang="en-US" sz="1200"/>
                        <a:t>Session Introduction (10’)</a:t>
                      </a:r>
                      <a:endParaRPr/>
                    </a:p>
                    <a:p>
                      <a:pPr indent="-285750" lvl="0" marL="285750" marR="0" rtl="0" algn="l">
                        <a:spcBef>
                          <a:spcPts val="0"/>
                        </a:spcBef>
                        <a:spcAft>
                          <a:spcPts val="0"/>
                        </a:spcAft>
                        <a:buClr>
                          <a:schemeClr val="dk1"/>
                        </a:buClr>
                        <a:buSzPts val="1200"/>
                        <a:buFont typeface="Arial"/>
                        <a:buChar char="•"/>
                      </a:pPr>
                      <a:r>
                        <a:rPr lang="en-US" sz="1200"/>
                        <a:t>For each session: Session outcome presenation and plenary discussion (2hrs)</a:t>
                      </a:r>
                      <a:endParaRPr/>
                    </a:p>
                    <a:p>
                      <a:pPr indent="-285750" lvl="0" marL="285750" marR="0" rtl="0" algn="l">
                        <a:spcBef>
                          <a:spcPts val="0"/>
                        </a:spcBef>
                        <a:spcAft>
                          <a:spcPts val="0"/>
                        </a:spcAft>
                        <a:buClr>
                          <a:schemeClr val="dk1"/>
                        </a:buClr>
                        <a:buSzPts val="1200"/>
                        <a:buFont typeface="Arial"/>
                        <a:buChar char="•"/>
                      </a:pPr>
                      <a:r>
                        <a:rPr lang="en-US" sz="1200"/>
                        <a:t>Closing Speech (15’)</a:t>
                      </a:r>
                      <a:endParaRPr/>
                    </a:p>
                    <a:p>
                      <a:pPr indent="0" lvl="0" marL="0" marR="0" rtl="0" algn="l">
                        <a:spcBef>
                          <a:spcPts val="0"/>
                        </a:spcBef>
                        <a:spcAft>
                          <a:spcPts val="0"/>
                        </a:spcAft>
                        <a:buClr>
                          <a:schemeClr val="dk1"/>
                        </a:buClr>
                        <a:buSzPts val="1200"/>
                        <a:buFont typeface="Arial"/>
                        <a:buNone/>
                      </a:pPr>
                      <a:r>
                        <a:t/>
                      </a:r>
                      <a:endParaRPr sz="1200"/>
                    </a:p>
                    <a:p>
                      <a:pPr indent="0" lvl="0" marL="0" marR="0" rtl="0" algn="l">
                        <a:spcBef>
                          <a:spcPts val="0"/>
                        </a:spcBef>
                        <a:spcAft>
                          <a:spcPts val="0"/>
                        </a:spcAft>
                        <a:buClr>
                          <a:schemeClr val="dk1"/>
                        </a:buClr>
                        <a:buSzPts val="1200"/>
                        <a:buFont typeface="Arial"/>
                        <a:buNone/>
                      </a:pPr>
                      <a:r>
                        <a:t/>
                      </a:r>
                      <a:endParaRPr sz="1200"/>
                    </a:p>
                    <a:p>
                      <a:pPr indent="0" lvl="0" marL="0" marR="0" rtl="0" algn="l">
                        <a:spcBef>
                          <a:spcPts val="0"/>
                        </a:spcBef>
                        <a:spcAft>
                          <a:spcPts val="0"/>
                        </a:spcAft>
                        <a:buClr>
                          <a:schemeClr val="dk1"/>
                        </a:buClr>
                        <a:buSzPts val="1200"/>
                        <a:buFont typeface="Arial"/>
                        <a:buNone/>
                      </a:pPr>
                      <a:r>
                        <a:t/>
                      </a:r>
                      <a:endParaRPr sz="1200"/>
                    </a:p>
                    <a:p>
                      <a:pPr indent="-209550" lvl="0" marL="285750" marR="0" rtl="0" algn="l">
                        <a:spcBef>
                          <a:spcPts val="0"/>
                        </a:spcBef>
                        <a:spcAft>
                          <a:spcPts val="0"/>
                        </a:spcAft>
                        <a:buClr>
                          <a:schemeClr val="dk1"/>
                        </a:buClr>
                        <a:buSzPts val="1200"/>
                        <a:buFont typeface="Arial"/>
                        <a:buNone/>
                      </a:pPr>
                      <a:r>
                        <a:t/>
                      </a:r>
                      <a:endParaRPr sz="1200"/>
                    </a:p>
                  </a:txBody>
                  <a:tcPr marT="34300" marB="34300" marR="68575" marL="68575"/>
                </a:tc>
              </a:tr>
            </a:tbl>
          </a:graphicData>
        </a:graphic>
      </p:graphicFrame>
      <p:graphicFrame>
        <p:nvGraphicFramePr>
          <p:cNvPr id="361" name="Google Shape;361;p14"/>
          <p:cNvGraphicFramePr/>
          <p:nvPr/>
        </p:nvGraphicFramePr>
        <p:xfrm>
          <a:off x="2902791" y="642923"/>
          <a:ext cx="3000000" cy="3000000"/>
        </p:xfrm>
        <a:graphic>
          <a:graphicData uri="http://schemas.openxmlformats.org/drawingml/2006/table">
            <a:tbl>
              <a:tblPr bandRow="1" firstRow="1">
                <a:noFill/>
                <a:tableStyleId>{ACE70BD2-1FBA-4615-BA6A-0EDBBCCBB762}</a:tableStyleId>
              </a:tblPr>
              <a:tblGrid>
                <a:gridCol w="657100"/>
                <a:gridCol w="2588875"/>
              </a:tblGrid>
              <a:tr h="429800">
                <a:tc>
                  <a:txBody>
                    <a:bodyPr/>
                    <a:lstStyle/>
                    <a:p>
                      <a:pPr indent="0" lvl="0" marL="0" marR="0" rtl="0" algn="l">
                        <a:spcBef>
                          <a:spcPts val="0"/>
                        </a:spcBef>
                        <a:spcAft>
                          <a:spcPts val="0"/>
                        </a:spcAft>
                        <a:buNone/>
                      </a:pPr>
                      <a:r>
                        <a:rPr lang="en-US" sz="1200"/>
                        <a:t>Time</a:t>
                      </a:r>
                      <a:endParaRPr/>
                    </a:p>
                  </a:txBody>
                  <a:tcPr marT="34300" marB="34300" marR="68575" marL="68575">
                    <a:solidFill>
                      <a:srgbClr val="82B2AD"/>
                    </a:solidFill>
                  </a:tcPr>
                </a:tc>
                <a:tc>
                  <a:txBody>
                    <a:bodyPr/>
                    <a:lstStyle/>
                    <a:p>
                      <a:pPr indent="0" lvl="0" marL="0" marR="0" rtl="0" algn="ctr">
                        <a:spcBef>
                          <a:spcPts val="0"/>
                        </a:spcBef>
                        <a:spcAft>
                          <a:spcPts val="0"/>
                        </a:spcAft>
                        <a:buNone/>
                      </a:pPr>
                      <a:r>
                        <a:rPr lang="en-US" sz="2000"/>
                        <a:t>Wednesday </a:t>
                      </a:r>
                      <a:r>
                        <a:rPr lang="en-US" sz="1050"/>
                        <a:t>15.05</a:t>
                      </a:r>
                      <a:endParaRPr sz="1100"/>
                    </a:p>
                    <a:p>
                      <a:pPr indent="0" lvl="0" marL="0" marR="0" rtl="0" algn="ctr">
                        <a:spcBef>
                          <a:spcPts val="0"/>
                        </a:spcBef>
                        <a:spcAft>
                          <a:spcPts val="0"/>
                        </a:spcAft>
                        <a:buNone/>
                      </a:pPr>
                      <a:r>
                        <a:rPr b="0" lang="en-US" sz="1200"/>
                        <a:t>Science</a:t>
                      </a:r>
                      <a:endParaRPr/>
                    </a:p>
                  </a:txBody>
                  <a:tcPr marT="34300" marB="34300" marR="68575" marL="68575">
                    <a:solidFill>
                      <a:srgbClr val="82B2AD"/>
                    </a:solidFill>
                  </a:tcPr>
                </a:tc>
              </a:tr>
              <a:tr h="1289525">
                <a:tc>
                  <a:txBody>
                    <a:bodyPr/>
                    <a:lstStyle/>
                    <a:p>
                      <a:pPr indent="0" lvl="0" marL="0" marR="0" rtl="0" algn="ctr">
                        <a:spcBef>
                          <a:spcPts val="0"/>
                        </a:spcBef>
                        <a:spcAft>
                          <a:spcPts val="0"/>
                        </a:spcAft>
                        <a:buNone/>
                      </a:pPr>
                      <a:r>
                        <a:rPr lang="en-US" sz="1200"/>
                        <a:t>09:00 </a:t>
                      </a:r>
                      <a:endParaRPr/>
                    </a:p>
                    <a:p>
                      <a:pPr indent="0" lvl="0" marL="0" marR="0" rtl="0" algn="ctr">
                        <a:spcBef>
                          <a:spcPts val="0"/>
                        </a:spcBef>
                        <a:spcAft>
                          <a:spcPts val="0"/>
                        </a:spcAft>
                        <a:buNone/>
                      </a:pPr>
                      <a:r>
                        <a:rPr lang="en-US" sz="1200"/>
                        <a:t>–</a:t>
                      </a:r>
                      <a:endParaRPr/>
                    </a:p>
                    <a:p>
                      <a:pPr indent="0" lvl="0" marL="0" marR="0" rtl="0" algn="ctr">
                        <a:spcBef>
                          <a:spcPts val="0"/>
                        </a:spcBef>
                        <a:spcAft>
                          <a:spcPts val="0"/>
                        </a:spcAft>
                        <a:buNone/>
                      </a:pPr>
                      <a:r>
                        <a:rPr lang="en-US" sz="1200"/>
                        <a:t>12:00</a:t>
                      </a:r>
                      <a:endParaRPr/>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rPr i="1" lang="en-US" sz="1200"/>
                        <a:t>Incl.</a:t>
                      </a:r>
                      <a:endParaRPr/>
                    </a:p>
                    <a:p>
                      <a:pPr indent="0" lvl="0" marL="0" marR="0" rtl="0" algn="ctr">
                        <a:spcBef>
                          <a:spcPts val="0"/>
                        </a:spcBef>
                        <a:spcAft>
                          <a:spcPts val="0"/>
                        </a:spcAft>
                        <a:buNone/>
                      </a:pPr>
                      <a:r>
                        <a:rPr i="1" lang="en-US" sz="1200"/>
                        <a:t>30’ break</a:t>
                      </a:r>
                      <a:endParaRPr/>
                    </a:p>
                    <a:p>
                      <a:pPr indent="0" lvl="0" marL="0" marR="0" rtl="0" algn="ctr">
                        <a:spcBef>
                          <a:spcPts val="0"/>
                        </a:spcBef>
                        <a:spcAft>
                          <a:spcPts val="0"/>
                        </a:spcAft>
                        <a:buNone/>
                      </a:pPr>
                      <a:r>
                        <a:t/>
                      </a:r>
                      <a:endParaRPr i="1" sz="1200"/>
                    </a:p>
                  </a:txBody>
                  <a:tcPr marT="34300" marB="34300" marR="68575" marL="68575" anchor="ctr"/>
                </a:tc>
                <a:tc>
                  <a:txBody>
                    <a:bodyPr/>
                    <a:lstStyle/>
                    <a:p>
                      <a:pPr indent="0" lvl="0" marL="0" marR="0" rtl="0" algn="l">
                        <a:spcBef>
                          <a:spcPts val="0"/>
                        </a:spcBef>
                        <a:spcAft>
                          <a:spcPts val="0"/>
                        </a:spcAft>
                        <a:buNone/>
                      </a:pPr>
                      <a:r>
                        <a:rPr b="1" lang="en-US" sz="1200"/>
                        <a:t>Observing Systems </a:t>
                      </a:r>
                      <a:endParaRPr/>
                    </a:p>
                    <a:p>
                      <a:pPr indent="-171450" lvl="0" marL="171450" marR="0" rtl="0" algn="l">
                        <a:spcBef>
                          <a:spcPts val="0"/>
                        </a:spcBef>
                        <a:spcAft>
                          <a:spcPts val="0"/>
                        </a:spcAft>
                        <a:buClr>
                          <a:schemeClr val="dk1"/>
                        </a:buClr>
                        <a:buSzPts val="1200"/>
                        <a:buFont typeface="Arial"/>
                        <a:buChar char="•"/>
                      </a:pPr>
                      <a:r>
                        <a:rPr b="0" lang="en-US" sz="1200"/>
                        <a:t>Introduction of each ecosystem (30’)</a:t>
                      </a:r>
                      <a:endParaRPr/>
                    </a:p>
                    <a:p>
                      <a:pPr indent="-171450" lvl="0" marL="171450" marR="0" rtl="0" algn="l">
                        <a:spcBef>
                          <a:spcPts val="0"/>
                        </a:spcBef>
                        <a:spcAft>
                          <a:spcPts val="0"/>
                        </a:spcAft>
                        <a:buClr>
                          <a:schemeClr val="dk1"/>
                        </a:buClr>
                        <a:buSzPts val="1200"/>
                        <a:buFont typeface="Arial"/>
                        <a:buChar char="•"/>
                      </a:pPr>
                      <a:r>
                        <a:rPr lang="en-US" sz="1200"/>
                        <a:t>Break out sessions by ecosystem</a:t>
                      </a:r>
                      <a:endParaRPr/>
                    </a:p>
                    <a:p>
                      <a:pPr indent="-171450" lvl="1" marL="358775" marR="0" rtl="0" algn="l">
                        <a:spcBef>
                          <a:spcPts val="0"/>
                        </a:spcBef>
                        <a:spcAft>
                          <a:spcPts val="0"/>
                        </a:spcAft>
                        <a:buClr>
                          <a:schemeClr val="dk1"/>
                        </a:buClr>
                        <a:buSzPts val="1200"/>
                        <a:buFont typeface="Arial"/>
                        <a:buChar char="•"/>
                      </a:pPr>
                      <a:r>
                        <a:rPr lang="en-US" sz="1200" u="none" cap="none" strike="noStrike"/>
                        <a:t>Discussion (45’)</a:t>
                      </a:r>
                      <a:endParaRPr/>
                    </a:p>
                    <a:p>
                      <a:pPr indent="-171450" lvl="1" marL="358775" marR="0" rtl="0" algn="l">
                        <a:spcBef>
                          <a:spcPts val="0"/>
                        </a:spcBef>
                        <a:spcAft>
                          <a:spcPts val="0"/>
                        </a:spcAft>
                        <a:buClr>
                          <a:schemeClr val="dk1"/>
                        </a:buClr>
                        <a:buSzPts val="1200"/>
                        <a:buFont typeface="Arial"/>
                        <a:buChar char="•"/>
                      </a:pPr>
                      <a:r>
                        <a:rPr lang="en-US" sz="1200" u="none" cap="none" strike="noStrike"/>
                        <a:t>Wrap up (15’)</a:t>
                      </a:r>
                      <a:endParaRPr/>
                    </a:p>
                    <a:p>
                      <a:pPr indent="-171450" lvl="0" marL="171450" marR="0" rtl="0" algn="l">
                        <a:spcBef>
                          <a:spcPts val="0"/>
                        </a:spcBef>
                        <a:spcAft>
                          <a:spcPts val="0"/>
                        </a:spcAft>
                        <a:buClr>
                          <a:schemeClr val="dk1"/>
                        </a:buClr>
                        <a:buSzPts val="1200"/>
                        <a:buFont typeface="Arial"/>
                        <a:buChar char="•"/>
                      </a:pPr>
                      <a:r>
                        <a:rPr b="0" i="0" lang="en-US" sz="1200"/>
                        <a:t>Plenary</a:t>
                      </a:r>
                      <a:endParaRPr/>
                    </a:p>
                    <a:p>
                      <a:pPr indent="-171450" lvl="1" marL="358775" marR="0" rtl="0" algn="l">
                        <a:spcBef>
                          <a:spcPts val="0"/>
                        </a:spcBef>
                        <a:spcAft>
                          <a:spcPts val="0"/>
                        </a:spcAft>
                        <a:buClr>
                          <a:schemeClr val="dk1"/>
                        </a:buClr>
                        <a:buSzPts val="1200"/>
                        <a:buFont typeface="Arial"/>
                        <a:buChar char="•"/>
                      </a:pPr>
                      <a:r>
                        <a:rPr b="0" i="0" lang="en-US" sz="1200" u="none" cap="none" strike="noStrike">
                          <a:solidFill>
                            <a:schemeClr val="dk1"/>
                          </a:solidFill>
                        </a:rPr>
                        <a:t>Presentation of Wrap Ups (15’ )</a:t>
                      </a:r>
                      <a:endParaRPr/>
                    </a:p>
                    <a:p>
                      <a:pPr indent="-171450" lvl="1" marL="358775" marR="0" rtl="0" algn="l">
                        <a:spcBef>
                          <a:spcPts val="0"/>
                        </a:spcBef>
                        <a:spcAft>
                          <a:spcPts val="0"/>
                        </a:spcAft>
                        <a:buClr>
                          <a:schemeClr val="dk1"/>
                        </a:buClr>
                        <a:buSzPts val="1200"/>
                        <a:buFont typeface="Arial"/>
                        <a:buChar char="•"/>
                      </a:pPr>
                      <a:r>
                        <a:rPr b="0" i="0" lang="en-US" sz="1200" u="none" cap="none" strike="noStrike">
                          <a:solidFill>
                            <a:schemeClr val="dk1"/>
                          </a:solidFill>
                        </a:rPr>
                        <a:t>Discussion (45’)</a:t>
                      </a:r>
                      <a:endParaRPr/>
                    </a:p>
                  </a:txBody>
                  <a:tcPr marT="34300" marB="34300" marR="68575" marL="68575"/>
                </a:tc>
              </a:tr>
              <a:tr h="520100">
                <a:tc>
                  <a:txBody>
                    <a:bodyPr/>
                    <a:lstStyle/>
                    <a:p>
                      <a:pPr indent="0" lvl="0" marL="0" marR="0" rtl="0" algn="ctr">
                        <a:spcBef>
                          <a:spcPts val="0"/>
                        </a:spcBef>
                        <a:spcAft>
                          <a:spcPts val="0"/>
                        </a:spcAft>
                        <a:buNone/>
                      </a:pPr>
                      <a:r>
                        <a:rPr i="1" lang="en-US" sz="1200"/>
                        <a:t>12:00</a:t>
                      </a:r>
                      <a:endParaRPr/>
                    </a:p>
                    <a:p>
                      <a:pPr indent="0" lvl="0" marL="0" marR="0" rtl="0" algn="ctr">
                        <a:spcBef>
                          <a:spcPts val="0"/>
                        </a:spcBef>
                        <a:spcAft>
                          <a:spcPts val="0"/>
                        </a:spcAft>
                        <a:buNone/>
                      </a:pPr>
                      <a:r>
                        <a:rPr lang="en-US" sz="1200"/>
                        <a:t>–</a:t>
                      </a:r>
                      <a:endParaRPr/>
                    </a:p>
                    <a:p>
                      <a:pPr indent="0" lvl="0" marL="0" marR="0" rtl="0" algn="ctr">
                        <a:spcBef>
                          <a:spcPts val="0"/>
                        </a:spcBef>
                        <a:spcAft>
                          <a:spcPts val="0"/>
                        </a:spcAft>
                        <a:buNone/>
                      </a:pPr>
                      <a:r>
                        <a:rPr i="1" lang="en-US" sz="1200"/>
                        <a:t>13:30</a:t>
                      </a:r>
                      <a:endParaRPr/>
                    </a:p>
                  </a:txBody>
                  <a:tcPr marT="34300" marB="34300" marR="68575" marL="68575" anchor="ctr"/>
                </a:tc>
                <a:tc>
                  <a:txBody>
                    <a:bodyPr/>
                    <a:lstStyle/>
                    <a:p>
                      <a:pPr indent="0" lvl="0" marL="0" marR="0" rtl="0" algn="ctr">
                        <a:spcBef>
                          <a:spcPts val="0"/>
                        </a:spcBef>
                        <a:spcAft>
                          <a:spcPts val="0"/>
                        </a:spcAft>
                        <a:buNone/>
                      </a:pPr>
                      <a:r>
                        <a:rPr i="1" lang="en-US" sz="1200"/>
                        <a:t>Lunch</a:t>
                      </a:r>
                      <a:endParaRPr i="1" sz="300"/>
                    </a:p>
                  </a:txBody>
                  <a:tcPr marT="34300" marB="34300" marR="68575" marL="68575" anchor="ctr"/>
                </a:tc>
              </a:tr>
              <a:tr h="1819750">
                <a:tc>
                  <a:txBody>
                    <a:bodyPr/>
                    <a:lstStyle/>
                    <a:p>
                      <a:pPr indent="0" lvl="0" marL="0" marR="0" rtl="0" algn="ctr">
                        <a:spcBef>
                          <a:spcPts val="0"/>
                        </a:spcBef>
                        <a:spcAft>
                          <a:spcPts val="0"/>
                        </a:spcAft>
                        <a:buNone/>
                      </a:pPr>
                      <a:r>
                        <a:rPr lang="en-US" sz="1200"/>
                        <a:t>13:30 </a:t>
                      </a:r>
                      <a:endParaRPr/>
                    </a:p>
                    <a:p>
                      <a:pPr indent="0" lvl="0" marL="0" marR="0" rtl="0" algn="ctr">
                        <a:spcBef>
                          <a:spcPts val="0"/>
                        </a:spcBef>
                        <a:spcAft>
                          <a:spcPts val="0"/>
                        </a:spcAft>
                        <a:buNone/>
                      </a:pPr>
                      <a:r>
                        <a:rPr lang="en-US" sz="1200"/>
                        <a:t>–</a:t>
                      </a:r>
                      <a:endParaRPr/>
                    </a:p>
                    <a:p>
                      <a:pPr indent="0" lvl="0" marL="0" marR="0" rtl="0" algn="ctr">
                        <a:spcBef>
                          <a:spcPts val="0"/>
                        </a:spcBef>
                        <a:spcAft>
                          <a:spcPts val="0"/>
                        </a:spcAft>
                        <a:buNone/>
                      </a:pPr>
                      <a:r>
                        <a:rPr lang="en-US" sz="1200"/>
                        <a:t>16:30</a:t>
                      </a:r>
                      <a:endParaRPr/>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t/>
                      </a:r>
                      <a:endParaRPr sz="1200"/>
                    </a:p>
                    <a:p>
                      <a:pPr indent="0" lvl="0" marL="0" marR="0" rtl="0" algn="ctr">
                        <a:spcBef>
                          <a:spcPts val="0"/>
                        </a:spcBef>
                        <a:spcAft>
                          <a:spcPts val="0"/>
                        </a:spcAft>
                        <a:buNone/>
                      </a:pPr>
                      <a:r>
                        <a:rPr i="1" lang="en-US" sz="1200"/>
                        <a:t>Incl.</a:t>
                      </a:r>
                      <a:endParaRPr/>
                    </a:p>
                    <a:p>
                      <a:pPr indent="0" lvl="0" marL="0" marR="0" rtl="0" algn="ctr">
                        <a:spcBef>
                          <a:spcPts val="0"/>
                        </a:spcBef>
                        <a:spcAft>
                          <a:spcPts val="0"/>
                        </a:spcAft>
                        <a:buNone/>
                      </a:pPr>
                      <a:r>
                        <a:rPr i="1" lang="en-US" sz="1200"/>
                        <a:t>30’ break</a:t>
                      </a:r>
                      <a:endParaRPr/>
                    </a:p>
                    <a:p>
                      <a:pPr indent="0" lvl="0" marL="0" marR="0" rtl="0" algn="ctr">
                        <a:spcBef>
                          <a:spcPts val="0"/>
                        </a:spcBef>
                        <a:spcAft>
                          <a:spcPts val="0"/>
                        </a:spcAft>
                        <a:buNone/>
                      </a:pPr>
                      <a:r>
                        <a:t/>
                      </a:r>
                      <a:endParaRPr i="1" sz="1200"/>
                    </a:p>
                  </a:txBody>
                  <a:tcPr marT="34300" marB="34300" marR="68575" marL="68575" anchor="ctr"/>
                </a:tc>
                <a:tc>
                  <a:txBody>
                    <a:bodyPr/>
                    <a:lstStyle/>
                    <a:p>
                      <a:pPr indent="0" lvl="0" marL="0" marR="0" rtl="0" algn="l">
                        <a:spcBef>
                          <a:spcPts val="0"/>
                        </a:spcBef>
                        <a:spcAft>
                          <a:spcPts val="0"/>
                        </a:spcAft>
                        <a:buNone/>
                      </a:pPr>
                      <a:r>
                        <a:rPr b="1" lang="en-US" sz="1200"/>
                        <a:t>Impacts of External Drivers</a:t>
                      </a:r>
                      <a:endParaRPr/>
                    </a:p>
                    <a:p>
                      <a:pPr indent="-171450" lvl="0" marL="171450" marR="0" rtl="0" algn="l">
                        <a:spcBef>
                          <a:spcPts val="0"/>
                        </a:spcBef>
                        <a:spcAft>
                          <a:spcPts val="0"/>
                        </a:spcAft>
                        <a:buClr>
                          <a:schemeClr val="dk1"/>
                        </a:buClr>
                        <a:buSzPts val="1200"/>
                        <a:buFont typeface="Arial"/>
                        <a:buChar char="•"/>
                      </a:pPr>
                      <a:r>
                        <a:rPr b="0" lang="en-US" sz="1200"/>
                        <a:t>Introduction of each ecosystem (30’)</a:t>
                      </a:r>
                      <a:endParaRPr/>
                    </a:p>
                    <a:p>
                      <a:pPr indent="-171450" lvl="0" marL="171450" marR="0" rtl="0" algn="l">
                        <a:spcBef>
                          <a:spcPts val="0"/>
                        </a:spcBef>
                        <a:spcAft>
                          <a:spcPts val="0"/>
                        </a:spcAft>
                        <a:buClr>
                          <a:schemeClr val="dk1"/>
                        </a:buClr>
                        <a:buSzPts val="1200"/>
                        <a:buFont typeface="Arial"/>
                        <a:buChar char="•"/>
                      </a:pPr>
                      <a:r>
                        <a:rPr lang="en-US" sz="1200"/>
                        <a:t>Break out sessions by ecosystem</a:t>
                      </a:r>
                      <a:endParaRPr/>
                    </a:p>
                    <a:p>
                      <a:pPr indent="-171450" lvl="1" marL="358775" marR="0" rtl="0" algn="l">
                        <a:spcBef>
                          <a:spcPts val="0"/>
                        </a:spcBef>
                        <a:spcAft>
                          <a:spcPts val="0"/>
                        </a:spcAft>
                        <a:buClr>
                          <a:schemeClr val="dk1"/>
                        </a:buClr>
                        <a:buSzPts val="1200"/>
                        <a:buFont typeface="Arial"/>
                        <a:buChar char="•"/>
                      </a:pPr>
                      <a:r>
                        <a:rPr lang="en-US" sz="1200" u="none" cap="none" strike="noStrike"/>
                        <a:t>Discussion (45’)</a:t>
                      </a:r>
                      <a:endParaRPr/>
                    </a:p>
                    <a:p>
                      <a:pPr indent="-171450" lvl="1" marL="358775" marR="0" rtl="0" algn="l">
                        <a:spcBef>
                          <a:spcPts val="0"/>
                        </a:spcBef>
                        <a:spcAft>
                          <a:spcPts val="0"/>
                        </a:spcAft>
                        <a:buClr>
                          <a:schemeClr val="dk1"/>
                        </a:buClr>
                        <a:buSzPts val="1200"/>
                        <a:buFont typeface="Arial"/>
                        <a:buChar char="•"/>
                      </a:pPr>
                      <a:r>
                        <a:rPr lang="en-US" sz="1200" u="none" cap="none" strike="noStrike"/>
                        <a:t>Wrap up (15’)</a:t>
                      </a:r>
                      <a:endParaRPr/>
                    </a:p>
                    <a:p>
                      <a:pPr indent="-171450" lvl="0" marL="171450" marR="0" rtl="0" algn="l">
                        <a:spcBef>
                          <a:spcPts val="0"/>
                        </a:spcBef>
                        <a:spcAft>
                          <a:spcPts val="0"/>
                        </a:spcAft>
                        <a:buClr>
                          <a:schemeClr val="dk1"/>
                        </a:buClr>
                        <a:buSzPts val="1200"/>
                        <a:buFont typeface="Arial"/>
                        <a:buChar char="•"/>
                      </a:pPr>
                      <a:r>
                        <a:rPr b="0" i="0" lang="en-US" sz="1200"/>
                        <a:t>Plenary</a:t>
                      </a:r>
                      <a:endParaRPr/>
                    </a:p>
                    <a:p>
                      <a:pPr indent="-171450" lvl="1" marL="358775" marR="0" rtl="0" algn="l">
                        <a:spcBef>
                          <a:spcPts val="0"/>
                        </a:spcBef>
                        <a:spcAft>
                          <a:spcPts val="0"/>
                        </a:spcAft>
                        <a:buClr>
                          <a:schemeClr val="dk1"/>
                        </a:buClr>
                        <a:buSzPts val="1200"/>
                        <a:buFont typeface="Arial"/>
                        <a:buChar char="•"/>
                      </a:pPr>
                      <a:r>
                        <a:rPr b="0" i="0" lang="en-US" sz="1200" u="none" cap="none" strike="noStrike">
                          <a:solidFill>
                            <a:schemeClr val="dk1"/>
                          </a:solidFill>
                        </a:rPr>
                        <a:t>Presentation of Wrap Ups (15’ )</a:t>
                      </a:r>
                      <a:endParaRPr/>
                    </a:p>
                    <a:p>
                      <a:pPr indent="-171450" lvl="1" marL="358775" marR="0" rtl="0" algn="l">
                        <a:spcBef>
                          <a:spcPts val="0"/>
                        </a:spcBef>
                        <a:spcAft>
                          <a:spcPts val="0"/>
                        </a:spcAft>
                        <a:buClr>
                          <a:schemeClr val="dk1"/>
                        </a:buClr>
                        <a:buSzPts val="1200"/>
                        <a:buFont typeface="Arial"/>
                        <a:buChar char="•"/>
                      </a:pPr>
                      <a:r>
                        <a:rPr b="0" i="0" lang="en-US" sz="1200" u="none" cap="none" strike="noStrike">
                          <a:solidFill>
                            <a:schemeClr val="dk1"/>
                          </a:solidFill>
                        </a:rPr>
                        <a:t>Discussion (45’)</a:t>
                      </a:r>
                      <a:endParaRPr/>
                    </a:p>
                  </a:txBody>
                  <a:tcPr marT="34300" marB="34300" marR="68575" marL="68575"/>
                </a:tc>
              </a:tr>
            </a:tbl>
          </a:graphicData>
        </a:graphic>
      </p:graphicFrame>
      <p:pic>
        <p:nvPicPr>
          <p:cNvPr id="362" name="Google Shape;362;p14"/>
          <p:cNvPicPr preferRelativeResize="0"/>
          <p:nvPr/>
        </p:nvPicPr>
        <p:blipFill rotWithShape="1">
          <a:blip r:embed="rId4">
            <a:alphaModFix/>
          </a:blip>
          <a:srcRect b="0" l="0" r="0" t="0"/>
          <a:stretch/>
        </p:blipFill>
        <p:spPr>
          <a:xfrm>
            <a:off x="4100528" y="6273749"/>
            <a:ext cx="1556998" cy="383382"/>
          </a:xfrm>
          <a:prstGeom prst="rect">
            <a:avLst/>
          </a:prstGeom>
          <a:noFill/>
          <a:ln>
            <a:noFill/>
          </a:ln>
        </p:spPr>
      </p:pic>
      <p:sp>
        <p:nvSpPr>
          <p:cNvPr id="363" name="Google Shape;363;p14"/>
          <p:cNvSpPr txBox="1"/>
          <p:nvPr/>
        </p:nvSpPr>
        <p:spPr>
          <a:xfrm>
            <a:off x="3910958" y="6095827"/>
            <a:ext cx="2023533"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Invited Dinner at</a:t>
            </a:r>
            <a:endParaRPr/>
          </a:p>
        </p:txBody>
      </p:sp>
      <p:sp>
        <p:nvSpPr>
          <p:cNvPr id="364" name="Google Shape;364;p14"/>
          <p:cNvSpPr txBox="1"/>
          <p:nvPr/>
        </p:nvSpPr>
        <p:spPr>
          <a:xfrm>
            <a:off x="2332337" y="-156675"/>
            <a:ext cx="7879842" cy="772335"/>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3900"/>
              <a:buFont typeface="Arial"/>
              <a:buNone/>
            </a:pPr>
            <a:r>
              <a:rPr b="1" i="0" lang="en-US" sz="3900" u="none" cap="none" strike="noStrike">
                <a:solidFill>
                  <a:schemeClr val="lt1"/>
                </a:solidFill>
                <a:latin typeface="Calibri"/>
                <a:ea typeface="Calibri"/>
                <a:cs typeface="Calibri"/>
                <a:sym typeface="Calibri"/>
              </a:rPr>
              <a:t>Draft Program</a:t>
            </a:r>
            <a:endParaRPr/>
          </a:p>
        </p:txBody>
      </p:sp>
      <p:sp>
        <p:nvSpPr>
          <p:cNvPr id="365" name="Google Shape;365;p14"/>
          <p:cNvSpPr txBox="1"/>
          <p:nvPr/>
        </p:nvSpPr>
        <p:spPr>
          <a:xfrm>
            <a:off x="7739653" y="229492"/>
            <a:ext cx="14574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As of 08/04/2024</a:t>
            </a:r>
            <a:endParaRPr/>
          </a:p>
        </p:txBody>
      </p:sp>
      <p:sp>
        <p:nvSpPr>
          <p:cNvPr id="366" name="Google Shape;366;p14"/>
          <p:cNvSpPr txBox="1"/>
          <p:nvPr/>
        </p:nvSpPr>
        <p:spPr>
          <a:xfrm>
            <a:off x="2902791" y="6195466"/>
            <a:ext cx="59983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Start </a:t>
            </a:r>
            <a:endParaRPr/>
          </a:p>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19:00</a:t>
            </a:r>
            <a:endParaRPr/>
          </a:p>
        </p:txBody>
      </p:sp>
      <p:sp>
        <p:nvSpPr>
          <p:cNvPr id="367" name="Google Shape;367;p14"/>
          <p:cNvSpPr txBox="1"/>
          <p:nvPr/>
        </p:nvSpPr>
        <p:spPr>
          <a:xfrm>
            <a:off x="9686496" y="6049660"/>
            <a:ext cx="233589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Submit Feedback here:</a:t>
            </a:r>
            <a:endParaRPr/>
          </a:p>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Padlet</a:t>
            </a:r>
            <a:r>
              <a:rPr b="0" i="0" lang="en-US"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15"/>
          <p:cNvSpPr txBox="1"/>
          <p:nvPr>
            <p:ph type="title"/>
          </p:nvPr>
        </p:nvSpPr>
        <p:spPr>
          <a:xfrm>
            <a:off x="2409654" y="610891"/>
            <a:ext cx="7879842" cy="772335"/>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3900"/>
              <a:buFont typeface="Calibri"/>
              <a:buNone/>
            </a:pPr>
            <a:r>
              <a:rPr b="1" lang="en-US" sz="3900"/>
              <a:t>Forum Outcome</a:t>
            </a:r>
            <a:endParaRPr b="1" sz="3900"/>
          </a:p>
        </p:txBody>
      </p:sp>
      <p:pic>
        <p:nvPicPr>
          <p:cNvPr descr="A blue and green map&#10;&#10;Description automatically generated with medium confidence" id="374" name="Google Shape;374;p15"/>
          <p:cNvPicPr preferRelativeResize="0"/>
          <p:nvPr/>
        </p:nvPicPr>
        <p:blipFill rotWithShape="1">
          <a:blip r:embed="rId3">
            <a:alphaModFix amt="70000"/>
          </a:blip>
          <a:srcRect b="4949" l="0" r="0" t="84901"/>
          <a:stretch/>
        </p:blipFill>
        <p:spPr>
          <a:xfrm>
            <a:off x="0" y="0"/>
            <a:ext cx="12192000" cy="615661"/>
          </a:xfrm>
          <a:prstGeom prst="rect">
            <a:avLst/>
          </a:prstGeom>
          <a:noFill/>
          <a:ln>
            <a:noFill/>
          </a:ln>
        </p:spPr>
      </p:pic>
      <p:sp>
        <p:nvSpPr>
          <p:cNvPr id="375" name="Google Shape;375;p15"/>
          <p:cNvSpPr txBox="1"/>
          <p:nvPr/>
        </p:nvSpPr>
        <p:spPr>
          <a:xfrm>
            <a:off x="734681" y="1424280"/>
            <a:ext cx="11229788" cy="324806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r>
              <a:rPr b="1" i="0" lang="en-US" sz="2400" u="none" cap="none" strike="noStrike">
                <a:solidFill>
                  <a:srgbClr val="000000"/>
                </a:solidFill>
                <a:latin typeface="Arial"/>
                <a:ea typeface="Arial"/>
                <a:cs typeface="Arial"/>
                <a:sym typeface="Arial"/>
              </a:rPr>
              <a:t>Community White </a:t>
            </a:r>
            <a:r>
              <a:rPr b="1" i="0" lang="en-US" sz="2400" u="none" cap="none" strike="noStrike">
                <a:solidFill>
                  <a:srgbClr val="000000"/>
                </a:solidFill>
                <a:latin typeface="Arial"/>
                <a:ea typeface="Arial"/>
                <a:cs typeface="Arial"/>
                <a:sym typeface="Arial"/>
              </a:rPr>
              <a:t>Paper </a:t>
            </a:r>
            <a:endParaRPr b="1"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57175" lvl="0" marL="257175" marR="0" rtl="0" algn="just">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Identifying the main </a:t>
            </a:r>
            <a:r>
              <a:rPr b="1" i="0" lang="en-US" sz="2400" u="none" cap="none" strike="noStrike">
                <a:solidFill>
                  <a:srgbClr val="000000"/>
                </a:solidFill>
                <a:latin typeface="Calibri"/>
                <a:ea typeface="Calibri"/>
                <a:cs typeface="Calibri"/>
                <a:sym typeface="Calibri"/>
              </a:rPr>
              <a:t>gaps</a:t>
            </a:r>
            <a:r>
              <a:rPr b="0" i="0" lang="en-US" sz="2400" u="none" cap="none" strike="noStrike">
                <a:solidFill>
                  <a:srgbClr val="000000"/>
                </a:solidFill>
                <a:latin typeface="Calibri"/>
                <a:ea typeface="Calibri"/>
                <a:cs typeface="Calibri"/>
                <a:sym typeface="Calibri"/>
              </a:rPr>
              <a:t> and </a:t>
            </a:r>
            <a:r>
              <a:rPr b="1" i="0" lang="en-US" sz="2400" u="none" cap="none" strike="noStrike">
                <a:solidFill>
                  <a:srgbClr val="000000"/>
                </a:solidFill>
                <a:latin typeface="Calibri"/>
                <a:ea typeface="Calibri"/>
                <a:cs typeface="Calibri"/>
                <a:sym typeface="Calibri"/>
              </a:rPr>
              <a:t>opportunities</a:t>
            </a:r>
            <a:r>
              <a:rPr b="0" i="0" lang="en-US" sz="2400" u="none" cap="none" strike="noStrike">
                <a:solidFill>
                  <a:srgbClr val="000000"/>
                </a:solidFill>
                <a:latin typeface="Calibri"/>
                <a:ea typeface="Calibri"/>
                <a:cs typeface="Calibri"/>
                <a:sym typeface="Calibri"/>
              </a:rPr>
              <a:t> related to the use of space-borne data to support Coastal Blue Carbon science and policy needs.</a:t>
            </a:r>
            <a:endParaRPr/>
          </a:p>
          <a:p>
            <a:pPr indent="-104775" lvl="0" marL="257175" marR="0" rtl="0" algn="just">
              <a:lnSpc>
                <a:spcPct val="100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Calibri"/>
              <a:ea typeface="Calibri"/>
              <a:cs typeface="Calibri"/>
              <a:sym typeface="Calibri"/>
            </a:endParaRPr>
          </a:p>
          <a:p>
            <a:pPr indent="-257175" lvl="0" marL="257175" marR="0" rtl="0" algn="just">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Calibri"/>
                <a:ea typeface="Calibri"/>
                <a:cs typeface="Calibri"/>
                <a:sym typeface="Calibri"/>
              </a:rPr>
              <a:t>Including a </a:t>
            </a:r>
            <a:r>
              <a:rPr b="1" i="0" lang="en-US" sz="2400" u="none" cap="none" strike="noStrike">
                <a:solidFill>
                  <a:srgbClr val="000000"/>
                </a:solidFill>
                <a:latin typeface="Calibri"/>
                <a:ea typeface="Calibri"/>
                <a:cs typeface="Calibri"/>
                <a:sym typeface="Calibri"/>
              </a:rPr>
              <a:t>roadmap</a:t>
            </a:r>
            <a:r>
              <a:rPr b="0" i="0" lang="en-US" sz="2400" u="none" cap="none" strike="noStrike">
                <a:solidFill>
                  <a:srgbClr val="000000"/>
                </a:solidFill>
                <a:latin typeface="Calibri"/>
                <a:ea typeface="Calibri"/>
                <a:cs typeface="Calibri"/>
                <a:sym typeface="Calibri"/>
              </a:rPr>
              <a:t> towards filling the identified research gaps.</a:t>
            </a:r>
            <a:endParaRPr/>
          </a:p>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endParaRPr b="1" i="0" sz="1800" u="none" cap="none" strike="noStrike">
              <a:solidFill>
                <a:srgbClr val="000000"/>
              </a:solidFill>
              <a:latin typeface="Calibri"/>
              <a:ea typeface="Calibri"/>
              <a:cs typeface="Calibri"/>
              <a:sym typeface="Calibri"/>
            </a:endParaRPr>
          </a:p>
        </p:txBody>
      </p:sp>
      <p:pic>
        <p:nvPicPr>
          <p:cNvPr descr="Document with solid fill" id="376" name="Google Shape;376;p15"/>
          <p:cNvPicPr preferRelativeResize="0"/>
          <p:nvPr/>
        </p:nvPicPr>
        <p:blipFill rotWithShape="1">
          <a:blip r:embed="rId4">
            <a:alphaModFix/>
          </a:blip>
          <a:srcRect b="0" l="0" r="0" t="0"/>
          <a:stretch/>
        </p:blipFill>
        <p:spPr>
          <a:xfrm>
            <a:off x="507150" y="1424280"/>
            <a:ext cx="914400" cy="914400"/>
          </a:xfrm>
          <a:prstGeom prst="rect">
            <a:avLst/>
          </a:prstGeom>
          <a:noFill/>
          <a:ln>
            <a:noFill/>
          </a:ln>
        </p:spPr>
      </p:pic>
      <p:sp>
        <p:nvSpPr>
          <p:cNvPr id="377" name="Google Shape;377;p15"/>
          <p:cNvSpPr txBox="1"/>
          <p:nvPr/>
        </p:nvSpPr>
        <p:spPr>
          <a:xfrm>
            <a:off x="337248" y="5146686"/>
            <a:ext cx="113347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FF0000"/>
                </a:solidFill>
                <a:latin typeface="Calibri"/>
                <a:ea typeface="Calibri"/>
                <a:cs typeface="Calibri"/>
                <a:sym typeface="Calibri"/>
              </a:rPr>
              <a:t>The community White Paper will directly contribute to the CEOS Aquatic Carbon Roadmap</a:t>
            </a:r>
            <a:endParaRPr b="0" i="0" sz="2400" u="none" cap="none" strike="noStrike">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6"/>
          <p:cNvSpPr txBox="1"/>
          <p:nvPr/>
        </p:nvSpPr>
        <p:spPr>
          <a:xfrm>
            <a:off x="2808882" y="2873828"/>
            <a:ext cx="657423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000" u="none" cap="none" strike="noStrike">
                <a:solidFill>
                  <a:srgbClr val="000000"/>
                </a:solidFill>
                <a:latin typeface="Arial"/>
                <a:ea typeface="Arial"/>
                <a:cs typeface="Arial"/>
                <a:sym typeface="Arial"/>
              </a:rPr>
              <a:t>Thank you for your attention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
          <p:cNvSpPr txBox="1"/>
          <p:nvPr/>
        </p:nvSpPr>
        <p:spPr>
          <a:xfrm>
            <a:off x="357349" y="239106"/>
            <a:ext cx="797032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Toward an Aquatic Carbon Roadmap</a:t>
            </a:r>
            <a:endParaRPr b="0" i="0" sz="2400" u="none" cap="none" strike="noStrike">
              <a:solidFill>
                <a:srgbClr val="ECF4D5"/>
              </a:solidFill>
              <a:latin typeface="Arial"/>
              <a:ea typeface="Arial"/>
              <a:cs typeface="Arial"/>
              <a:sym typeface="Arial"/>
            </a:endParaRPr>
          </a:p>
        </p:txBody>
      </p:sp>
      <p:pic>
        <p:nvPicPr>
          <p:cNvPr id="211" name="Google Shape;211;p2"/>
          <p:cNvPicPr preferRelativeResize="0"/>
          <p:nvPr/>
        </p:nvPicPr>
        <p:blipFill rotWithShape="1">
          <a:blip r:embed="rId3">
            <a:alphaModFix/>
          </a:blip>
          <a:srcRect b="10560" l="36826" r="38146" t="28913"/>
          <a:stretch/>
        </p:blipFill>
        <p:spPr>
          <a:xfrm>
            <a:off x="452063" y="2157567"/>
            <a:ext cx="3051424" cy="4150760"/>
          </a:xfrm>
          <a:prstGeom prst="rect">
            <a:avLst/>
          </a:prstGeom>
          <a:noFill/>
          <a:ln>
            <a:noFill/>
          </a:ln>
        </p:spPr>
      </p:pic>
      <p:sp>
        <p:nvSpPr>
          <p:cNvPr id="212" name="Google Shape;212;p2"/>
          <p:cNvSpPr txBox="1"/>
          <p:nvPr/>
        </p:nvSpPr>
        <p:spPr>
          <a:xfrm>
            <a:off x="357349" y="1099409"/>
            <a:ext cx="3331073"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Arial"/>
                <a:ea typeface="Arial"/>
                <a:cs typeface="Arial"/>
                <a:sym typeface="Arial"/>
              </a:rPr>
              <a:t>CEOS Global Stocktake strategy paper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Arial"/>
                <a:ea typeface="Arial"/>
                <a:cs typeface="Arial"/>
                <a:sym typeface="Arial"/>
              </a:rPr>
              <a:t>-&gt; demonstrate the value of Earth Observation satellite datasets to support the Global Stocktake process </a:t>
            </a:r>
            <a:endParaRPr b="0" i="0" sz="1400" u="none" cap="none" strike="noStrike">
              <a:solidFill>
                <a:srgbClr val="000000"/>
              </a:solidFill>
              <a:latin typeface="Arial"/>
              <a:ea typeface="Arial"/>
              <a:cs typeface="Arial"/>
              <a:sym typeface="Arial"/>
            </a:endParaRPr>
          </a:p>
        </p:txBody>
      </p:sp>
      <p:pic>
        <p:nvPicPr>
          <p:cNvPr id="213" name="Google Shape;213;p2"/>
          <p:cNvPicPr preferRelativeResize="0"/>
          <p:nvPr/>
        </p:nvPicPr>
        <p:blipFill rotWithShape="1">
          <a:blip r:embed="rId4">
            <a:alphaModFix/>
          </a:blip>
          <a:srcRect b="9363" l="34298" r="40674" t="18727"/>
          <a:stretch/>
        </p:blipFill>
        <p:spPr>
          <a:xfrm>
            <a:off x="4147308" y="1576462"/>
            <a:ext cx="2568282" cy="4150760"/>
          </a:xfrm>
          <a:prstGeom prst="rect">
            <a:avLst/>
          </a:prstGeom>
          <a:noFill/>
          <a:ln>
            <a:noFill/>
          </a:ln>
        </p:spPr>
      </p:pic>
      <p:pic>
        <p:nvPicPr>
          <p:cNvPr id="214" name="Google Shape;214;p2"/>
          <p:cNvPicPr preferRelativeResize="0"/>
          <p:nvPr/>
        </p:nvPicPr>
        <p:blipFill rotWithShape="1">
          <a:blip r:embed="rId5">
            <a:alphaModFix/>
          </a:blip>
          <a:srcRect b="13341" l="56681" r="22892" t="18792"/>
          <a:stretch/>
        </p:blipFill>
        <p:spPr>
          <a:xfrm>
            <a:off x="6962172" y="1576463"/>
            <a:ext cx="2490058" cy="4150760"/>
          </a:xfrm>
          <a:prstGeom prst="rect">
            <a:avLst/>
          </a:prstGeom>
          <a:noFill/>
          <a:ln>
            <a:noFill/>
          </a:ln>
        </p:spPr>
      </p:pic>
      <p:sp>
        <p:nvSpPr>
          <p:cNvPr id="215" name="Google Shape;215;p2"/>
          <p:cNvSpPr/>
          <p:nvPr/>
        </p:nvSpPr>
        <p:spPr>
          <a:xfrm>
            <a:off x="9592354" y="1576462"/>
            <a:ext cx="2490058" cy="4150760"/>
          </a:xfrm>
          <a:prstGeom prst="rect">
            <a:avLst/>
          </a:prstGeom>
          <a:solidFill>
            <a:schemeClr val="dk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CEOS Aquatic Carbon Roadmap?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
          <p:cNvPicPr preferRelativeResize="0"/>
          <p:nvPr/>
        </p:nvPicPr>
        <p:blipFill rotWithShape="1">
          <a:blip r:embed="rId3">
            <a:alphaModFix/>
          </a:blip>
          <a:srcRect b="76742" l="59310" r="30603" t="15594"/>
          <a:stretch/>
        </p:blipFill>
        <p:spPr>
          <a:xfrm>
            <a:off x="8786648" y="195891"/>
            <a:ext cx="3200403" cy="683844"/>
          </a:xfrm>
          <a:prstGeom prst="rect">
            <a:avLst/>
          </a:prstGeom>
          <a:noFill/>
          <a:ln>
            <a:noFill/>
          </a:ln>
        </p:spPr>
      </p:pic>
      <p:sp>
        <p:nvSpPr>
          <p:cNvPr id="221" name="Google Shape;221;p3"/>
          <p:cNvSpPr txBox="1"/>
          <p:nvPr/>
        </p:nvSpPr>
        <p:spPr>
          <a:xfrm>
            <a:off x="293342" y="289046"/>
            <a:ext cx="797032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OCR-VC contribution to the CEOS Workplan</a:t>
            </a:r>
            <a:endParaRPr b="0" i="0" sz="2400" u="none" cap="none" strike="noStrike">
              <a:solidFill>
                <a:srgbClr val="ECF4D5"/>
              </a:solidFill>
              <a:latin typeface="Arial"/>
              <a:ea typeface="Arial"/>
              <a:cs typeface="Arial"/>
              <a:sym typeface="Arial"/>
            </a:endParaRPr>
          </a:p>
        </p:txBody>
      </p:sp>
      <p:pic>
        <p:nvPicPr>
          <p:cNvPr id="222" name="Google Shape;222;p3"/>
          <p:cNvPicPr preferRelativeResize="0"/>
          <p:nvPr/>
        </p:nvPicPr>
        <p:blipFill rotWithShape="1">
          <a:blip r:embed="rId4">
            <a:alphaModFix/>
          </a:blip>
          <a:srcRect b="39320" l="0" r="75773" t="10961"/>
          <a:stretch/>
        </p:blipFill>
        <p:spPr>
          <a:xfrm>
            <a:off x="112483" y="1417906"/>
            <a:ext cx="6652608" cy="4388162"/>
          </a:xfrm>
          <a:prstGeom prst="rect">
            <a:avLst/>
          </a:prstGeom>
          <a:noFill/>
          <a:ln>
            <a:noFill/>
          </a:ln>
        </p:spPr>
      </p:pic>
      <p:sp>
        <p:nvSpPr>
          <p:cNvPr id="223" name="Google Shape;223;p3"/>
          <p:cNvSpPr txBox="1"/>
          <p:nvPr/>
        </p:nvSpPr>
        <p:spPr>
          <a:xfrm>
            <a:off x="2361879" y="930985"/>
            <a:ext cx="612853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2060"/>
                </a:solidFill>
                <a:latin typeface="Arial"/>
                <a:ea typeface="Arial"/>
                <a:cs typeface="Arial"/>
                <a:sym typeface="Arial"/>
              </a:rPr>
              <a:t>2020-2023 </a:t>
            </a:r>
            <a:endParaRPr b="0" i="0" sz="2800" u="none" cap="none" strike="noStrike">
              <a:solidFill>
                <a:srgbClr val="002060"/>
              </a:solidFill>
              <a:latin typeface="Arial"/>
              <a:ea typeface="Arial"/>
              <a:cs typeface="Arial"/>
              <a:sym typeface="Arial"/>
            </a:endParaRPr>
          </a:p>
        </p:txBody>
      </p:sp>
      <p:pic>
        <p:nvPicPr>
          <p:cNvPr id="224" name="Google Shape;224;p3"/>
          <p:cNvPicPr preferRelativeResize="0"/>
          <p:nvPr/>
        </p:nvPicPr>
        <p:blipFill rotWithShape="1">
          <a:blip r:embed="rId5">
            <a:alphaModFix/>
          </a:blip>
          <a:srcRect b="43332" l="67586" r="2328" t="22337"/>
          <a:stretch/>
        </p:blipFill>
        <p:spPr>
          <a:xfrm>
            <a:off x="6861516" y="1134084"/>
            <a:ext cx="5187409" cy="1664729"/>
          </a:xfrm>
          <a:prstGeom prst="rect">
            <a:avLst/>
          </a:prstGeom>
          <a:noFill/>
          <a:ln>
            <a:noFill/>
          </a:ln>
        </p:spPr>
      </p:pic>
      <p:pic>
        <p:nvPicPr>
          <p:cNvPr id="225" name="Google Shape;225;p3"/>
          <p:cNvPicPr preferRelativeResize="0"/>
          <p:nvPr/>
        </p:nvPicPr>
        <p:blipFill rotWithShape="1">
          <a:blip r:embed="rId6">
            <a:alphaModFix/>
          </a:blip>
          <a:srcRect b="70973" l="45852" r="34092" t="12880"/>
          <a:stretch/>
        </p:blipFill>
        <p:spPr>
          <a:xfrm>
            <a:off x="6870569" y="2798814"/>
            <a:ext cx="5178356" cy="1364808"/>
          </a:xfrm>
          <a:prstGeom prst="rect">
            <a:avLst/>
          </a:prstGeom>
          <a:noFill/>
          <a:ln>
            <a:noFill/>
          </a:ln>
        </p:spPr>
      </p:pic>
      <p:sp>
        <p:nvSpPr>
          <p:cNvPr id="226" name="Google Shape;226;p3"/>
          <p:cNvSpPr/>
          <p:nvPr/>
        </p:nvSpPr>
        <p:spPr>
          <a:xfrm>
            <a:off x="9263054" y="2850063"/>
            <a:ext cx="415201" cy="334926"/>
          </a:xfrm>
          <a:prstGeom prst="down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27" name="Google Shape;227;p3"/>
          <p:cNvGrpSpPr/>
          <p:nvPr/>
        </p:nvGrpSpPr>
        <p:grpSpPr>
          <a:xfrm>
            <a:off x="4368867" y="4307279"/>
            <a:ext cx="10341783" cy="2010151"/>
            <a:chOff x="4368867" y="4307279"/>
            <a:chExt cx="10341783" cy="2010151"/>
          </a:xfrm>
        </p:grpSpPr>
        <p:sp>
          <p:nvSpPr>
            <p:cNvPr id="228" name="Google Shape;228;p3"/>
            <p:cNvSpPr/>
            <p:nvPr/>
          </p:nvSpPr>
          <p:spPr>
            <a:xfrm>
              <a:off x="4368867" y="4921318"/>
              <a:ext cx="155448" cy="914400"/>
            </a:xfrm>
            <a:prstGeom prst="rightBrace">
              <a:avLst>
                <a:gd fmla="val 8333" name="adj1"/>
                <a:gd fmla="val 50000" name="adj2"/>
              </a:avLst>
            </a:prstGeom>
            <a:noFill/>
            <a:ln cap="flat" cmpd="sng" w="4127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229" name="Google Shape;229;p3"/>
            <p:cNvGrpSpPr/>
            <p:nvPr/>
          </p:nvGrpSpPr>
          <p:grpSpPr>
            <a:xfrm>
              <a:off x="4993775" y="4307279"/>
              <a:ext cx="9716875" cy="2010151"/>
              <a:chOff x="4993775" y="4307279"/>
              <a:chExt cx="9716875" cy="2010151"/>
            </a:xfrm>
          </p:grpSpPr>
          <p:pic>
            <p:nvPicPr>
              <p:cNvPr id="230" name="Google Shape;230;p3"/>
              <p:cNvPicPr preferRelativeResize="0"/>
              <p:nvPr/>
            </p:nvPicPr>
            <p:blipFill rotWithShape="1">
              <a:blip r:embed="rId7">
                <a:alphaModFix/>
              </a:blip>
              <a:srcRect b="44718" l="0" r="0" t="15132"/>
              <a:stretch/>
            </p:blipFill>
            <p:spPr>
              <a:xfrm>
                <a:off x="4993775" y="4738092"/>
                <a:ext cx="6993276" cy="1579338"/>
              </a:xfrm>
              <a:prstGeom prst="rect">
                <a:avLst/>
              </a:prstGeom>
              <a:noFill/>
              <a:ln>
                <a:noFill/>
              </a:ln>
            </p:spPr>
          </p:pic>
          <p:sp>
            <p:nvSpPr>
              <p:cNvPr id="231" name="Google Shape;231;p3"/>
              <p:cNvSpPr txBox="1"/>
              <p:nvPr/>
            </p:nvSpPr>
            <p:spPr>
              <a:xfrm>
                <a:off x="8582116" y="4642205"/>
                <a:ext cx="612853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Arial"/>
                    <a:ea typeface="Arial"/>
                    <a:cs typeface="Arial"/>
                    <a:sym typeface="Arial"/>
                  </a:rPr>
                  <a:t>2023-2025 </a:t>
                </a:r>
                <a:endParaRPr b="0" i="0" sz="2400" u="none" cap="none" strike="noStrike">
                  <a:solidFill>
                    <a:srgbClr val="002060"/>
                  </a:solidFill>
                  <a:latin typeface="Arial"/>
                  <a:ea typeface="Arial"/>
                  <a:cs typeface="Arial"/>
                  <a:sym typeface="Arial"/>
                </a:endParaRPr>
              </a:p>
            </p:txBody>
          </p:sp>
          <p:sp>
            <p:nvSpPr>
              <p:cNvPr id="232" name="Google Shape;232;p3"/>
              <p:cNvSpPr/>
              <p:nvPr/>
            </p:nvSpPr>
            <p:spPr>
              <a:xfrm>
                <a:off x="9281892" y="4307279"/>
                <a:ext cx="415201" cy="334926"/>
              </a:xfrm>
              <a:prstGeom prst="down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
          <p:cNvSpPr txBox="1"/>
          <p:nvPr/>
        </p:nvSpPr>
        <p:spPr>
          <a:xfrm>
            <a:off x="256346" y="1353178"/>
            <a:ext cx="5479011" cy="5016718"/>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2000"/>
              <a:buFont typeface="Noto Sans Symbols"/>
              <a:buChar char="▪"/>
            </a:pPr>
            <a:r>
              <a:rPr b="0" i="0" lang="en-US" sz="1600" u="none" cap="none" strike="noStrike">
                <a:solidFill>
                  <a:srgbClr val="000000"/>
                </a:solidFill>
                <a:latin typeface="Arial"/>
                <a:ea typeface="Arial"/>
                <a:cs typeface="Arial"/>
                <a:sym typeface="Arial"/>
              </a:rPr>
              <a:t>Both the GHG and AFOLU roadmap have a strong focus on the major milestones of GST1 (2023) and subsequently for GST2 (2028) and how remote sensing data can effectively support these by providing means to monitor carbon emissions and removals, based either on a top-down approach (GHG roadmap) or a bottom-up approach (AFOLU roadmap). </a:t>
            </a:r>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 </a:t>
            </a:r>
            <a:endParaRPr/>
          </a:p>
          <a:p>
            <a:pPr indent="-285750" lvl="0" marL="285750" marR="0" rtl="0" algn="just">
              <a:lnSpc>
                <a:spcPct val="100000"/>
              </a:lnSpc>
              <a:spcBef>
                <a:spcPts val="0"/>
              </a:spcBef>
              <a:spcAft>
                <a:spcPts val="0"/>
              </a:spcAft>
              <a:buClr>
                <a:srgbClr val="000000"/>
              </a:buClr>
              <a:buSzPts val="2000"/>
              <a:buFont typeface="Noto Sans Symbols"/>
              <a:buChar char="▪"/>
            </a:pPr>
            <a:r>
              <a:rPr b="1" i="0" lang="en-US" sz="1600" u="none" cap="none" strike="noStrike">
                <a:solidFill>
                  <a:srgbClr val="FF0000"/>
                </a:solidFill>
                <a:latin typeface="Arial"/>
                <a:ea typeface="Arial"/>
                <a:cs typeface="Arial"/>
                <a:sym typeface="Arial"/>
              </a:rPr>
              <a:t>Why should we care about the Aquatic realm?</a:t>
            </a:r>
            <a:endParaRPr/>
          </a:p>
          <a:p>
            <a:pPr indent="0" lvl="0" marL="0" marR="0" rtl="0" algn="just">
              <a:lnSpc>
                <a:spcPct val="100000"/>
              </a:lnSpc>
              <a:spcBef>
                <a:spcPts val="0"/>
              </a:spcBef>
              <a:spcAft>
                <a:spcPts val="0"/>
              </a:spcAft>
              <a:buNone/>
            </a:pPr>
            <a:r>
              <a:rPr b="1" i="0" lang="en-US" sz="1600" u="none" cap="none" strike="noStrike">
                <a:solidFill>
                  <a:srgbClr val="FF0000"/>
                </a:solidFill>
                <a:latin typeface="Arial"/>
                <a:ea typeface="Arial"/>
                <a:cs typeface="Arial"/>
                <a:sym typeface="Arial"/>
              </a:rPr>
              <a:t> </a:t>
            </a:r>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ocean acts as a significant carbon sink, by absorbing large amounts of carbon dioxide from the atmosphere through the </a:t>
            </a:r>
            <a:r>
              <a:rPr b="1" i="0" lang="en-US" sz="1600" u="none" cap="none" strike="noStrike">
                <a:solidFill>
                  <a:srgbClr val="000000"/>
                </a:solidFill>
                <a:latin typeface="Arial"/>
                <a:ea typeface="Arial"/>
                <a:cs typeface="Arial"/>
                <a:sym typeface="Arial"/>
              </a:rPr>
              <a:t>ocean biological, solubility and injection pumps</a:t>
            </a:r>
            <a:r>
              <a:rPr b="0" i="0" lang="en-US" sz="1600" u="none" cap="none" strike="noStrike">
                <a:solidFill>
                  <a:srgbClr val="000000"/>
                </a:solidFill>
                <a:latin typeface="Arial"/>
                <a:ea typeface="Arial"/>
                <a:cs typeface="Arial"/>
                <a:sym typeface="Arial"/>
              </a:rPr>
              <a:t>.</a:t>
            </a:r>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coastal ocean also host crucial </a:t>
            </a:r>
            <a:r>
              <a:rPr b="1" i="0" lang="en-US" sz="1600" u="none" cap="none" strike="noStrike">
                <a:solidFill>
                  <a:srgbClr val="000000"/>
                </a:solidFill>
                <a:latin typeface="Arial"/>
                <a:ea typeface="Arial"/>
                <a:cs typeface="Arial"/>
                <a:sym typeface="Arial"/>
              </a:rPr>
              <a:t>blue carbon ecosystems </a:t>
            </a:r>
            <a:r>
              <a:rPr b="0" i="0" lang="en-US" sz="1600" u="none" cap="none" strike="noStrike">
                <a:solidFill>
                  <a:srgbClr val="000000"/>
                </a:solidFill>
                <a:latin typeface="Arial"/>
                <a:ea typeface="Arial"/>
                <a:cs typeface="Arial"/>
                <a:sym typeface="Arial"/>
              </a:rPr>
              <a:t>(mangroves, seagrass, salt marshes) </a:t>
            </a:r>
            <a:endParaRPr/>
          </a:p>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The </a:t>
            </a:r>
            <a:r>
              <a:rPr b="1" i="0" lang="en-US" sz="1600" u="none" cap="none" strike="noStrike">
                <a:solidFill>
                  <a:srgbClr val="000000"/>
                </a:solidFill>
                <a:latin typeface="Arial"/>
                <a:ea typeface="Arial"/>
                <a:cs typeface="Arial"/>
                <a:sym typeface="Arial"/>
              </a:rPr>
              <a:t>inland waters </a:t>
            </a:r>
            <a:r>
              <a:rPr b="0" i="0" lang="en-US" sz="1600" u="none" cap="none" strike="noStrike">
                <a:solidFill>
                  <a:srgbClr val="000000"/>
                </a:solidFill>
                <a:latin typeface="Arial"/>
                <a:ea typeface="Arial"/>
                <a:cs typeface="Arial"/>
                <a:sym typeface="Arial"/>
              </a:rPr>
              <a:t>also play crucial roles in the global carbon cycle by storing, sequestering, and transporting carbon, as well as influencing regional and global climate dynamics. </a:t>
            </a:r>
            <a:endParaRPr b="0" i="0" sz="1600" u="none" cap="none" strike="noStrike">
              <a:solidFill>
                <a:srgbClr val="000000"/>
              </a:solidFill>
              <a:latin typeface="Arial"/>
              <a:ea typeface="Arial"/>
              <a:cs typeface="Arial"/>
              <a:sym typeface="Arial"/>
            </a:endParaRPr>
          </a:p>
        </p:txBody>
      </p:sp>
      <p:pic>
        <p:nvPicPr>
          <p:cNvPr id="238" name="Google Shape;238;p4"/>
          <p:cNvPicPr preferRelativeResize="0"/>
          <p:nvPr/>
        </p:nvPicPr>
        <p:blipFill rotWithShape="1">
          <a:blip r:embed="rId3">
            <a:alphaModFix/>
          </a:blip>
          <a:srcRect b="0" l="0" r="0" t="0"/>
          <a:stretch/>
        </p:blipFill>
        <p:spPr>
          <a:xfrm rot="5400000">
            <a:off x="7680787" y="575965"/>
            <a:ext cx="2536792" cy="4683635"/>
          </a:xfrm>
          <a:prstGeom prst="rect">
            <a:avLst/>
          </a:prstGeom>
          <a:noFill/>
          <a:ln>
            <a:noFill/>
          </a:ln>
        </p:spPr>
      </p:pic>
      <p:sp>
        <p:nvSpPr>
          <p:cNvPr id="239" name="Google Shape;239;p4"/>
          <p:cNvSpPr txBox="1"/>
          <p:nvPr/>
        </p:nvSpPr>
        <p:spPr>
          <a:xfrm>
            <a:off x="6607365" y="4256832"/>
            <a:ext cx="4772854"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1" lang="en-US" sz="1000" u="none" cap="none" strike="noStrike">
                <a:solidFill>
                  <a:srgbClr val="000000"/>
                </a:solidFill>
                <a:latin typeface="Arial"/>
                <a:ea typeface="Arial"/>
                <a:cs typeface="Arial"/>
                <a:sym typeface="Arial"/>
              </a:rPr>
              <a:t>Brewin et al, 2001:Sensing the ocean biological carbon pump from space: A review of capabilities, concepts, research gaps and future developments, Earth-Science Reviews 217 (2021) 103604.</a:t>
            </a:r>
            <a:endParaRPr/>
          </a:p>
        </p:txBody>
      </p:sp>
      <p:sp>
        <p:nvSpPr>
          <p:cNvPr id="240" name="Google Shape;240;p4"/>
          <p:cNvSpPr txBox="1"/>
          <p:nvPr/>
        </p:nvSpPr>
        <p:spPr>
          <a:xfrm>
            <a:off x="357350" y="206948"/>
            <a:ext cx="7970329"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Montserrat"/>
                <a:ea typeface="Montserrat"/>
                <a:cs typeface="Montserrat"/>
                <a:sym typeface="Montserrat"/>
              </a:rPr>
              <a:t>Aquatic Carbon Roadmap Focus</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a:ea typeface="Montserrat"/>
                <a:cs typeface="Montserrat"/>
                <a:sym typeface="Montserrat"/>
              </a:rPr>
              <a:t>Deliverable VC-23-01</a:t>
            </a:r>
            <a:endParaRPr b="0" i="0" sz="1600" u="none" cap="none" strike="noStrike">
              <a:solidFill>
                <a:schemeClr val="lt1"/>
              </a:solidFill>
              <a:latin typeface="Montserrat"/>
              <a:ea typeface="Montserrat"/>
              <a:cs typeface="Montserrat"/>
              <a:sym typeface="Montserrat"/>
            </a:endParaRPr>
          </a:p>
        </p:txBody>
      </p:sp>
      <p:sp>
        <p:nvSpPr>
          <p:cNvPr id="241" name="Google Shape;241;p4"/>
          <p:cNvSpPr txBox="1"/>
          <p:nvPr/>
        </p:nvSpPr>
        <p:spPr>
          <a:xfrm>
            <a:off x="6607367" y="1126166"/>
            <a:ext cx="468363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Pools and processes of the ocean biological and solubility carbon pumps</a:t>
            </a:r>
            <a:endParaRPr/>
          </a:p>
        </p:txBody>
      </p:sp>
      <p:sp>
        <p:nvSpPr>
          <p:cNvPr id="242" name="Google Shape;242;p4"/>
          <p:cNvSpPr/>
          <p:nvPr/>
        </p:nvSpPr>
        <p:spPr>
          <a:xfrm>
            <a:off x="6096000" y="1126167"/>
            <a:ext cx="5839654" cy="3776034"/>
          </a:xfrm>
          <a:prstGeom prst="rect">
            <a:avLst/>
          </a:prstGeom>
          <a:no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3" name="Google Shape;243;p4"/>
          <p:cNvSpPr txBox="1"/>
          <p:nvPr/>
        </p:nvSpPr>
        <p:spPr>
          <a:xfrm>
            <a:off x="5994275" y="4990464"/>
            <a:ext cx="5909815" cy="1785104"/>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2000"/>
              <a:buFont typeface="Noto Sans Symbols"/>
              <a:buChar char="▪"/>
            </a:pPr>
            <a:r>
              <a:rPr b="0" i="0" lang="en-US" sz="1600" u="none" cap="none" strike="noStrike">
                <a:solidFill>
                  <a:srgbClr val="000000"/>
                </a:solidFill>
                <a:latin typeface="Arial"/>
                <a:ea typeface="Arial"/>
                <a:cs typeface="Arial"/>
                <a:sym typeface="Arial"/>
              </a:rPr>
              <a:t>An improved understanding and monitoring of the aquatic carbon components will </a:t>
            </a:r>
            <a:r>
              <a:rPr b="1" i="0" lang="en-US" sz="1600" u="none" cap="none" strike="noStrike">
                <a:solidFill>
                  <a:srgbClr val="000000"/>
                </a:solidFill>
                <a:latin typeface="Arial"/>
                <a:ea typeface="Arial"/>
                <a:cs typeface="Arial"/>
                <a:sym typeface="Arial"/>
              </a:rPr>
              <a:t>enhance the accuracy and reliability </a:t>
            </a:r>
            <a:r>
              <a:rPr b="0" i="0" lang="en-US" sz="1600" u="none" cap="none" strike="noStrike">
                <a:solidFill>
                  <a:srgbClr val="000000"/>
                </a:solidFill>
                <a:latin typeface="Arial"/>
                <a:ea typeface="Arial"/>
                <a:cs typeface="Arial"/>
                <a:sym typeface="Arial"/>
              </a:rPr>
              <a:t>of </a:t>
            </a:r>
            <a:r>
              <a:rPr b="1" i="0" lang="en-US" sz="1600" u="none" cap="none" strike="noStrike">
                <a:solidFill>
                  <a:srgbClr val="000000"/>
                </a:solidFill>
                <a:latin typeface="Arial"/>
                <a:ea typeface="Arial"/>
                <a:cs typeface="Arial"/>
                <a:sym typeface="Arial"/>
              </a:rPr>
              <a:t>global carbon stocktake assessments</a:t>
            </a:r>
            <a:r>
              <a:rPr b="0" i="0" lang="en-US" sz="1600" u="none" cap="none" strike="noStrike">
                <a:solidFill>
                  <a:srgbClr val="000000"/>
                </a:solidFill>
                <a:latin typeface="Arial"/>
                <a:ea typeface="Arial"/>
                <a:cs typeface="Arial"/>
                <a:sym typeface="Arial"/>
              </a:rPr>
              <a:t> by providing insights into the role of the aquatic/oceans as a </a:t>
            </a:r>
            <a:r>
              <a:rPr b="1" i="0" lang="en-US" sz="1600" u="none" cap="none" strike="noStrike">
                <a:solidFill>
                  <a:srgbClr val="000000"/>
                </a:solidFill>
                <a:latin typeface="Arial"/>
                <a:ea typeface="Arial"/>
                <a:cs typeface="Arial"/>
                <a:sym typeface="Arial"/>
              </a:rPr>
              <a:t>carbon sink </a:t>
            </a:r>
            <a:r>
              <a:rPr b="0" i="0" lang="en-US" sz="1600" u="none" cap="none" strike="noStrike">
                <a:solidFill>
                  <a:srgbClr val="000000"/>
                </a:solidFill>
                <a:latin typeface="Arial"/>
                <a:ea typeface="Arial"/>
                <a:cs typeface="Arial"/>
                <a:sym typeface="Arial"/>
              </a:rPr>
              <a:t>and the factors influencing </a:t>
            </a:r>
            <a:r>
              <a:rPr b="1" i="0" lang="en-US" sz="1600" u="none" cap="none" strike="noStrike">
                <a:solidFill>
                  <a:srgbClr val="000000"/>
                </a:solidFill>
                <a:latin typeface="Arial"/>
                <a:ea typeface="Arial"/>
                <a:cs typeface="Arial"/>
                <a:sym typeface="Arial"/>
              </a:rPr>
              <a:t>carbon storage dynamics</a:t>
            </a:r>
            <a:r>
              <a:rPr b="0" i="0" lang="en-US" sz="1600" u="none" cap="none" strike="noStrike">
                <a:solidFill>
                  <a:srgbClr val="000000"/>
                </a:solidFill>
                <a:latin typeface="Arial"/>
                <a:ea typeface="Arial"/>
                <a:cs typeface="Arial"/>
                <a:sym typeface="Arial"/>
              </a:rPr>
              <a:t>.</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
          <p:cNvSpPr txBox="1"/>
          <p:nvPr/>
        </p:nvSpPr>
        <p:spPr>
          <a:xfrm>
            <a:off x="292100" y="1197555"/>
            <a:ext cx="11309350" cy="504884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7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To provide a </a:t>
            </a:r>
            <a:r>
              <a:rPr b="0" i="0" lang="en-US" sz="1600" u="none" cap="none" strike="noStrike">
                <a:solidFill>
                  <a:srgbClr val="C00000"/>
                </a:solidFill>
                <a:latin typeface="Arial"/>
                <a:ea typeface="Arial"/>
                <a:cs typeface="Arial"/>
                <a:sym typeface="Arial"/>
              </a:rPr>
              <a:t>framework</a:t>
            </a:r>
            <a:r>
              <a:rPr b="0" i="0" lang="en-US" sz="1600" u="none" cap="none" strike="noStrike">
                <a:solidFill>
                  <a:srgbClr val="000000"/>
                </a:solidFill>
                <a:latin typeface="Arial"/>
                <a:ea typeface="Arial"/>
                <a:cs typeface="Arial"/>
                <a:sym typeface="Arial"/>
              </a:rPr>
              <a:t> and serve as a </a:t>
            </a:r>
            <a:r>
              <a:rPr b="0" i="0" lang="en-US" sz="1600" u="none" cap="none" strike="noStrike">
                <a:solidFill>
                  <a:srgbClr val="C00000"/>
                </a:solidFill>
                <a:latin typeface="Arial"/>
                <a:ea typeface="Arial"/>
                <a:cs typeface="Arial"/>
                <a:sym typeface="Arial"/>
              </a:rPr>
              <a:t>guiding vision </a:t>
            </a:r>
            <a:r>
              <a:rPr b="0" i="0" lang="en-US" sz="1600" u="none" cap="none" strike="noStrike">
                <a:solidFill>
                  <a:srgbClr val="000000"/>
                </a:solidFill>
                <a:latin typeface="Arial"/>
                <a:ea typeface="Arial"/>
                <a:cs typeface="Arial"/>
                <a:sym typeface="Arial"/>
              </a:rPr>
              <a:t>for </a:t>
            </a:r>
            <a:r>
              <a:rPr b="0" i="0" lang="en-US" sz="1600" u="none" cap="none" strike="noStrike">
                <a:solidFill>
                  <a:srgbClr val="C00000"/>
                </a:solidFill>
                <a:latin typeface="Arial"/>
                <a:ea typeface="Arial"/>
                <a:cs typeface="Arial"/>
                <a:sym typeface="Arial"/>
              </a:rPr>
              <a:t>long term (~ 15+ years) coordination of CEOS agency observing programmes </a:t>
            </a:r>
            <a:r>
              <a:rPr b="0" i="0" lang="en-US" sz="1600" u="none" cap="none" strike="noStrike">
                <a:solidFill>
                  <a:srgbClr val="000000"/>
                </a:solidFill>
                <a:latin typeface="Arial"/>
                <a:ea typeface="Arial"/>
                <a:cs typeface="Arial"/>
                <a:sym typeface="Arial"/>
              </a:rPr>
              <a:t>in support of the science and policy needs for Aquatic carbon related information in the context of the CEOS carbon strategy. </a:t>
            </a:r>
            <a:endParaRPr/>
          </a:p>
          <a:p>
            <a:pPr indent="-342900" lvl="0" marL="342900" marR="0" rtl="0" algn="just">
              <a:lnSpc>
                <a:spcPct val="107000"/>
              </a:lnSpc>
              <a:spcBef>
                <a:spcPts val="60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To contribute to support the needs and ambition cycle of the Global Stocktake of the Paris Climate Agreement, by </a:t>
            </a:r>
            <a:endParaRPr/>
          </a:p>
          <a:p>
            <a:pPr indent="-342900" lvl="4" marL="342900" marR="0" rtl="0" algn="just">
              <a:lnSpc>
                <a:spcPct val="107000"/>
              </a:lnSpc>
              <a:spcBef>
                <a:spcPts val="600"/>
              </a:spcBef>
              <a:spcAft>
                <a:spcPts val="0"/>
              </a:spcAft>
              <a:buClr>
                <a:srgbClr val="000000"/>
              </a:buClr>
              <a:buSzPts val="1600"/>
              <a:buFont typeface="Courier New"/>
              <a:buChar char="o"/>
            </a:pPr>
            <a:r>
              <a:rPr b="0" i="0" lang="en-US" sz="1600" u="none" cap="none" strike="noStrike">
                <a:solidFill>
                  <a:srgbClr val="C00000"/>
                </a:solidFill>
                <a:latin typeface="Arial"/>
                <a:ea typeface="Arial"/>
                <a:cs typeface="Arial"/>
                <a:sym typeface="Arial"/>
              </a:rPr>
              <a:t>driving the inclusion of inorganic and organic carbon in the ocean within global and regional carbon assessments constraining the global carbon budget</a:t>
            </a:r>
            <a:endParaRPr b="0" i="0" sz="1600" u="none" cap="none" strike="noStrike">
              <a:solidFill>
                <a:srgbClr val="000000"/>
              </a:solidFill>
              <a:latin typeface="Arial"/>
              <a:ea typeface="Arial"/>
              <a:cs typeface="Arial"/>
              <a:sym typeface="Arial"/>
            </a:endParaRPr>
          </a:p>
          <a:p>
            <a:pPr indent="-342900" lvl="4" marL="342900" marR="0" rtl="0" algn="just">
              <a:lnSpc>
                <a:spcPct val="107000"/>
              </a:lnSpc>
              <a:spcBef>
                <a:spcPts val="600"/>
              </a:spcBef>
              <a:spcAft>
                <a:spcPts val="0"/>
              </a:spcAft>
              <a:buClr>
                <a:srgbClr val="000000"/>
              </a:buClr>
              <a:buSzPts val="1600"/>
              <a:buFont typeface="Courier New"/>
              <a:buChar char="o"/>
            </a:pPr>
            <a:r>
              <a:rPr b="0" i="0" lang="en-US" sz="1600" u="none" cap="none" strike="noStrike">
                <a:solidFill>
                  <a:srgbClr val="C00000"/>
                </a:solidFill>
                <a:latin typeface="Arial"/>
                <a:ea typeface="Arial"/>
                <a:cs typeface="Arial"/>
                <a:sym typeface="Arial"/>
              </a:rPr>
              <a:t>supporting countries reporting on their NDC </a:t>
            </a:r>
            <a:r>
              <a:rPr b="0" i="0" lang="en-US" sz="1600" u="none" cap="none" strike="noStrike">
                <a:solidFill>
                  <a:srgbClr val="000000"/>
                </a:solidFill>
                <a:latin typeface="Arial"/>
                <a:ea typeface="Arial"/>
                <a:cs typeface="Arial"/>
                <a:sym typeface="Arial"/>
              </a:rPr>
              <a:t>by improving the estimation and monitoring the changes in CO2 fluxes from/to the inland waters/Oceans at country level (within each country’s exclusive economic zone (EEZ)) </a:t>
            </a:r>
            <a:endParaRPr/>
          </a:p>
          <a:p>
            <a:pPr indent="-342900" lvl="4" marL="342900" marR="0" rtl="0" algn="just">
              <a:lnSpc>
                <a:spcPct val="107000"/>
              </a:lnSpc>
              <a:spcBef>
                <a:spcPts val="600"/>
              </a:spcBef>
              <a:spcAft>
                <a:spcPts val="0"/>
              </a:spcAft>
              <a:buClr>
                <a:srgbClr val="000000"/>
              </a:buClr>
              <a:buSzPts val="1600"/>
              <a:buFont typeface="Courier New"/>
              <a:buChar char="o"/>
            </a:pPr>
            <a:r>
              <a:rPr b="0" i="0" lang="en-US" sz="1600" u="none" cap="none" strike="noStrike">
                <a:solidFill>
                  <a:srgbClr val="000000"/>
                </a:solidFill>
                <a:latin typeface="Arial"/>
                <a:ea typeface="Arial"/>
                <a:cs typeface="Arial"/>
                <a:sym typeface="Arial"/>
              </a:rPr>
              <a:t>improving the </a:t>
            </a:r>
            <a:r>
              <a:rPr b="0" i="0" lang="en-US" sz="1600" u="none" cap="none" strike="noStrike">
                <a:solidFill>
                  <a:srgbClr val="C00000"/>
                </a:solidFill>
                <a:latin typeface="Arial"/>
                <a:ea typeface="Arial"/>
                <a:cs typeface="Arial"/>
                <a:sym typeface="Arial"/>
              </a:rPr>
              <a:t>monitoring of major Blue Carbon coastal ecosystem’s extent and carbon stock around the world.</a:t>
            </a:r>
            <a:endParaRPr b="0" i="0" sz="1600" u="none" cap="none" strike="noStrike">
              <a:solidFill>
                <a:srgbClr val="000000"/>
              </a:solidFill>
              <a:latin typeface="Calibri"/>
              <a:ea typeface="Calibri"/>
              <a:cs typeface="Calibri"/>
              <a:sym typeface="Calibri"/>
            </a:endParaRPr>
          </a:p>
          <a:p>
            <a:pPr indent="-342900" lvl="0" marL="342900" marR="0" rtl="0" algn="just">
              <a:lnSpc>
                <a:spcPct val="100000"/>
              </a:lnSpc>
              <a:spcBef>
                <a:spcPts val="600"/>
              </a:spcBef>
              <a:spcAft>
                <a:spcPts val="0"/>
              </a:spcAft>
              <a:buClr>
                <a:srgbClr val="000000"/>
              </a:buClr>
              <a:buSzPts val="2000"/>
              <a:buFont typeface="Noto Sans Symbols"/>
              <a:buChar char="❑"/>
            </a:pPr>
            <a:r>
              <a:rPr b="0" i="0" lang="en-US" sz="1600" u="none" cap="none" strike="noStrike">
                <a:solidFill>
                  <a:srgbClr val="000000"/>
                </a:solidFill>
                <a:latin typeface="Arial"/>
                <a:ea typeface="Arial"/>
                <a:cs typeface="Arial"/>
                <a:sym typeface="Arial"/>
              </a:rPr>
              <a:t>To characterize the </a:t>
            </a:r>
            <a:r>
              <a:rPr b="0" i="0" lang="en-US" sz="1600" u="none" cap="none" strike="noStrike">
                <a:solidFill>
                  <a:srgbClr val="C00000"/>
                </a:solidFill>
                <a:latin typeface="Arial"/>
                <a:ea typeface="Arial"/>
                <a:cs typeface="Arial"/>
                <a:sym typeface="Arial"/>
              </a:rPr>
              <a:t>needs, gaps and challenges</a:t>
            </a:r>
            <a:r>
              <a:rPr b="0" i="0" lang="en-US" sz="1600" u="none" cap="none" strike="noStrike">
                <a:solidFill>
                  <a:srgbClr val="000000"/>
                </a:solidFill>
                <a:latin typeface="Arial"/>
                <a:ea typeface="Arial"/>
                <a:cs typeface="Arial"/>
                <a:sym typeface="Arial"/>
              </a:rPr>
              <a:t>, regarding the </a:t>
            </a:r>
            <a:r>
              <a:rPr b="0" i="0" lang="en-US" sz="1600" u="none" cap="none" strike="noStrike">
                <a:solidFill>
                  <a:srgbClr val="C00000"/>
                </a:solidFill>
                <a:latin typeface="Arial"/>
                <a:ea typeface="Arial"/>
                <a:cs typeface="Arial"/>
                <a:sym typeface="Arial"/>
              </a:rPr>
              <a:t>required data and products</a:t>
            </a:r>
            <a:r>
              <a:rPr b="0" i="0" lang="en-US" sz="1600" u="none" cap="none" strike="noStrike">
                <a:solidFill>
                  <a:srgbClr val="000000"/>
                </a:solidFill>
                <a:latin typeface="Arial"/>
                <a:ea typeface="Arial"/>
                <a:cs typeface="Arial"/>
                <a:sym typeface="Arial"/>
              </a:rPr>
              <a:t> to support science, services and applications and the </a:t>
            </a:r>
            <a:r>
              <a:rPr b="0" i="0" lang="en-US" sz="1600" u="none" cap="none" strike="noStrike">
                <a:solidFill>
                  <a:srgbClr val="C00000"/>
                </a:solidFill>
                <a:latin typeface="Arial"/>
                <a:ea typeface="Arial"/>
                <a:cs typeface="Arial"/>
                <a:sym typeface="Arial"/>
              </a:rPr>
              <a:t>observing systems </a:t>
            </a:r>
            <a:r>
              <a:rPr b="0" i="0" lang="en-US" sz="1600" u="none" cap="none" strike="noStrike">
                <a:solidFill>
                  <a:srgbClr val="000000"/>
                </a:solidFill>
                <a:latin typeface="Arial"/>
                <a:ea typeface="Arial"/>
                <a:cs typeface="Arial"/>
                <a:sym typeface="Arial"/>
              </a:rPr>
              <a:t>that can support their developments, including the needs to plan for ground and space segments. This includes addressing basic observation continuity and the necessary agency coordination to achieve it.</a:t>
            </a:r>
            <a:endParaRPr/>
          </a:p>
          <a:p>
            <a:pPr indent="-342900" lvl="0" marL="342900" marR="0" rtl="0" algn="just">
              <a:lnSpc>
                <a:spcPct val="100000"/>
              </a:lnSpc>
              <a:spcBef>
                <a:spcPts val="600"/>
              </a:spcBef>
              <a:spcAft>
                <a:spcPts val="600"/>
              </a:spcAft>
              <a:buClr>
                <a:srgbClr val="000000"/>
              </a:buClr>
              <a:buSzPts val="2000"/>
              <a:buFont typeface="Noto Sans Symbols"/>
              <a:buChar char="❑"/>
            </a:pPr>
            <a:r>
              <a:rPr b="0" i="0" lang="en-US" sz="1600" u="none" cap="none" strike="noStrike">
                <a:solidFill>
                  <a:srgbClr val="000000"/>
                </a:solidFill>
                <a:latin typeface="Arial"/>
                <a:ea typeface="Arial"/>
                <a:cs typeface="Arial"/>
                <a:sym typeface="Arial"/>
              </a:rPr>
              <a:t>To clarify the importance and </a:t>
            </a:r>
            <a:r>
              <a:rPr b="0" i="0" lang="en-US" sz="1600" u="none" cap="none" strike="noStrike">
                <a:solidFill>
                  <a:srgbClr val="C00000"/>
                </a:solidFill>
                <a:latin typeface="Arial"/>
                <a:ea typeface="Arial"/>
                <a:cs typeface="Arial"/>
                <a:sym typeface="Arial"/>
              </a:rPr>
              <a:t>elevate the profile and complexity </a:t>
            </a:r>
            <a:r>
              <a:rPr b="0" i="0" lang="en-US" sz="1600" u="none" cap="none" strike="noStrike">
                <a:solidFill>
                  <a:srgbClr val="000000"/>
                </a:solidFill>
                <a:latin typeface="Arial"/>
                <a:ea typeface="Arial"/>
                <a:cs typeface="Arial"/>
                <a:sym typeface="Arial"/>
              </a:rPr>
              <a:t>of remote sensing and satellite Earth observation that are already routinely used within carbon assessments, highlighting how Earth observation has much more to offer beyond its current use and serve as </a:t>
            </a:r>
            <a:r>
              <a:rPr b="0" i="0" lang="en-US" sz="1600" u="none" cap="none" strike="noStrike">
                <a:solidFill>
                  <a:srgbClr val="C00000"/>
                </a:solidFill>
                <a:latin typeface="Arial"/>
                <a:ea typeface="Arial"/>
                <a:cs typeface="Arial"/>
                <a:sym typeface="Arial"/>
              </a:rPr>
              <a:t>an effective means for communicating </a:t>
            </a:r>
            <a:r>
              <a:rPr b="0" i="0" lang="en-US" sz="1600" u="none" cap="none" strike="noStrike">
                <a:solidFill>
                  <a:srgbClr val="000000"/>
                </a:solidFill>
                <a:latin typeface="Arial"/>
                <a:ea typeface="Arial"/>
                <a:cs typeface="Arial"/>
                <a:sym typeface="Arial"/>
              </a:rPr>
              <a:t>our intentions to society, UNFCCC, national inventory community.</a:t>
            </a:r>
            <a:endParaRPr b="0" i="0" sz="1600" u="none" cap="none" strike="noStrike">
              <a:solidFill>
                <a:srgbClr val="000000"/>
              </a:solidFill>
              <a:latin typeface="Calibri"/>
              <a:ea typeface="Calibri"/>
              <a:cs typeface="Calibri"/>
              <a:sym typeface="Calibri"/>
            </a:endParaRPr>
          </a:p>
        </p:txBody>
      </p:sp>
      <p:sp>
        <p:nvSpPr>
          <p:cNvPr id="249" name="Google Shape;249;p5"/>
          <p:cNvSpPr txBox="1"/>
          <p:nvPr/>
        </p:nvSpPr>
        <p:spPr>
          <a:xfrm>
            <a:off x="357350" y="206948"/>
            <a:ext cx="7970329"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FFFF"/>
                </a:solidFill>
                <a:latin typeface="Montserrat"/>
                <a:ea typeface="Montserrat"/>
                <a:cs typeface="Montserrat"/>
                <a:sym typeface="Montserrat"/>
              </a:rPr>
              <a:t>Aquatic Carbon Roadmap Objectives</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Montserrat"/>
                <a:ea typeface="Montserrat"/>
                <a:cs typeface="Montserrat"/>
                <a:sym typeface="Montserrat"/>
              </a:rPr>
              <a:t>Deliverable VC-23-01</a:t>
            </a:r>
            <a:endParaRPr b="0" i="0" sz="16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
          <p:cNvSpPr txBox="1"/>
          <p:nvPr/>
        </p:nvSpPr>
        <p:spPr>
          <a:xfrm>
            <a:off x="92892" y="266674"/>
            <a:ext cx="941940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Toward an Aquatic Carbon Roadmap – Contributors</a:t>
            </a:r>
            <a:endParaRPr b="0" i="0" sz="2400" u="none" cap="none" strike="noStrike">
              <a:solidFill>
                <a:srgbClr val="ECF4D5"/>
              </a:solidFill>
              <a:latin typeface="Arial"/>
              <a:ea typeface="Arial"/>
              <a:cs typeface="Arial"/>
              <a:sym typeface="Arial"/>
            </a:endParaRPr>
          </a:p>
        </p:txBody>
      </p:sp>
      <p:sp>
        <p:nvSpPr>
          <p:cNvPr id="255" name="Google Shape;255;p6"/>
          <p:cNvSpPr txBox="1"/>
          <p:nvPr/>
        </p:nvSpPr>
        <p:spPr>
          <a:xfrm>
            <a:off x="363336" y="1211082"/>
            <a:ext cx="11292289" cy="432810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US" sz="1800" u="none" cap="none" strike="noStrike">
                <a:solidFill>
                  <a:srgbClr val="000000"/>
                </a:solidFill>
                <a:latin typeface="Arial"/>
                <a:ea typeface="Arial"/>
                <a:cs typeface="Arial"/>
                <a:sym typeface="Arial"/>
              </a:rPr>
              <a:t>Coordinators</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Arial"/>
                <a:ea typeface="Arial"/>
                <a:cs typeface="Arial"/>
                <a:sym typeface="Arial"/>
              </a:rPr>
              <a:t>Marie-Helene Rio (ESA)</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Arial"/>
                <a:ea typeface="Arial"/>
                <a:cs typeface="Arial"/>
                <a:sym typeface="Arial"/>
              </a:rPr>
              <a:t>Laura Lorenzoni (NASA)</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Arial"/>
                <a:ea typeface="Arial"/>
                <a:cs typeface="Arial"/>
                <a:sym typeface="Arial"/>
              </a:rPr>
              <a:t>Hiroshi Murakami (JAXA)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1" i="0" lang="en-US" sz="1800" u="none" cap="none" strike="noStrike">
                <a:solidFill>
                  <a:srgbClr val="000000"/>
                </a:solidFill>
                <a:latin typeface="Arial"/>
                <a:ea typeface="Arial"/>
                <a:cs typeface="Arial"/>
                <a:sym typeface="Arial"/>
              </a:rPr>
              <a:t>Scientific leaders</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Arial"/>
                <a:ea typeface="Arial"/>
                <a:cs typeface="Arial"/>
                <a:sym typeface="Arial"/>
              </a:rPr>
              <a:t>Jamie Shutler (University of Exeter)</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Arial"/>
                <a:ea typeface="Arial"/>
                <a:cs typeface="Arial"/>
                <a:sym typeface="Arial"/>
              </a:rPr>
              <a:t>Bob Brewin (University of Exeter)</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Arial"/>
                <a:ea typeface="Arial"/>
                <a:cs typeface="Arial"/>
                <a:sym typeface="Arial"/>
              </a:rPr>
              <a:t>Cecile Rousseaux (GSFC-NASA)</a:t>
            </a:r>
            <a:endParaRPr b="0" i="0" sz="1800" u="none" cap="none" strike="noStrik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Arial"/>
                <a:ea typeface="Arial"/>
                <a:cs typeface="Arial"/>
                <a:sym typeface="Arial"/>
              </a:rPr>
              <a:t>Kelsey Bisson (NASA)</a:t>
            </a:r>
            <a:endParaRPr b="0" i="0" sz="1800" u="none" cap="none" strike="noStrike">
              <a:solidFill>
                <a:srgbClr val="000000"/>
              </a:solidFill>
              <a:latin typeface="Calibri"/>
              <a:ea typeface="Calibri"/>
              <a:cs typeface="Calibri"/>
              <a:sym typeface="Calibri"/>
            </a:endParaRPr>
          </a:p>
          <a:p>
            <a:pPr indent="0" lvl="2" marL="0" marR="0" rtl="0" algn="just">
              <a:lnSpc>
                <a:spcPct val="100000"/>
              </a:lnSpc>
              <a:spcBef>
                <a:spcPts val="80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256" name="Google Shape;256;p6"/>
          <p:cNvSpPr txBox="1"/>
          <p:nvPr/>
        </p:nvSpPr>
        <p:spPr>
          <a:xfrm>
            <a:off x="363336" y="5486745"/>
            <a:ext cx="114313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And many contributors from the CEOS OCR-VC / IOCCG space agencies and the scientific community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7"/>
          <p:cNvSpPr txBox="1"/>
          <p:nvPr>
            <p:ph idx="1" type="body"/>
          </p:nvPr>
        </p:nvSpPr>
        <p:spPr>
          <a:xfrm>
            <a:off x="176047" y="1097550"/>
            <a:ext cx="11911177" cy="3960225"/>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1800"/>
              <a:t>The </a:t>
            </a:r>
            <a:r>
              <a:rPr b="1" lang="en-US" sz="1800"/>
              <a:t>ESA SCOPE project </a:t>
            </a:r>
            <a:r>
              <a:rPr lang="en-US" sz="1800"/>
              <a:t>(Satellite-based observations of Carbon in the Ocean: Pools, fluxes and Exchanges) was successfully kicked off in December 2023. </a:t>
            </a:r>
            <a:endParaRPr/>
          </a:p>
          <a:p>
            <a:pPr indent="-355600" lvl="1" marL="914400" rtl="0" algn="l">
              <a:lnSpc>
                <a:spcPct val="115000"/>
              </a:lnSpc>
              <a:spcBef>
                <a:spcPts val="500"/>
              </a:spcBef>
              <a:spcAft>
                <a:spcPts val="0"/>
              </a:spcAft>
              <a:buSzPts val="2000"/>
              <a:buChar char="▪"/>
            </a:pPr>
            <a:r>
              <a:rPr lang="en-US" sz="1800"/>
              <a:t>Objective to provide the best possible characterization of the ocean carbon budget from satellite observations and further the understanding of its variability in space and time. Satellite-based products and uncertainties of the pools (phytoplankton carbon, particulate organic carbon, dissolved organic carbon, particulate inorganic carbon and dissolved inorganic carbon) and fluxes (primary production, export production, air-sea exchange and land-sea exchange) of the ocean carbon cycle will be produced using the 25-year time series of Ocean-Colour Climate Change Initiative.</a:t>
            </a:r>
            <a:endParaRPr/>
          </a:p>
          <a:p>
            <a:pPr indent="-355600" lvl="1" marL="914400" rtl="0" algn="l">
              <a:lnSpc>
                <a:spcPct val="115000"/>
              </a:lnSpc>
              <a:spcBef>
                <a:spcPts val="500"/>
              </a:spcBef>
              <a:spcAft>
                <a:spcPts val="0"/>
              </a:spcAft>
              <a:buSzPts val="2000"/>
              <a:buChar char="▪"/>
            </a:pPr>
            <a:r>
              <a:rPr b="0" i="0" lang="en-US" sz="1800" u="none" cap="none" strike="noStrike">
                <a:solidFill>
                  <a:srgbClr val="000000"/>
                </a:solidFill>
                <a:latin typeface="Montserrat"/>
                <a:ea typeface="Montserrat"/>
                <a:cs typeface="Montserrat"/>
                <a:sym typeface="Montserrat"/>
              </a:rPr>
              <a:t>The project will organize the 2</a:t>
            </a:r>
            <a:r>
              <a:rPr b="0" baseline="30000" i="0" lang="en-US" sz="1800" u="none" cap="none" strike="noStrike">
                <a:solidFill>
                  <a:srgbClr val="000000"/>
                </a:solidFill>
                <a:latin typeface="Montserrat"/>
                <a:ea typeface="Montserrat"/>
                <a:cs typeface="Montserrat"/>
                <a:sym typeface="Montserrat"/>
              </a:rPr>
              <a:t>nd</a:t>
            </a:r>
            <a:r>
              <a:rPr b="0" i="0" lang="en-US" sz="1800" u="none" cap="none" strike="noStrike">
                <a:solidFill>
                  <a:srgbClr val="000000"/>
                </a:solidFill>
                <a:latin typeface="Montserrat"/>
                <a:ea typeface="Montserrat"/>
                <a:cs typeface="Montserrat"/>
                <a:sym typeface="Montserrat"/>
              </a:rPr>
              <a:t> Ocean Carbon From Space Workshop  in September 2025, whose outcome will strongly contribute to the CEOS Aquatic Carbon Roadmap</a:t>
            </a:r>
            <a:endParaRPr sz="1800"/>
          </a:p>
          <a:p>
            <a:pPr indent="-355600" lvl="1" marL="914400" rtl="0" algn="l">
              <a:lnSpc>
                <a:spcPct val="115000"/>
              </a:lnSpc>
              <a:spcBef>
                <a:spcPts val="500"/>
              </a:spcBef>
              <a:spcAft>
                <a:spcPts val="0"/>
              </a:spcAft>
              <a:buSzPts val="2000"/>
              <a:buChar char="▪"/>
            </a:pPr>
            <a:r>
              <a:rPr lang="en-US" sz="1800"/>
              <a:t>One task in the project (Roadmap) is specifically dedicated to contributing to the CEOS Aquatic Carbon Roadmap </a:t>
            </a:r>
            <a:endParaRPr/>
          </a:p>
          <a:p>
            <a:pPr indent="-355600" lvl="1" marL="914400" rtl="0" algn="l">
              <a:lnSpc>
                <a:spcPct val="115000"/>
              </a:lnSpc>
              <a:spcBef>
                <a:spcPts val="500"/>
              </a:spcBef>
              <a:spcAft>
                <a:spcPts val="0"/>
              </a:spcAft>
              <a:buSzPts val="2000"/>
              <a:buChar char="▪"/>
            </a:pPr>
            <a:r>
              <a:rPr lang="en-US" sz="1800"/>
              <a:t>Project Prime (Gemma Kulk, PML) and partners (Jamie Shutler, Robert Brewin from University of Exeter) belong to the scientific leader team of the Aquatic Carbon Roadmap</a:t>
            </a:r>
            <a:endParaRPr/>
          </a:p>
        </p:txBody>
      </p:sp>
      <p:sp>
        <p:nvSpPr>
          <p:cNvPr id="262" name="Google Shape;262;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Aquatic Carbon Roadmap</a:t>
            </a:r>
            <a:br>
              <a:rPr lang="en-US" sz="2800"/>
            </a:br>
            <a:r>
              <a:rPr lang="en-US" sz="2800"/>
              <a:t>Main achievements since the Plenary endorsement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8"/>
          <p:cNvSpPr txBox="1"/>
          <p:nvPr>
            <p:ph idx="1" type="body"/>
          </p:nvPr>
        </p:nvSpPr>
        <p:spPr>
          <a:xfrm>
            <a:off x="176047" y="1097550"/>
            <a:ext cx="11911177" cy="3960225"/>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US" sz="1800"/>
              <a:t>The </a:t>
            </a:r>
            <a:r>
              <a:rPr b="1" lang="en-US" sz="1800"/>
              <a:t>ESA Coastal Blue Carbon project </a:t>
            </a:r>
            <a:r>
              <a:rPr lang="en-US" sz="1800"/>
              <a:t>was successfully kicked off on March, 5</a:t>
            </a:r>
            <a:r>
              <a:rPr baseline="30000" lang="en-US" sz="1800"/>
              <a:t>th</a:t>
            </a:r>
            <a:r>
              <a:rPr lang="en-US" sz="1800"/>
              <a:t> 2024. </a:t>
            </a:r>
            <a:endParaRPr/>
          </a:p>
          <a:p>
            <a:pPr indent="-381000" lvl="1" marL="914400" rtl="0" algn="l">
              <a:lnSpc>
                <a:spcPct val="115000"/>
              </a:lnSpc>
              <a:spcBef>
                <a:spcPts val="500"/>
              </a:spcBef>
              <a:spcAft>
                <a:spcPts val="0"/>
              </a:spcAft>
              <a:buSzPts val="2400"/>
              <a:buChar char="▪"/>
            </a:pPr>
            <a:r>
              <a:rPr lang="en-US" sz="1800"/>
              <a:t>Objective is to develop new methods and innovative indicators to improve the estimation of the </a:t>
            </a:r>
            <a:r>
              <a:rPr b="1" lang="en-US" sz="1800"/>
              <a:t>carbon stock </a:t>
            </a:r>
            <a:r>
              <a:rPr lang="en-US" sz="1800"/>
              <a:t>of major Blue Carbon Coastal ecosystems specifically for: </a:t>
            </a:r>
            <a:r>
              <a:rPr b="1" lang="en-US" sz="1800"/>
              <a:t>mangroves, salt marshes, and seagrasses </a:t>
            </a:r>
            <a:r>
              <a:rPr lang="en-US" sz="1800"/>
              <a:t>in representative areas in the world. </a:t>
            </a:r>
            <a:endParaRPr/>
          </a:p>
          <a:p>
            <a:pPr indent="-381000" lvl="1" marL="914400" rtl="0" algn="l">
              <a:lnSpc>
                <a:spcPct val="115000"/>
              </a:lnSpc>
              <a:spcBef>
                <a:spcPts val="500"/>
              </a:spcBef>
              <a:spcAft>
                <a:spcPts val="0"/>
              </a:spcAft>
              <a:buSzPts val="2400"/>
              <a:buChar char="▪"/>
            </a:pPr>
            <a:r>
              <a:rPr lang="en-US" sz="1800"/>
              <a:t>One task in the project (Roadmap) is specifically dedicated to contributing to the CEOS Aquatic Carbon Roadmap </a:t>
            </a:r>
            <a:endParaRPr/>
          </a:p>
          <a:p>
            <a:pPr indent="-381000" lvl="1" marL="914400" rtl="0" algn="l">
              <a:lnSpc>
                <a:spcPct val="115000"/>
              </a:lnSpc>
              <a:spcBef>
                <a:spcPts val="500"/>
              </a:spcBef>
              <a:spcAft>
                <a:spcPts val="0"/>
              </a:spcAft>
              <a:buSzPts val="2400"/>
              <a:buChar char="▪"/>
            </a:pPr>
            <a:r>
              <a:rPr lang="en-US" sz="1800"/>
              <a:t>Project partners will actively contribute to the writing of the Aquatic Carbon Roadmap for the three main Blue Carbon ecosystems (seagrass, mangroves, salt marshes)</a:t>
            </a:r>
            <a:endParaRPr/>
          </a:p>
        </p:txBody>
      </p:sp>
      <p:sp>
        <p:nvSpPr>
          <p:cNvPr id="268" name="Google Shape;268;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Aquatic Carbon Roadmap</a:t>
            </a:r>
            <a:br>
              <a:rPr lang="en-US" sz="2800"/>
            </a:br>
            <a:r>
              <a:rPr lang="en-US" sz="2800"/>
              <a:t>Main achievements since the Plenary endorsement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9"/>
          <p:cNvSpPr txBox="1"/>
          <p:nvPr>
            <p:ph idx="1" type="body"/>
          </p:nvPr>
        </p:nvSpPr>
        <p:spPr>
          <a:xfrm>
            <a:off x="176047" y="1097550"/>
            <a:ext cx="11911177" cy="5131800"/>
          </a:xfrm>
          <a:prstGeom prst="rect">
            <a:avLst/>
          </a:prstGeom>
          <a:noFill/>
          <a:ln>
            <a:noFill/>
          </a:ln>
        </p:spPr>
        <p:txBody>
          <a:bodyPr anchorCtr="0" anchor="t" bIns="45700" lIns="91425" spcFirstLastPara="1" rIns="91425" wrap="square" tIns="45700">
            <a:noAutofit/>
          </a:bodyPr>
          <a:lstStyle/>
          <a:p>
            <a:pPr indent="-406400" lvl="0" marL="457200" rtl="0" algn="just">
              <a:lnSpc>
                <a:spcPct val="115000"/>
              </a:lnSpc>
              <a:spcBef>
                <a:spcPts val="1000"/>
              </a:spcBef>
              <a:spcAft>
                <a:spcPts val="0"/>
              </a:spcAft>
              <a:buSzPts val="2800"/>
              <a:buChar char="❖"/>
            </a:pPr>
            <a:r>
              <a:rPr b="1" lang="en-US" sz="1800"/>
              <a:t>Regular meetings </a:t>
            </a:r>
            <a:r>
              <a:rPr lang="en-US" sz="1800"/>
              <a:t>with the Aquatic Carbon Roadmap team (coordinators+scientific leaders+scientific contributors): last one on April 3</a:t>
            </a:r>
            <a:r>
              <a:rPr baseline="30000" lang="en-US" sz="1800"/>
              <a:t>rd </a:t>
            </a:r>
            <a:endParaRPr/>
          </a:p>
          <a:p>
            <a:pPr indent="-406400" lvl="0" marL="457200" rtl="0" algn="just">
              <a:lnSpc>
                <a:spcPct val="115000"/>
              </a:lnSpc>
              <a:spcBef>
                <a:spcPts val="1000"/>
              </a:spcBef>
              <a:spcAft>
                <a:spcPts val="0"/>
              </a:spcAft>
              <a:buSzPts val="2800"/>
              <a:buChar char="❖"/>
            </a:pPr>
            <a:r>
              <a:rPr lang="en-US" sz="1800"/>
              <a:t>A </a:t>
            </a:r>
            <a:r>
              <a:rPr b="1" lang="en-US" sz="1800"/>
              <a:t>shared working document  </a:t>
            </a:r>
            <a:r>
              <a:rPr lang="en-US" sz="1800"/>
              <a:t>has been created to refine the outline provided at the plenary (now working on version 2)</a:t>
            </a:r>
            <a:endParaRPr/>
          </a:p>
          <a:p>
            <a:pPr indent="-406400" lvl="0" marL="457200" rtl="0" algn="just">
              <a:lnSpc>
                <a:spcPct val="115000"/>
              </a:lnSpc>
              <a:spcBef>
                <a:spcPts val="1000"/>
              </a:spcBef>
              <a:spcAft>
                <a:spcPts val="0"/>
              </a:spcAft>
              <a:buSzPts val="2800"/>
              <a:buChar char="❖"/>
            </a:pPr>
            <a:r>
              <a:rPr lang="en-US" sz="1800"/>
              <a:t>Still working on </a:t>
            </a:r>
            <a:r>
              <a:rPr b="1" lang="en-US" sz="1800"/>
              <a:t>assigning Book Captains </a:t>
            </a:r>
            <a:r>
              <a:rPr lang="en-US" sz="1800"/>
              <a:t>for the different topics</a:t>
            </a:r>
            <a:endParaRPr/>
          </a:p>
          <a:p>
            <a:pPr indent="0" lvl="0" marL="50800" rtl="0" algn="just">
              <a:lnSpc>
                <a:spcPct val="115000"/>
              </a:lnSpc>
              <a:spcBef>
                <a:spcPts val="1000"/>
              </a:spcBef>
              <a:spcAft>
                <a:spcPts val="0"/>
              </a:spcAft>
              <a:buSzPts val="2800"/>
              <a:buNone/>
            </a:pPr>
            <a:r>
              <a:t/>
            </a:r>
            <a:endParaRPr b="1" sz="1800"/>
          </a:p>
          <a:p>
            <a:pPr indent="0" lvl="0" marL="50800" rtl="0" algn="just">
              <a:lnSpc>
                <a:spcPct val="115000"/>
              </a:lnSpc>
              <a:spcBef>
                <a:spcPts val="1000"/>
              </a:spcBef>
              <a:spcAft>
                <a:spcPts val="0"/>
              </a:spcAft>
              <a:buSzPts val="2800"/>
              <a:buNone/>
            </a:pPr>
            <a:r>
              <a:rPr b="1" lang="en-US" sz="1800"/>
              <a:t>Objective</a:t>
            </a:r>
            <a:r>
              <a:rPr lang="en-US" sz="1800"/>
              <a:t>: to have the </a:t>
            </a:r>
            <a:r>
              <a:rPr b="1" lang="en-US" sz="1800"/>
              <a:t>consolidated outline + Book captains assigned </a:t>
            </a:r>
            <a:r>
              <a:rPr lang="en-US" sz="1800"/>
              <a:t>before the </a:t>
            </a:r>
            <a:r>
              <a:rPr b="1" lang="en-US" sz="1800"/>
              <a:t>next IOCCG Committee Meeting (April 24th-26th), </a:t>
            </a:r>
            <a:r>
              <a:rPr lang="en-US" sz="1800"/>
              <a:t>where a </a:t>
            </a:r>
            <a:r>
              <a:rPr b="1" lang="en-US" sz="1800"/>
              <a:t>dedicated</a:t>
            </a:r>
            <a:r>
              <a:rPr lang="en-US" sz="1800"/>
              <a:t> discussion point is planned on the CEOS Aquatic Carbon Roadmap </a:t>
            </a:r>
            <a:r>
              <a:rPr b="1" lang="en-US" sz="1800"/>
              <a:t>to endorse the proposed outline and Book Captain assignment</a:t>
            </a:r>
            <a:endParaRPr/>
          </a:p>
          <a:p>
            <a:pPr indent="0" lvl="0" marL="50800" rtl="0" algn="just">
              <a:lnSpc>
                <a:spcPct val="115000"/>
              </a:lnSpc>
              <a:spcBef>
                <a:spcPts val="1000"/>
              </a:spcBef>
              <a:spcAft>
                <a:spcPts val="0"/>
              </a:spcAft>
              <a:buSzPts val="2800"/>
              <a:buNone/>
            </a:pPr>
            <a:r>
              <a:t/>
            </a:r>
            <a:endParaRPr b="1" sz="1800"/>
          </a:p>
          <a:p>
            <a:pPr indent="-406400" lvl="0" marL="457200" rtl="0" algn="just">
              <a:lnSpc>
                <a:spcPct val="115000"/>
              </a:lnSpc>
              <a:spcBef>
                <a:spcPts val="1000"/>
              </a:spcBef>
              <a:spcAft>
                <a:spcPts val="0"/>
              </a:spcAft>
              <a:buSzPts val="2800"/>
              <a:buFont typeface="Noto Sans Symbols"/>
              <a:buChar char="❖"/>
            </a:pPr>
            <a:r>
              <a:rPr b="1" lang="en-US" sz="1800"/>
              <a:t>Very actively working </a:t>
            </a:r>
            <a:r>
              <a:rPr lang="en-US" sz="1800"/>
              <a:t>on the organisation of the upcoming </a:t>
            </a:r>
            <a:r>
              <a:rPr b="1" lang="en-US" sz="1800"/>
              <a:t>joint ESA-NASA Coastal Blue Carbon From Space ISSI Forum</a:t>
            </a:r>
            <a:endParaRPr/>
          </a:p>
        </p:txBody>
      </p:sp>
      <p:sp>
        <p:nvSpPr>
          <p:cNvPr id="274" name="Google Shape;274;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2800"/>
              <a:t>Aquatic Carbon Roadmap</a:t>
            </a:r>
            <a:br>
              <a:rPr lang="en-US" sz="2800"/>
            </a:br>
            <a:r>
              <a:rPr lang="en-US" sz="2800"/>
              <a:t>Main achievements since the Plenary endorsement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