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7C6AE1-4535-4D26-A073-A1CED962E64A}">
  <a:tblStyle styleId="{2F7C6AE1-4535-4D26-A073-A1CED962E6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43467680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4346768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3467680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4346768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858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0"/>
              <a:t>Other Business</a:t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3500"/>
              <a:t>Introduction</a:t>
            </a:r>
            <a:endParaRPr i="1"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Session 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Address multiple matters of business outstanding.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Review discussions and next steps from SIT-39. </a:t>
            </a:r>
            <a:endParaRPr b="1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Aquatic Carbon Roadmap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Sustainable Development Goals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CEOS communications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International Coordination Group for Spaceborne Synthetic Aperture Radar (ICGS-SAR).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NASA’s Earth Science to Action Strategy</a:t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 &amp; 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8 Agenda Items</a:t>
            </a:r>
            <a:endParaRPr/>
          </a:p>
        </p:txBody>
      </p:sp>
      <p:graphicFrame>
        <p:nvGraphicFramePr>
          <p:cNvPr id="79" name="Google Shape;79;p9"/>
          <p:cNvGraphicFramePr/>
          <p:nvPr/>
        </p:nvGraphicFramePr>
        <p:xfrm>
          <a:off x="1494663" y="157355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{2F7C6AE1-4535-4D26-A073-A1CED962E64A}</a:tableStyleId>
              </a:tblPr>
              <a:tblGrid>
                <a:gridCol w="715775"/>
                <a:gridCol w="6544125"/>
                <a:gridCol w="1942775"/>
              </a:tblGrid>
              <a:tr h="75502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8.1</a:t>
                      </a:r>
                      <a:endParaRPr b="1"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59689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Aquatic Carbon Roadmap Update </a:t>
                      </a:r>
                      <a:r>
                        <a:rPr i="1" lang="en-GB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decision]</a:t>
                      </a:r>
                      <a:endParaRPr i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59689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Marie-Helene Rio (ESA, OCR-VC Co-Lead)</a:t>
                      </a:r>
                      <a:endParaRPr i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34950" lvl="0" marL="45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mbria"/>
                        <a:buChar char="➢"/>
                      </a:pPr>
                      <a:r>
                        <a:rPr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Roadmap status and schedule</a:t>
                      </a:r>
                      <a:endParaRPr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34950" lvl="0" marL="450000" rtl="0" algn="l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mbria"/>
                        <a:buChar char="➢"/>
                      </a:pPr>
                      <a:r>
                        <a:rPr lang="en-GB" sz="2200" u="sng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Discussion:</a:t>
                      </a:r>
                      <a:r>
                        <a:rPr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Connections and drivers for the Roadmap</a:t>
                      </a:r>
                      <a:endParaRPr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 min</a:t>
                      </a:r>
                      <a:endParaRPr i="1"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1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  <a:tr h="666750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8.2</a:t>
                      </a:r>
                      <a:endParaRPr b="1"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59689" rtl="0" algn="l">
                        <a:lnSpc>
                          <a:spcPct val="105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Sustainable Development Goals (SDG) Coordination Group Update </a:t>
                      </a:r>
                      <a:r>
                        <a:rPr i="1" lang="en-GB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information]</a:t>
                      </a:r>
                      <a:endParaRPr i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59689" rtl="0" algn="l">
                        <a:lnSpc>
                          <a:spcPct val="9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Dave Borges (SEO, NASA)</a:t>
                      </a:r>
                      <a:endParaRPr i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  <a:tr h="666750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8.3</a:t>
                      </a:r>
                      <a:endParaRPr b="1"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59689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Communications Update </a:t>
                      </a:r>
                      <a:r>
                        <a:rPr i="1" lang="en-GB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information]</a:t>
                      </a:r>
                      <a:endParaRPr i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59689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Dave Borges (SEO, NASA)</a:t>
                      </a:r>
                      <a:endParaRPr i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44475" lvl="0" marL="45000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mbria"/>
                        <a:buChar char="➢"/>
                      </a:pPr>
                      <a:r>
                        <a:rPr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40</a:t>
                      </a:r>
                      <a:r>
                        <a:rPr baseline="30000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</a:t>
                      </a:r>
                      <a:r>
                        <a:rPr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anniversary</a:t>
                      </a:r>
                      <a:endParaRPr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6 Agenda Items</a:t>
            </a:r>
            <a:endParaRPr/>
          </a:p>
        </p:txBody>
      </p:sp>
      <p:graphicFrame>
        <p:nvGraphicFramePr>
          <p:cNvPr id="85" name="Google Shape;85;p10"/>
          <p:cNvGraphicFramePr/>
          <p:nvPr/>
        </p:nvGraphicFramePr>
        <p:xfrm>
          <a:off x="624400" y="156047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{2F7C6AE1-4535-4D26-A073-A1CED962E64A}</a:tableStyleId>
              </a:tblPr>
              <a:tblGrid>
                <a:gridCol w="851125"/>
                <a:gridCol w="7781850"/>
                <a:gridCol w="2310225"/>
              </a:tblGrid>
              <a:tr h="52387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8.4</a:t>
                      </a:r>
                      <a:endParaRPr b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9689" marR="103504" rtl="0" algn="l">
                        <a:lnSpc>
                          <a:spcPct val="105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International Coordination Group for Spaceborne Synthetic Aperture Radar (ICGS-SAR) and CEOS Agency Engagement </a:t>
                      </a:r>
                      <a:r>
                        <a:rPr i="1" lang="en-GB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discussion] </a:t>
                      </a:r>
                      <a:r>
                        <a:rPr i="1" lang="en-GB" sz="2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CSA and JAXA (TBA)</a:t>
                      </a:r>
                      <a:endParaRPr i="1" sz="2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23349" lvl="0" marL="540000" rtl="0" algn="l">
                        <a:lnSpc>
                          <a:spcPct val="9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Cambria"/>
                        <a:buChar char="➢"/>
                      </a:pPr>
                      <a:r>
                        <a:rPr lang="en-GB" sz="2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ICGS-SAR overview, objectives and activities</a:t>
                      </a:r>
                      <a:endParaRPr sz="2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23349" lvl="0" marL="540000" marR="171450" rtl="0" algn="l">
                        <a:lnSpc>
                          <a:spcPct val="9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Cambria"/>
                        <a:buChar char="➢"/>
                      </a:pPr>
                      <a:r>
                        <a:rPr lang="en-GB" sz="2100" u="sng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Discussion:</a:t>
                      </a:r>
                      <a:r>
                        <a:rPr lang="en-GB" sz="2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Possible approach for increased coordination between CEOS and ICGS-SAR</a:t>
                      </a:r>
                      <a:endParaRPr b="1" sz="2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 min</a:t>
                      </a:r>
                      <a:endParaRPr i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5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1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8.5</a:t>
                      </a:r>
                      <a:endParaRPr b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59689" marR="103504" rtl="0" algn="l">
                        <a:lnSpc>
                          <a:spcPct val="105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NASA’s Earth Science to Action Strategy </a:t>
                      </a:r>
                      <a:r>
                        <a:rPr i="1" lang="en-GB" sz="2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Dr. Sid Boukabara (NASA)</a:t>
                      </a:r>
                      <a:endParaRPr sz="2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min</a:t>
                      </a:r>
                      <a:endParaRPr i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8.6</a:t>
                      </a:r>
                      <a:endParaRPr b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59689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SIT-39 Wrap-up </a:t>
                      </a:r>
                      <a:r>
                        <a:rPr i="1" lang="en-GB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information]</a:t>
                      </a:r>
                      <a:endParaRPr i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59689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JAXA SIT Chair Team</a:t>
                      </a:r>
                      <a:endParaRPr i="1" sz="2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23349" lvl="0" marL="54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Cambria"/>
                        <a:buChar char="➢"/>
                      </a:pPr>
                      <a:r>
                        <a:rPr lang="en-GB" sz="2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Decision and action review</a:t>
                      </a:r>
                      <a:endParaRPr sz="2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23349" lvl="0" marL="540000" rtl="0" algn="l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Cambria"/>
                        <a:buChar char="➢"/>
                      </a:pPr>
                      <a:r>
                        <a:rPr lang="en-GB" sz="2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Closing remarks</a:t>
                      </a:r>
                      <a:endParaRPr sz="2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 min</a:t>
                      </a:r>
                      <a:endParaRPr i="1" sz="2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