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embeddedFontLst>
    <p:embeddedFont>
      <p:font typeface="Montserrat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3" roundtripDataSignature="AMtx7mjbsv1Is/sQWCIGMcQmqUWGLA0F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italic.fntdata"/><Relationship Id="rId10" Type="http://schemas.openxmlformats.org/officeDocument/2006/relationships/font" Target="fonts/Montserrat-bold.fntdata"/><Relationship Id="rId13" Type="http://customschemas.google.com/relationships/presentationmetadata" Target="metadata"/><Relationship Id="rId12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6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6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6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6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6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6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7"/>
          <p:cNvSpPr txBox="1"/>
          <p:nvPr/>
        </p:nvSpPr>
        <p:spPr>
          <a:xfrm>
            <a:off x="-24384" y="6562799"/>
            <a:ext cx="4925700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SIT-39, 10-11 April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8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8"/>
          <p:cNvSpPr txBox="1"/>
          <p:nvPr/>
        </p:nvSpPr>
        <p:spPr>
          <a:xfrm>
            <a:off x="-24384" y="6562799"/>
            <a:ext cx="4925700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SIT-39, 10-11 April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9"/>
          <p:cNvSpPr txBox="1"/>
          <p:nvPr/>
        </p:nvSpPr>
        <p:spPr>
          <a:xfrm>
            <a:off x="-24384" y="6562799"/>
            <a:ext cx="4925700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SIT-39, 10-11 April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10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10"/>
          <p:cNvSpPr txBox="1"/>
          <p:nvPr/>
        </p:nvSpPr>
        <p:spPr>
          <a:xfrm>
            <a:off x="-24384" y="6562799"/>
            <a:ext cx="4925700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SIT-39, 10-11 April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5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47" y="175938"/>
            <a:ext cx="7356323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5400">
                <a:latin typeface="Montserrat"/>
                <a:ea typeface="Montserrat"/>
                <a:cs typeface="Montserrat"/>
                <a:sym typeface="Montserrat"/>
              </a:rPr>
              <a:t>Greenhouse Gas Observations –Closing Discussion</a:t>
            </a:r>
            <a:endParaRPr i="1" sz="5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7222284" y="4399878"/>
            <a:ext cx="4832943" cy="24581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David Crisp 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(SIT Chair Team)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7.7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SIT-39 2024, Tokyo, Japan</a:t>
            </a:r>
            <a:endParaRPr b="1" i="0" sz="20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10th - 11th April 2024</a:t>
            </a:r>
            <a:endParaRPr b="1" i="0" sz="20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>
            <p:ph idx="1" type="body"/>
          </p:nvPr>
        </p:nvSpPr>
        <p:spPr>
          <a:xfrm>
            <a:off x="130328" y="954941"/>
            <a:ext cx="11931344" cy="5447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b="1" lang="en-US" sz="1700"/>
              <a:t>Transparent, traceable, space-based GHG measurements are more critical than ever to support science and policy action</a:t>
            </a:r>
            <a:endParaRPr sz="2500"/>
          </a:p>
          <a:p>
            <a:pPr indent="-355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b="1" lang="en-US" sz="1700"/>
              <a:t>CEOS has made substantial progress on efforts to provide these products </a:t>
            </a:r>
            <a:endParaRPr sz="2500"/>
          </a:p>
          <a:p>
            <a:pPr indent="-3238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500"/>
              <a:buChar char="▪"/>
            </a:pPr>
            <a:r>
              <a:rPr lang="en-US" sz="1500"/>
              <a:t>Supporting GST1 with space-based budgets, systematic observations &amp; participation in COPs</a:t>
            </a:r>
            <a:endParaRPr sz="2100"/>
          </a:p>
          <a:p>
            <a:pPr indent="-3238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500"/>
              <a:buChar char="▪"/>
            </a:pPr>
            <a:r>
              <a:rPr lang="en-US" sz="1500"/>
              <a:t>Establishing standards for public/private GHG data</a:t>
            </a:r>
            <a:endParaRPr sz="2100"/>
          </a:p>
          <a:p>
            <a:pPr indent="-3238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500"/>
              <a:buChar char="▪"/>
            </a:pPr>
            <a:r>
              <a:rPr lang="en-US" sz="1500"/>
              <a:t>Fostering UNEP IMEO and GG3W efforts</a:t>
            </a:r>
            <a:endParaRPr sz="2100"/>
          </a:p>
          <a:p>
            <a:pPr indent="-3238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500"/>
              <a:buChar char="▪"/>
            </a:pPr>
            <a:r>
              <a:rPr lang="en-US" sz="1500"/>
              <a:t>Working with other international (CAMS) national (US GHG Center) and sub-national bodies to exploit space-based GHG measurements</a:t>
            </a:r>
            <a:endParaRPr sz="2100"/>
          </a:p>
          <a:p>
            <a:pPr indent="-355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b="1" lang="en-US" sz="1700"/>
              <a:t>We have much work to do</a:t>
            </a:r>
            <a:endParaRPr sz="2500"/>
          </a:p>
          <a:p>
            <a:pPr indent="-3238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500"/>
              <a:buChar char="▪"/>
            </a:pPr>
            <a:r>
              <a:rPr lang="en-US" sz="1500"/>
              <a:t>Updating GHG Roadmap to accommodate recent changes in global GHG monitoring needs</a:t>
            </a:r>
            <a:endParaRPr sz="2100"/>
          </a:p>
          <a:p>
            <a:pPr indent="-3238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500"/>
              <a:buChar char="▪"/>
            </a:pPr>
            <a:r>
              <a:rPr lang="en-US" sz="1500"/>
              <a:t>Exploiting existing missions &amp; expediting new missions to ensure data quality and continuity</a:t>
            </a:r>
            <a:endParaRPr sz="2100"/>
          </a:p>
          <a:p>
            <a:pPr indent="-336550" lvl="2" marL="13716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700"/>
              <a:buChar char="o"/>
            </a:pPr>
            <a:r>
              <a:rPr lang="en-US" sz="1300"/>
              <a:t>Expand efforts in cross-calibration &amp; cross validation between public sector and New Space missions</a:t>
            </a:r>
            <a:endParaRPr sz="1700"/>
          </a:p>
          <a:p>
            <a:pPr indent="-3238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500"/>
              <a:buChar char="▪"/>
            </a:pPr>
            <a:r>
              <a:rPr lang="en-US" sz="1500"/>
              <a:t>Strengthening relationships with UNFCCC, IPCC, national &amp; sub-national policy communities</a:t>
            </a:r>
            <a:endParaRPr sz="2100"/>
          </a:p>
          <a:p>
            <a:pPr indent="-3238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500"/>
              <a:buChar char="▪"/>
            </a:pPr>
            <a:r>
              <a:rPr lang="en-US" sz="1500"/>
              <a:t>Developing operational relationships with IMEO and G3W</a:t>
            </a:r>
            <a:endParaRPr sz="2100"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1700"/>
          </a:p>
        </p:txBody>
      </p:sp>
      <p:sp>
        <p:nvSpPr>
          <p:cNvPr id="73" name="Google Shape;73;p2"/>
          <p:cNvSpPr txBox="1"/>
          <p:nvPr>
            <p:ph type="title"/>
          </p:nvPr>
        </p:nvSpPr>
        <p:spPr>
          <a:xfrm>
            <a:off x="13032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4300"/>
              <a:t>Session Summary</a:t>
            </a:r>
            <a:endParaRPr sz="4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/>
          <p:nvPr>
            <p:ph idx="1" type="body"/>
          </p:nvPr>
        </p:nvSpPr>
        <p:spPr>
          <a:xfrm>
            <a:off x="302717" y="1043490"/>
            <a:ext cx="11605998" cy="53895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US" sz="1800"/>
              <a:t>Update the GHG Roadmap to incorporate new interfaces &amp; actions (G3W, IMEO, New Space)</a:t>
            </a:r>
            <a:endParaRPr/>
          </a:p>
          <a:p>
            <a:pPr indent="-3492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US" sz="1800"/>
              <a:t>Facilitate coordination of CEOS GHG, AFOLU, and Aquatic Carbon roadmaps</a:t>
            </a:r>
            <a:endParaRPr/>
          </a:p>
          <a:p>
            <a:pPr indent="-3492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US" sz="1800"/>
              <a:t>Re-establish CEOS – CGMS interfaces to facilitate transition from GHG research to operations</a:t>
            </a:r>
            <a:endParaRPr/>
          </a:p>
          <a:p>
            <a:pPr indent="-3492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US" sz="1800"/>
              <a:t>Re-engage with critical stakeholders (e.g. UNFCCC SBSTA and IPCC Taskforce on Inventories) </a:t>
            </a:r>
            <a:endParaRPr/>
          </a:p>
          <a:p>
            <a:pPr indent="-3492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US" sz="1800"/>
              <a:t>Define operational interfaces and actions for sustained support of WMO G3W and IMEO</a:t>
            </a:r>
            <a:endParaRPr/>
          </a:p>
          <a:p>
            <a:pPr indent="-355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en-US" sz="1800"/>
              <a:t>Identify partners to produce operational monthly 1° x 1° GHG concentration &amp; flux products</a:t>
            </a:r>
            <a:endParaRPr sz="1800"/>
          </a:p>
          <a:p>
            <a:pPr indent="-355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en-US" sz="1800"/>
              <a:t>Support validation efforts for facility scale emissions estimates (e.g. controlled release)</a:t>
            </a:r>
            <a:endParaRPr/>
          </a:p>
          <a:p>
            <a:pPr indent="-355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</a:pPr>
            <a:r>
              <a:rPr lang="en-US" sz="1800"/>
              <a:t>Explore opportunities &amp; partners to create near real time GHG products to support alerts</a:t>
            </a:r>
            <a:endParaRPr/>
          </a:p>
          <a:p>
            <a:pPr indent="-3492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US" sz="1800"/>
              <a:t>Document best practices for acquiring, analyzing and reporting GHG fluxes &amp; concentrations</a:t>
            </a:r>
            <a:endParaRPr/>
          </a:p>
          <a:p>
            <a:pPr indent="-3492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US" sz="1800"/>
              <a:t>Fully support ongoing missions and expedite deployment of future missions to create interoperable products that optimize resolution and coverage and ensure GHG data continuity </a:t>
            </a:r>
            <a:endParaRPr/>
          </a:p>
          <a:p>
            <a:pPr indent="-34925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❖"/>
            </a:pPr>
            <a:r>
              <a:rPr lang="en-US" sz="1800"/>
              <a:t>Support efforts to cross-calibrate &amp; cross validate GHG products to facilitate delivery of interoperable products that enable cross-mission data continuity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1800"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1800"/>
          </a:p>
        </p:txBody>
      </p:sp>
      <p:sp>
        <p:nvSpPr>
          <p:cNvPr id="79" name="Google Shape;79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Actions to be Considered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/>
          <p:nvPr>
            <p:ph idx="1" type="body"/>
          </p:nvPr>
        </p:nvSpPr>
        <p:spPr>
          <a:xfrm>
            <a:off x="176048" y="1054249"/>
            <a:ext cx="11764940" cy="5167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lang="en-US" sz="1700"/>
              <a:t>Support efforts to update to the GHG Roadmap to incorporate new capabilities (e.g., facility-scale missions) and new data users (e.g., WMO G3W, UNEP IMEO)</a:t>
            </a:r>
            <a:endParaRPr sz="2500"/>
          </a:p>
          <a:p>
            <a:pPr indent="-3619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100"/>
              <a:buChar char="▪"/>
            </a:pPr>
            <a:r>
              <a:rPr lang="en-US" sz="1500"/>
              <a:t>Support candidates to serve as GHG Roadmap authors and new stakeholder interfaces</a:t>
            </a:r>
            <a:endParaRPr sz="2100"/>
          </a:p>
          <a:p>
            <a:pPr indent="-3683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lang="en-US" sz="1700"/>
              <a:t>Commit to specific efforts supporting implementation of GHG Roadmap activities</a:t>
            </a:r>
            <a:endParaRPr sz="2500"/>
          </a:p>
          <a:p>
            <a:pPr indent="-3619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100"/>
              <a:buChar char="▪"/>
            </a:pPr>
            <a:r>
              <a:rPr lang="en-US" sz="1500"/>
              <a:t>Identify points of contact and support efforts to re-engage with critical stakeholders (e.g., UNFCCC, IPCC, national and sub-national policy makers)</a:t>
            </a:r>
            <a:endParaRPr sz="2100"/>
          </a:p>
          <a:p>
            <a:pPr indent="-3619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100"/>
              <a:buChar char="▪"/>
            </a:pPr>
            <a:r>
              <a:rPr lang="en-US" sz="1500"/>
              <a:t>Re-engage with CGMS to identify partners to implement operational GHG products</a:t>
            </a:r>
            <a:endParaRPr sz="2100"/>
          </a:p>
          <a:p>
            <a:pPr indent="-3683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lang="en-US" sz="1900"/>
              <a:t>Fully support ongoing GHG missions to ensure data quality and continuity</a:t>
            </a:r>
            <a:endParaRPr sz="2500"/>
          </a:p>
          <a:p>
            <a:pPr indent="-3619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100"/>
              <a:buChar char="▪"/>
            </a:pPr>
            <a:r>
              <a:rPr lang="en-US" sz="1500"/>
              <a:t>Support expanded efforts to cross-calibrate and cross-validate data products</a:t>
            </a:r>
            <a:endParaRPr sz="2100"/>
          </a:p>
          <a:p>
            <a:pPr indent="-36195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100"/>
              <a:buChar char="▪"/>
            </a:pPr>
            <a:r>
              <a:rPr lang="en-US" sz="1500"/>
              <a:t>Support controlled release experiments &amp; near-real-time (NRT) products to support alerts</a:t>
            </a:r>
            <a:endParaRPr sz="2100"/>
          </a:p>
          <a:p>
            <a:pPr indent="-3683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lang="en-US" sz="1900"/>
              <a:t>Expedite implementation of new GHG missions that more fully meet stakeholder needs for precision, accuracy, resolution and coverage</a:t>
            </a:r>
            <a:endParaRPr sz="2500"/>
          </a:p>
          <a:p>
            <a:pPr indent="-2286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500"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1700"/>
          </a:p>
        </p:txBody>
      </p:sp>
      <p:sp>
        <p:nvSpPr>
          <p:cNvPr id="85" name="Google Shape;85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Specific Requests to Principals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David Crisp</dc:creator>
</cp:coreProperties>
</file>