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SLzRdkMmo7Vb/d7G5yOBJ9yo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italic.fntdata"/><Relationship Id="rId6" Type="http://schemas.openxmlformats.org/officeDocument/2006/relationships/slide" Target="slides/slide2.xml"/><Relationship Id="rId18"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4.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4"/>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4"/>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4"/>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4"/>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4"/>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4"/>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 name="Shape 21"/>
        <p:cNvGrpSpPr/>
        <p:nvPr/>
      </p:nvGrpSpPr>
      <p:grpSpPr>
        <a:xfrm>
          <a:off x="0" y="0"/>
          <a:ext cx="0" cy="0"/>
          <a:chOff x="0" y="0"/>
          <a:chExt cx="0" cy="0"/>
        </a:xfrm>
      </p:grpSpPr>
      <p:sp>
        <p:nvSpPr>
          <p:cNvPr id="22" name="Google Shape;22;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29" name="Google Shape;29;p15"/>
          <p:cNvSpPr txBox="1"/>
          <p:nvPr/>
        </p:nvSpPr>
        <p:spPr>
          <a:xfrm>
            <a:off x="-24384" y="6562799"/>
            <a:ext cx="49257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2" name="Google Shape;32;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3" name="Google Shape;33;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4" name="Google Shape;34;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5" name="Google Shape;35;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7" name="Google Shape;37;p16"/>
          <p:cNvSpPr txBox="1"/>
          <p:nvPr/>
        </p:nvSpPr>
        <p:spPr>
          <a:xfrm>
            <a:off x="-24384" y="6562799"/>
            <a:ext cx="49257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p:txBody>
      </p:sp>
      <p:sp>
        <p:nvSpPr>
          <p:cNvPr id="38" name="Google Shape;38;p16"/>
          <p:cNvSpPr txBox="1"/>
          <p:nvPr>
            <p:ph idx="1" type="body"/>
          </p:nvPr>
        </p:nvSpPr>
        <p:spPr>
          <a:xfrm>
            <a:off x="324233" y="1272958"/>
            <a:ext cx="11495400" cy="49484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4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sp>
        <p:nvSpPr>
          <p:cNvPr id="41" name="Google Shape;41;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2" name="Google Shape;42;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3" name="Google Shape;43;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4" name="Google Shape;44;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5" name="Google Shape;45;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6" name="Google Shape;46;p1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7" name="Google Shape;47;p1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8" name="Google Shape;48;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7"/>
          <p:cNvSpPr txBox="1"/>
          <p:nvPr/>
        </p:nvSpPr>
        <p:spPr>
          <a:xfrm>
            <a:off x="-24384" y="6562799"/>
            <a:ext cx="49257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8"/>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8"/>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8"/>
          <p:cNvSpPr txBox="1"/>
          <p:nvPr/>
        </p:nvSpPr>
        <p:spPr>
          <a:xfrm>
            <a:off x="-24384" y="6562799"/>
            <a:ext cx="49257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3"/>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3"/>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hyperlink" Target="https://database.eohandbook.com/gh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5.png"/><Relationship Id="rId10" Type="http://schemas.openxmlformats.org/officeDocument/2006/relationships/image" Target="../media/image14.png"/><Relationship Id="rId9"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6.jpg"/><Relationship Id="rId7" Type="http://schemas.openxmlformats.org/officeDocument/2006/relationships/image" Target="../media/image13.jpg"/><Relationship Id="rId8"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5400">
                <a:latin typeface="Montserrat"/>
                <a:ea typeface="Montserrat"/>
                <a:cs typeface="Montserrat"/>
                <a:sym typeface="Montserrat"/>
              </a:rPr>
              <a:t>GHG Continuity Coordination and Focus</a:t>
            </a:r>
            <a:endParaRPr i="1" sz="2400">
              <a:latin typeface="Montserrat"/>
              <a:ea typeface="Montserrat"/>
              <a:cs typeface="Montserrat"/>
              <a:sym typeface="Montserrat"/>
            </a:endParaRPr>
          </a:p>
        </p:txBody>
      </p:sp>
      <p:sp>
        <p:nvSpPr>
          <p:cNvPr id="67" name="Google Shape;67;p1"/>
          <p:cNvSpPr/>
          <p:nvPr/>
        </p:nvSpPr>
        <p:spPr>
          <a:xfrm>
            <a:off x="7222284" y="4464424"/>
            <a:ext cx="4832943" cy="2393576"/>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rPr b="1" i="0" lang="en-US" sz="2000" u="none" cap="none" strike="noStrike">
                <a:solidFill>
                  <a:schemeClr val="accent1"/>
                </a:solidFill>
                <a:latin typeface="Montserrat"/>
                <a:ea typeface="Montserrat"/>
                <a:cs typeface="Montserrat"/>
                <a:sym typeface="Montserrat"/>
              </a:rPr>
              <a:t>Hiroshi Suto and</a:t>
            </a:r>
            <a:endParaRPr/>
          </a:p>
          <a:p>
            <a:pPr indent="0" lvl="0" marL="0" marR="0" rtl="0" algn="r">
              <a:lnSpc>
                <a:spcPct val="150000"/>
              </a:lnSpc>
              <a:spcBef>
                <a:spcPts val="0"/>
              </a:spcBef>
              <a:spcAft>
                <a:spcPts val="0"/>
              </a:spcAft>
              <a:buNone/>
            </a:pPr>
            <a:r>
              <a:rPr b="1" i="0" lang="en-US" sz="2000" u="none" cap="none" strike="noStrike">
                <a:solidFill>
                  <a:schemeClr val="accent1"/>
                </a:solidFill>
                <a:latin typeface="Montserrat"/>
                <a:ea typeface="Montserrat"/>
                <a:cs typeface="Montserrat"/>
                <a:sym typeface="Montserrat"/>
              </a:rPr>
              <a:t>David Crisp (SIT Chair Team)</a:t>
            </a:r>
            <a:endParaRPr/>
          </a:p>
          <a:p>
            <a:pPr indent="0" lvl="0" marL="0" marR="0" rtl="0" algn="r">
              <a:lnSpc>
                <a:spcPct val="150000"/>
              </a:lnSpc>
              <a:spcBef>
                <a:spcPts val="0"/>
              </a:spcBef>
              <a:spcAft>
                <a:spcPts val="0"/>
              </a:spcAft>
              <a:buClr>
                <a:srgbClr val="000000"/>
              </a:buClr>
              <a:buSzPts val="2000"/>
              <a:buFont typeface="Arial"/>
              <a:buNone/>
            </a:pPr>
            <a:r>
              <a:rPr b="1" i="0" lang="en-US" sz="2000" u="none" cap="none" strike="noStrike">
                <a:solidFill>
                  <a:schemeClr val="accent1"/>
                </a:solidFill>
                <a:latin typeface="Montserrat"/>
                <a:ea typeface="Montserrat"/>
                <a:cs typeface="Montserrat"/>
                <a:sym typeface="Montserrat"/>
              </a:rPr>
              <a:t>Agenda Item 7.5</a:t>
            </a:r>
            <a:endParaRPr b="0" i="0" sz="12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000"/>
              <a:buFont typeface="Arial"/>
              <a:buNone/>
            </a:pPr>
            <a:r>
              <a:rPr b="1" i="0" lang="en-US" sz="2000" u="none" cap="none" strike="noStrike">
                <a:solidFill>
                  <a:schemeClr val="accent1"/>
                </a:solidFill>
                <a:latin typeface="Montserrat"/>
                <a:ea typeface="Montserrat"/>
                <a:cs typeface="Montserrat"/>
                <a:sym typeface="Montserrat"/>
              </a:rPr>
              <a:t>SIT-39 2024, Tokyo, Japan</a:t>
            </a:r>
            <a:endParaRPr b="1" i="0" sz="20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000"/>
              <a:buFont typeface="Arial"/>
              <a:buNone/>
            </a:pPr>
            <a:r>
              <a:rPr b="1" i="0" lang="en-US" sz="2000" u="none" cap="none" strike="noStrike">
                <a:solidFill>
                  <a:schemeClr val="accent1"/>
                </a:solidFill>
                <a:latin typeface="Montserrat"/>
                <a:ea typeface="Montserrat"/>
                <a:cs typeface="Montserrat"/>
                <a:sym typeface="Montserrat"/>
              </a:rPr>
              <a:t>10th - 11th April 2024</a:t>
            </a:r>
            <a:endParaRPr b="1" i="0" sz="20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0"/>
          <p:cNvSpPr txBox="1"/>
          <p:nvPr>
            <p:ph idx="1" type="body"/>
          </p:nvPr>
        </p:nvSpPr>
        <p:spPr>
          <a:xfrm>
            <a:off x="324233" y="1230086"/>
            <a:ext cx="11495400" cy="4991347"/>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2400">
                <a:solidFill>
                  <a:srgbClr val="002060"/>
                </a:solidFill>
              </a:rPr>
              <a:t>CEOS Strategic Implementation Team (SIT) </a:t>
            </a:r>
            <a:endParaRPr/>
          </a:p>
          <a:p>
            <a:pPr indent="-381000" lvl="1" marL="914400" rtl="0" algn="l">
              <a:lnSpc>
                <a:spcPct val="115000"/>
              </a:lnSpc>
              <a:spcBef>
                <a:spcPts val="500"/>
              </a:spcBef>
              <a:spcAft>
                <a:spcPts val="0"/>
              </a:spcAft>
              <a:buSzPts val="2400"/>
              <a:buChar char="▪"/>
            </a:pPr>
            <a:r>
              <a:rPr lang="en-US" sz="2000">
                <a:solidFill>
                  <a:srgbClr val="002060"/>
                </a:solidFill>
              </a:rPr>
              <a:t>Coordinate overall effort across CEOS organizations, inc GST strategy actions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400">
                <a:solidFill>
                  <a:srgbClr val="002060"/>
                </a:solidFill>
              </a:rPr>
              <a:t>Working Group on Climate GHG Task Team (WGClimate GHG TT)</a:t>
            </a:r>
            <a:endParaRPr/>
          </a:p>
          <a:p>
            <a:pPr indent="-381000" lvl="1" marL="914400" rtl="0" algn="l">
              <a:lnSpc>
                <a:spcPct val="115000"/>
              </a:lnSpc>
              <a:spcBef>
                <a:spcPts val="500"/>
              </a:spcBef>
              <a:spcAft>
                <a:spcPts val="0"/>
              </a:spcAft>
              <a:buSzPts val="2400"/>
              <a:buChar char="▪"/>
            </a:pPr>
            <a:r>
              <a:rPr lang="en-US" sz="2000">
                <a:solidFill>
                  <a:srgbClr val="002060"/>
                </a:solidFill>
              </a:rPr>
              <a:t>Implement GHG Roadmap actions to foster transition from science to operations</a:t>
            </a:r>
            <a:endParaRPr/>
          </a:p>
          <a:p>
            <a:pPr indent="-381000" lvl="1" marL="914400" rtl="0" algn="l">
              <a:lnSpc>
                <a:spcPct val="115000"/>
              </a:lnSpc>
              <a:spcBef>
                <a:spcPts val="500"/>
              </a:spcBef>
              <a:spcAft>
                <a:spcPts val="0"/>
              </a:spcAft>
              <a:buSzPts val="2400"/>
              <a:buChar char="▪"/>
            </a:pPr>
            <a:r>
              <a:rPr lang="en-US" sz="2000">
                <a:solidFill>
                  <a:srgbClr val="002060"/>
                </a:solidFill>
              </a:rPr>
              <a:t>Manage interfaces with WMO G3W, IMEO, UNFCCC and other stakeholders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400">
                <a:solidFill>
                  <a:srgbClr val="002060"/>
                </a:solidFill>
              </a:rPr>
              <a:t>Working Group on Calibration and Validation (WGCV)</a:t>
            </a:r>
            <a:endParaRPr/>
          </a:p>
          <a:p>
            <a:pPr indent="-381000" lvl="1" marL="914400" rtl="0" algn="l">
              <a:lnSpc>
                <a:spcPct val="115000"/>
              </a:lnSpc>
              <a:spcBef>
                <a:spcPts val="500"/>
              </a:spcBef>
              <a:spcAft>
                <a:spcPts val="0"/>
              </a:spcAft>
              <a:buSzPts val="2400"/>
              <a:buChar char="▪"/>
            </a:pPr>
            <a:r>
              <a:rPr lang="en-US" sz="2000">
                <a:solidFill>
                  <a:srgbClr val="002060"/>
                </a:solidFill>
              </a:rPr>
              <a:t>Identify on-orbit radiometric, spectroscopic and geometric calibration standards and traceability of space-based observations to these standards to facilitate the development of interoperable GHG observations</a:t>
            </a:r>
            <a:endParaRPr/>
          </a:p>
          <a:p>
            <a:pPr indent="-381000" lvl="1" marL="914400" rtl="0" algn="l">
              <a:lnSpc>
                <a:spcPct val="115000"/>
              </a:lnSpc>
              <a:spcBef>
                <a:spcPts val="500"/>
              </a:spcBef>
              <a:spcAft>
                <a:spcPts val="0"/>
              </a:spcAft>
              <a:buSzPts val="2400"/>
              <a:buChar char="▪"/>
            </a:pPr>
            <a:r>
              <a:rPr lang="en-US" sz="2000">
                <a:solidFill>
                  <a:srgbClr val="002060"/>
                </a:solidFill>
              </a:rPr>
              <a:t>Coordinate campaigns to cross calibrate public and private sector sensors against available standards</a:t>
            </a:r>
            <a:endParaRPr sz="2400">
              <a:solidFill>
                <a:srgbClr val="002060"/>
              </a:solidFill>
            </a:endParaRPr>
          </a:p>
        </p:txBody>
      </p:sp>
      <p:sp>
        <p:nvSpPr>
          <p:cNvPr id="134" name="Google Shape;134;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600"/>
              <a:t>Examples of Roles within CEOS (1 of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1"/>
          <p:cNvSpPr txBox="1"/>
          <p:nvPr>
            <p:ph idx="1" type="body"/>
          </p:nvPr>
        </p:nvSpPr>
        <p:spPr>
          <a:xfrm>
            <a:off x="324233" y="1110344"/>
            <a:ext cx="11495400" cy="511109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US" sz="2400">
                <a:solidFill>
                  <a:srgbClr val="002060"/>
                </a:solidFill>
              </a:rPr>
              <a:t>Atmospheric Composition Virtual Constellation (AC-VC)</a:t>
            </a:r>
            <a:endParaRPr/>
          </a:p>
          <a:p>
            <a:pPr indent="-381000" lvl="1" marL="914400" rtl="0" algn="l">
              <a:lnSpc>
                <a:spcPct val="100000"/>
              </a:lnSpc>
              <a:spcBef>
                <a:spcPts val="500"/>
              </a:spcBef>
              <a:spcAft>
                <a:spcPts val="0"/>
              </a:spcAft>
              <a:buSzPts val="2400"/>
              <a:buChar char="▪"/>
            </a:pPr>
            <a:r>
              <a:rPr lang="en-US" sz="2000">
                <a:solidFill>
                  <a:srgbClr val="002060"/>
                </a:solidFill>
              </a:rPr>
              <a:t>Track sensor capabilities and mission timelines to identify opportunities and gaps</a:t>
            </a:r>
            <a:endParaRPr/>
          </a:p>
          <a:p>
            <a:pPr indent="-381000" lvl="1" marL="914400" rtl="0" algn="l">
              <a:lnSpc>
                <a:spcPct val="100000"/>
              </a:lnSpc>
              <a:spcBef>
                <a:spcPts val="500"/>
              </a:spcBef>
              <a:spcAft>
                <a:spcPts val="0"/>
              </a:spcAft>
              <a:buSzPts val="2400"/>
              <a:buChar char="▪"/>
            </a:pPr>
            <a:r>
              <a:rPr lang="en-US" sz="2000">
                <a:solidFill>
                  <a:srgbClr val="002060"/>
                </a:solidFill>
              </a:rPr>
              <a:t>Coordinate retrieval algorithm and emission flux model intercomparisons</a:t>
            </a:r>
            <a:endParaRPr/>
          </a:p>
          <a:p>
            <a:pPr indent="-381000" lvl="1" marL="914400" rtl="0" algn="l">
              <a:lnSpc>
                <a:spcPct val="100000"/>
              </a:lnSpc>
              <a:spcBef>
                <a:spcPts val="500"/>
              </a:spcBef>
              <a:spcAft>
                <a:spcPts val="0"/>
              </a:spcAft>
              <a:buSzPts val="2400"/>
              <a:buChar char="▪"/>
            </a:pPr>
            <a:r>
              <a:rPr lang="en-US" sz="2000">
                <a:solidFill>
                  <a:srgbClr val="002060"/>
                </a:solidFill>
              </a:rPr>
              <a:t>Define use-case-dependent concentration and flux validation standards and coordinate campaigns to cross validate public and private sector concentration and flux products against these standards</a:t>
            </a:r>
            <a:endParaRPr/>
          </a:p>
          <a:p>
            <a:pPr indent="-406400" lvl="0" marL="457200" marR="0" rtl="0" algn="l">
              <a:lnSpc>
                <a:spcPct val="100000"/>
              </a:lnSpc>
              <a:spcBef>
                <a:spcPts val="1000"/>
              </a:spcBef>
              <a:spcAft>
                <a:spcPts val="0"/>
              </a:spcAft>
              <a:buClr>
                <a:schemeClr val="dk1"/>
              </a:buClr>
              <a:buSzPts val="2800"/>
              <a:buFont typeface="Montserrat"/>
              <a:buChar char="❖"/>
            </a:pPr>
            <a:r>
              <a:rPr lang="en-US" sz="2400">
                <a:solidFill>
                  <a:srgbClr val="002060"/>
                </a:solidFill>
              </a:rPr>
              <a:t>Agriculture, Forestry and Other Land Use </a:t>
            </a:r>
            <a:r>
              <a:rPr lang="en-US">
                <a:solidFill>
                  <a:srgbClr val="002060"/>
                </a:solidFill>
              </a:rPr>
              <a:t>group</a:t>
            </a:r>
            <a:r>
              <a:rPr lang="en-US" sz="2400">
                <a:solidFill>
                  <a:srgbClr val="002060"/>
                </a:solidFill>
              </a:rPr>
              <a:t> </a:t>
            </a:r>
            <a:r>
              <a:rPr lang="en-US" sz="2000">
                <a:solidFill>
                  <a:srgbClr val="002060"/>
                </a:solidFill>
              </a:rPr>
              <a:t>(</a:t>
            </a:r>
            <a:r>
              <a:rPr lang="en-US" sz="2000">
                <a:solidFill>
                  <a:srgbClr val="002060"/>
                </a:solidFill>
              </a:rPr>
              <a:t>LSI-VC Forest &amp; Biomass</a:t>
            </a:r>
            <a:r>
              <a:rPr lang="en-US" sz="2000">
                <a:solidFill>
                  <a:srgbClr val="002060"/>
                </a:solidFill>
              </a:rPr>
              <a:t>)</a:t>
            </a:r>
            <a:endParaRPr sz="2000"/>
          </a:p>
          <a:p>
            <a:pPr indent="-381000" lvl="1" marL="914400" rtl="0" algn="l">
              <a:lnSpc>
                <a:spcPct val="100000"/>
              </a:lnSpc>
              <a:spcBef>
                <a:spcPts val="500"/>
              </a:spcBef>
              <a:spcAft>
                <a:spcPts val="0"/>
              </a:spcAft>
              <a:buSzPts val="2400"/>
              <a:buChar char="▪"/>
            </a:pPr>
            <a:r>
              <a:rPr lang="en-US" sz="2000">
                <a:solidFill>
                  <a:srgbClr val="002060"/>
                </a:solidFill>
              </a:rPr>
              <a:t>Coordinate efforts to refine activity and emission factors for agriculture and forestry to facilitate the combined use of top-down &amp; bottom-up emissions data</a:t>
            </a:r>
            <a:endParaRPr/>
          </a:p>
          <a:p>
            <a:pPr indent="-406400" lvl="0" marL="457200" marR="0" rtl="0" algn="l">
              <a:lnSpc>
                <a:spcPct val="100000"/>
              </a:lnSpc>
              <a:spcBef>
                <a:spcPts val="1000"/>
              </a:spcBef>
              <a:spcAft>
                <a:spcPts val="0"/>
              </a:spcAft>
              <a:buClr>
                <a:schemeClr val="dk1"/>
              </a:buClr>
              <a:buSzPts val="2800"/>
              <a:buFont typeface="Montserrat"/>
              <a:buChar char="❖"/>
            </a:pPr>
            <a:r>
              <a:rPr lang="en-US" sz="2400">
                <a:solidFill>
                  <a:srgbClr val="002060"/>
                </a:solidFill>
              </a:rPr>
              <a:t>Working Group on Capacity Building and data Democracy (WGCapdD)</a:t>
            </a:r>
            <a:endParaRPr/>
          </a:p>
          <a:p>
            <a:pPr indent="-381000" lvl="1" marL="914400" rtl="0" algn="l">
              <a:lnSpc>
                <a:spcPct val="100000"/>
              </a:lnSpc>
              <a:spcBef>
                <a:spcPts val="500"/>
              </a:spcBef>
              <a:spcAft>
                <a:spcPts val="0"/>
              </a:spcAft>
              <a:buSzPts val="2400"/>
              <a:buChar char="▪"/>
            </a:pPr>
            <a:r>
              <a:rPr lang="en-US" sz="2000">
                <a:solidFill>
                  <a:srgbClr val="002060"/>
                </a:solidFill>
              </a:rPr>
              <a:t>Coordinate development of materials to educate and foster interactions between the space-based GHG and stakeholders communities</a:t>
            </a:r>
            <a:endParaRPr/>
          </a:p>
        </p:txBody>
      </p:sp>
      <p:sp>
        <p:nvSpPr>
          <p:cNvPr id="140" name="Google Shape;14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600"/>
              <a:t>Examples of Roles within CEOS (2 of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2"/>
          <p:cNvSpPr txBox="1"/>
          <p:nvPr>
            <p:ph idx="1" type="body"/>
          </p:nvPr>
        </p:nvSpPr>
        <p:spPr>
          <a:xfrm>
            <a:off x="324233" y="1065008"/>
            <a:ext cx="11495400" cy="540033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US" sz="2000"/>
              <a:t>Fully support the implementation, launch and in-orbit checkout of GOSAT-GW, MicroCarb &amp; CO2M to avoid significant gaps in the global, space-based GHG record</a:t>
            </a:r>
            <a:endParaRPr/>
          </a:p>
          <a:p>
            <a:pPr indent="-406400" lvl="0" marL="457200" marR="0" rtl="0" algn="l">
              <a:lnSpc>
                <a:spcPct val="100000"/>
              </a:lnSpc>
              <a:spcBef>
                <a:spcPts val="1000"/>
              </a:spcBef>
              <a:spcAft>
                <a:spcPts val="0"/>
              </a:spcAft>
              <a:buClr>
                <a:schemeClr val="dk1"/>
              </a:buClr>
              <a:buSzPts val="2800"/>
              <a:buFont typeface="Montserrat"/>
              <a:buChar char="❖"/>
            </a:pPr>
            <a:r>
              <a:rPr lang="en-US" sz="2000"/>
              <a:t>Provide resources to support the cross-calibration and cross-validation of data products from existing and planned GHG missions so that their products can be combined into a continuous, interoperable data record spanning 2009-present</a:t>
            </a:r>
            <a:endParaRPr/>
          </a:p>
          <a:p>
            <a:pPr indent="-406400" lvl="0" marL="457200" marR="0" rtl="0" algn="l">
              <a:lnSpc>
                <a:spcPct val="100000"/>
              </a:lnSpc>
              <a:spcBef>
                <a:spcPts val="1000"/>
              </a:spcBef>
              <a:spcAft>
                <a:spcPts val="0"/>
              </a:spcAft>
              <a:buClr>
                <a:schemeClr val="dk1"/>
              </a:buClr>
              <a:buSzPts val="2800"/>
              <a:buFont typeface="Montserrat"/>
              <a:buChar char="❖"/>
            </a:pPr>
            <a:r>
              <a:rPr lang="en-US" sz="2000"/>
              <a:t>Encourage collaboration among the CEOS GHG-TT, AFOLU group and emerging Aquatic Carbon roadmap activities to track changes in carbon cycles of the natural biosphere and ocean associated with human activity and climate change</a:t>
            </a:r>
            <a:endParaRPr/>
          </a:p>
          <a:p>
            <a:pPr indent="-406400" lvl="0" marL="457200" marR="0" rtl="0" algn="l">
              <a:lnSpc>
                <a:spcPct val="100000"/>
              </a:lnSpc>
              <a:spcBef>
                <a:spcPts val="1000"/>
              </a:spcBef>
              <a:spcAft>
                <a:spcPts val="0"/>
              </a:spcAft>
              <a:buClr>
                <a:schemeClr val="dk1"/>
              </a:buClr>
              <a:buSzPts val="2800"/>
              <a:buFont typeface="Montserrat"/>
              <a:buChar char="❖"/>
            </a:pPr>
            <a:r>
              <a:rPr lang="en-US" sz="2000"/>
              <a:t>Provide resources to foster partnerships with academia, government agencies and research institutes to develop purpose-built CH</a:t>
            </a:r>
            <a:r>
              <a:rPr baseline="-25000" lang="en-US" sz="2000"/>
              <a:t>4</a:t>
            </a:r>
            <a:r>
              <a:rPr lang="en-US" sz="2000"/>
              <a:t> and CO</a:t>
            </a:r>
            <a:r>
              <a:rPr baseline="-25000" lang="en-US" sz="2000"/>
              <a:t>2</a:t>
            </a:r>
            <a:r>
              <a:rPr lang="en-US" sz="2000"/>
              <a:t> flux products that fully exploit the full suite of space-based GHG sensors and meet stakeholder needs</a:t>
            </a:r>
            <a:endParaRPr/>
          </a:p>
          <a:p>
            <a:pPr indent="-406400" lvl="0" marL="457200" marR="0" rtl="0" algn="l">
              <a:lnSpc>
                <a:spcPct val="100000"/>
              </a:lnSpc>
              <a:spcBef>
                <a:spcPts val="1000"/>
              </a:spcBef>
              <a:spcAft>
                <a:spcPts val="0"/>
              </a:spcAft>
              <a:buClr>
                <a:schemeClr val="dk1"/>
              </a:buClr>
              <a:buSzPts val="2800"/>
              <a:buFont typeface="Montserrat"/>
              <a:buChar char="❖"/>
            </a:pPr>
            <a:r>
              <a:rPr lang="en-US" sz="2000"/>
              <a:t>Provide resources and coordination of capacity-building activities to prepare stakeholders to use space-based GHG products</a:t>
            </a:r>
            <a:endParaRPr sz="2000"/>
          </a:p>
        </p:txBody>
      </p:sp>
      <p:sp>
        <p:nvSpPr>
          <p:cNvPr id="146" name="Google Shape;146;p12"/>
          <p:cNvSpPr txBox="1"/>
          <p:nvPr>
            <p:ph type="title"/>
          </p:nvPr>
        </p:nvSpPr>
        <p:spPr>
          <a:xfrm>
            <a:off x="176048" y="175939"/>
            <a:ext cx="9581138"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Specific Requests to CEOS Principals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76048" y="205464"/>
            <a:ext cx="9673032" cy="60978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600"/>
              <a:t>Greenhouse Gas Satellite Missions Portal</a:t>
            </a:r>
            <a:endParaRPr/>
          </a:p>
        </p:txBody>
      </p:sp>
      <p:pic>
        <p:nvPicPr>
          <p:cNvPr id="73" name="Google Shape;73;p2"/>
          <p:cNvPicPr preferRelativeResize="0"/>
          <p:nvPr/>
        </p:nvPicPr>
        <p:blipFill rotWithShape="1">
          <a:blip r:embed="rId3">
            <a:alphaModFix/>
          </a:blip>
          <a:srcRect b="0" l="0" r="0" t="0"/>
          <a:stretch/>
        </p:blipFill>
        <p:spPr>
          <a:xfrm>
            <a:off x="0" y="954941"/>
            <a:ext cx="7476781" cy="5607586"/>
          </a:xfrm>
          <a:prstGeom prst="rect">
            <a:avLst/>
          </a:prstGeom>
          <a:noFill/>
          <a:ln>
            <a:noFill/>
          </a:ln>
        </p:spPr>
      </p:pic>
      <p:sp>
        <p:nvSpPr>
          <p:cNvPr id="74" name="Google Shape;74;p2"/>
          <p:cNvSpPr txBox="1"/>
          <p:nvPr/>
        </p:nvSpPr>
        <p:spPr>
          <a:xfrm>
            <a:off x="7623672" y="1200837"/>
            <a:ext cx="4381862" cy="50783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sng" cap="none" strike="noStrike">
                <a:solidFill>
                  <a:srgbClr val="00B050"/>
                </a:solidFill>
                <a:latin typeface="Arial"/>
                <a:ea typeface="Arial"/>
                <a:cs typeface="Arial"/>
                <a:sym typeface="Arial"/>
                <a:hlinkClick r:id="rId4">
                  <a:extLst>
                    <a:ext uri="{A12FA001-AC4F-418D-AE19-62706E023703}">
                      <ahyp:hlinkClr val="tx"/>
                    </a:ext>
                  </a:extLst>
                </a:hlinkClick>
              </a:rPr>
              <a:t>https://database.eohandbook.com/ghg/</a:t>
            </a:r>
            <a:endParaRPr b="0" i="0" sz="1800" u="none" cap="none" strike="noStrike">
              <a:solidFill>
                <a:srgbClr val="00B05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B05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2060"/>
                </a:solidFill>
                <a:latin typeface="Arial"/>
                <a:ea typeface="Arial"/>
                <a:cs typeface="Arial"/>
                <a:sym typeface="Arial"/>
              </a:rPr>
              <a:t>This Portal aims to provide a comprehensive and up-to-date list of all current and planned satellite missions with the ability to measure greenhouse gases. This includes those planned and operated by both public and commercial organisations, as well as NGOs. The Portal is based on data from the CEOS MIM Database </a:t>
            </a:r>
            <a:endParaRPr/>
          </a:p>
          <a:p>
            <a:pPr indent="0" lvl="0" marL="0" marR="0" rtl="0" algn="l">
              <a:lnSpc>
                <a:spcPct val="100000"/>
              </a:lnSpc>
              <a:spcBef>
                <a:spcPts val="0"/>
              </a:spcBef>
              <a:spcAft>
                <a:spcPts val="0"/>
              </a:spcAft>
              <a:buNone/>
            </a:pPr>
            <a:r>
              <a:t/>
            </a:r>
            <a:endParaRPr b="0" i="0" sz="1800" u="none" cap="none" strike="noStrike">
              <a:solidFill>
                <a:srgbClr val="00206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2060"/>
                </a:solidFill>
                <a:latin typeface="Arial"/>
                <a:ea typeface="Arial"/>
                <a:cs typeface="Arial"/>
                <a:sym typeface="Arial"/>
              </a:rPr>
              <a:t>Missions are categorised under three headings according to their purpose and capabilities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2060"/>
                </a:solidFill>
                <a:latin typeface="Arial"/>
                <a:ea typeface="Arial"/>
                <a:cs typeface="Arial"/>
                <a:sym typeface="Arial"/>
              </a:rPr>
              <a:t>Operational sounders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2060"/>
                </a:solidFill>
                <a:latin typeface="Arial"/>
                <a:ea typeface="Arial"/>
                <a:cs typeface="Arial"/>
                <a:sym typeface="Arial"/>
              </a:rPr>
              <a:t>Global GHG Mappers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2060"/>
                </a:solidFill>
                <a:latin typeface="Arial"/>
                <a:ea typeface="Arial"/>
                <a:cs typeface="Arial"/>
                <a:sym typeface="Arial"/>
              </a:rPr>
              <a:t>Facility Scale Plume Monitors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idx="1" type="body"/>
          </p:nvPr>
        </p:nvSpPr>
        <p:spPr>
          <a:xfrm>
            <a:off x="189150" y="1079325"/>
            <a:ext cx="11797500" cy="5332200"/>
          </a:xfrm>
          <a:prstGeom prst="rect">
            <a:avLst/>
          </a:prstGeom>
          <a:noFill/>
          <a:ln>
            <a:noFill/>
          </a:ln>
        </p:spPr>
        <p:txBody>
          <a:bodyPr anchorCtr="0" anchor="t" bIns="45700" lIns="91425" spcFirstLastPara="1" rIns="91425" wrap="square" tIns="45700">
            <a:noAutofit/>
          </a:bodyPr>
          <a:lstStyle/>
          <a:p>
            <a:pPr indent="-393700" lvl="0" marL="457200" marR="0" rtl="0" algn="l">
              <a:lnSpc>
                <a:spcPct val="115000"/>
              </a:lnSpc>
              <a:spcBef>
                <a:spcPts val="1000"/>
              </a:spcBef>
              <a:spcAft>
                <a:spcPts val="0"/>
              </a:spcAft>
              <a:buClr>
                <a:schemeClr val="dk1"/>
              </a:buClr>
              <a:buSzPts val="2600"/>
              <a:buFont typeface="Montserrat"/>
              <a:buChar char="❖"/>
            </a:pPr>
            <a:r>
              <a:rPr lang="en-US" sz="1800"/>
              <a:t>Space-based GHG measurements could provide </a:t>
            </a:r>
            <a:r>
              <a:rPr b="1" lang="en-US" sz="1800">
                <a:solidFill>
                  <a:srgbClr val="002060"/>
                </a:solidFill>
              </a:rPr>
              <a:t>transparent, traceable, independent </a:t>
            </a:r>
            <a:r>
              <a:rPr lang="en-US" sz="1800"/>
              <a:t>assessments of emissions and collective progress toward the mitigation and adaptation goals of the Paris agreement</a:t>
            </a:r>
            <a:endParaRPr sz="2200"/>
          </a:p>
          <a:p>
            <a:pPr indent="-393700" lvl="0" marL="457200" marR="0" rtl="0" algn="l">
              <a:lnSpc>
                <a:spcPct val="115000"/>
              </a:lnSpc>
              <a:spcBef>
                <a:spcPts val="1000"/>
              </a:spcBef>
              <a:spcAft>
                <a:spcPts val="0"/>
              </a:spcAft>
              <a:buClr>
                <a:schemeClr val="dk1"/>
              </a:buClr>
              <a:buSzPts val="2600"/>
              <a:buFont typeface="Montserrat"/>
              <a:buChar char="❖"/>
            </a:pPr>
            <a:r>
              <a:rPr lang="en-US" sz="1800"/>
              <a:t>Different stakeholders have different requirements</a:t>
            </a:r>
            <a:endParaRPr sz="2200"/>
          </a:p>
          <a:p>
            <a:pPr indent="-368300" lvl="1" marL="914400" rtl="0" algn="l">
              <a:lnSpc>
                <a:spcPct val="115000"/>
              </a:lnSpc>
              <a:spcBef>
                <a:spcPts val="500"/>
              </a:spcBef>
              <a:spcAft>
                <a:spcPts val="0"/>
              </a:spcAft>
              <a:buSzPts val="2200"/>
              <a:buChar char="▪"/>
            </a:pPr>
            <a:r>
              <a:rPr b="1" lang="en-US" sz="1800"/>
              <a:t>UNFCCC</a:t>
            </a:r>
            <a:r>
              <a:rPr lang="en-US" sz="1800"/>
              <a:t> - Sector-specific annual/biennial national-scale inventories of emissions</a:t>
            </a:r>
            <a:endParaRPr sz="2200"/>
          </a:p>
          <a:p>
            <a:pPr indent="-342900" lvl="2" marL="1371600" rtl="0" algn="l">
              <a:lnSpc>
                <a:spcPct val="115000"/>
              </a:lnSpc>
              <a:spcBef>
                <a:spcPts val="500"/>
              </a:spcBef>
              <a:spcAft>
                <a:spcPts val="0"/>
              </a:spcAft>
              <a:buSzPts val="1800"/>
              <a:buChar char="o"/>
            </a:pPr>
            <a:r>
              <a:rPr b="1" i="1" lang="en-US" sz="1600">
                <a:solidFill>
                  <a:srgbClr val="00B050"/>
                </a:solidFill>
              </a:rPr>
              <a:t>High accuracy &amp; traceability </a:t>
            </a:r>
            <a:r>
              <a:rPr lang="en-US" sz="1600"/>
              <a:t>to internationally-recognized standards (e.g., IPCC-TFI)</a:t>
            </a:r>
            <a:endParaRPr sz="1800"/>
          </a:p>
          <a:p>
            <a:pPr indent="-368300" lvl="1" marL="914400" rtl="0" algn="l">
              <a:lnSpc>
                <a:spcPct val="115000"/>
              </a:lnSpc>
              <a:spcBef>
                <a:spcPts val="500"/>
              </a:spcBef>
              <a:spcAft>
                <a:spcPts val="0"/>
              </a:spcAft>
              <a:buSzPts val="2200"/>
              <a:buChar char="▪"/>
            </a:pPr>
            <a:r>
              <a:rPr b="1" lang="en-US" sz="1800"/>
              <a:t>UNEP IMEO </a:t>
            </a:r>
            <a:r>
              <a:rPr lang="en-US" sz="1800"/>
              <a:t>Methane Alert Response System, MARS</a:t>
            </a:r>
            <a:endParaRPr sz="2200"/>
          </a:p>
          <a:p>
            <a:pPr indent="-342900" lvl="2" marL="1371600" rtl="0" algn="l">
              <a:lnSpc>
                <a:spcPct val="115000"/>
              </a:lnSpc>
              <a:spcBef>
                <a:spcPts val="500"/>
              </a:spcBef>
              <a:spcAft>
                <a:spcPts val="0"/>
              </a:spcAft>
              <a:buSzPts val="1800"/>
              <a:buChar char="o"/>
            </a:pPr>
            <a:r>
              <a:rPr b="1" i="1" lang="en-US" sz="1600">
                <a:solidFill>
                  <a:srgbClr val="00B050"/>
                </a:solidFill>
              </a:rPr>
              <a:t>Low-latency</a:t>
            </a:r>
            <a:r>
              <a:rPr lang="en-US" sz="1600"/>
              <a:t> alerts to large CH</a:t>
            </a:r>
            <a:r>
              <a:rPr baseline="-25000" lang="en-US" sz="1600"/>
              <a:t>4</a:t>
            </a:r>
            <a:r>
              <a:rPr lang="en-US" sz="1600"/>
              <a:t> emissions from fossil fuel extraction, transport, use</a:t>
            </a:r>
            <a:endParaRPr sz="1800"/>
          </a:p>
          <a:p>
            <a:pPr indent="-368300" lvl="1" marL="914400" rtl="0" algn="l">
              <a:lnSpc>
                <a:spcPct val="115000"/>
              </a:lnSpc>
              <a:spcBef>
                <a:spcPts val="500"/>
              </a:spcBef>
              <a:spcAft>
                <a:spcPts val="0"/>
              </a:spcAft>
              <a:buSzPts val="2200"/>
              <a:buChar char="▪"/>
            </a:pPr>
            <a:r>
              <a:rPr b="1" lang="en-US" sz="1800">
                <a:solidFill>
                  <a:srgbClr val="002060"/>
                </a:solidFill>
              </a:rPr>
              <a:t>WMO</a:t>
            </a:r>
            <a:r>
              <a:rPr lang="en-US" sz="1800"/>
              <a:t> Global Greenhouse Gas Watch</a:t>
            </a:r>
            <a:endParaRPr sz="2200"/>
          </a:p>
          <a:p>
            <a:pPr indent="-342900" lvl="2" marL="1371600" rtl="0" algn="l">
              <a:lnSpc>
                <a:spcPct val="115000"/>
              </a:lnSpc>
              <a:spcBef>
                <a:spcPts val="500"/>
              </a:spcBef>
              <a:spcAft>
                <a:spcPts val="0"/>
              </a:spcAft>
              <a:buSzPts val="1800"/>
              <a:buChar char="o"/>
            </a:pPr>
            <a:r>
              <a:rPr b="1" i="1" lang="en-US" sz="1600">
                <a:solidFill>
                  <a:srgbClr val="00B050"/>
                </a:solidFill>
              </a:rPr>
              <a:t>Accurate, traceable</a:t>
            </a:r>
            <a:r>
              <a:rPr lang="en-US" sz="1600"/>
              <a:t>, g</a:t>
            </a:r>
            <a:r>
              <a:rPr lang="en-US" sz="1600"/>
              <a:t>lobal 1° x 1° gridded GHG concentrations and fluxes at monthly intervals</a:t>
            </a:r>
            <a:endParaRPr sz="1800"/>
          </a:p>
          <a:p>
            <a:pPr indent="-368300" lvl="1" marL="914400" rtl="0" algn="l">
              <a:lnSpc>
                <a:spcPct val="115000"/>
              </a:lnSpc>
              <a:spcBef>
                <a:spcPts val="500"/>
              </a:spcBef>
              <a:spcAft>
                <a:spcPts val="0"/>
              </a:spcAft>
              <a:buSzPts val="2200"/>
              <a:buChar char="▪"/>
            </a:pPr>
            <a:r>
              <a:rPr b="1" lang="en-US" sz="1800"/>
              <a:t>Carbon cycle science community</a:t>
            </a:r>
            <a:endParaRPr sz="2200"/>
          </a:p>
          <a:p>
            <a:pPr indent="-342900" lvl="2" marL="1371600" rtl="0" algn="l">
              <a:lnSpc>
                <a:spcPct val="115000"/>
              </a:lnSpc>
              <a:spcBef>
                <a:spcPts val="500"/>
              </a:spcBef>
              <a:spcAft>
                <a:spcPts val="0"/>
              </a:spcAft>
              <a:buSzPts val="1800"/>
              <a:buChar char="o"/>
            </a:pPr>
            <a:r>
              <a:rPr lang="en-US" sz="1600"/>
              <a:t>Concentration &amp; flux data with </a:t>
            </a:r>
            <a:r>
              <a:rPr b="1" i="1" lang="en-US" sz="1600">
                <a:solidFill>
                  <a:srgbClr val="00B050"/>
                </a:solidFill>
              </a:rPr>
              <a:t>precision, accuracy, resolution &amp; coverage</a:t>
            </a:r>
            <a:r>
              <a:rPr lang="en-US" sz="1600"/>
              <a:t> </a:t>
            </a:r>
            <a:r>
              <a:rPr lang="en-US" sz="1600"/>
              <a:t>to quantify c</a:t>
            </a:r>
            <a:r>
              <a:rPr lang="en-US" sz="1600"/>
              <a:t>limate forcing &amp; response of land biosphere and ocean sources &amp; sinks to human activity &amp; climate change</a:t>
            </a:r>
            <a:endParaRPr sz="1800"/>
          </a:p>
        </p:txBody>
      </p:sp>
      <p:sp>
        <p:nvSpPr>
          <p:cNvPr id="80" name="Google Shape;8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Stakeholders’ Needs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idx="1" type="body"/>
          </p:nvPr>
        </p:nvSpPr>
        <p:spPr>
          <a:xfrm>
            <a:off x="305275" y="1617200"/>
            <a:ext cx="9634800" cy="4160400"/>
          </a:xfrm>
          <a:prstGeom prst="rect">
            <a:avLst/>
          </a:prstGeom>
          <a:noFill/>
          <a:ln>
            <a:noFill/>
          </a:ln>
        </p:spPr>
        <p:txBody>
          <a:bodyPr anchorCtr="0" anchor="t" bIns="45700" lIns="91425" spcFirstLastPara="1" rIns="91425" wrap="square" tIns="45700">
            <a:noAutofit/>
          </a:bodyPr>
          <a:lstStyle/>
          <a:p>
            <a:pPr indent="-387350" lvl="0" marL="457200" marR="0" rtl="0" algn="l">
              <a:lnSpc>
                <a:spcPct val="115000"/>
              </a:lnSpc>
              <a:spcBef>
                <a:spcPts val="1000"/>
              </a:spcBef>
              <a:spcAft>
                <a:spcPts val="0"/>
              </a:spcAft>
              <a:buClr>
                <a:schemeClr val="dk1"/>
              </a:buClr>
              <a:buSzPts val="2500"/>
              <a:buFont typeface="Montserrat"/>
              <a:buChar char="❖"/>
            </a:pPr>
            <a:r>
              <a:rPr b="1" lang="en-US" sz="1700">
                <a:solidFill>
                  <a:srgbClr val="0070C0"/>
                </a:solidFill>
              </a:rPr>
              <a:t>Operational sounders </a:t>
            </a:r>
            <a:r>
              <a:rPr lang="en-US" sz="1700"/>
              <a:t>(e.g., AIRS, IASI, CrIS) </a:t>
            </a:r>
            <a:endParaRPr sz="2100"/>
          </a:p>
          <a:p>
            <a:pPr indent="-361950" lvl="1" marL="914400" rtl="0" algn="l">
              <a:lnSpc>
                <a:spcPct val="115000"/>
              </a:lnSpc>
              <a:spcBef>
                <a:spcPts val="500"/>
              </a:spcBef>
              <a:spcAft>
                <a:spcPts val="0"/>
              </a:spcAft>
              <a:buSzPts val="2100"/>
              <a:buChar char="▪"/>
            </a:pPr>
            <a:r>
              <a:rPr lang="en-US" sz="1700"/>
              <a:t>Can measure CO</a:t>
            </a:r>
            <a:r>
              <a:rPr baseline="-25000" lang="en-US" sz="1700"/>
              <a:t>2</a:t>
            </a:r>
            <a:r>
              <a:rPr lang="en-US" sz="1700"/>
              <a:t> &amp; CH</a:t>
            </a:r>
            <a:r>
              <a:rPr baseline="-25000" lang="en-US" sz="1700"/>
              <a:t>4</a:t>
            </a:r>
            <a:r>
              <a:rPr lang="en-US" sz="1700"/>
              <a:t> in the upper troposphere, but have little or no sensitivity to surface sources and sinks</a:t>
            </a:r>
            <a:endParaRPr sz="2100"/>
          </a:p>
          <a:p>
            <a:pPr indent="-387350" lvl="0" marL="457200" marR="0" rtl="0" algn="l">
              <a:lnSpc>
                <a:spcPct val="115000"/>
              </a:lnSpc>
              <a:spcBef>
                <a:spcPts val="1000"/>
              </a:spcBef>
              <a:spcAft>
                <a:spcPts val="0"/>
              </a:spcAft>
              <a:buClr>
                <a:schemeClr val="dk1"/>
              </a:buClr>
              <a:buSzPts val="2500"/>
              <a:buFont typeface="Montserrat"/>
              <a:buChar char="❖"/>
            </a:pPr>
            <a:r>
              <a:rPr b="1" lang="en-US" sz="1700">
                <a:solidFill>
                  <a:srgbClr val="0070C0"/>
                </a:solidFill>
              </a:rPr>
              <a:t>Facility-scale missions </a:t>
            </a:r>
            <a:r>
              <a:rPr lang="en-US" sz="1700"/>
              <a:t>(e.g., GHGSat, PRISMA, EMIT, MethaneSAT, Carbon Mapper)</a:t>
            </a:r>
            <a:endParaRPr sz="2100"/>
          </a:p>
          <a:p>
            <a:pPr indent="-361950" lvl="1" marL="914400" rtl="0" algn="l">
              <a:lnSpc>
                <a:spcPct val="115000"/>
              </a:lnSpc>
              <a:spcBef>
                <a:spcPts val="500"/>
              </a:spcBef>
              <a:spcAft>
                <a:spcPts val="0"/>
              </a:spcAft>
              <a:buSzPts val="2100"/>
              <a:buChar char="▪"/>
            </a:pPr>
            <a:r>
              <a:rPr lang="en-US" sz="1700"/>
              <a:t>optimized to monitor the most intense emission plumes for CH</a:t>
            </a:r>
            <a:r>
              <a:rPr baseline="-25000" lang="en-US" sz="1700"/>
              <a:t>4</a:t>
            </a:r>
            <a:r>
              <a:rPr lang="en-US" sz="1700"/>
              <a:t> (&gt; 300 kg/hr) and CO</a:t>
            </a:r>
            <a:r>
              <a:rPr baseline="-25000" lang="en-US" sz="1700"/>
              <a:t>2</a:t>
            </a:r>
            <a:r>
              <a:rPr lang="en-US" sz="1700"/>
              <a:t> (&gt;500 tCO</a:t>
            </a:r>
            <a:r>
              <a:rPr baseline="-25000" lang="en-US" sz="1700"/>
              <a:t>2</a:t>
            </a:r>
            <a:r>
              <a:rPr lang="en-US" sz="1700"/>
              <a:t>/hr), but do not provide global coverage and cannot quantify extended sources or CO</a:t>
            </a:r>
            <a:r>
              <a:rPr baseline="-25000" lang="en-US" sz="1700"/>
              <a:t>2</a:t>
            </a:r>
            <a:r>
              <a:rPr lang="en-US" sz="1700"/>
              <a:t> sinks (e.g., forests, oceans)</a:t>
            </a:r>
            <a:endParaRPr sz="2100"/>
          </a:p>
          <a:p>
            <a:pPr indent="-387350" lvl="0" marL="457200" marR="0" rtl="0" algn="l">
              <a:lnSpc>
                <a:spcPct val="115000"/>
              </a:lnSpc>
              <a:spcBef>
                <a:spcPts val="1000"/>
              </a:spcBef>
              <a:spcAft>
                <a:spcPts val="0"/>
              </a:spcAft>
              <a:buClr>
                <a:schemeClr val="dk1"/>
              </a:buClr>
              <a:buSzPts val="2500"/>
              <a:buFont typeface="Montserrat"/>
              <a:buChar char="❖"/>
            </a:pPr>
            <a:r>
              <a:rPr b="1" lang="en-US" sz="1700">
                <a:solidFill>
                  <a:srgbClr val="0070C0"/>
                </a:solidFill>
              </a:rPr>
              <a:t>Global GHG mappers</a:t>
            </a:r>
            <a:r>
              <a:rPr lang="en-US" sz="1700">
                <a:solidFill>
                  <a:srgbClr val="002060"/>
                </a:solidFill>
              </a:rPr>
              <a:t>  (e.g., GOSAT, OCO, TROPOMI, CO2M) </a:t>
            </a:r>
            <a:endParaRPr sz="2100"/>
          </a:p>
          <a:p>
            <a:pPr indent="-361950" lvl="1" marL="914400" rtl="0" algn="l">
              <a:lnSpc>
                <a:spcPct val="115000"/>
              </a:lnSpc>
              <a:spcBef>
                <a:spcPts val="500"/>
              </a:spcBef>
              <a:spcAft>
                <a:spcPts val="0"/>
              </a:spcAft>
              <a:buSzPts val="2100"/>
              <a:buChar char="▪"/>
            </a:pPr>
            <a:r>
              <a:rPr lang="en-US" sz="1700">
                <a:solidFill>
                  <a:srgbClr val="002060"/>
                </a:solidFill>
              </a:rPr>
              <a:t>have</a:t>
            </a:r>
            <a:r>
              <a:rPr lang="en-US" sz="1700"/>
              <a:t> the sensitivity needed to monitor extended CO</a:t>
            </a:r>
            <a:r>
              <a:rPr baseline="-25000" lang="en-US" sz="1700"/>
              <a:t>2</a:t>
            </a:r>
            <a:r>
              <a:rPr lang="en-US" sz="1700"/>
              <a:t>/CH</a:t>
            </a:r>
            <a:r>
              <a:rPr baseline="-25000" lang="en-US" sz="1700"/>
              <a:t>4</a:t>
            </a:r>
            <a:r>
              <a:rPr lang="en-US" sz="1700"/>
              <a:t> sources &amp; sinks (cities, agriculture, forests, oceans) responsible for </a:t>
            </a:r>
            <a:r>
              <a:rPr b="1" lang="en-US" sz="1700">
                <a:solidFill>
                  <a:srgbClr val="0070C0"/>
                </a:solidFill>
              </a:rPr>
              <a:t>&gt; 90% </a:t>
            </a:r>
            <a:r>
              <a:rPr lang="en-US" sz="1700"/>
              <a:t>of all GHG fluxes</a:t>
            </a:r>
            <a:endParaRPr sz="2100"/>
          </a:p>
        </p:txBody>
      </p:sp>
      <p:sp>
        <p:nvSpPr>
          <p:cNvPr id="86" name="Google Shape;86;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t>Existing and Planned GHG Missions </a:t>
            </a:r>
            <a:br>
              <a:rPr lang="en-US" sz="4000"/>
            </a:br>
            <a:endParaRPr sz="4000"/>
          </a:p>
        </p:txBody>
      </p:sp>
      <p:sp>
        <p:nvSpPr>
          <p:cNvPr id="87" name="Google Shape;87;p4"/>
          <p:cNvSpPr txBox="1"/>
          <p:nvPr/>
        </p:nvSpPr>
        <p:spPr>
          <a:xfrm>
            <a:off x="819606" y="5777753"/>
            <a:ext cx="105426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00B050"/>
                </a:solidFill>
                <a:latin typeface="Arial"/>
                <a:ea typeface="Arial"/>
                <a:cs typeface="Arial"/>
                <a:sym typeface="Arial"/>
              </a:rPr>
              <a:t>Purpose-built public-sector global GHG mappers place the most critical constraints on GHG emissions and climate  </a:t>
            </a:r>
            <a:endParaRPr/>
          </a:p>
        </p:txBody>
      </p:sp>
      <p:pic>
        <p:nvPicPr>
          <p:cNvPr id="88" name="Google Shape;88;p4"/>
          <p:cNvPicPr preferRelativeResize="0"/>
          <p:nvPr/>
        </p:nvPicPr>
        <p:blipFill>
          <a:blip r:embed="rId3">
            <a:alphaModFix/>
          </a:blip>
          <a:stretch>
            <a:fillRect/>
          </a:stretch>
        </p:blipFill>
        <p:spPr>
          <a:xfrm>
            <a:off x="9873875" y="1550500"/>
            <a:ext cx="2272550" cy="1734950"/>
          </a:xfrm>
          <a:prstGeom prst="rect">
            <a:avLst/>
          </a:prstGeom>
          <a:noFill/>
          <a:ln>
            <a:noFill/>
          </a:ln>
        </p:spPr>
      </p:pic>
      <p:sp>
        <p:nvSpPr>
          <p:cNvPr id="89" name="Google Shape;89;p4"/>
          <p:cNvSpPr txBox="1"/>
          <p:nvPr/>
        </p:nvSpPr>
        <p:spPr>
          <a:xfrm>
            <a:off x="10062475" y="3214675"/>
            <a:ext cx="2153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solidFill>
                  <a:srgbClr val="0000FF"/>
                </a:solidFill>
              </a:rPr>
              <a:t>Thermal IR sensors on Operational Sounders are primarily sensitive to CO</a:t>
            </a:r>
            <a:r>
              <a:rPr baseline="-25000" i="1" lang="en-US">
                <a:solidFill>
                  <a:srgbClr val="0000FF"/>
                </a:solidFill>
              </a:rPr>
              <a:t>2</a:t>
            </a:r>
            <a:r>
              <a:rPr i="1" lang="en-US">
                <a:solidFill>
                  <a:srgbClr val="0000FF"/>
                </a:solidFill>
              </a:rPr>
              <a:t> and CH</a:t>
            </a:r>
            <a:r>
              <a:rPr baseline="-25000" i="1" lang="en-US">
                <a:solidFill>
                  <a:srgbClr val="0000FF"/>
                </a:solidFill>
              </a:rPr>
              <a:t>4</a:t>
            </a:r>
            <a:r>
              <a:rPr i="1" lang="en-US">
                <a:solidFill>
                  <a:srgbClr val="0000FF"/>
                </a:solidFill>
              </a:rPr>
              <a:t> in the upper troposphere.  Solar, near-infrared sensors on GHG mappers are most sensitive to CO</a:t>
            </a:r>
            <a:r>
              <a:rPr baseline="-25000" i="1" lang="en-US">
                <a:solidFill>
                  <a:srgbClr val="0000FF"/>
                </a:solidFill>
              </a:rPr>
              <a:t>2</a:t>
            </a:r>
            <a:r>
              <a:rPr i="1" lang="en-US">
                <a:solidFill>
                  <a:srgbClr val="0000FF"/>
                </a:solidFill>
              </a:rPr>
              <a:t> and CH</a:t>
            </a:r>
            <a:r>
              <a:rPr baseline="-25000" i="1" lang="en-US">
                <a:solidFill>
                  <a:srgbClr val="0000FF"/>
                </a:solidFill>
              </a:rPr>
              <a:t>4</a:t>
            </a:r>
            <a:r>
              <a:rPr i="1" lang="en-US">
                <a:solidFill>
                  <a:srgbClr val="0000FF"/>
                </a:solidFill>
              </a:rPr>
              <a:t> near the surface. </a:t>
            </a:r>
            <a:endParaRPr i="1">
              <a:solidFill>
                <a:srgbClr val="0000FF"/>
              </a:solidFill>
            </a:endParaRPr>
          </a:p>
        </p:txBody>
      </p:sp>
      <p:pic>
        <p:nvPicPr>
          <p:cNvPr id="90" name="Google Shape;90;p4"/>
          <p:cNvPicPr preferRelativeResize="0"/>
          <p:nvPr/>
        </p:nvPicPr>
        <p:blipFill>
          <a:blip r:embed="rId4">
            <a:alphaModFix/>
          </a:blip>
          <a:stretch>
            <a:fillRect/>
          </a:stretch>
        </p:blipFill>
        <p:spPr>
          <a:xfrm>
            <a:off x="0" y="1068325"/>
            <a:ext cx="11544300" cy="542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5"/>
          <p:cNvSpPr txBox="1"/>
          <p:nvPr>
            <p:ph idx="1" type="body"/>
          </p:nvPr>
        </p:nvSpPr>
        <p:spPr>
          <a:xfrm>
            <a:off x="324225" y="1004875"/>
            <a:ext cx="9387000" cy="5312400"/>
          </a:xfrm>
          <a:prstGeom prst="rect">
            <a:avLst/>
          </a:prstGeom>
          <a:noFill/>
          <a:ln>
            <a:noFill/>
          </a:ln>
        </p:spPr>
        <p:txBody>
          <a:bodyPr anchorCtr="0" anchor="t" bIns="45700" lIns="91425" spcFirstLastPara="1" rIns="91425" wrap="square" tIns="45700">
            <a:noAutofit/>
          </a:bodyPr>
          <a:lstStyle/>
          <a:p>
            <a:pPr indent="-393700" lvl="0" marL="457200" marR="0" rtl="0" algn="l">
              <a:lnSpc>
                <a:spcPct val="100000"/>
              </a:lnSpc>
              <a:spcBef>
                <a:spcPts val="300"/>
              </a:spcBef>
              <a:spcAft>
                <a:spcPts val="0"/>
              </a:spcAft>
              <a:buClr>
                <a:schemeClr val="dk1"/>
              </a:buClr>
              <a:buSzPts val="2600"/>
              <a:buFont typeface="Montserrat"/>
              <a:buChar char="❖"/>
            </a:pPr>
            <a:r>
              <a:rPr lang="en-US" sz="1800"/>
              <a:t>First-generation global mappers currently returning data</a:t>
            </a:r>
            <a:endParaRPr sz="2200"/>
          </a:p>
          <a:p>
            <a:pPr indent="-368300" lvl="1" marL="914400" rtl="0" algn="l">
              <a:lnSpc>
                <a:spcPct val="100000"/>
              </a:lnSpc>
              <a:spcBef>
                <a:spcPts val="300"/>
              </a:spcBef>
              <a:spcAft>
                <a:spcPts val="0"/>
              </a:spcAft>
              <a:buSzPts val="2200"/>
              <a:buChar char="▪"/>
            </a:pPr>
            <a:r>
              <a:rPr lang="en-US" sz="1600"/>
              <a:t>GOSAT – in its 16</a:t>
            </a:r>
            <a:r>
              <a:rPr baseline="30000" lang="en-US" sz="1600"/>
              <a:t>th</a:t>
            </a:r>
            <a:r>
              <a:rPr lang="en-US" sz="1600"/>
              <a:t> year or operations (5-year nominal mission)</a:t>
            </a:r>
            <a:endParaRPr sz="2200"/>
          </a:p>
          <a:p>
            <a:pPr indent="-368300" lvl="1" marL="914400" rtl="0" algn="l">
              <a:lnSpc>
                <a:spcPct val="100000"/>
              </a:lnSpc>
              <a:spcBef>
                <a:spcPts val="300"/>
              </a:spcBef>
              <a:spcAft>
                <a:spcPts val="0"/>
              </a:spcAft>
              <a:buSzPts val="2200"/>
              <a:buChar char="▪"/>
            </a:pPr>
            <a:r>
              <a:rPr lang="en-US" sz="1600"/>
              <a:t>OCO-2 – in its 10</a:t>
            </a:r>
            <a:r>
              <a:rPr baseline="30000" lang="en-US" sz="1600"/>
              <a:t>th</a:t>
            </a:r>
            <a:r>
              <a:rPr lang="en-US" sz="1600"/>
              <a:t> year of operations (2-year nominal mission)</a:t>
            </a:r>
            <a:endParaRPr sz="2200"/>
          </a:p>
          <a:p>
            <a:pPr indent="-368300" lvl="1" marL="914400" rtl="0" algn="l">
              <a:lnSpc>
                <a:spcPct val="100000"/>
              </a:lnSpc>
              <a:spcBef>
                <a:spcPts val="300"/>
              </a:spcBef>
              <a:spcAft>
                <a:spcPts val="0"/>
              </a:spcAft>
              <a:buSzPts val="2200"/>
              <a:buChar char="▪"/>
            </a:pPr>
            <a:r>
              <a:rPr lang="en-US" sz="1600"/>
              <a:t>GOSAT-2 – in its 6</a:t>
            </a:r>
            <a:r>
              <a:rPr baseline="30000" lang="en-US" sz="1600"/>
              <a:t>th</a:t>
            </a:r>
            <a:r>
              <a:rPr lang="en-US" sz="1600"/>
              <a:t> year of operations (5-year nominal mission)</a:t>
            </a:r>
            <a:endParaRPr sz="2200"/>
          </a:p>
          <a:p>
            <a:pPr indent="-368300" lvl="1" marL="914400" rtl="0" algn="l">
              <a:lnSpc>
                <a:spcPct val="100000"/>
              </a:lnSpc>
              <a:spcBef>
                <a:spcPts val="300"/>
              </a:spcBef>
              <a:spcAft>
                <a:spcPts val="0"/>
              </a:spcAft>
              <a:buSzPts val="2200"/>
              <a:buChar char="▪"/>
            </a:pPr>
            <a:r>
              <a:rPr lang="en-US" sz="1600"/>
              <a:t>S5p TROPOMI – in its 7</a:t>
            </a:r>
            <a:r>
              <a:rPr baseline="30000" lang="en-US" sz="1600"/>
              <a:t>th</a:t>
            </a:r>
            <a:r>
              <a:rPr lang="en-US" sz="1600"/>
              <a:t> year of operations</a:t>
            </a:r>
            <a:endParaRPr sz="2200"/>
          </a:p>
          <a:p>
            <a:pPr indent="-368300" lvl="1" marL="914400" rtl="0" algn="l">
              <a:lnSpc>
                <a:spcPct val="100000"/>
              </a:lnSpc>
              <a:spcBef>
                <a:spcPts val="300"/>
              </a:spcBef>
              <a:spcAft>
                <a:spcPts val="0"/>
              </a:spcAft>
              <a:buSzPts val="2200"/>
              <a:buChar char="▪"/>
            </a:pPr>
            <a:r>
              <a:rPr lang="en-US" sz="1600">
                <a:solidFill>
                  <a:srgbClr val="7F7F7F"/>
                </a:solidFill>
              </a:rPr>
              <a:t>OCO-3 – in storage on ISS, to be redeployed in </a:t>
            </a:r>
            <a:r>
              <a:rPr lang="en-US" sz="1600">
                <a:solidFill>
                  <a:srgbClr val="FF0000"/>
                </a:solidFill>
              </a:rPr>
              <a:t>JULY </a:t>
            </a:r>
            <a:r>
              <a:rPr lang="en-US" sz="1600">
                <a:solidFill>
                  <a:srgbClr val="7F7F7F"/>
                </a:solidFill>
              </a:rPr>
              <a:t>2024</a:t>
            </a:r>
            <a:endParaRPr sz="2200"/>
          </a:p>
          <a:p>
            <a:pPr indent="-393700" lvl="0" marL="457200" marR="0" rtl="0" algn="l">
              <a:lnSpc>
                <a:spcPct val="100000"/>
              </a:lnSpc>
              <a:spcBef>
                <a:spcPts val="300"/>
              </a:spcBef>
              <a:spcAft>
                <a:spcPts val="0"/>
              </a:spcAft>
              <a:buClr>
                <a:schemeClr val="dk1"/>
              </a:buClr>
              <a:buSzPts val="2600"/>
              <a:buFont typeface="Montserrat"/>
              <a:buChar char="❖"/>
            </a:pPr>
            <a:r>
              <a:rPr lang="en-US" sz="1800"/>
              <a:t>Upcoming Launches</a:t>
            </a:r>
            <a:endParaRPr sz="2200"/>
          </a:p>
          <a:p>
            <a:pPr indent="-368300" lvl="1" marL="914400" rtl="0" algn="l">
              <a:lnSpc>
                <a:spcPct val="100000"/>
              </a:lnSpc>
              <a:spcBef>
                <a:spcPts val="300"/>
              </a:spcBef>
              <a:spcAft>
                <a:spcPts val="0"/>
              </a:spcAft>
              <a:buSzPts val="2200"/>
              <a:buChar char="▪"/>
            </a:pPr>
            <a:r>
              <a:rPr lang="en-US" sz="1600"/>
              <a:t>GOSAT-GW – launch delayed to JFY2024 (April 2024 to March 2025)</a:t>
            </a:r>
            <a:endParaRPr sz="2200"/>
          </a:p>
          <a:p>
            <a:pPr indent="-368300" lvl="1" marL="914400" rtl="0" algn="l">
              <a:lnSpc>
                <a:spcPct val="100000"/>
              </a:lnSpc>
              <a:spcBef>
                <a:spcPts val="300"/>
              </a:spcBef>
              <a:spcAft>
                <a:spcPts val="0"/>
              </a:spcAft>
              <a:buSzPts val="2200"/>
              <a:buChar char="▪"/>
            </a:pPr>
            <a:r>
              <a:rPr lang="en-US" sz="1600"/>
              <a:t>MicroCarb – launch delayed to 2025</a:t>
            </a:r>
            <a:endParaRPr sz="1600"/>
          </a:p>
          <a:p>
            <a:pPr indent="-368300" lvl="1" marL="914400" marR="0" rtl="0" algn="l">
              <a:lnSpc>
                <a:spcPct val="100000"/>
              </a:lnSpc>
              <a:spcBef>
                <a:spcPts val="300"/>
              </a:spcBef>
              <a:spcAft>
                <a:spcPts val="0"/>
              </a:spcAft>
              <a:buSzPts val="2200"/>
              <a:buChar char="▪"/>
            </a:pPr>
            <a:r>
              <a:rPr lang="en-US" sz="1600"/>
              <a:t>Sentinel 5 – launch delayed to 2025</a:t>
            </a:r>
            <a:endParaRPr sz="1600"/>
          </a:p>
          <a:p>
            <a:pPr indent="-368300" lvl="1" marL="914400" marR="0" rtl="0" algn="l">
              <a:lnSpc>
                <a:spcPct val="100000"/>
              </a:lnSpc>
              <a:spcBef>
                <a:spcPts val="300"/>
              </a:spcBef>
              <a:spcAft>
                <a:spcPts val="0"/>
              </a:spcAft>
              <a:buSzPts val="2200"/>
              <a:buChar char="▪"/>
            </a:pPr>
            <a:r>
              <a:rPr lang="en-US" sz="1600"/>
              <a:t>CO2M Constellation – first launch delayed to 2026</a:t>
            </a:r>
            <a:endParaRPr sz="1600"/>
          </a:p>
          <a:p>
            <a:pPr indent="-368300" lvl="1" marL="914400" rtl="0" algn="l">
              <a:lnSpc>
                <a:spcPct val="100000"/>
              </a:lnSpc>
              <a:spcBef>
                <a:spcPts val="300"/>
              </a:spcBef>
              <a:spcAft>
                <a:spcPts val="0"/>
              </a:spcAft>
              <a:buSzPts val="2200"/>
              <a:buChar char="▪"/>
            </a:pPr>
            <a:r>
              <a:rPr lang="en-US" sz="1600"/>
              <a:t>FY-3H, Gaofen-5,TanSAT-2, TBD</a:t>
            </a:r>
            <a:endParaRPr sz="2200"/>
          </a:p>
          <a:p>
            <a:pPr indent="-393700" lvl="0" marL="457200" marR="0" rtl="0" algn="l">
              <a:lnSpc>
                <a:spcPct val="100000"/>
              </a:lnSpc>
              <a:spcBef>
                <a:spcPts val="300"/>
              </a:spcBef>
              <a:spcAft>
                <a:spcPts val="0"/>
              </a:spcAft>
              <a:buClr>
                <a:schemeClr val="dk1"/>
              </a:buClr>
              <a:buSzPts val="2600"/>
              <a:buFont typeface="Montserrat"/>
              <a:buChar char="❖"/>
            </a:pPr>
            <a:r>
              <a:rPr lang="en-US" sz="1800"/>
              <a:t>As missions are delayed, there is a growing threat to data continuity supporting the second global stocktake in 2028 (data cutoff is 2026)</a:t>
            </a:r>
            <a:endParaRPr sz="2200"/>
          </a:p>
          <a:p>
            <a:pPr indent="-228600" lvl="1" marL="914400" rtl="0" algn="l">
              <a:lnSpc>
                <a:spcPct val="100000"/>
              </a:lnSpc>
              <a:spcBef>
                <a:spcPts val="300"/>
              </a:spcBef>
              <a:spcAft>
                <a:spcPts val="300"/>
              </a:spcAft>
              <a:buSzPts val="2400"/>
              <a:buNone/>
            </a:pPr>
            <a:r>
              <a:t/>
            </a:r>
            <a:endParaRPr sz="1800"/>
          </a:p>
        </p:txBody>
      </p:sp>
      <p:sp>
        <p:nvSpPr>
          <p:cNvPr id="96" name="Google Shape;96;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Status of Global GHG Mappers</a:t>
            </a:r>
            <a:endParaRPr/>
          </a:p>
        </p:txBody>
      </p:sp>
      <p:pic>
        <p:nvPicPr>
          <p:cNvPr id="97" name="Google Shape;97;p5"/>
          <p:cNvPicPr preferRelativeResize="0"/>
          <p:nvPr/>
        </p:nvPicPr>
        <p:blipFill rotWithShape="1">
          <a:blip r:embed="rId3">
            <a:alphaModFix/>
          </a:blip>
          <a:srcRect b="0" l="0" r="0" t="0"/>
          <a:stretch/>
        </p:blipFill>
        <p:spPr>
          <a:xfrm>
            <a:off x="9331248" y="2023045"/>
            <a:ext cx="1519332" cy="911599"/>
          </a:xfrm>
          <a:prstGeom prst="rect">
            <a:avLst/>
          </a:prstGeom>
          <a:noFill/>
          <a:ln>
            <a:noFill/>
          </a:ln>
        </p:spPr>
      </p:pic>
      <p:pic>
        <p:nvPicPr>
          <p:cNvPr id="98" name="Google Shape;98;p5"/>
          <p:cNvPicPr preferRelativeResize="0"/>
          <p:nvPr/>
        </p:nvPicPr>
        <p:blipFill rotWithShape="1">
          <a:blip r:embed="rId4">
            <a:alphaModFix/>
          </a:blip>
          <a:srcRect b="0" l="0" r="0" t="0"/>
          <a:stretch/>
        </p:blipFill>
        <p:spPr>
          <a:xfrm>
            <a:off x="10535544" y="1754151"/>
            <a:ext cx="1595878" cy="911600"/>
          </a:xfrm>
          <a:prstGeom prst="rect">
            <a:avLst/>
          </a:prstGeom>
          <a:noFill/>
          <a:ln>
            <a:noFill/>
          </a:ln>
        </p:spPr>
      </p:pic>
      <p:pic>
        <p:nvPicPr>
          <p:cNvPr id="99" name="Google Shape;99;p5"/>
          <p:cNvPicPr preferRelativeResize="0"/>
          <p:nvPr/>
        </p:nvPicPr>
        <p:blipFill rotWithShape="1">
          <a:blip r:embed="rId5">
            <a:alphaModFix/>
          </a:blip>
          <a:srcRect b="0" l="0" r="0" t="0"/>
          <a:stretch/>
        </p:blipFill>
        <p:spPr>
          <a:xfrm>
            <a:off x="10792077" y="2655852"/>
            <a:ext cx="1339345" cy="911599"/>
          </a:xfrm>
          <a:prstGeom prst="rect">
            <a:avLst/>
          </a:prstGeom>
          <a:noFill/>
          <a:ln>
            <a:noFill/>
          </a:ln>
        </p:spPr>
      </p:pic>
      <p:pic>
        <p:nvPicPr>
          <p:cNvPr id="100" name="Google Shape;100;p5"/>
          <p:cNvPicPr preferRelativeResize="0"/>
          <p:nvPr/>
        </p:nvPicPr>
        <p:blipFill rotWithShape="1">
          <a:blip r:embed="rId6">
            <a:alphaModFix/>
          </a:blip>
          <a:srcRect b="0" l="0" r="0" t="0"/>
          <a:stretch/>
        </p:blipFill>
        <p:spPr>
          <a:xfrm>
            <a:off x="9331248" y="2929695"/>
            <a:ext cx="1519332" cy="753822"/>
          </a:xfrm>
          <a:prstGeom prst="rect">
            <a:avLst/>
          </a:prstGeom>
          <a:noFill/>
          <a:ln>
            <a:noFill/>
          </a:ln>
        </p:spPr>
      </p:pic>
      <p:pic>
        <p:nvPicPr>
          <p:cNvPr id="101" name="Google Shape;101;p5"/>
          <p:cNvPicPr preferRelativeResize="0"/>
          <p:nvPr/>
        </p:nvPicPr>
        <p:blipFill rotWithShape="1">
          <a:blip r:embed="rId7">
            <a:alphaModFix/>
          </a:blip>
          <a:srcRect b="0" l="0" r="0" t="0"/>
          <a:stretch/>
        </p:blipFill>
        <p:spPr>
          <a:xfrm>
            <a:off x="9711096" y="1218415"/>
            <a:ext cx="1175925" cy="809579"/>
          </a:xfrm>
          <a:prstGeom prst="rect">
            <a:avLst/>
          </a:prstGeom>
          <a:noFill/>
          <a:ln>
            <a:noFill/>
          </a:ln>
        </p:spPr>
      </p:pic>
      <p:pic>
        <p:nvPicPr>
          <p:cNvPr id="102" name="Google Shape;102;p5"/>
          <p:cNvPicPr preferRelativeResize="0"/>
          <p:nvPr/>
        </p:nvPicPr>
        <p:blipFill rotWithShape="1">
          <a:blip r:embed="rId8">
            <a:alphaModFix/>
          </a:blip>
          <a:srcRect b="0" l="0" r="0" t="0"/>
          <a:stretch/>
        </p:blipFill>
        <p:spPr>
          <a:xfrm>
            <a:off x="10537350" y="4135550"/>
            <a:ext cx="1628974" cy="911599"/>
          </a:xfrm>
          <a:prstGeom prst="rect">
            <a:avLst/>
          </a:prstGeom>
          <a:noFill/>
          <a:ln>
            <a:noFill/>
          </a:ln>
        </p:spPr>
      </p:pic>
      <p:pic>
        <p:nvPicPr>
          <p:cNvPr id="103" name="Google Shape;103;p5"/>
          <p:cNvPicPr preferRelativeResize="0"/>
          <p:nvPr/>
        </p:nvPicPr>
        <p:blipFill rotWithShape="1">
          <a:blip r:embed="rId9">
            <a:alphaModFix/>
          </a:blip>
          <a:srcRect b="0" l="0" r="0" t="0"/>
          <a:stretch/>
        </p:blipFill>
        <p:spPr>
          <a:xfrm>
            <a:off x="9190423" y="3800214"/>
            <a:ext cx="1696598" cy="1130238"/>
          </a:xfrm>
          <a:prstGeom prst="rect">
            <a:avLst/>
          </a:prstGeom>
          <a:noFill/>
          <a:ln>
            <a:noFill/>
          </a:ln>
        </p:spPr>
      </p:pic>
      <p:pic>
        <p:nvPicPr>
          <p:cNvPr id="104" name="Google Shape;104;p5"/>
          <p:cNvPicPr preferRelativeResize="0"/>
          <p:nvPr/>
        </p:nvPicPr>
        <p:blipFill rotWithShape="1">
          <a:blip r:embed="rId10">
            <a:alphaModFix/>
          </a:blip>
          <a:srcRect b="0" l="0" r="0" t="0"/>
          <a:stretch/>
        </p:blipFill>
        <p:spPr>
          <a:xfrm>
            <a:off x="10038722" y="4905101"/>
            <a:ext cx="1728263" cy="11532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ph idx="1" type="body"/>
          </p:nvPr>
        </p:nvSpPr>
        <p:spPr>
          <a:xfrm>
            <a:off x="183475" y="1047050"/>
            <a:ext cx="11932200" cy="5310600"/>
          </a:xfrm>
          <a:prstGeom prst="rect">
            <a:avLst/>
          </a:prstGeom>
          <a:noFill/>
          <a:ln>
            <a:noFill/>
          </a:ln>
        </p:spPr>
        <p:txBody>
          <a:bodyPr anchorCtr="0" anchor="t" bIns="45700" lIns="91425" spcFirstLastPara="1" rIns="91425" wrap="square" tIns="45700">
            <a:noAutofit/>
          </a:bodyPr>
          <a:lstStyle/>
          <a:p>
            <a:pPr indent="-400050" lvl="0" marL="457200" marR="0" rtl="0" algn="l">
              <a:lnSpc>
                <a:spcPct val="100000"/>
              </a:lnSpc>
              <a:spcBef>
                <a:spcPts val="1000"/>
              </a:spcBef>
              <a:spcAft>
                <a:spcPts val="0"/>
              </a:spcAft>
              <a:buClr>
                <a:schemeClr val="dk1"/>
              </a:buClr>
              <a:buSzPts val="2700"/>
              <a:buFont typeface="Montserrat"/>
              <a:buChar char="❖"/>
            </a:pPr>
            <a:r>
              <a:rPr lang="en-US" sz="1900"/>
              <a:t>Currently Operating Missions provide global access, but not global coverage</a:t>
            </a:r>
            <a:endParaRPr sz="2300"/>
          </a:p>
          <a:p>
            <a:pPr indent="-374650" lvl="1" marL="914400" rtl="0" algn="l">
              <a:lnSpc>
                <a:spcPct val="100000"/>
              </a:lnSpc>
              <a:spcBef>
                <a:spcPts val="500"/>
              </a:spcBef>
              <a:spcAft>
                <a:spcPts val="0"/>
              </a:spcAft>
              <a:buSzPts val="2300"/>
              <a:buChar char="▪"/>
            </a:pPr>
            <a:r>
              <a:rPr lang="en-US" sz="1700"/>
              <a:t>GHGSat - Purpose-built, commercial imaging Fabry Perot spectrometers </a:t>
            </a:r>
            <a:endParaRPr sz="2300"/>
          </a:p>
          <a:p>
            <a:pPr indent="-349250" lvl="2" marL="1371600" rtl="0" algn="l">
              <a:lnSpc>
                <a:spcPct val="100000"/>
              </a:lnSpc>
              <a:spcBef>
                <a:spcPts val="500"/>
              </a:spcBef>
              <a:spcAft>
                <a:spcPts val="0"/>
              </a:spcAft>
              <a:buSzPts val="1900"/>
              <a:buChar char="o"/>
            </a:pPr>
            <a:r>
              <a:rPr lang="en-US" sz="1700"/>
              <a:t>12 satellites (11 CH</a:t>
            </a:r>
            <a:r>
              <a:rPr baseline="-25000" lang="en-US" sz="1700"/>
              <a:t>4</a:t>
            </a:r>
            <a:r>
              <a:rPr lang="en-US" sz="1700"/>
              <a:t> &amp; 1 CO</a:t>
            </a:r>
            <a:r>
              <a:rPr baseline="-25000" lang="en-US" sz="1700"/>
              <a:t>2</a:t>
            </a:r>
            <a:r>
              <a:rPr lang="en-US" sz="1700"/>
              <a:t>) with ~25 m x 25 m resolution over a 12 km x 12 km scene</a:t>
            </a:r>
            <a:endParaRPr sz="1900"/>
          </a:p>
          <a:p>
            <a:pPr indent="-374650" lvl="1" marL="914400" rtl="0" algn="l">
              <a:lnSpc>
                <a:spcPct val="100000"/>
              </a:lnSpc>
              <a:spcBef>
                <a:spcPts val="500"/>
              </a:spcBef>
              <a:spcAft>
                <a:spcPts val="0"/>
              </a:spcAft>
              <a:buSzPts val="2300"/>
              <a:buChar char="▪"/>
            </a:pPr>
            <a:r>
              <a:rPr lang="en-US" sz="1700"/>
              <a:t>Hyperspectral Imagers – not optimized for GHG, but sensitive to intense CO</a:t>
            </a:r>
            <a:r>
              <a:rPr baseline="-25000" lang="en-US" sz="1700"/>
              <a:t>2</a:t>
            </a:r>
            <a:r>
              <a:rPr lang="en-US" sz="1700"/>
              <a:t> &amp; CH</a:t>
            </a:r>
            <a:r>
              <a:rPr baseline="-25000" lang="en-US" sz="1700"/>
              <a:t>4</a:t>
            </a:r>
            <a:r>
              <a:rPr lang="en-US" sz="1700"/>
              <a:t> plumes</a:t>
            </a:r>
            <a:endParaRPr sz="2300"/>
          </a:p>
          <a:p>
            <a:pPr indent="-349250" lvl="2" marL="1371600" rtl="0" algn="l">
              <a:lnSpc>
                <a:spcPct val="100000"/>
              </a:lnSpc>
              <a:spcBef>
                <a:spcPts val="500"/>
              </a:spcBef>
              <a:spcAft>
                <a:spcPts val="0"/>
              </a:spcAft>
              <a:buSzPts val="1900"/>
              <a:buChar char="o"/>
            </a:pPr>
            <a:r>
              <a:rPr lang="en-US" sz="1500"/>
              <a:t>ASI PRISMA – launched in 2019, 30 m x 30 m resolution over 30 km x 30 km scenes</a:t>
            </a:r>
            <a:endParaRPr sz="1900"/>
          </a:p>
          <a:p>
            <a:pPr indent="-349250" lvl="2" marL="1371600" rtl="0" algn="l">
              <a:lnSpc>
                <a:spcPct val="100000"/>
              </a:lnSpc>
              <a:spcBef>
                <a:spcPts val="500"/>
              </a:spcBef>
              <a:spcAft>
                <a:spcPts val="0"/>
              </a:spcAft>
              <a:buSzPts val="1900"/>
              <a:buChar char="o"/>
            </a:pPr>
            <a:r>
              <a:rPr lang="en-US" sz="1500"/>
              <a:t>NASA EMIT – deployed on ISS in 2022, 60 m x 60 m over 80 km x 80 km scenes – Extended mission</a:t>
            </a:r>
            <a:endParaRPr sz="1900"/>
          </a:p>
          <a:p>
            <a:pPr indent="-349250" lvl="2" marL="1371600" rtl="0" algn="l">
              <a:lnSpc>
                <a:spcPct val="100000"/>
              </a:lnSpc>
              <a:spcBef>
                <a:spcPts val="500"/>
              </a:spcBef>
              <a:spcAft>
                <a:spcPts val="0"/>
              </a:spcAft>
              <a:buSzPts val="1900"/>
              <a:buChar char="o"/>
            </a:pPr>
            <a:r>
              <a:rPr lang="en-US" sz="1500"/>
              <a:t>DLR EnMAP - launched in 2022, 30 m x 30 m resolution over 30 km wide swath </a:t>
            </a:r>
            <a:endParaRPr sz="1900"/>
          </a:p>
          <a:p>
            <a:pPr indent="-374650" lvl="1" marL="914400" rtl="0" algn="l">
              <a:lnSpc>
                <a:spcPct val="100000"/>
              </a:lnSpc>
              <a:spcBef>
                <a:spcPts val="500"/>
              </a:spcBef>
              <a:spcAft>
                <a:spcPts val="0"/>
              </a:spcAft>
              <a:buSzPts val="2300"/>
              <a:buChar char="▪"/>
            </a:pPr>
            <a:r>
              <a:rPr lang="en-US" sz="1900"/>
              <a:t>MethaneSAT – EDF (NGO) developed Intermediate-scale (facility to city) mapper </a:t>
            </a:r>
            <a:endParaRPr sz="2300"/>
          </a:p>
          <a:p>
            <a:pPr indent="-349250" lvl="2" marL="1371600" rtl="0" algn="l">
              <a:lnSpc>
                <a:spcPct val="100000"/>
              </a:lnSpc>
              <a:spcBef>
                <a:spcPts val="500"/>
              </a:spcBef>
              <a:spcAft>
                <a:spcPts val="0"/>
              </a:spcAft>
              <a:buSzPts val="1900"/>
              <a:buChar char="o"/>
            </a:pPr>
            <a:r>
              <a:rPr lang="en-US" sz="1500"/>
              <a:t>launched in 2024, 120 m x 400 m over ~30 200 km x 200 km scenes each day</a:t>
            </a:r>
            <a:endParaRPr sz="1900"/>
          </a:p>
          <a:p>
            <a:pPr indent="-400050" lvl="0" marL="457200" marR="0" rtl="0" algn="l">
              <a:lnSpc>
                <a:spcPct val="100000"/>
              </a:lnSpc>
              <a:spcBef>
                <a:spcPts val="1000"/>
              </a:spcBef>
              <a:spcAft>
                <a:spcPts val="0"/>
              </a:spcAft>
              <a:buClr>
                <a:schemeClr val="dk1"/>
              </a:buClr>
              <a:buSzPts val="2700"/>
              <a:buFont typeface="Montserrat"/>
              <a:buChar char="❖"/>
            </a:pPr>
            <a:r>
              <a:rPr lang="en-US" sz="1900"/>
              <a:t>Upcoming Missions</a:t>
            </a:r>
            <a:endParaRPr sz="2300"/>
          </a:p>
          <a:p>
            <a:pPr indent="-381000" lvl="1" marL="914400" rtl="0" algn="l">
              <a:lnSpc>
                <a:spcPct val="100000"/>
              </a:lnSpc>
              <a:spcBef>
                <a:spcPts val="0"/>
              </a:spcBef>
              <a:spcAft>
                <a:spcPts val="0"/>
              </a:spcAft>
              <a:buSzPts val="2400"/>
              <a:buChar char="▪"/>
            </a:pPr>
            <a:r>
              <a:rPr lang="en-US" sz="1700"/>
              <a:t>Carbon Mapper - public/private </a:t>
            </a:r>
            <a:r>
              <a:rPr lang="en-US" sz="1700"/>
              <a:t>partnership</a:t>
            </a:r>
            <a:r>
              <a:rPr lang="en-US" sz="1700"/>
              <a:t>, </a:t>
            </a:r>
            <a:r>
              <a:rPr lang="en-US" sz="1500"/>
              <a:t>mid/late 2024 launch, 30 m x 30 m resolution over 18 km swath</a:t>
            </a:r>
            <a:endParaRPr sz="1500"/>
          </a:p>
          <a:p>
            <a:pPr indent="-381000" lvl="1" marL="914400" rtl="0" algn="l">
              <a:lnSpc>
                <a:spcPct val="100000"/>
              </a:lnSpc>
              <a:spcBef>
                <a:spcPts val="0"/>
              </a:spcBef>
              <a:spcAft>
                <a:spcPts val="0"/>
              </a:spcAft>
              <a:buSzPts val="2400"/>
              <a:buChar char="▪"/>
            </a:pPr>
            <a:r>
              <a:rPr lang="en-US" sz="1600"/>
              <a:t>TANGO A, B – twin satellites (CO</a:t>
            </a:r>
            <a:r>
              <a:rPr baseline="-25000" lang="en-US" sz="1600"/>
              <a:t>2</a:t>
            </a:r>
            <a:r>
              <a:rPr lang="en-US" sz="1600"/>
              <a:t>/CH</a:t>
            </a:r>
            <a:r>
              <a:rPr baseline="-25000" lang="en-US" sz="1600"/>
              <a:t>4</a:t>
            </a:r>
            <a:r>
              <a:rPr lang="en-US" sz="1600"/>
              <a:t> &amp; NO</a:t>
            </a:r>
            <a:r>
              <a:rPr baseline="-25000" lang="en-US" sz="1600"/>
              <a:t>2</a:t>
            </a:r>
            <a:r>
              <a:rPr lang="en-US" sz="1600"/>
              <a:t>); late 2025 launch, 300m x 300m over 30 km x 30 km</a:t>
            </a:r>
            <a:r>
              <a:rPr lang="en-US" sz="1500"/>
              <a:t> </a:t>
            </a:r>
            <a:endParaRPr sz="2300"/>
          </a:p>
          <a:p>
            <a:pPr indent="-387350" lvl="1" marL="914400" marR="0" rtl="0" algn="l">
              <a:lnSpc>
                <a:spcPct val="100000"/>
              </a:lnSpc>
              <a:spcBef>
                <a:spcPts val="0"/>
              </a:spcBef>
              <a:spcAft>
                <a:spcPts val="0"/>
              </a:spcAft>
              <a:buClr>
                <a:schemeClr val="dk1"/>
              </a:buClr>
              <a:buSzPts val="2500"/>
              <a:buFont typeface="Montserrat"/>
              <a:buChar char="▪"/>
            </a:pPr>
            <a:r>
              <a:rPr lang="en-US" sz="1700"/>
              <a:t>Other c</a:t>
            </a:r>
            <a:r>
              <a:rPr lang="en-US" sz="1700"/>
              <a:t>ommercial missions: Several under development</a:t>
            </a:r>
            <a:endParaRPr sz="2100"/>
          </a:p>
        </p:txBody>
      </p:sp>
      <p:sp>
        <p:nvSpPr>
          <p:cNvPr id="110" name="Google Shape;110;p6"/>
          <p:cNvSpPr txBox="1"/>
          <p:nvPr>
            <p:ph type="title"/>
          </p:nvPr>
        </p:nvSpPr>
        <p:spPr>
          <a:xfrm>
            <a:off x="176047" y="175939"/>
            <a:ext cx="9562863"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Status of Facility Scale GHG Missions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idx="1" type="body"/>
          </p:nvPr>
        </p:nvSpPr>
        <p:spPr>
          <a:xfrm>
            <a:off x="324233" y="1044358"/>
            <a:ext cx="11495400" cy="49485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US" sz="2000"/>
              <a:t>Large urban areas</a:t>
            </a:r>
            <a:r>
              <a:rPr lang="en-US" sz="2000"/>
              <a:t> are thought to produce &gt; 70% of anthropogenic emissions</a:t>
            </a:r>
            <a:endParaRPr/>
          </a:p>
          <a:p>
            <a:pPr indent="-381000" lvl="1" marL="914400" rtl="0" algn="l">
              <a:lnSpc>
                <a:spcPct val="115000"/>
              </a:lnSpc>
              <a:spcBef>
                <a:spcPts val="500"/>
              </a:spcBef>
              <a:spcAft>
                <a:spcPts val="0"/>
              </a:spcAft>
              <a:buSzPts val="2400"/>
              <a:buChar char="▪"/>
            </a:pPr>
            <a:r>
              <a:rPr lang="en-US" sz="2000"/>
              <a:t>Currently, neither Global Mappers or Facility Scale missions are optimized with the combination of spatial resolution and sensitivity needed for this application</a:t>
            </a:r>
            <a:endParaRPr/>
          </a:p>
          <a:p>
            <a:pPr indent="-381000" lvl="1" marL="914400" rtl="0" algn="l">
              <a:lnSpc>
                <a:spcPct val="115000"/>
              </a:lnSpc>
              <a:spcBef>
                <a:spcPts val="500"/>
              </a:spcBef>
              <a:spcAft>
                <a:spcPts val="0"/>
              </a:spcAft>
              <a:buSzPts val="2400"/>
              <a:buChar char="▪"/>
            </a:pPr>
            <a:r>
              <a:rPr lang="en-US" sz="2000"/>
              <a:t>Sensors with sensitivities of &lt; 0.25% (1 ppm for CO</a:t>
            </a:r>
            <a:r>
              <a:rPr baseline="-25000" lang="en-US" sz="2000"/>
              <a:t>2</a:t>
            </a:r>
            <a:r>
              <a:rPr lang="en-US" sz="2000"/>
              <a:t>, &lt; 5 ppb for CH</a:t>
            </a:r>
            <a:r>
              <a:rPr baseline="-25000" lang="en-US" sz="2000"/>
              <a:t>4</a:t>
            </a:r>
            <a:r>
              <a:rPr lang="en-US" sz="2000"/>
              <a:t>)  in sub-km (300-500m) footprints could provide sector-specific (e.g., transportation, power, heavy industry) estimates of changes in emissions associated with policy changes</a:t>
            </a:r>
            <a:endParaRPr/>
          </a:p>
          <a:p>
            <a:pPr indent="-406400" lvl="0" marL="457200" marR="0" rtl="0" algn="l">
              <a:lnSpc>
                <a:spcPct val="115000"/>
              </a:lnSpc>
              <a:spcBef>
                <a:spcPts val="1000"/>
              </a:spcBef>
              <a:spcAft>
                <a:spcPts val="0"/>
              </a:spcAft>
              <a:buClr>
                <a:schemeClr val="dk1"/>
              </a:buClr>
              <a:buSzPts val="2800"/>
              <a:buFont typeface="Montserrat"/>
              <a:buChar char="❖"/>
            </a:pPr>
            <a:r>
              <a:rPr b="1" lang="en-US" sz="2000"/>
              <a:t>The ocean</a:t>
            </a:r>
            <a:r>
              <a:rPr lang="en-US" sz="2000"/>
              <a:t> is currently the second largest sink of CO</a:t>
            </a:r>
            <a:r>
              <a:rPr baseline="-25000" lang="en-US" sz="2000"/>
              <a:t>2</a:t>
            </a:r>
            <a:r>
              <a:rPr lang="en-US" sz="2000"/>
              <a:t>, but the efficiency of this sink is expected to change in response to anthropogenic emissions policy &amp; climate change</a:t>
            </a:r>
            <a:endParaRPr/>
          </a:p>
          <a:p>
            <a:pPr indent="-381000" lvl="1" marL="914400" rtl="0" algn="l">
              <a:lnSpc>
                <a:spcPct val="115000"/>
              </a:lnSpc>
              <a:spcBef>
                <a:spcPts val="500"/>
              </a:spcBef>
              <a:spcAft>
                <a:spcPts val="0"/>
              </a:spcAft>
              <a:buSzPts val="2400"/>
              <a:buChar char="▪"/>
            </a:pPr>
            <a:r>
              <a:rPr lang="en-US" sz="2000"/>
              <a:t>The ocean sink is currently massively under sampled by in situ sensors</a:t>
            </a:r>
            <a:endParaRPr/>
          </a:p>
          <a:p>
            <a:pPr indent="-381000" lvl="1" marL="914400" rtl="0" algn="l">
              <a:lnSpc>
                <a:spcPct val="115000"/>
              </a:lnSpc>
              <a:spcBef>
                <a:spcPts val="500"/>
              </a:spcBef>
              <a:spcAft>
                <a:spcPts val="0"/>
              </a:spcAft>
              <a:buSzPts val="2400"/>
              <a:buChar char="▪"/>
            </a:pPr>
            <a:r>
              <a:rPr lang="en-US" sz="2000"/>
              <a:t>Even the Global Mappers do not have the sensitivity needed for this application</a:t>
            </a:r>
            <a:endParaRPr/>
          </a:p>
          <a:p>
            <a:pPr indent="-381000" lvl="1" marL="914400" rtl="0" algn="l">
              <a:lnSpc>
                <a:spcPct val="115000"/>
              </a:lnSpc>
              <a:spcBef>
                <a:spcPts val="500"/>
              </a:spcBef>
              <a:spcAft>
                <a:spcPts val="0"/>
              </a:spcAft>
              <a:buSzPts val="2400"/>
              <a:buChar char="▪"/>
            </a:pPr>
            <a:r>
              <a:rPr lang="en-US" sz="2000"/>
              <a:t>Space-based sensors with very high precision and accuracy (&lt; 0.025%) but low spatial resolution (1°x1°) could revolutionize our ability to monitor the ocean sink</a:t>
            </a:r>
            <a:endParaRPr sz="2000"/>
          </a:p>
        </p:txBody>
      </p:sp>
      <p:sp>
        <p:nvSpPr>
          <p:cNvPr id="116" name="Google Shape;116;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Gaps in Existing GHG Mission Plans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idx="1" type="body"/>
          </p:nvPr>
        </p:nvSpPr>
        <p:spPr>
          <a:xfrm>
            <a:off x="282243" y="1054250"/>
            <a:ext cx="11627513" cy="5443369"/>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b="1" lang="en-US" sz="2000"/>
              <a:t>No single class of satellite GHG sensor can address all of these applications</a:t>
            </a:r>
            <a:endParaRPr/>
          </a:p>
          <a:p>
            <a:pPr indent="-406400" lvl="0" marL="457200" marR="0" rtl="0" algn="l">
              <a:lnSpc>
                <a:spcPct val="100000"/>
              </a:lnSpc>
              <a:spcBef>
                <a:spcPts val="1000"/>
              </a:spcBef>
              <a:spcAft>
                <a:spcPts val="0"/>
              </a:spcAft>
              <a:buClr>
                <a:schemeClr val="dk1"/>
              </a:buClr>
              <a:buSzPts val="2800"/>
              <a:buFont typeface="Montserrat"/>
              <a:buChar char="❖"/>
            </a:pPr>
            <a:r>
              <a:rPr b="1" lang="en-US" sz="2000"/>
              <a:t>Global Mappers and Facility Scale monitors are highly complementary</a:t>
            </a:r>
            <a:endParaRPr/>
          </a:p>
          <a:p>
            <a:pPr indent="-381000" lvl="1" marL="914400" rtl="0" algn="l">
              <a:lnSpc>
                <a:spcPct val="100000"/>
              </a:lnSpc>
              <a:spcBef>
                <a:spcPts val="500"/>
              </a:spcBef>
              <a:spcAft>
                <a:spcPts val="0"/>
              </a:spcAft>
              <a:buSzPts val="2400"/>
              <a:buChar char="▪"/>
            </a:pPr>
            <a:r>
              <a:rPr b="1" lang="en-US" sz="2000"/>
              <a:t>Global GHG mappers </a:t>
            </a:r>
            <a:endParaRPr/>
          </a:p>
          <a:p>
            <a:pPr indent="-355600" lvl="2" marL="1371600" rtl="0" algn="l">
              <a:lnSpc>
                <a:spcPct val="100000"/>
              </a:lnSpc>
              <a:spcBef>
                <a:spcPts val="500"/>
              </a:spcBef>
              <a:spcAft>
                <a:spcPts val="0"/>
              </a:spcAft>
              <a:buSzPts val="2000"/>
              <a:buChar char="o"/>
            </a:pPr>
            <a:r>
              <a:rPr lang="en-US" sz="1800"/>
              <a:t>provide coverage of the entire globe on daily to monthly time scales and are most sensitive to source and sinks on scale of megacities to nations</a:t>
            </a:r>
            <a:endParaRPr sz="1800"/>
          </a:p>
          <a:p>
            <a:pPr indent="-342900" lvl="3" marL="1828800" rtl="0" algn="l">
              <a:lnSpc>
                <a:spcPct val="100000"/>
              </a:lnSpc>
              <a:spcBef>
                <a:spcPts val="500"/>
              </a:spcBef>
              <a:spcAft>
                <a:spcPts val="0"/>
              </a:spcAft>
              <a:buSzPts val="1800"/>
              <a:buChar char="•"/>
            </a:pPr>
            <a:r>
              <a:rPr lang="en-US"/>
              <a:t>bias (absolute accuracy) more of a limitation than precision on these scales</a:t>
            </a:r>
            <a:endParaRPr sz="1800"/>
          </a:p>
          <a:p>
            <a:pPr indent="-355600" lvl="2" marL="1371600" rtl="0" algn="l">
              <a:lnSpc>
                <a:spcPct val="100000"/>
              </a:lnSpc>
              <a:spcBef>
                <a:spcPts val="500"/>
              </a:spcBef>
              <a:spcAft>
                <a:spcPts val="0"/>
              </a:spcAft>
              <a:buSzPts val="2000"/>
              <a:buChar char="o"/>
            </a:pPr>
            <a:r>
              <a:rPr lang="en-US" sz="1800"/>
              <a:t>have limited sensitivity to point sources and provide little sector-specific information for use in bottom-up inventories</a:t>
            </a:r>
            <a:endParaRPr/>
          </a:p>
          <a:p>
            <a:pPr indent="-381000" lvl="1" marL="914400" rtl="0" algn="l">
              <a:lnSpc>
                <a:spcPct val="100000"/>
              </a:lnSpc>
              <a:spcBef>
                <a:spcPts val="500"/>
              </a:spcBef>
              <a:spcAft>
                <a:spcPts val="0"/>
              </a:spcAft>
              <a:buSzPts val="2400"/>
              <a:buChar char="▪"/>
            </a:pPr>
            <a:r>
              <a:rPr b="1" lang="en-US" sz="2000">
                <a:solidFill>
                  <a:srgbClr val="002060"/>
                </a:solidFill>
              </a:rPr>
              <a:t>Facility Scale Plume Monitors </a:t>
            </a:r>
            <a:endParaRPr/>
          </a:p>
          <a:p>
            <a:pPr indent="-355600" lvl="2" marL="1371600" rtl="0" algn="l">
              <a:lnSpc>
                <a:spcPct val="100000"/>
              </a:lnSpc>
              <a:spcBef>
                <a:spcPts val="500"/>
              </a:spcBef>
              <a:spcAft>
                <a:spcPts val="0"/>
              </a:spcAft>
              <a:buSzPts val="2000"/>
              <a:buChar char="o"/>
            </a:pPr>
            <a:r>
              <a:rPr lang="en-US" sz="1800"/>
              <a:t>optimized for detecting intense CO</a:t>
            </a:r>
            <a:r>
              <a:rPr baseline="-25000" lang="en-US" sz="1800"/>
              <a:t>2</a:t>
            </a:r>
            <a:r>
              <a:rPr lang="en-US" sz="1800"/>
              <a:t> and CH</a:t>
            </a:r>
            <a:r>
              <a:rPr baseline="-25000" lang="en-US" sz="1800"/>
              <a:t>4</a:t>
            </a:r>
            <a:r>
              <a:rPr lang="en-US" sz="1800"/>
              <a:t> plumes, and can provide sector-specific information about these large sources</a:t>
            </a:r>
            <a:endParaRPr/>
          </a:p>
          <a:p>
            <a:pPr indent="-355600" lvl="2" marL="1371600" rtl="0" algn="l">
              <a:lnSpc>
                <a:spcPct val="100000"/>
              </a:lnSpc>
              <a:spcBef>
                <a:spcPts val="500"/>
              </a:spcBef>
              <a:spcAft>
                <a:spcPts val="0"/>
              </a:spcAft>
              <a:buSzPts val="2000"/>
              <a:buChar char="o"/>
            </a:pPr>
            <a:r>
              <a:rPr lang="en-US" sz="1800"/>
              <a:t>provide limited coverage &amp; have no sensitivity to the weak, spatially extended sources &amp; sinks (oceans, forests, wetlands, wet agriculture) responsible for </a:t>
            </a:r>
            <a:r>
              <a:rPr b="1" lang="en-US" sz="1800">
                <a:solidFill>
                  <a:srgbClr val="0070C0"/>
                </a:solidFill>
              </a:rPr>
              <a:t>MOST</a:t>
            </a:r>
            <a:r>
              <a:rPr lang="en-US" sz="1800"/>
              <a:t> surface fluxes  </a:t>
            </a:r>
            <a:endParaRPr/>
          </a:p>
          <a:p>
            <a:pPr indent="-406400" lvl="0" marL="457200" marR="0" rtl="0" algn="l">
              <a:lnSpc>
                <a:spcPct val="100000"/>
              </a:lnSpc>
              <a:spcBef>
                <a:spcPts val="1000"/>
              </a:spcBef>
              <a:spcAft>
                <a:spcPts val="0"/>
              </a:spcAft>
              <a:buClr>
                <a:schemeClr val="dk1"/>
              </a:buClr>
              <a:buSzPts val="2800"/>
              <a:buFont typeface="Montserrat"/>
              <a:buChar char="❖"/>
            </a:pPr>
            <a:r>
              <a:rPr b="1" lang="en-US" sz="2000">
                <a:solidFill>
                  <a:srgbClr val="00B050"/>
                </a:solidFill>
              </a:rPr>
              <a:t>Close coordination could improve utility of both classes of satellites</a:t>
            </a:r>
            <a:endParaRPr/>
          </a:p>
        </p:txBody>
      </p:sp>
      <p:sp>
        <p:nvSpPr>
          <p:cNvPr id="122" name="Google Shape;122;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The Need for Coordination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9"/>
          <p:cNvSpPr txBox="1"/>
          <p:nvPr>
            <p:ph idx="1" type="body"/>
          </p:nvPr>
        </p:nvSpPr>
        <p:spPr>
          <a:xfrm>
            <a:off x="324233" y="1065007"/>
            <a:ext cx="11495400" cy="5325035"/>
          </a:xfrm>
          <a:prstGeom prst="rect">
            <a:avLst/>
          </a:prstGeom>
          <a:noFill/>
          <a:ln>
            <a:noFill/>
          </a:ln>
        </p:spPr>
        <p:txBody>
          <a:bodyPr anchorCtr="0" anchor="t" bIns="45700" lIns="91425" spcFirstLastPara="1" rIns="91425" wrap="square" tIns="45700">
            <a:noAutofit/>
          </a:bodyPr>
          <a:lstStyle/>
          <a:p>
            <a:pPr indent="-400050" lvl="0" marL="457200" marR="0" rtl="0" algn="l">
              <a:lnSpc>
                <a:spcPct val="100000"/>
              </a:lnSpc>
              <a:spcBef>
                <a:spcPts val="1000"/>
              </a:spcBef>
              <a:spcAft>
                <a:spcPts val="0"/>
              </a:spcAft>
              <a:buClr>
                <a:schemeClr val="dk1"/>
              </a:buClr>
              <a:buSzPts val="2700"/>
              <a:buFont typeface="Montserrat"/>
              <a:buChar char="❖"/>
            </a:pPr>
            <a:r>
              <a:rPr lang="en-US" sz="1900"/>
              <a:t>Complete and launch the GOSAT-GW, MicroCarb &amp; CO2M missions as soon as possible to reduce the likelihood of a space-based GHG data gap prior to GST2</a:t>
            </a:r>
            <a:endParaRPr sz="2300"/>
          </a:p>
          <a:p>
            <a:pPr indent="-400050" lvl="0" marL="457200" marR="0" rtl="0" algn="l">
              <a:lnSpc>
                <a:spcPct val="100000"/>
              </a:lnSpc>
              <a:spcBef>
                <a:spcPts val="1000"/>
              </a:spcBef>
              <a:spcAft>
                <a:spcPts val="0"/>
              </a:spcAft>
              <a:buClr>
                <a:schemeClr val="dk1"/>
              </a:buClr>
              <a:buSzPts val="2700"/>
              <a:buFont typeface="Montserrat"/>
              <a:buChar char="❖"/>
            </a:pPr>
            <a:r>
              <a:rPr lang="en-US" sz="1900"/>
              <a:t>Work with WMO G3W to deliver global 1°x1° maps of CO</a:t>
            </a:r>
            <a:r>
              <a:rPr baseline="-25000" lang="en-US" sz="1900"/>
              <a:t>2</a:t>
            </a:r>
            <a:r>
              <a:rPr lang="en-US" sz="1900"/>
              <a:t> and CH</a:t>
            </a:r>
            <a:r>
              <a:rPr baseline="-25000" lang="en-US" sz="1900"/>
              <a:t>4</a:t>
            </a:r>
            <a:r>
              <a:rPr lang="en-US" sz="1900"/>
              <a:t> column mole fractions and fluxes at monthly intervals to support GHG science and policy</a:t>
            </a:r>
            <a:endParaRPr sz="2300"/>
          </a:p>
          <a:p>
            <a:pPr indent="-400050" lvl="0" marL="457200" marR="0" rtl="0" algn="l">
              <a:lnSpc>
                <a:spcPct val="100000"/>
              </a:lnSpc>
              <a:spcBef>
                <a:spcPts val="1000"/>
              </a:spcBef>
              <a:spcAft>
                <a:spcPts val="0"/>
              </a:spcAft>
              <a:buClr>
                <a:schemeClr val="dk1"/>
              </a:buClr>
              <a:buSzPts val="2700"/>
              <a:buFont typeface="Montserrat"/>
              <a:buChar char="❖"/>
            </a:pPr>
            <a:r>
              <a:rPr lang="en-US" sz="1900"/>
              <a:t>Work with IMEO MARS to develop a low-latency end-to-end CH</a:t>
            </a:r>
            <a:r>
              <a:rPr baseline="-25000" lang="en-US" sz="1900"/>
              <a:t>4</a:t>
            </a:r>
            <a:r>
              <a:rPr lang="en-US" sz="1900"/>
              <a:t> anomaly alert system for detecting  and reporting large CH</a:t>
            </a:r>
            <a:r>
              <a:rPr baseline="-25000" lang="en-US" sz="1900"/>
              <a:t>4</a:t>
            </a:r>
            <a:r>
              <a:rPr lang="en-US" sz="1900"/>
              <a:t> plumes</a:t>
            </a:r>
            <a:endParaRPr sz="1900"/>
          </a:p>
          <a:p>
            <a:pPr indent="-400050" lvl="0" marL="457200" marR="0" rtl="0" algn="l">
              <a:lnSpc>
                <a:spcPct val="100000"/>
              </a:lnSpc>
              <a:spcBef>
                <a:spcPts val="1000"/>
              </a:spcBef>
              <a:spcAft>
                <a:spcPts val="0"/>
              </a:spcAft>
              <a:buClr>
                <a:schemeClr val="dk1"/>
              </a:buClr>
              <a:buSzPts val="2700"/>
              <a:buFont typeface="Montserrat"/>
              <a:buChar char="❖"/>
            </a:pPr>
            <a:r>
              <a:rPr lang="en-US" sz="1900"/>
              <a:t>Coordinate global mappers and facility-scale monitors to yield sector-specific estimates for the most intense CO</a:t>
            </a:r>
            <a:r>
              <a:rPr baseline="-25000" lang="en-US" sz="1900"/>
              <a:t>2</a:t>
            </a:r>
            <a:r>
              <a:rPr lang="en-US" sz="1900"/>
              <a:t> and CH</a:t>
            </a:r>
            <a:r>
              <a:rPr baseline="-25000" lang="en-US" sz="1900"/>
              <a:t>4</a:t>
            </a:r>
            <a:r>
              <a:rPr lang="en-US" sz="1900"/>
              <a:t> sources</a:t>
            </a:r>
            <a:endParaRPr sz="2300"/>
          </a:p>
          <a:p>
            <a:pPr indent="-400050" lvl="0" marL="457200" marR="0" rtl="0" algn="l">
              <a:lnSpc>
                <a:spcPct val="100000"/>
              </a:lnSpc>
              <a:spcBef>
                <a:spcPts val="1000"/>
              </a:spcBef>
              <a:spcAft>
                <a:spcPts val="0"/>
              </a:spcAft>
              <a:buClr>
                <a:schemeClr val="dk1"/>
              </a:buClr>
              <a:buSzPts val="2700"/>
              <a:buFont typeface="Montserrat"/>
              <a:buChar char="❖"/>
            </a:pPr>
            <a:r>
              <a:rPr lang="en-US" sz="1900"/>
              <a:t>Work with IPCC TFI to define and implement policy-relevant space-based GHG products for developing national GHG inventories, assessing their quality (QA/QC), and assessing collective progress and creating more ambitious NDCs</a:t>
            </a:r>
            <a:endParaRPr sz="2300"/>
          </a:p>
          <a:p>
            <a:pPr indent="-400050" lvl="0" marL="457200" marR="0" rtl="0" algn="l">
              <a:lnSpc>
                <a:spcPct val="100000"/>
              </a:lnSpc>
              <a:spcBef>
                <a:spcPts val="1000"/>
              </a:spcBef>
              <a:spcAft>
                <a:spcPts val="0"/>
              </a:spcAft>
              <a:buClr>
                <a:schemeClr val="dk1"/>
              </a:buClr>
              <a:buSzPts val="2700"/>
              <a:buFont typeface="Montserrat"/>
              <a:buChar char="❖"/>
            </a:pPr>
            <a:r>
              <a:rPr lang="en-US" sz="1900"/>
              <a:t>Work with the UNFCCC to demonstrate a pre-operational system to deliver sector-specific, national-scale space-based CO</a:t>
            </a:r>
            <a:r>
              <a:rPr baseline="-25000" lang="en-US" sz="1900"/>
              <a:t>2</a:t>
            </a:r>
            <a:r>
              <a:rPr lang="en-US" sz="1900"/>
              <a:t> and CH</a:t>
            </a:r>
            <a:r>
              <a:rPr baseline="-25000" lang="en-US" sz="1900"/>
              <a:t>4</a:t>
            </a:r>
            <a:r>
              <a:rPr lang="en-US" sz="1900"/>
              <a:t> budgets to support GST-2 by 2026 </a:t>
            </a:r>
            <a:endParaRPr sz="2300"/>
          </a:p>
        </p:txBody>
      </p:sp>
      <p:sp>
        <p:nvSpPr>
          <p:cNvPr id="128" name="Google Shape;128;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Strategic Goals for GST2 Timeframe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David Crisp</dc:creator>
</cp:coreProperties>
</file>