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hw4fS7/TvNaSyFXxAwHb03F+SM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7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6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7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39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8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8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Workshop, 18-19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9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Workshop, 18-19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0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20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20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Workshop, 18-19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5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www.epa.gov/controlling-air-pollution-oil-and-natural-gas-operations/epas-final-rule-oil-and-natural-gas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oeil.secure.europarl.europa.eu/oeil/popups/ficheprocedure.do?reference=2021/0423(COD)&amp;l=en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2" Type="http://schemas.openxmlformats.org/officeDocument/2006/relationships/image" Target="../media/image2.png"/><Relationship Id="rId9" Type="http://schemas.openxmlformats.org/officeDocument/2006/relationships/hyperlink" Target="https://assets.publishing.service.gov.uk/government/uploads/system/uploads/attachment_data/file/1031805/CCS0821102722-006_Green_Finance_Paper_2021_v6_Web_Accessible.pdf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25.jpg"/><Relationship Id="rId5" Type="http://schemas.openxmlformats.org/officeDocument/2006/relationships/image" Target="../media/image20.jpg"/><Relationship Id="rId6" Type="http://schemas.openxmlformats.org/officeDocument/2006/relationships/image" Target="../media/image30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50" y="175950"/>
            <a:ext cx="1026335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500">
                <a:latin typeface="Montserrat"/>
                <a:ea typeface="Montserrat"/>
                <a:cs typeface="Montserrat"/>
                <a:sym typeface="Montserrat"/>
              </a:rPr>
              <a:t>Methane Reporting Documentary Standards</a:t>
            </a:r>
            <a:r>
              <a:rPr lang="en-GB" sz="4500"/>
              <a:t> – </a:t>
            </a:r>
            <a:r>
              <a:rPr lang="en-GB" sz="4500">
                <a:latin typeface="Montserrat"/>
                <a:ea typeface="Montserrat"/>
                <a:cs typeface="Montserrat"/>
                <a:sym typeface="Montserrat"/>
              </a:rPr>
              <a:t>Recommendations &amp; Timeline</a:t>
            </a:r>
            <a:endParaRPr i="1" sz="4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5575504" y="4271237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Paul Green (NPL) | UKSA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#7.4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 2024, Tokyo, Japan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 - 11th April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>
            <p:ph type="title"/>
          </p:nvPr>
        </p:nvSpPr>
        <p:spPr>
          <a:xfrm>
            <a:off x="126009" y="84761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Workshop recommendations – CH4 product levels</a:t>
            </a:r>
            <a:endParaRPr/>
          </a:p>
        </p:txBody>
      </p:sp>
      <p:sp>
        <p:nvSpPr>
          <p:cNvPr id="155" name="Google Shape;155;p10"/>
          <p:cNvSpPr txBox="1"/>
          <p:nvPr/>
        </p:nvSpPr>
        <p:spPr>
          <a:xfrm>
            <a:off x="126009" y="1375220"/>
            <a:ext cx="6933668" cy="5238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the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product &amp; metadata requirements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each level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L1 &amp; concentration (L2) are well defined but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work for other L2 quantities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L3 &amp; L4 – Immature best practise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needs development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L3/L4 metrics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uncertainty description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including breakdown of major contributors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Transparency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reproducibility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products key for science users.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a public data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sandbox for data exploration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Comparability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each stage essential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Validation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need ramp-up of comprehensive real-world dataset &amp; support for controlled release program.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raphical user interface, application&#10;&#10;Description automatically generated" id="156" name="Google Shape;1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1203" y="1059328"/>
            <a:ext cx="2172387" cy="13297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7053526" y="1401742"/>
            <a:ext cx="18392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Level 1 spectra /bands/channels</a:t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GES DISC Dataset: Sentinel-5P TROPOMI Methane CH4 1-Orbit L2 7km x 7km  (S5P_L2__CH4___ 1)" id="158" name="Google Shape;15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1203" y="2455640"/>
            <a:ext cx="2172387" cy="1421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6976646" y="2826486"/>
            <a:ext cx="194275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Level 2 concentrations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/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enhancements</a:t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7814" y="5267775"/>
            <a:ext cx="2759311" cy="116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7123375" y="5608811"/>
            <a:ext cx="18164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Level 4 flux &amp; emission rates</a:t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11211640" y="2107132"/>
            <a:ext cx="1036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credit: JAXA</a:t>
            </a:r>
            <a:endParaRPr/>
          </a:p>
        </p:txBody>
      </p:sp>
      <p:sp>
        <p:nvSpPr>
          <p:cNvPr id="163" name="Google Shape;163;p10"/>
          <p:cNvSpPr txBox="1"/>
          <p:nvPr/>
        </p:nvSpPr>
        <p:spPr>
          <a:xfrm>
            <a:off x="10056614" y="6322846"/>
            <a:ext cx="181492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credit: 10.5194/essd-11-1-2019</a:t>
            </a:r>
            <a:endParaRPr/>
          </a:p>
        </p:txBody>
      </p:sp>
      <p:sp>
        <p:nvSpPr>
          <p:cNvPr id="164" name="Google Shape;164;p10"/>
          <p:cNvSpPr txBox="1"/>
          <p:nvPr/>
        </p:nvSpPr>
        <p:spPr>
          <a:xfrm>
            <a:off x="10745723" y="3741774"/>
            <a:ext cx="16861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credit: disc.gsfc.nasa.gov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2873" y="3907749"/>
            <a:ext cx="1329691" cy="124964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10819696" y="4962577"/>
            <a:ext cx="105183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MethaneSat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/>
          <p:nvPr/>
        </p:nvSpPr>
        <p:spPr>
          <a:xfrm rot="5400000">
            <a:off x="7654329" y="2222629"/>
            <a:ext cx="600321" cy="498368"/>
          </a:xfrm>
          <a:prstGeom prst="rightArrow">
            <a:avLst>
              <a:gd fmla="val 34966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7065858" y="4287105"/>
            <a:ext cx="1898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Level 3 plume identification </a:t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10"/>
          <p:cNvSpPr/>
          <p:nvPr/>
        </p:nvSpPr>
        <p:spPr>
          <a:xfrm rot="5400000">
            <a:off x="7672978" y="3768511"/>
            <a:ext cx="600321" cy="498368"/>
          </a:xfrm>
          <a:prstGeom prst="rightArrow">
            <a:avLst>
              <a:gd fmla="val 34966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0"/>
          <p:cNvSpPr/>
          <p:nvPr/>
        </p:nvSpPr>
        <p:spPr>
          <a:xfrm rot="5400000">
            <a:off x="7701466" y="5050046"/>
            <a:ext cx="600321" cy="498368"/>
          </a:xfrm>
          <a:prstGeom prst="rightArrow">
            <a:avLst>
              <a:gd fmla="val 34966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/>
          <p:nvPr>
            <p:ph type="title"/>
          </p:nvPr>
        </p:nvSpPr>
        <p:spPr>
          <a:xfrm>
            <a:off x="176048" y="67494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Documentary standards development timeline</a:t>
            </a:r>
            <a:endParaRPr/>
          </a:p>
        </p:txBody>
      </p:sp>
      <p:sp>
        <p:nvSpPr>
          <p:cNvPr id="176" name="Google Shape;176;p11"/>
          <p:cNvSpPr txBox="1"/>
          <p:nvPr>
            <p:ph idx="1" type="body"/>
          </p:nvPr>
        </p:nvSpPr>
        <p:spPr>
          <a:xfrm>
            <a:off x="347085" y="1188119"/>
            <a:ext cx="11001416" cy="1906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3399"/>
              </a:buClr>
              <a:buSzPts val="2800"/>
              <a:buNone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 mission drivers demand a relatively short timescale for a working first version of documentary standards.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 – outline development &amp; peer review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– detailed development, peer review &amp; v1 finalisation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Published for Q4 2025 – COP 30 &amp; presentation at CEOS Plenary 2025.</a:t>
            </a:r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071" y="3436375"/>
            <a:ext cx="10807631" cy="30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>
            <p:ph type="title"/>
          </p:nvPr>
        </p:nvSpPr>
        <p:spPr>
          <a:xfrm>
            <a:off x="105923" y="166547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Working with parallel international initiatives</a:t>
            </a:r>
            <a:endParaRPr/>
          </a:p>
        </p:txBody>
      </p:sp>
      <p:pic>
        <p:nvPicPr>
          <p:cNvPr id="183" name="Google Shape;1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3223" y="2803295"/>
            <a:ext cx="2029880" cy="263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1647541" y="1377491"/>
            <a:ext cx="8604211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on previous CEOS work on best practises in the public and new space domains and want to partner with key parallel programmes and stakeholders to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value as an underpinning framework to enable reporting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public and commercial sectors </a:t>
            </a:r>
            <a:endParaRPr/>
          </a:p>
        </p:txBody>
      </p:sp>
      <p:pic>
        <p:nvPicPr>
          <p:cNvPr id="185" name="Google Shape;18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745" y="2811104"/>
            <a:ext cx="1875683" cy="26341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186" name="Google Shape;18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5361" y="2803295"/>
            <a:ext cx="1875683" cy="264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4890" y="2799593"/>
            <a:ext cx="2044347" cy="263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87168" y="2803295"/>
            <a:ext cx="2029880" cy="286112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 txBox="1"/>
          <p:nvPr/>
        </p:nvSpPr>
        <p:spPr>
          <a:xfrm>
            <a:off x="904424" y="5479758"/>
            <a:ext cx="17328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UK audit scheme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2834890" y="5468178"/>
            <a:ext cx="19644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GHG roadmap</a:t>
            </a:r>
            <a:endParaRPr/>
          </a:p>
        </p:txBody>
      </p:sp>
      <p:sp>
        <p:nvSpPr>
          <p:cNvPr id="191" name="Google Shape;191;p12"/>
          <p:cNvSpPr txBox="1"/>
          <p:nvPr/>
        </p:nvSpPr>
        <p:spPr>
          <a:xfrm>
            <a:off x="5142349" y="5479758"/>
            <a:ext cx="16145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UNEP IMEO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7369928" y="5457889"/>
            <a:ext cx="16145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WMO G3W</a:t>
            </a:r>
            <a:endParaRPr/>
          </a:p>
        </p:txBody>
      </p:sp>
      <p:sp>
        <p:nvSpPr>
          <p:cNvPr id="193" name="Google Shape;193;p12"/>
          <p:cNvSpPr txBox="1"/>
          <p:nvPr/>
        </p:nvSpPr>
        <p:spPr>
          <a:xfrm>
            <a:off x="9439859" y="5470564"/>
            <a:ext cx="19132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GHG Centre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 txBox="1"/>
          <p:nvPr>
            <p:ph idx="1" type="body"/>
          </p:nvPr>
        </p:nvSpPr>
        <p:spPr>
          <a:xfrm>
            <a:off x="176048" y="1205981"/>
            <a:ext cx="11495400" cy="5049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CEOS is a key stakeholder and ideologically would limit involvement to ~L2 products from space agency funded missions. So why take a leadership role in a more commercially-led L4 domain?</a:t>
            </a:r>
            <a:endParaRPr/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Space agencies are involved in data purchases from commercial companies – meeting documentary standards on these products are part of the due diligence process (ESA EDAP, NASA CSDA). </a:t>
            </a:r>
            <a:endParaRPr/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The landscape is not so clean cut – tip &amp; cue type approaches integrate across the divide (Sentinel-5P &amp; GHGSat). 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Space agencies have sensors in this domain (e.g. EMIT, Sentinels 2 &amp; 5P, PRISMA, EnMAP, CHIME, TRUTHS) and work in partnership with commercial players (e.g. CarbonMapper) 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Declared CEOS support for international initiatives UNEP IMEO &amp; WMO G3W necessarily intersect with the commercial emissions data sphere</a:t>
            </a:r>
            <a:endParaRPr/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CEOS partner organisations are well placed to contribute for public missions (ECMWF, CAMS)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CEOS can act in a co-ordinating role (in the vacuum of other candidates) in this relatively immature phase but open to stepping back as the initiative matures and suitable stakeholders assume roles. 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type="title"/>
          </p:nvPr>
        </p:nvSpPr>
        <p:spPr>
          <a:xfrm>
            <a:off x="176048" y="997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CEOS role in documentary standards development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>
            <p:ph idx="1" type="body"/>
          </p:nvPr>
        </p:nvSpPr>
        <p:spPr>
          <a:xfrm>
            <a:off x="348300" y="975101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GHG Inventories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Support best practice for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bottom-up community to work with top-down community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to derive accurate inventories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in support of the global stock take and methane pledge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(e.g. Area 1 US GHG center)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Standards development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Support of effort to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define best practices/documentary standards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for quantifying and reporting emissions to underpin work with partners (e.g. IMEO, G3W, CAMS, USA GHGCenter, NPL, NIST)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Acknowledgement of the role of CEOS - not owner of standards, but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driver of international collaboration and alignment into parallel initiatives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, e.g. support IMEO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GHG task team to continue integration of this work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to make progress, and request an updated report at SIT-TW in September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Validation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validation efforts of facility scale emissions estimates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: fit-for-purpose aircraft and ground campaigns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b="1" lang="en-GB" sz="1800">
                <a:latin typeface="Arial"/>
                <a:ea typeface="Arial"/>
                <a:cs typeface="Arial"/>
                <a:sym typeface="Arial"/>
              </a:rPr>
              <a:t>coordination of measurements across platforms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for both validation and to increase confidence in large methane emission detection (an IMEO request)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11" name="Google Shape;211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Desired outcomes* from CEOS-SIT 39</a:t>
            </a:r>
            <a:endParaRPr/>
          </a:p>
        </p:txBody>
      </p:sp>
      <p:sp>
        <p:nvSpPr>
          <p:cNvPr id="212" name="Google Shape;212;p14"/>
          <p:cNvSpPr txBox="1"/>
          <p:nvPr/>
        </p:nvSpPr>
        <p:spPr>
          <a:xfrm>
            <a:off x="6536358" y="6179438"/>
            <a:ext cx="30265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*Collective from #7.3 &amp; #7.4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New rules on Energy sector</a:t>
            </a:r>
            <a:endParaRPr/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9351" y="1163907"/>
            <a:ext cx="4885568" cy="455014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6181819" y="5902439"/>
            <a:ext cx="3139796" cy="553998"/>
          </a:xfrm>
          <a:prstGeom prst="rect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https://www.epa.gov/controlling-air-pollution-oil-and-natural-gas-operations/epas-final-rule-oil-and-natural-gas</a:t>
            </a: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401" y="1163907"/>
            <a:ext cx="5396782" cy="482002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/>
          <p:nvPr/>
        </p:nvSpPr>
        <p:spPr>
          <a:xfrm>
            <a:off x="1755471" y="6069995"/>
            <a:ext cx="3114009" cy="400110"/>
          </a:xfrm>
          <a:prstGeom prst="rect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https://oeil.secure.europarl.europa.eu/oeil/popups/ficheprocedure.do?reference=2021/0423(COD)&amp;l=en</a:t>
            </a: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7" name="Google Shape;7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>
            <p:ph type="title"/>
          </p:nvPr>
        </p:nvSpPr>
        <p:spPr>
          <a:xfrm>
            <a:off x="176048" y="64676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Corporate emissions and climate risk reporting </a:t>
            </a:r>
            <a:endParaRPr/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4810" y="1452304"/>
            <a:ext cx="2223734" cy="188687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 txBox="1"/>
          <p:nvPr/>
        </p:nvSpPr>
        <p:spPr>
          <a:xfrm>
            <a:off x="715052" y="5204876"/>
            <a:ext cx="10595497" cy="584775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and refined regulatory drivers form the basis of a corporate report B2B business model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Rapidly growing SA &amp; private satellite/product sector drive urgency for independent quality assurance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5531914" y="4692217"/>
            <a:ext cx="85205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TCFD</a:t>
            </a:r>
            <a:endParaRPr/>
          </a:p>
        </p:txBody>
      </p:sp>
      <p:pic>
        <p:nvPicPr>
          <p:cNvPr id="88" name="Google Shape;8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187" y="1834173"/>
            <a:ext cx="1968823" cy="229121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7849" y="1205973"/>
            <a:ext cx="25527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6114" y="2766179"/>
            <a:ext cx="2165445" cy="210913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68220" y="1257354"/>
            <a:ext cx="2184402" cy="261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08617" y="2079512"/>
            <a:ext cx="1903360" cy="268797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221536" y="2766845"/>
            <a:ext cx="1713871" cy="221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176048" y="100524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Satellite-derived Methane standards initiative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375189" y="1490522"/>
            <a:ext cx="4596713" cy="4773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Published auditing scheme report – May 2023 following UKSA support from late 2022</a:t>
            </a:r>
            <a:endParaRPr/>
          </a:p>
          <a:p>
            <a:pPr indent="-406400" lvl="0" marL="4572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Builds on WG climate GHG TT activity and iterated with feedback from TT through 2023</a:t>
            </a:r>
            <a:endParaRPr/>
          </a:p>
          <a:p>
            <a:pPr indent="-406400" lvl="1" marL="4572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UKSA supported activity over 2 years working towards publication and presentation at COP 30</a:t>
            </a:r>
            <a:endParaRPr/>
          </a:p>
          <a:p>
            <a:pPr indent="-406400" lvl="1" marL="4572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taken forward in close collaboration with NIST/US GHG centre</a:t>
            </a:r>
            <a:endParaRPr/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9230" y="1761027"/>
            <a:ext cx="3903058" cy="388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326" y="1679636"/>
            <a:ext cx="2740057" cy="384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>
            <p:ph type="title"/>
          </p:nvPr>
        </p:nvSpPr>
        <p:spPr>
          <a:xfrm>
            <a:off x="100633" y="56387"/>
            <a:ext cx="10579936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COP28 -  Monitoring Methane from Space: Towards an Internationally Recognised Standard </a:t>
            </a:r>
            <a:endParaRPr/>
          </a:p>
        </p:txBody>
      </p:sp>
      <p:sp>
        <p:nvSpPr>
          <p:cNvPr id="110" name="Google Shape;110;p5"/>
          <p:cNvSpPr txBox="1"/>
          <p:nvPr/>
        </p:nvSpPr>
        <p:spPr>
          <a:xfrm>
            <a:off x="387258" y="1604374"/>
            <a:ext cx="4439882" cy="4071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UKSA-hosted event on the UAE-Space Agency Space Sustainability stand within the first ever COP ‘Space Pavilion’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supported by representatives from UKSA, ESA, JAXA, Kayrros, GHGSat, Edinburgh Uni &amp; NPL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key COP28 methane specific actions including the Oil and Gas Decarbonisation Charter </a:t>
            </a:r>
            <a:endParaRPr/>
          </a:p>
        </p:txBody>
      </p:sp>
      <p:pic>
        <p:nvPicPr>
          <p:cNvPr descr="Image" id="111" name="Google Shape;11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6711" y="1247487"/>
            <a:ext cx="3531953" cy="2400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alt text provided for this image" id="112" name="Google Shape;1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6711" y="3779905"/>
            <a:ext cx="3531953" cy="1990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alt text provided for this image" id="113" name="Google Shape;11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5210" y="1262867"/>
            <a:ext cx="3169532" cy="2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45922" y="3705519"/>
            <a:ext cx="3169532" cy="209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176048" y="84261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Satellite-derived methane standards workshop 26-28 Feb 2024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176048" y="1127570"/>
            <a:ext cx="4857600" cy="5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NPL hosted a UKSA-sponsored methane reporting standards workshop 26-28 Feb.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Representation from ESA, NASA, JAXA, Chinese, Korean public sector organisation, Leicester &amp; Edinburgh unis, CEOS, EDF and commercial providers, GHGSat, MethaneSat, CarbonMapper as well as members of the  ground validation community…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 speakers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 registered, 62 in person – typically 10 or so online at any one time. 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program 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outlines by May 2024</a:t>
            </a:r>
            <a:endParaRPr/>
          </a:p>
          <a:p>
            <a:pPr indent="-38100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standards drafts for Sept 2024. 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3639" y="1593286"/>
            <a:ext cx="6963051" cy="384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138341" y="0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Documentary Standards Workshop Objective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>
            <a:off x="402672" y="1092675"/>
            <a:ext cx="11386656" cy="517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workshop was an opportunity to bring key stakeholders together to formulate a documentary  standards structure, identify practical requirements and impediments and set out the programme roadmap and timelines to keep pace with a rapidly evolving sector.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Achieving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agreement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the need for development of documentary standards &amp; their structure, for the process methods and reporting of methane (concentration and flux) products.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how these are implemented for reporting products at national, regional, sector, city and corporate scales. 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Identifying the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essential properties, terminology &amp; methodologies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develop the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principles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a documentary standards framework.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Identifying the stakeholders and their needs for a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compatible documentary standards framework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space agency-led products, new space/commercial players and the product user community.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development of the documentary standards and a timeline for delivery. 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programme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an oversight committee within existing international fora/working groups to advise and advocate of the proposed documentary standards framework. 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176048" y="74976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What do we mean by the term ‘documentary standards’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278098" y="1037421"/>
            <a:ext cx="11386800" cy="49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Definitions: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(Documentary) best practise is defined as guidance, is ‘voluntary’ &amp; compliance statements can be open to interpretation.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Documentary standards are more stringent, allowing an objective Y/N compliance statement.  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Looking to create compliance-determinable best practise for the methods and reporting of satellite-derived methane products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225" y="3891849"/>
            <a:ext cx="9679774" cy="25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3108" y="5879278"/>
            <a:ext cx="1470787" cy="60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4551" y="5803324"/>
            <a:ext cx="11239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9"/>
          <p:cNvSpPr txBox="1"/>
          <p:nvPr>
            <p:ph idx="1" type="body"/>
          </p:nvPr>
        </p:nvSpPr>
        <p:spPr>
          <a:xfrm>
            <a:off x="279743" y="1286759"/>
            <a:ext cx="11495400" cy="5388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will be agile, not static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to allow evolution of  approach &amp; focused on methods and reporting, not a static threshold performance basis. Defined to prevent the misuse of data (intentional or otherwise) and foster good use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Graded compliance to the documentary standard seen as a mark of rigorousness and trust.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Compliance not </a:t>
            </a:r>
            <a:r>
              <a:rPr b="0" i="1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required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operate in field. Use a graded compliance (Gold/Silver/Bronze) &amp; encompass a ‘minimum viable’ to ‘ideal’ scale to maximise pragmatism. 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documentary standards specific for individual use cases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Some underlying standard/best practise on product and metadata content, with specific focus on facility scale emissions for: </a:t>
            </a:r>
            <a:endParaRPr/>
          </a:p>
          <a:p>
            <a:pPr indent="-34290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Alert (NRT leak identification)</a:t>
            </a:r>
            <a:endParaRPr/>
          </a:p>
          <a:p>
            <a:pPr indent="-34290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 emitter quantification (for regulation)</a:t>
            </a:r>
            <a:endParaRPr/>
          </a:p>
          <a:p>
            <a:pPr indent="-34290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Time-averaged accounting emissions (per facility/basin)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agreed language &amp; terminology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Extend existing definitions and taxonomy, concentrate on plume identification and quantification (L3 &gt; L4) </a:t>
            </a: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legislation/ regulation. 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49" name="Google Shape;149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/>
              <a:t>Workshop recommendations - structure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 Green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2024-04-10T02:43:14Z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b2453a6a-2cec-4645-96e7-3ea897cbb2bf</vt:lpwstr>
  </property>
  <property fmtid="{D5CDD505-2E9C-101B-9397-08002B2CF9AE}" pid="8" name="MSIP_Label_9df4b5af-ab42-45d5-91e7-45583bed1b2a_ContentBits">
    <vt:lpwstr>0</vt:lpwstr>
  </property>
  <property fmtid="{D5CDD505-2E9C-101B-9397-08002B2CF9AE}" pid="9" name="ContentTypeId">
    <vt:lpwstr>0x010100DADAECAEBB263C4EADBAD0FFE52E5DD1</vt:lpwstr>
  </property>
</Properties>
</file>