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Montserra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huNna7RwsqOxH6LxyVkfyYPzCU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8.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0"/>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0"/>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0"/>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2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 39</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2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2"/>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22"/>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22"/>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4"/>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4"/>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4"/>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9"/>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9"/>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unfccc.int/sites/default/files/english_paris_agreement.pdf" TargetMode="External"/><Relationship Id="rId4" Type="http://schemas.openxmlformats.org/officeDocument/2006/relationships/hyperlink" Target="https://www.lse.ac.uk/granthaminstitute/explainers/what-is-the-paris-agree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4500">
                <a:latin typeface="Montserrat"/>
                <a:ea typeface="Montserrat"/>
                <a:cs typeface="Montserrat"/>
                <a:sym typeface="Montserrat"/>
              </a:rPr>
              <a:t>Best Practices for Reporting Satellite Informed Emissions</a:t>
            </a:r>
            <a:endParaRPr sz="4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t/>
            </a:r>
            <a:endParaRPr i="1" sz="4500">
              <a:latin typeface="Montserrat"/>
              <a:ea typeface="Montserrat"/>
              <a:cs typeface="Montserrat"/>
              <a:sym typeface="Montserrat"/>
            </a:endParaRPr>
          </a:p>
        </p:txBody>
      </p:sp>
      <p:sp>
        <p:nvSpPr>
          <p:cNvPr id="67" name="Google Shape;67;p1"/>
          <p:cNvSpPr/>
          <p:nvPr/>
        </p:nvSpPr>
        <p:spPr>
          <a:xfrm>
            <a:off x="5556650" y="3979007"/>
            <a:ext cx="6459300" cy="24798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J Worden (NASA / JPL)</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CEOS GHG TT</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CEOS SIT 39 2024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April 7 Tokyo Japan</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0"/>
          <p:cNvSpPr txBox="1"/>
          <p:nvPr/>
        </p:nvSpPr>
        <p:spPr>
          <a:xfrm>
            <a:off x="119392" y="130723"/>
            <a:ext cx="9602677"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Montserrat"/>
                <a:ea typeface="Montserrat"/>
                <a:cs typeface="Montserrat"/>
                <a:sym typeface="Montserrat"/>
              </a:rPr>
              <a:t>Best practices challenge for facility scale emissions: Scattering and albedo variations challenge </a:t>
            </a:r>
            <a:r>
              <a:rPr b="1" i="1" lang="en-US" sz="2400" u="none" cap="none" strike="noStrike">
                <a:solidFill>
                  <a:schemeClr val="lt1"/>
                </a:solidFill>
                <a:latin typeface="Montserrat"/>
                <a:ea typeface="Montserrat"/>
                <a:cs typeface="Montserrat"/>
                <a:sym typeface="Montserrat"/>
              </a:rPr>
              <a:t>Reproducibility</a:t>
            </a:r>
            <a:endParaRPr/>
          </a:p>
          <a:p>
            <a:pPr indent="0" lvl="0" marL="0" marR="0" rtl="0" algn="l">
              <a:lnSpc>
                <a:spcPct val="10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pic>
        <p:nvPicPr>
          <p:cNvPr id="135" name="Google Shape;135;p10"/>
          <p:cNvPicPr preferRelativeResize="0"/>
          <p:nvPr/>
        </p:nvPicPr>
        <p:blipFill rotWithShape="1">
          <a:blip r:embed="rId3">
            <a:alphaModFix/>
          </a:blip>
          <a:srcRect b="0" l="0" r="0" t="0"/>
          <a:stretch/>
        </p:blipFill>
        <p:spPr>
          <a:xfrm>
            <a:off x="14503" y="1687987"/>
            <a:ext cx="4094259" cy="3510591"/>
          </a:xfrm>
          <a:prstGeom prst="rect">
            <a:avLst/>
          </a:prstGeom>
          <a:noFill/>
          <a:ln>
            <a:noFill/>
          </a:ln>
        </p:spPr>
      </p:pic>
      <p:pic>
        <p:nvPicPr>
          <p:cNvPr id="136" name="Google Shape;136;p10"/>
          <p:cNvPicPr preferRelativeResize="0"/>
          <p:nvPr/>
        </p:nvPicPr>
        <p:blipFill rotWithShape="1">
          <a:blip r:embed="rId4">
            <a:alphaModFix/>
          </a:blip>
          <a:srcRect b="0" l="0" r="0" t="0"/>
          <a:stretch/>
        </p:blipFill>
        <p:spPr>
          <a:xfrm>
            <a:off x="4148740" y="1690154"/>
            <a:ext cx="4097915" cy="3508423"/>
          </a:xfrm>
          <a:prstGeom prst="rect">
            <a:avLst/>
          </a:prstGeom>
          <a:noFill/>
          <a:ln>
            <a:noFill/>
          </a:ln>
        </p:spPr>
      </p:pic>
      <p:sp>
        <p:nvSpPr>
          <p:cNvPr id="137" name="Google Shape;137;p10"/>
          <p:cNvSpPr txBox="1"/>
          <p:nvPr/>
        </p:nvSpPr>
        <p:spPr>
          <a:xfrm>
            <a:off x="705845" y="1257447"/>
            <a:ext cx="35185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Enhanced CH4 from EMIT</a:t>
            </a:r>
            <a:endParaRPr/>
          </a:p>
        </p:txBody>
      </p:sp>
      <p:sp>
        <p:nvSpPr>
          <p:cNvPr id="138" name="Google Shape;138;p10"/>
          <p:cNvSpPr txBox="1"/>
          <p:nvPr/>
        </p:nvSpPr>
        <p:spPr>
          <a:xfrm>
            <a:off x="5172785" y="1257447"/>
            <a:ext cx="23256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Plume Mask</a:t>
            </a:r>
            <a:endParaRPr/>
          </a:p>
        </p:txBody>
      </p:sp>
      <p:sp>
        <p:nvSpPr>
          <p:cNvPr id="139" name="Google Shape;139;p10"/>
          <p:cNvSpPr/>
          <p:nvPr/>
        </p:nvSpPr>
        <p:spPr>
          <a:xfrm>
            <a:off x="2977432" y="4312058"/>
            <a:ext cx="1007893" cy="857955"/>
          </a:xfrm>
          <a:prstGeom prst="ellipse">
            <a:avLst/>
          </a:prstGeom>
          <a:solidFill>
            <a:srgbClr val="FFC000">
              <a:alpha val="27843"/>
            </a:srgb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0" name="Google Shape;140;p10"/>
          <p:cNvSpPr txBox="1"/>
          <p:nvPr/>
        </p:nvSpPr>
        <p:spPr>
          <a:xfrm>
            <a:off x="194899" y="5259786"/>
            <a:ext cx="1148223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An algorithm + human operator first generates a plume mask</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Expert must be used to determine a false positive in right-middle of image and to evaluate extension of plume in bottom right</a:t>
            </a:r>
            <a:endParaRPr/>
          </a:p>
        </p:txBody>
      </p:sp>
      <p:sp>
        <p:nvSpPr>
          <p:cNvPr id="141" name="Google Shape;141;p10"/>
          <p:cNvSpPr/>
          <p:nvPr/>
        </p:nvSpPr>
        <p:spPr>
          <a:xfrm>
            <a:off x="7071691" y="4309891"/>
            <a:ext cx="1007893" cy="857955"/>
          </a:xfrm>
          <a:prstGeom prst="ellipse">
            <a:avLst/>
          </a:prstGeom>
          <a:solidFill>
            <a:srgbClr val="FFC000">
              <a:alpha val="27843"/>
            </a:srgb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2" name="Google Shape;142;p10"/>
          <p:cNvSpPr/>
          <p:nvPr/>
        </p:nvSpPr>
        <p:spPr>
          <a:xfrm>
            <a:off x="3571103" y="2788520"/>
            <a:ext cx="537659" cy="689779"/>
          </a:xfrm>
          <a:prstGeom prst="ellipse">
            <a:avLst/>
          </a:prstGeom>
          <a:solidFill>
            <a:srgbClr val="FFC000">
              <a:alpha val="27843"/>
            </a:srgb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b="0" l="0" r="0" t="0"/>
          <a:stretch/>
        </p:blipFill>
        <p:spPr>
          <a:xfrm>
            <a:off x="0" y="1061545"/>
            <a:ext cx="9680028" cy="5445016"/>
          </a:xfrm>
          <a:prstGeom prst="rect">
            <a:avLst/>
          </a:prstGeom>
          <a:noFill/>
          <a:ln>
            <a:noFill/>
          </a:ln>
        </p:spPr>
      </p:pic>
      <p:sp>
        <p:nvSpPr>
          <p:cNvPr id="148" name="Google Shape;148;p11"/>
          <p:cNvSpPr txBox="1"/>
          <p:nvPr/>
        </p:nvSpPr>
        <p:spPr>
          <a:xfrm>
            <a:off x="38675" y="98396"/>
            <a:ext cx="9602677"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Montserrat"/>
                <a:ea typeface="Montserrat"/>
                <a:cs typeface="Montserrat"/>
                <a:sym typeface="Montserrat"/>
              </a:rPr>
              <a:t>Best practices challenge for facility scale emissions: Scattering and albedo variations challenge </a:t>
            </a:r>
            <a:r>
              <a:rPr b="1" i="1" lang="en-US" sz="2400" u="none" cap="none" strike="noStrike">
                <a:solidFill>
                  <a:schemeClr val="lt1"/>
                </a:solidFill>
                <a:latin typeface="Montserrat"/>
                <a:ea typeface="Montserrat"/>
                <a:cs typeface="Montserrat"/>
                <a:sym typeface="Montserrat"/>
              </a:rPr>
              <a:t>Reproducibility</a:t>
            </a:r>
            <a:endParaRPr/>
          </a:p>
          <a:p>
            <a:pPr indent="0" lvl="0" marL="0" marR="0" rtl="0" algn="l">
              <a:lnSpc>
                <a:spcPct val="10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nvSpPr>
        <p:spPr>
          <a:xfrm>
            <a:off x="21515" y="128427"/>
            <a:ext cx="10488830"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chemeClr val="lt1"/>
                </a:solidFill>
                <a:latin typeface="Montserrat"/>
                <a:ea typeface="Montserrat"/>
                <a:cs typeface="Montserrat"/>
                <a:sym typeface="Montserrat"/>
              </a:rPr>
              <a:t>Best Practices Challenge:  Need more robust </a:t>
            </a:r>
            <a:r>
              <a:rPr b="1" i="1" lang="en-US" sz="2200" u="none" cap="none" strike="noStrike">
                <a:solidFill>
                  <a:schemeClr val="lt1"/>
                </a:solidFill>
                <a:latin typeface="Montserrat"/>
                <a:ea typeface="Montserrat"/>
                <a:cs typeface="Montserrat"/>
                <a:sym typeface="Montserrat"/>
              </a:rPr>
              <a:t>Validation</a:t>
            </a:r>
            <a:r>
              <a:rPr b="0" i="0" lang="en-US" sz="2200" u="none" cap="none" strike="noStrike">
                <a:solidFill>
                  <a:schemeClr val="lt1"/>
                </a:solidFill>
                <a:latin typeface="Montserrat"/>
                <a:ea typeface="Montserrat"/>
                <a:cs typeface="Montserrat"/>
                <a:sym typeface="Montserrat"/>
              </a:rPr>
              <a:t> of plume detection + emissions estimates at facility scale</a:t>
            </a:r>
            <a:endParaRPr/>
          </a:p>
          <a:p>
            <a:pPr indent="0" lvl="0" marL="0" marR="0" rtl="0" algn="l">
              <a:lnSpc>
                <a:spcPct val="10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pic>
        <p:nvPicPr>
          <p:cNvPr id="154" name="Google Shape;154;p12"/>
          <p:cNvPicPr preferRelativeResize="0"/>
          <p:nvPr/>
        </p:nvPicPr>
        <p:blipFill rotWithShape="1">
          <a:blip r:embed="rId3">
            <a:alphaModFix/>
          </a:blip>
          <a:srcRect b="0" l="1" r="55055" t="12278"/>
          <a:stretch/>
        </p:blipFill>
        <p:spPr>
          <a:xfrm>
            <a:off x="119393" y="1406848"/>
            <a:ext cx="4052518" cy="4449279"/>
          </a:xfrm>
          <a:prstGeom prst="rect">
            <a:avLst/>
          </a:prstGeom>
          <a:noFill/>
          <a:ln>
            <a:noFill/>
          </a:ln>
        </p:spPr>
      </p:pic>
      <p:sp>
        <p:nvSpPr>
          <p:cNvPr id="155" name="Google Shape;155;p12"/>
          <p:cNvSpPr txBox="1"/>
          <p:nvPr/>
        </p:nvSpPr>
        <p:spPr>
          <a:xfrm>
            <a:off x="419839" y="5964997"/>
            <a:ext cx="889580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Figure courtesy of GHGSat</a:t>
            </a:r>
            <a:endParaRPr b="0" i="0" sz="1400" u="none" cap="none" strike="noStrike">
              <a:solidFill>
                <a:srgbClr val="000000"/>
              </a:solidFill>
              <a:latin typeface="Arial"/>
              <a:ea typeface="Arial"/>
              <a:cs typeface="Arial"/>
              <a:sym typeface="Arial"/>
            </a:endParaRPr>
          </a:p>
        </p:txBody>
      </p:sp>
      <p:sp>
        <p:nvSpPr>
          <p:cNvPr id="156" name="Google Shape;156;p12"/>
          <p:cNvSpPr txBox="1"/>
          <p:nvPr/>
        </p:nvSpPr>
        <p:spPr>
          <a:xfrm>
            <a:off x="4395920" y="1200053"/>
            <a:ext cx="7492021" cy="48013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Developing best practices is facilitated by a robust network for validation as it allows testing of  top-down methodologies and validation of emissions and their uncertainties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(Left Figure) Ground validation is possible for facility scale emissions estimates but this capability is still in its nascent phase and only provides validation under optimal conditions.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We need validation for the range of conditions that are typically observed, not for optimal conditions.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Can CEOS support validation of facility scale emissions?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Use of aircraft and ground campaigns to support emissions quantification, intercomparison, and validation</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Coordination of satellite measurements to measure over same site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3"/>
          <p:cNvSpPr txBox="1"/>
          <p:nvPr/>
        </p:nvSpPr>
        <p:spPr>
          <a:xfrm>
            <a:off x="357100" y="1290950"/>
            <a:ext cx="11631900" cy="126953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1700" u="none" cap="none" strike="noStrike">
                <a:solidFill>
                  <a:schemeClr val="dk1"/>
                </a:solidFill>
                <a:latin typeface="Montserrat"/>
                <a:ea typeface="Montserrat"/>
                <a:cs typeface="Montserrat"/>
                <a:sym typeface="Montserrat"/>
              </a:rPr>
              <a:t> </a:t>
            </a:r>
            <a:endParaRPr b="1" i="0" sz="1700" u="none" cap="none" strike="noStrike">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Clr>
                <a:srgbClr val="000000"/>
              </a:buClr>
              <a:buSzPts val="1700"/>
              <a:buFont typeface="Arial"/>
              <a:buNone/>
            </a:pPr>
            <a:r>
              <a:t/>
            </a:r>
            <a:endParaRPr b="1" i="0" sz="1700" u="none" cap="none" strike="noStrike">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Clr>
                <a:srgbClr val="000000"/>
              </a:buClr>
              <a:buSzPts val="1700"/>
              <a:buFont typeface="Arial"/>
              <a:buNone/>
            </a:pPr>
            <a:r>
              <a:t/>
            </a:r>
            <a:endParaRPr b="1" i="1" sz="1700" u="none" cap="none" strike="noStrike">
              <a:solidFill>
                <a:schemeClr val="accent2"/>
              </a:solidFill>
              <a:latin typeface="Montserrat"/>
              <a:ea typeface="Montserrat"/>
              <a:cs typeface="Montserrat"/>
              <a:sym typeface="Montserrat"/>
            </a:endParaRPr>
          </a:p>
        </p:txBody>
      </p:sp>
      <p:sp>
        <p:nvSpPr>
          <p:cNvPr id="162" name="Google Shape;162;p13"/>
          <p:cNvSpPr txBox="1"/>
          <p:nvPr/>
        </p:nvSpPr>
        <p:spPr>
          <a:xfrm>
            <a:off x="357100" y="210206"/>
            <a:ext cx="1080505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Montserrat"/>
                <a:ea typeface="Montserrat"/>
                <a:cs typeface="Montserrat"/>
                <a:sym typeface="Montserrat"/>
              </a:rPr>
              <a:t>Summary</a:t>
            </a:r>
            <a:endParaRPr/>
          </a:p>
        </p:txBody>
      </p:sp>
      <p:sp>
        <p:nvSpPr>
          <p:cNvPr id="163" name="Google Shape;163;p13"/>
          <p:cNvSpPr txBox="1"/>
          <p:nvPr/>
        </p:nvSpPr>
        <p:spPr>
          <a:xfrm>
            <a:off x="303550" y="1167275"/>
            <a:ext cx="11739000" cy="551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rgbClr val="000000"/>
                </a:solidFill>
                <a:latin typeface="Montserrat"/>
                <a:ea typeface="Montserrat"/>
                <a:cs typeface="Montserrat"/>
                <a:sym typeface="Montserrat"/>
              </a:rPr>
              <a:t>Summary: </a:t>
            </a:r>
            <a:endParaRPr/>
          </a:p>
          <a:p>
            <a:pPr indent="-285750" lvl="0" marL="285750" marR="0" rtl="0" algn="l">
              <a:lnSpc>
                <a:spcPct val="100000"/>
              </a:lnSpc>
              <a:spcBef>
                <a:spcPts val="0"/>
              </a:spcBef>
              <a:spcAft>
                <a:spcPts val="0"/>
              </a:spcAft>
              <a:buClr>
                <a:srgbClr val="000000"/>
              </a:buClr>
              <a:buSzPts val="2200"/>
              <a:buFont typeface="Noto Sans Symbols"/>
              <a:buChar char="❖"/>
            </a:pPr>
            <a:r>
              <a:rPr b="0" i="0" lang="en-US" sz="2200" u="none" cap="none" strike="noStrike">
                <a:solidFill>
                  <a:srgbClr val="000000"/>
                </a:solidFill>
                <a:latin typeface="Montserrat"/>
                <a:ea typeface="Montserrat"/>
                <a:cs typeface="Montserrat"/>
                <a:sym typeface="Montserrat"/>
              </a:rPr>
              <a:t>Emissions based on Public and New Space observations of CO</a:t>
            </a:r>
            <a:r>
              <a:rPr b="0" baseline="-25000" i="0" lang="en-US" sz="2200" u="none" cap="none" strike="noStrike">
                <a:solidFill>
                  <a:srgbClr val="000000"/>
                </a:solidFill>
                <a:latin typeface="Montserrat"/>
                <a:ea typeface="Montserrat"/>
                <a:cs typeface="Montserrat"/>
                <a:sym typeface="Montserrat"/>
              </a:rPr>
              <a:t>2</a:t>
            </a:r>
            <a:r>
              <a:rPr b="0" i="0" lang="en-US" sz="2200" u="none" cap="none" strike="noStrike">
                <a:solidFill>
                  <a:srgbClr val="000000"/>
                </a:solidFill>
                <a:latin typeface="Montserrat"/>
                <a:ea typeface="Montserrat"/>
                <a:cs typeface="Montserrat"/>
                <a:sym typeface="Montserrat"/>
              </a:rPr>
              <a:t> and CH</a:t>
            </a:r>
            <a:r>
              <a:rPr b="0" baseline="-25000" i="0" lang="en-US" sz="2200" u="none" cap="none" strike="noStrike">
                <a:solidFill>
                  <a:srgbClr val="000000"/>
                </a:solidFill>
                <a:latin typeface="Montserrat"/>
                <a:ea typeface="Montserrat"/>
                <a:cs typeface="Montserrat"/>
                <a:sym typeface="Montserrat"/>
              </a:rPr>
              <a:t>4</a:t>
            </a:r>
            <a:r>
              <a:rPr b="0" i="0" lang="en-US" sz="2200" u="none" cap="none" strike="noStrike">
                <a:solidFill>
                  <a:srgbClr val="000000"/>
                </a:solidFill>
                <a:latin typeface="Montserrat"/>
                <a:ea typeface="Montserrat"/>
                <a:cs typeface="Montserrat"/>
                <a:sym typeface="Montserrat"/>
              </a:rPr>
              <a:t> are increasingly being used for policy as well as science and are likely needed for a functioning carbon market</a:t>
            </a:r>
            <a:endParaRPr/>
          </a:p>
          <a:p>
            <a:pPr indent="-285750" lvl="0" marL="285750" marR="0" rtl="0" algn="l">
              <a:lnSpc>
                <a:spcPct val="100000"/>
              </a:lnSpc>
              <a:spcBef>
                <a:spcPts val="0"/>
              </a:spcBef>
              <a:spcAft>
                <a:spcPts val="0"/>
              </a:spcAft>
              <a:buClr>
                <a:srgbClr val="000000"/>
              </a:buClr>
              <a:buSzPts val="2200"/>
              <a:buFont typeface="Noto Sans Symbols"/>
              <a:buChar char="❖"/>
            </a:pPr>
            <a:r>
              <a:rPr b="0" i="0" lang="en-US" sz="2200" u="none" cap="none" strike="noStrike">
                <a:solidFill>
                  <a:srgbClr val="000000"/>
                </a:solidFill>
                <a:latin typeface="Montserrat"/>
                <a:ea typeface="Montserrat"/>
                <a:cs typeface="Montserrat"/>
                <a:sym typeface="Montserrat"/>
              </a:rPr>
              <a:t>We need a set of best practices (community accepted methodology, Verification, Validation, Uncertainty Quantification+traceability to reference measurements, reproducibility)</a:t>
            </a:r>
            <a:endParaRPr/>
          </a:p>
          <a:p>
            <a:pPr indent="-285750" lvl="0" marL="285750" marR="0" rtl="0" algn="l">
              <a:lnSpc>
                <a:spcPct val="100000"/>
              </a:lnSpc>
              <a:spcBef>
                <a:spcPts val="0"/>
              </a:spcBef>
              <a:spcAft>
                <a:spcPts val="0"/>
              </a:spcAft>
              <a:buClr>
                <a:srgbClr val="000000"/>
              </a:buClr>
              <a:buSzPts val="2200"/>
              <a:buFont typeface="Noto Sans Symbols"/>
              <a:buChar char="❖"/>
            </a:pPr>
            <a:r>
              <a:rPr b="0" i="0" lang="en-US" sz="2200" u="none" cap="none" strike="noStrike">
                <a:solidFill>
                  <a:srgbClr val="000000"/>
                </a:solidFill>
                <a:latin typeface="Montserrat"/>
                <a:ea typeface="Montserrat"/>
                <a:cs typeface="Montserrat"/>
                <a:sym typeface="Montserrat"/>
              </a:rPr>
              <a:t>CEOS support of ”Best Practices” effort enables interaction with New Space measurements 🡪 New Space adoption of best practices increases trust / usability of their data. </a:t>
            </a:r>
            <a:endParaRPr/>
          </a:p>
          <a:p>
            <a:pPr indent="-285750" lvl="0" marL="285750" marR="0" rtl="0" algn="l">
              <a:lnSpc>
                <a:spcPct val="100000"/>
              </a:lnSpc>
              <a:spcBef>
                <a:spcPts val="0"/>
              </a:spcBef>
              <a:spcAft>
                <a:spcPts val="0"/>
              </a:spcAft>
              <a:buClr>
                <a:srgbClr val="000000"/>
              </a:buClr>
              <a:buSzPts val="2200"/>
              <a:buFont typeface="Noto Sans Symbols"/>
              <a:buChar char="❖"/>
            </a:pPr>
            <a:r>
              <a:rPr b="0" i="0" lang="en-US" sz="2200" u="none" cap="none" strike="noStrike">
                <a:solidFill>
                  <a:srgbClr val="000000"/>
                </a:solidFill>
                <a:latin typeface="Montserrat"/>
                <a:ea typeface="Montserrat"/>
                <a:cs typeface="Montserrat"/>
                <a:sym typeface="Montserrat"/>
              </a:rPr>
              <a:t>IMEO supports Best Practice effort in order to improve trust of large methane emission detections.</a:t>
            </a:r>
            <a:endParaRPr/>
          </a:p>
          <a:p>
            <a:pPr indent="-285750" lvl="0" marL="285750" marR="0" rtl="0" algn="l">
              <a:lnSpc>
                <a:spcPct val="100000"/>
              </a:lnSpc>
              <a:spcBef>
                <a:spcPts val="0"/>
              </a:spcBef>
              <a:spcAft>
                <a:spcPts val="0"/>
              </a:spcAft>
              <a:buClr>
                <a:srgbClr val="000000"/>
              </a:buClr>
              <a:buSzPts val="2200"/>
              <a:buFont typeface="Noto Sans Symbols"/>
              <a:buChar char="❖"/>
            </a:pPr>
            <a:r>
              <a:rPr b="0" i="0" lang="en-US" sz="2200" u="none" cap="none" strike="noStrike">
                <a:solidFill>
                  <a:srgbClr val="000000"/>
                </a:solidFill>
                <a:latin typeface="Montserrat"/>
                <a:ea typeface="Montserrat"/>
                <a:cs typeface="Montserrat"/>
                <a:sym typeface="Montserrat"/>
              </a:rPr>
              <a:t>Lessons learned can apply to developing best practices for area fluxes in support of the global stock take that are needed to track changes to the global carbon cycle. </a:t>
            </a:r>
            <a:endParaRPr b="0" i="0" sz="2200" u="none" cap="none" strike="noStrike">
              <a:solidFill>
                <a:srgbClr val="000000"/>
              </a:solidFill>
              <a:latin typeface="Montserrat"/>
              <a:ea typeface="Montserrat"/>
              <a:cs typeface="Montserrat"/>
              <a:sym typeface="Montserrat"/>
            </a:endParaRPr>
          </a:p>
          <a:p>
            <a:pPr indent="-146050" lvl="0" marL="285750" marR="0" rtl="0" algn="l">
              <a:lnSpc>
                <a:spcPct val="100000"/>
              </a:lnSpc>
              <a:spcBef>
                <a:spcPts val="0"/>
              </a:spcBef>
              <a:spcAft>
                <a:spcPts val="0"/>
              </a:spcAft>
              <a:buClr>
                <a:srgbClr val="000000"/>
              </a:buClr>
              <a:buSzPts val="2200"/>
              <a:buFont typeface="Noto Sans Symbols"/>
              <a:buNone/>
            </a:pPr>
            <a:r>
              <a:t/>
            </a:r>
            <a:endParaRPr b="0" i="0" sz="2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txBox="1"/>
          <p:nvPr>
            <p:ph idx="1" type="body"/>
          </p:nvPr>
        </p:nvSpPr>
        <p:spPr>
          <a:xfrm>
            <a:off x="3256619" y="2861816"/>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US"/>
              <a:t>Thank You!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nvSpPr>
        <p:spPr>
          <a:xfrm>
            <a:off x="357100" y="1290950"/>
            <a:ext cx="11631900" cy="126953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1700" u="none" cap="none" strike="noStrike">
                <a:solidFill>
                  <a:schemeClr val="dk1"/>
                </a:solidFill>
                <a:latin typeface="Montserrat"/>
                <a:ea typeface="Montserrat"/>
                <a:cs typeface="Montserrat"/>
                <a:sym typeface="Montserrat"/>
              </a:rPr>
              <a:t> </a:t>
            </a:r>
            <a:endParaRPr b="1" i="0" sz="1700" u="none" cap="none" strike="noStrike">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Clr>
                <a:srgbClr val="000000"/>
              </a:buClr>
              <a:buSzPts val="1700"/>
              <a:buFont typeface="Arial"/>
              <a:buNone/>
            </a:pPr>
            <a:r>
              <a:t/>
            </a:r>
            <a:endParaRPr b="1" i="0" sz="1700" u="none" cap="none" strike="noStrike">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Clr>
                <a:srgbClr val="000000"/>
              </a:buClr>
              <a:buSzPts val="1700"/>
              <a:buFont typeface="Arial"/>
              <a:buNone/>
            </a:pPr>
            <a:r>
              <a:t/>
            </a:r>
            <a:endParaRPr b="1" i="1" sz="1700" u="none" cap="none" strike="noStrike">
              <a:solidFill>
                <a:schemeClr val="accent2"/>
              </a:solidFill>
              <a:latin typeface="Montserrat"/>
              <a:ea typeface="Montserrat"/>
              <a:cs typeface="Montserrat"/>
              <a:sym typeface="Montserrat"/>
            </a:endParaRPr>
          </a:p>
        </p:txBody>
      </p:sp>
      <p:sp>
        <p:nvSpPr>
          <p:cNvPr id="174" name="Google Shape;174;p15"/>
          <p:cNvSpPr txBox="1"/>
          <p:nvPr/>
        </p:nvSpPr>
        <p:spPr>
          <a:xfrm>
            <a:off x="357100" y="210206"/>
            <a:ext cx="1080505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Montserrat"/>
                <a:ea typeface="Montserrat"/>
                <a:cs typeface="Montserrat"/>
                <a:sym typeface="Montserrat"/>
              </a:rPr>
              <a:t>Summary and Requests for Best Practices Effort</a:t>
            </a:r>
            <a:endParaRPr/>
          </a:p>
        </p:txBody>
      </p:sp>
      <p:sp>
        <p:nvSpPr>
          <p:cNvPr id="175" name="Google Shape;175;p15"/>
          <p:cNvSpPr txBox="1"/>
          <p:nvPr/>
        </p:nvSpPr>
        <p:spPr>
          <a:xfrm>
            <a:off x="48900" y="1290950"/>
            <a:ext cx="11786000" cy="5632311"/>
          </a:xfrm>
          <a:prstGeom prst="rect">
            <a:avLst/>
          </a:prstGeom>
          <a:noFill/>
          <a:ln>
            <a:noFill/>
          </a:ln>
        </p:spPr>
        <p:txBody>
          <a:bodyPr anchorCtr="0" anchor="t" bIns="45700" lIns="91425" spcFirstLastPara="1" rIns="91425" wrap="square" tIns="45700">
            <a:spAutoFit/>
          </a:bodyPr>
          <a:lstStyle/>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1800" u="none" cap="none" strike="noStrike">
                <a:solidFill>
                  <a:srgbClr val="000000"/>
                </a:solidFill>
                <a:latin typeface="Montserrat"/>
                <a:ea typeface="Montserrat"/>
                <a:cs typeface="Montserrat"/>
                <a:sym typeface="Montserrat"/>
              </a:rPr>
              <a:t>Requests: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Cross-validation requires coordination for tip/q and coordinated measurements (Also an IMEO request)</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Support validation efforts of facility scale emissions estimates: fit for purpose aircraft and ground campaigns </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Continued support of effort to define best practices for quantifying and reporting emissions</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Support work with partners (e.g. IMEO, G3W, CAMS, USA GHGCenter, NPL, NIST) to develop Best Practices protocols for emissions estimates.  </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Support efforts for bottom-up community to work with top-down community to derive accurate inventories for tracking global fluxes in support of the stock take and methane pledge</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Montserrat"/>
                <a:ea typeface="Montserrat"/>
                <a:cs typeface="Montserrat"/>
                <a:sym typeface="Montserrat"/>
              </a:rPr>
              <a:t>Support development of best practices and corresponding quality assessment guidelines for New Space measurements</a:t>
            </a:r>
            <a:endParaRPr b="0" i="0" sz="1800" u="none" cap="none" strike="noStrike">
              <a:solidFill>
                <a:srgbClr val="000000"/>
              </a:solidFill>
              <a:latin typeface="Montserrat"/>
              <a:ea typeface="Montserrat"/>
              <a:cs typeface="Montserrat"/>
              <a:sym typeface="Montserrat"/>
            </a:endParaRPr>
          </a:p>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1" lang="en-US" sz="1800" u="none" cap="none" strike="noStrike">
                <a:solidFill>
                  <a:srgbClr val="000000"/>
                </a:solidFill>
                <a:latin typeface="Montserrat"/>
                <a:ea typeface="Montserrat"/>
                <a:cs typeface="Montserrat"/>
                <a:sym typeface="Montserrat"/>
              </a:rPr>
              <a:t>Discussion and Feedback Requested</a:t>
            </a:r>
            <a:endParaRPr/>
          </a:p>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Montserrat"/>
              <a:ea typeface="Montserrat"/>
              <a:cs typeface="Montserrat"/>
              <a:sym typeface="Montserrat"/>
            </a:endParaRPr>
          </a:p>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Montserrat"/>
              <a:ea typeface="Montserrat"/>
              <a:cs typeface="Montserrat"/>
              <a:sym typeface="Montserrat"/>
            </a:endParaRPr>
          </a:p>
          <a:p>
            <a:pPr indent="-171450" lvl="0" marL="2857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At what level should CEOS be involved?</a:t>
            </a:r>
            <a:endParaRPr/>
          </a:p>
          <a:p>
            <a:pPr indent="-381000" lvl="1" marL="914400" rtl="0" algn="l">
              <a:lnSpc>
                <a:spcPct val="115000"/>
              </a:lnSpc>
              <a:spcBef>
                <a:spcPts val="500"/>
              </a:spcBef>
              <a:spcAft>
                <a:spcPts val="0"/>
              </a:spcAft>
              <a:buSzPts val="2400"/>
              <a:buChar char="▪"/>
            </a:pPr>
            <a:r>
              <a:rPr lang="en-US"/>
              <a:t>CEOS affiliated agencies are already involved with supporting VVUQ through aircraft / ground campaigns and through developing methodology via Projects such as  NASA EMIT + AVIRIS and  ESA Medusa</a:t>
            </a:r>
            <a:endParaRPr/>
          </a:p>
          <a:p>
            <a:pPr indent="-381000" lvl="1" marL="914400" rtl="0" algn="l">
              <a:lnSpc>
                <a:spcPct val="115000"/>
              </a:lnSpc>
              <a:spcBef>
                <a:spcPts val="500"/>
              </a:spcBef>
              <a:spcAft>
                <a:spcPts val="0"/>
              </a:spcAft>
              <a:buSzPts val="2400"/>
              <a:buChar char="▪"/>
            </a:pPr>
            <a:r>
              <a:rPr lang="en-US"/>
              <a:t>Involvement with Best Practices supports integration of New Space data for use with public mission data</a:t>
            </a:r>
            <a:endParaRPr/>
          </a:p>
        </p:txBody>
      </p:sp>
      <p:sp>
        <p:nvSpPr>
          <p:cNvPr id="181" name="Google Shape;181;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(for Best Practices Discussion)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ph idx="1" type="body"/>
          </p:nvPr>
        </p:nvSpPr>
        <p:spPr>
          <a:xfrm>
            <a:off x="348300" y="1200187"/>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2400"/>
              <a:t>Intellectual property concerns mean that provenance of data in different levels of data products (L1 radiances, L2 concentration enhancements, and L4 emissions) are not necessarily traceable</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400"/>
              <a:t>Need to develop evaluation metrics for how well these products are reported and evaluated (in process with ESA / NASA evaluation team)</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400"/>
              <a:t>Public missions (e.g. EMIT, CO2Image) can be used as benchmarks for data products and transparency</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400"/>
              <a:t>May need to move away from “no false positive” for public missions and instead provide gradation of data quality flags </a:t>
            </a:r>
            <a:endParaRPr/>
          </a:p>
        </p:txBody>
      </p:sp>
      <p:sp>
        <p:nvSpPr>
          <p:cNvPr id="187" name="Google Shape;187;p17"/>
          <p:cNvSpPr txBox="1"/>
          <p:nvPr>
            <p:ph type="title"/>
          </p:nvPr>
        </p:nvSpPr>
        <p:spPr>
          <a:xfrm>
            <a:off x="176048" y="175939"/>
            <a:ext cx="9927508"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600"/>
              <a:t>Use Case 2: Other factors affecting how plume mapping based emissions are reported from New Space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8"/>
          <p:cNvSpPr txBox="1"/>
          <p:nvPr>
            <p:ph type="title"/>
          </p:nvPr>
        </p:nvSpPr>
        <p:spPr>
          <a:xfrm>
            <a:off x="0" y="133719"/>
            <a:ext cx="9795641"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000"/>
              <a:t>Best Practice Challenge for Global Top Down Emissions Estimates:</a:t>
            </a:r>
            <a:br>
              <a:rPr lang="en-US" sz="2000"/>
            </a:br>
            <a:r>
              <a:rPr lang="en-US" sz="2000"/>
              <a:t>Computational expense leads to issues with reproducibility, interpretation, and intercomparison</a:t>
            </a:r>
            <a:endParaRPr/>
          </a:p>
        </p:txBody>
      </p:sp>
      <p:sp>
        <p:nvSpPr>
          <p:cNvPr id="193" name="Google Shape;193;p18"/>
          <p:cNvSpPr txBox="1"/>
          <p:nvPr/>
        </p:nvSpPr>
        <p:spPr>
          <a:xfrm>
            <a:off x="-70073" y="1010245"/>
            <a:ext cx="11328402" cy="532453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Montserrat"/>
                <a:ea typeface="Montserrat"/>
                <a:cs typeface="Montserrat"/>
                <a:sym typeface="Montserrat"/>
              </a:rPr>
              <a:t>Traceability is not an issue with global “top-down estimates” as data are traceable back to robust cal/val system (e.g. TCCON / COCCON). </a:t>
            </a:r>
            <a:endParaRPr/>
          </a:p>
          <a:p>
            <a:pPr indent="-177800" lvl="0" marL="28575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Montserrat"/>
                <a:ea typeface="Montserrat"/>
                <a:cs typeface="Montserrat"/>
                <a:sym typeface="Montserrat"/>
              </a:rPr>
              <a:t>Computational expense leads to challenges with reproducibility.</a:t>
            </a:r>
            <a:endParaRPr/>
          </a:p>
          <a:p>
            <a:pPr indent="0" lvl="0" marL="0" marR="0" rtl="0" algn="l">
              <a:lnSpc>
                <a:spcPct val="100000"/>
              </a:lnSpc>
              <a:spcBef>
                <a:spcPts val="0"/>
              </a:spcBef>
              <a:spcAft>
                <a:spcPts val="0"/>
              </a:spcAft>
              <a:buNone/>
            </a:pPr>
            <a:r>
              <a:t/>
            </a:r>
            <a:endParaRPr b="0" i="0" sz="17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Montserrat"/>
                <a:ea typeface="Montserrat"/>
                <a:cs typeface="Montserrat"/>
                <a:sym typeface="Montserrat"/>
              </a:rPr>
              <a:t>Interpretation of data may be difficult because computational expense limits reporting of required products such as posterior covariances.</a:t>
            </a:r>
            <a:endParaRPr/>
          </a:p>
          <a:p>
            <a:pPr indent="-177800" lvl="0" marL="28575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700"/>
              <a:buFont typeface="Arial"/>
              <a:buChar char="•"/>
            </a:pPr>
            <a:r>
              <a:rPr b="1" i="1" lang="en-US" sz="1700" u="none" cap="none" strike="noStrike">
                <a:solidFill>
                  <a:srgbClr val="000000"/>
                </a:solidFill>
                <a:latin typeface="Montserrat"/>
                <a:ea typeface="Montserrat"/>
                <a:cs typeface="Montserrat"/>
                <a:sym typeface="Montserrat"/>
              </a:rPr>
              <a:t>Example: Miller et al (Nat Com 2019) uses GOSAT data to report that Chinese (methane) coal emissions are not decreasing because of policy changes</a:t>
            </a:r>
            <a:endParaRPr/>
          </a:p>
          <a:p>
            <a:pPr indent="-177800" lvl="0" marL="28575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Montserrat"/>
                <a:ea typeface="Montserrat"/>
                <a:cs typeface="Montserrat"/>
                <a:sym typeface="Montserrat"/>
              </a:rPr>
              <a:t>Subsequent analysis by Zhang et al. (PNAS 2022) and Worden et al. (AGU Advances), also using GOSAT data, reveals that </a:t>
            </a:r>
            <a:r>
              <a:rPr b="1" i="1" lang="en-US" sz="1700" u="none" cap="none" strike="noStrike">
                <a:solidFill>
                  <a:srgbClr val="000000"/>
                </a:solidFill>
                <a:latin typeface="Montserrat"/>
                <a:ea typeface="Montserrat"/>
                <a:cs typeface="Montserrat"/>
                <a:sym typeface="Montserrat"/>
              </a:rPr>
              <a:t>Miller et al. result is not accurate</a:t>
            </a:r>
            <a:r>
              <a:rPr b="0" i="0" lang="en-US" sz="1700" u="none" cap="none" strike="noStrike">
                <a:solidFill>
                  <a:srgbClr val="000000"/>
                </a:solidFill>
                <a:latin typeface="Montserrat"/>
                <a:ea typeface="Montserrat"/>
                <a:cs typeface="Montserrat"/>
                <a:sym typeface="Montserrat"/>
              </a:rPr>
              <a:t>🡪 Correlations between emissions obfuscate reduction in coal emissions.  The analytic inversions in Zhang et al. and Worden et al. report posterior covariances and priors and these allow us to more accurately assess of Chinese (methane) coal emissions and trends.</a:t>
            </a:r>
            <a:endParaRPr/>
          </a:p>
          <a:p>
            <a:pPr indent="-177800" lvl="0" marL="28575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Montserrat"/>
                <a:ea typeface="Montserrat"/>
                <a:cs typeface="Montserrat"/>
                <a:sym typeface="Montserrat"/>
              </a:rPr>
              <a:t>Conclusion: In order to robustly estimate emissions and their trends and to better intercompare between results, we need to report priors, prior and posterior covariances, and quality assessment metrics for top down inversions.  (this is analogous to satellite composition products)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1" type="body"/>
          </p:nvPr>
        </p:nvSpPr>
        <p:spPr>
          <a:xfrm>
            <a:off x="348308" y="136803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Char char="❖"/>
            </a:pPr>
            <a:r>
              <a:rPr b="0" i="0" lang="en-US" sz="2000">
                <a:solidFill>
                  <a:srgbClr val="585A75"/>
                </a:solidFill>
                <a:highlight>
                  <a:srgbClr val="FFFFFF"/>
                </a:highlight>
                <a:latin typeface="Montserrat"/>
                <a:ea typeface="Montserrat"/>
                <a:cs typeface="Montserrat"/>
                <a:sym typeface="Montserrat"/>
              </a:rPr>
              <a:t>The Global Stocktake (GST) is a comprehensive assessment of the world’s progress on climate action. Anchored in </a:t>
            </a:r>
            <a:r>
              <a:rPr b="1" i="0" lang="en-US" sz="2000" u="sng">
                <a:solidFill>
                  <a:srgbClr val="585A75"/>
                </a:solidFill>
                <a:highlight>
                  <a:srgbClr val="FFFFFF"/>
                </a:highlight>
                <a:latin typeface="Montserrat"/>
                <a:ea typeface="Montserrat"/>
                <a:cs typeface="Montserrat"/>
                <a:sym typeface="Montserrat"/>
                <a:hlinkClick r:id="rId3">
                  <a:extLst>
                    <a:ext uri="{A12FA001-AC4F-418D-AE19-62706E023703}">
                      <ahyp:hlinkClr val="tx"/>
                    </a:ext>
                  </a:extLst>
                </a:hlinkClick>
              </a:rPr>
              <a:t>Article 14﻿</a:t>
            </a:r>
            <a:r>
              <a:rPr b="0" i="0" lang="en-US" sz="2000">
                <a:solidFill>
                  <a:srgbClr val="585A75"/>
                </a:solidFill>
                <a:highlight>
                  <a:srgbClr val="FFFFFF"/>
                </a:highlight>
                <a:latin typeface="Montserrat"/>
                <a:ea typeface="Montserrat"/>
                <a:cs typeface="Montserrat"/>
                <a:sym typeface="Montserrat"/>
              </a:rPr>
              <a:t> of the </a:t>
            </a:r>
            <a:r>
              <a:rPr b="1" i="0" lang="en-US" sz="2000" u="sng">
                <a:solidFill>
                  <a:srgbClr val="585A75"/>
                </a:solidFill>
                <a:highlight>
                  <a:srgbClr val="FFFFFF"/>
                </a:highlight>
                <a:latin typeface="Montserrat"/>
                <a:ea typeface="Montserrat"/>
                <a:cs typeface="Montserrat"/>
                <a:sym typeface="Montserrat"/>
                <a:hlinkClick r:id="rId4">
                  <a:extLst>
                    <a:ext uri="{A12FA001-AC4F-418D-AE19-62706E023703}">
                      <ahyp:hlinkClr val="tx"/>
                    </a:ext>
                  </a:extLst>
                </a:hlinkClick>
              </a:rPr>
              <a:t>Paris Agreement</a:t>
            </a:r>
            <a:r>
              <a:rPr b="0" i="0" lang="en-US" sz="2000">
                <a:solidFill>
                  <a:srgbClr val="585A75"/>
                </a:solidFill>
                <a:highlight>
                  <a:srgbClr val="FFFFFF"/>
                </a:highlight>
                <a:latin typeface="Montserrat"/>
                <a:ea typeface="Montserrat"/>
                <a:cs typeface="Montserrat"/>
                <a:sym typeface="Montserrat"/>
              </a:rPr>
              <a:t>, it is intended to inform Parties to the Agreement on their progress against its goals, including but not limited to limiting global temperature rise to 1.5°C.</a:t>
            </a:r>
            <a:endParaRPr/>
          </a:p>
          <a:p>
            <a:pPr indent="0" lvl="0" marL="50800" rtl="0" algn="l">
              <a:lnSpc>
                <a:spcPct val="115000"/>
              </a:lnSpc>
              <a:spcBef>
                <a:spcPts val="1000"/>
              </a:spcBef>
              <a:spcAft>
                <a:spcPts val="0"/>
              </a:spcAft>
              <a:buSzPts val="2800"/>
              <a:buNone/>
            </a:pPr>
            <a:r>
              <a:rPr b="0" i="0" lang="en-US" sz="2000">
                <a:solidFill>
                  <a:srgbClr val="585A75"/>
                </a:solidFill>
                <a:highlight>
                  <a:srgbClr val="FFFFFF"/>
                </a:highlight>
                <a:latin typeface="Montserrat"/>
                <a:ea typeface="Montserrat"/>
                <a:cs typeface="Montserrat"/>
                <a:sym typeface="Montserrat"/>
              </a:rPr>
              <a:t>Drastically reduce greenhouse gas emissions to keep global temperature rise below 2°C and ideally 1.5°C (Article 2.1.a)</a:t>
            </a:r>
            <a:endParaRPr/>
          </a:p>
          <a:p>
            <a:pPr indent="-406400" lvl="0" marL="457200" rtl="0" algn="l">
              <a:lnSpc>
                <a:spcPct val="115000"/>
              </a:lnSpc>
              <a:spcBef>
                <a:spcPts val="1000"/>
              </a:spcBef>
              <a:spcAft>
                <a:spcPts val="0"/>
              </a:spcAft>
              <a:buSzPts val="2800"/>
              <a:buChar char="❖"/>
            </a:pPr>
            <a:r>
              <a:rPr i="0" lang="en-US" sz="2000">
                <a:solidFill>
                  <a:srgbClr val="222222"/>
                </a:solidFill>
                <a:highlight>
                  <a:srgbClr val="FFFFFF"/>
                </a:highlight>
                <a:latin typeface="Montserrat"/>
                <a:ea typeface="Montserrat"/>
                <a:cs typeface="Montserrat"/>
                <a:sym typeface="Montserrat"/>
              </a:rPr>
              <a:t>The Global Methane Pledge (GMP) was launched at COP26 by the European Union and the United States.  </a:t>
            </a:r>
            <a:endParaRPr/>
          </a:p>
          <a:p>
            <a:pPr indent="-406400" lvl="0" marL="457200" rtl="0" algn="l">
              <a:lnSpc>
                <a:spcPct val="115000"/>
              </a:lnSpc>
              <a:spcBef>
                <a:spcPts val="1000"/>
              </a:spcBef>
              <a:spcAft>
                <a:spcPts val="0"/>
              </a:spcAft>
              <a:buSzPts val="2800"/>
              <a:buChar char="❖"/>
            </a:pPr>
            <a:r>
              <a:rPr lang="en-US" sz="2000">
                <a:solidFill>
                  <a:srgbClr val="222222"/>
                </a:solidFill>
                <a:highlight>
                  <a:srgbClr val="FFFFFF"/>
                </a:highlight>
                <a:latin typeface="Montserrat"/>
                <a:ea typeface="Montserrat"/>
                <a:cs typeface="Montserrat"/>
                <a:sym typeface="Montserrat"/>
              </a:rPr>
              <a:t>Now Composed of 152 countries it aims to reduce methane emissions by 30% between 2020 and 2030:  methane is a much stronger GHG (per 20 years) than CO2 but may also be easier to reduce as well known remediation efforts can be applied to managed sources such as landfills and fossil emissions</a:t>
            </a:r>
            <a:br>
              <a:rPr b="0" i="0" lang="en-US" sz="2000">
                <a:solidFill>
                  <a:srgbClr val="222222"/>
                </a:solidFill>
                <a:latin typeface="Montserrat"/>
                <a:ea typeface="Montserrat"/>
                <a:cs typeface="Montserrat"/>
                <a:sym typeface="Montserrat"/>
              </a:rPr>
            </a:br>
            <a:endParaRPr sz="2000">
              <a:latin typeface="Montserrat"/>
              <a:ea typeface="Montserrat"/>
              <a:cs typeface="Montserrat"/>
              <a:sym typeface="Montserrat"/>
            </a:endParaRPr>
          </a:p>
        </p:txBody>
      </p:sp>
      <p:sp>
        <p:nvSpPr>
          <p:cNvPr id="73" name="Google Shape;73;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Background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US"/>
              <a:t>“… comparisons with atmospheric measurements are not established as a standard tool for verification to be applied by an inventory compiler. Still, considerable scientific progress in this area needs to be noted and inventory compilers may wish to take advantage of the potential of this approach, as it gives independent data for verification.”</a:t>
            </a:r>
            <a:endParaRPr/>
          </a:p>
          <a:p>
            <a:pPr indent="0" lvl="0" marL="50800" rtl="0" algn="l">
              <a:lnSpc>
                <a:spcPct val="115000"/>
              </a:lnSpc>
              <a:spcBef>
                <a:spcPts val="1000"/>
              </a:spcBef>
              <a:spcAft>
                <a:spcPts val="0"/>
              </a:spcAft>
              <a:buSzPts val="2800"/>
              <a:buNone/>
            </a:pPr>
            <a:r>
              <a:t/>
            </a:r>
            <a:endParaRPr/>
          </a:p>
          <a:p>
            <a:pPr indent="0" lvl="0" marL="50800" rtl="0" algn="l">
              <a:lnSpc>
                <a:spcPct val="115000"/>
              </a:lnSpc>
              <a:spcBef>
                <a:spcPts val="1000"/>
              </a:spcBef>
              <a:spcAft>
                <a:spcPts val="0"/>
              </a:spcAft>
              <a:buSzPts val="2800"/>
              <a:buNone/>
            </a:pPr>
            <a:r>
              <a:rPr i="1" lang="en-US" sz="1600"/>
              <a:t>IPCC Expert Meeting on Use of Atmospheric Observation Data in Emission Inventories</a:t>
            </a:r>
            <a:endParaRPr/>
          </a:p>
        </p:txBody>
      </p:sp>
      <p:sp>
        <p:nvSpPr>
          <p:cNvPr id="79" name="Google Shape;79;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400"/>
              <a:t>From the IPCC: atmospheric measurements can now be used to inform inventories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type="title"/>
          </p:nvPr>
        </p:nvSpPr>
        <p:spPr>
          <a:xfrm>
            <a:off x="-1" y="23501"/>
            <a:ext cx="9827173" cy="9764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000"/>
              <a:t>Satellite based Top-Down emissions estimates supporting the global stock-take could be critical to resolve model / inventory discrepancies that might disrupt policy selected decarbonization pathways</a:t>
            </a:r>
            <a:endParaRPr/>
          </a:p>
        </p:txBody>
      </p:sp>
      <p:pic>
        <p:nvPicPr>
          <p:cNvPr id="85" name="Google Shape;85;p4"/>
          <p:cNvPicPr preferRelativeResize="0"/>
          <p:nvPr/>
        </p:nvPicPr>
        <p:blipFill rotWithShape="1">
          <a:blip r:embed="rId3">
            <a:alphaModFix/>
          </a:blip>
          <a:srcRect b="0" l="0" r="0" t="8029"/>
          <a:stretch/>
        </p:blipFill>
        <p:spPr>
          <a:xfrm>
            <a:off x="6268109" y="1566041"/>
            <a:ext cx="5584408" cy="3852041"/>
          </a:xfrm>
          <a:prstGeom prst="rect">
            <a:avLst/>
          </a:prstGeom>
          <a:noFill/>
          <a:ln>
            <a:noFill/>
          </a:ln>
        </p:spPr>
      </p:pic>
      <p:pic>
        <p:nvPicPr>
          <p:cNvPr id="86" name="Google Shape;86;p4"/>
          <p:cNvPicPr preferRelativeResize="0"/>
          <p:nvPr/>
        </p:nvPicPr>
        <p:blipFill rotWithShape="1">
          <a:blip r:embed="rId4">
            <a:alphaModFix/>
          </a:blip>
          <a:srcRect b="0" l="0" r="0" t="0"/>
          <a:stretch/>
        </p:blipFill>
        <p:spPr>
          <a:xfrm>
            <a:off x="273269" y="1530568"/>
            <a:ext cx="5650624" cy="3439510"/>
          </a:xfrm>
          <a:prstGeom prst="rect">
            <a:avLst/>
          </a:prstGeom>
          <a:noFill/>
          <a:ln>
            <a:noFill/>
          </a:ln>
        </p:spPr>
      </p:pic>
      <p:sp>
        <p:nvSpPr>
          <p:cNvPr id="87" name="Google Shape;87;p4"/>
          <p:cNvSpPr txBox="1"/>
          <p:nvPr/>
        </p:nvSpPr>
        <p:spPr>
          <a:xfrm>
            <a:off x="7816544" y="1089134"/>
            <a:ext cx="46455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The global methane budget</a:t>
            </a:r>
            <a:endParaRPr/>
          </a:p>
        </p:txBody>
      </p:sp>
      <p:sp>
        <p:nvSpPr>
          <p:cNvPr id="88" name="Google Shape;88;p4"/>
          <p:cNvSpPr txBox="1"/>
          <p:nvPr/>
        </p:nvSpPr>
        <p:spPr>
          <a:xfrm>
            <a:off x="-50334" y="5082935"/>
            <a:ext cx="629783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Recent evidence suggests the land CO</a:t>
            </a:r>
            <a:r>
              <a:rPr b="0" baseline="-25000" i="0" lang="en-US" sz="1400" u="none" cap="none" strike="noStrike">
                <a:solidFill>
                  <a:srgbClr val="000000"/>
                </a:solidFill>
                <a:latin typeface="Arial"/>
                <a:ea typeface="Arial"/>
                <a:cs typeface="Arial"/>
                <a:sym typeface="Arial"/>
              </a:rPr>
              <a:t>2</a:t>
            </a:r>
            <a:r>
              <a:rPr b="0" i="0" lang="en-US" sz="1400" u="none" cap="none" strike="noStrike">
                <a:solidFill>
                  <a:srgbClr val="000000"/>
                </a:solidFill>
                <a:latin typeface="Arial"/>
                <a:ea typeface="Arial"/>
                <a:cs typeface="Arial"/>
                <a:sym typeface="Arial"/>
              </a:rPr>
              <a:t> sink might be greatly overestimated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(e.g. Xu et al. Sci Adv 2021) Change in ABG ~.2 Pg/year… Need ~2 Pg/year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Fossil emissions? Below Ground Biomass? Lateral Transport?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4"/>
          <p:cNvSpPr txBox="1"/>
          <p:nvPr/>
        </p:nvSpPr>
        <p:spPr>
          <a:xfrm>
            <a:off x="6201895" y="5444357"/>
            <a:ext cx="565062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Top-down data suggest much larger livestock contribution and lower fossil emissions (e.g. Zhang et al. 2021, Worden et al. 2023, 2023). May need to change remediation practices to consider larger than expected food needs in order to meet Global Methane Pledge target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200"/>
              <a:t>Multi-Scale Distribution of Fluxes and Emissions Require Multi-scale observing system (And Corresponding “Best Practices”)</a:t>
            </a:r>
            <a:endParaRPr/>
          </a:p>
        </p:txBody>
      </p:sp>
      <p:pic>
        <p:nvPicPr>
          <p:cNvPr id="95" name="Google Shape;95;p5"/>
          <p:cNvPicPr preferRelativeResize="0"/>
          <p:nvPr/>
        </p:nvPicPr>
        <p:blipFill rotWithShape="1">
          <a:blip r:embed="rId3">
            <a:alphaModFix/>
          </a:blip>
          <a:srcRect b="0" l="0" r="0" t="0"/>
          <a:stretch/>
        </p:blipFill>
        <p:spPr>
          <a:xfrm>
            <a:off x="-311348" y="1501809"/>
            <a:ext cx="5180828" cy="2984157"/>
          </a:xfrm>
          <a:prstGeom prst="rect">
            <a:avLst/>
          </a:prstGeom>
          <a:noFill/>
          <a:ln>
            <a:noFill/>
          </a:ln>
        </p:spPr>
      </p:pic>
      <p:pic>
        <p:nvPicPr>
          <p:cNvPr id="96" name="Google Shape;96;p5"/>
          <p:cNvPicPr preferRelativeResize="0"/>
          <p:nvPr/>
        </p:nvPicPr>
        <p:blipFill rotWithShape="1">
          <a:blip r:embed="rId4">
            <a:alphaModFix/>
          </a:blip>
          <a:srcRect b="0" l="0" r="0" t="0"/>
          <a:stretch/>
        </p:blipFill>
        <p:spPr>
          <a:xfrm>
            <a:off x="8918448" y="1665528"/>
            <a:ext cx="2983398" cy="2554231"/>
          </a:xfrm>
          <a:prstGeom prst="rect">
            <a:avLst/>
          </a:prstGeom>
          <a:noFill/>
          <a:ln>
            <a:noFill/>
          </a:ln>
        </p:spPr>
      </p:pic>
      <p:sp>
        <p:nvSpPr>
          <p:cNvPr id="97" name="Google Shape;97;p5"/>
          <p:cNvSpPr txBox="1"/>
          <p:nvPr/>
        </p:nvSpPr>
        <p:spPr>
          <a:xfrm>
            <a:off x="176048" y="4625546"/>
            <a:ext cx="1163594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CO</a:t>
            </a:r>
            <a:r>
              <a:rPr b="0" baseline="-25000" i="0" lang="en-US" sz="2000" u="none" cap="none" strike="noStrike">
                <a:solidFill>
                  <a:srgbClr val="000000"/>
                </a:solidFill>
                <a:latin typeface="Arial"/>
                <a:ea typeface="Arial"/>
                <a:cs typeface="Arial"/>
                <a:sym typeface="Arial"/>
              </a:rPr>
              <a:t>2</a:t>
            </a:r>
            <a:r>
              <a:rPr b="0" i="0" lang="en-US" sz="2000" u="none" cap="none" strike="noStrike">
                <a:solidFill>
                  <a:srgbClr val="000000"/>
                </a:solidFill>
                <a:latin typeface="Arial"/>
                <a:ea typeface="Arial"/>
                <a:cs typeface="Arial"/>
                <a:sym typeface="Arial"/>
              </a:rPr>
              <a:t> and CH</a:t>
            </a:r>
            <a:r>
              <a:rPr b="0" baseline="-25000" i="0" lang="en-US" sz="2000" u="none" cap="none" strike="noStrike">
                <a:solidFill>
                  <a:srgbClr val="000000"/>
                </a:solidFill>
                <a:latin typeface="Arial"/>
                <a:ea typeface="Arial"/>
                <a:cs typeface="Arial"/>
                <a:sym typeface="Arial"/>
              </a:rPr>
              <a:t>4</a:t>
            </a:r>
            <a:r>
              <a:rPr b="0" i="0" lang="en-US" sz="2000" u="none" cap="none" strike="noStrike">
                <a:solidFill>
                  <a:srgbClr val="000000"/>
                </a:solidFill>
                <a:latin typeface="Arial"/>
                <a:ea typeface="Arial"/>
                <a:cs typeface="Arial"/>
                <a:sym typeface="Arial"/>
              </a:rPr>
              <a:t> fluxes are composed of area sources such as forests and wetlands (length scales from 1 km to 1000’s of km) and facility scale sources (10’s of meters to 1km)</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pic>
        <p:nvPicPr>
          <p:cNvPr id="98" name="Google Shape;98;p5"/>
          <p:cNvPicPr preferRelativeResize="0"/>
          <p:nvPr/>
        </p:nvPicPr>
        <p:blipFill rotWithShape="1">
          <a:blip r:embed="rId5">
            <a:alphaModFix/>
          </a:blip>
          <a:srcRect b="0" l="0" r="0" t="0"/>
          <a:stretch/>
        </p:blipFill>
        <p:spPr>
          <a:xfrm>
            <a:off x="4869480" y="1805858"/>
            <a:ext cx="3663385" cy="2376058"/>
          </a:xfrm>
          <a:prstGeom prst="rect">
            <a:avLst/>
          </a:prstGeom>
          <a:noFill/>
          <a:ln>
            <a:noFill/>
          </a:ln>
        </p:spPr>
      </p:pic>
      <p:sp>
        <p:nvSpPr>
          <p:cNvPr id="99" name="Google Shape;99;p5"/>
          <p:cNvSpPr txBox="1"/>
          <p:nvPr/>
        </p:nvSpPr>
        <p:spPr>
          <a:xfrm>
            <a:off x="2076196" y="3429000"/>
            <a:ext cx="1537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Byrne et al. 2022</a:t>
            </a:r>
            <a:endParaRPr/>
          </a:p>
        </p:txBody>
      </p:sp>
      <p:sp>
        <p:nvSpPr>
          <p:cNvPr id="100" name="Google Shape;100;p5"/>
          <p:cNvSpPr txBox="1"/>
          <p:nvPr/>
        </p:nvSpPr>
        <p:spPr>
          <a:xfrm>
            <a:off x="5413230" y="4236125"/>
            <a:ext cx="171713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Saunois et al. 2022</a:t>
            </a:r>
            <a:endParaRPr/>
          </a:p>
        </p:txBody>
      </p:sp>
      <p:sp>
        <p:nvSpPr>
          <p:cNvPr id="101" name="Google Shape;101;p5"/>
          <p:cNvSpPr txBox="1"/>
          <p:nvPr/>
        </p:nvSpPr>
        <p:spPr>
          <a:xfrm>
            <a:off x="9375630" y="4219759"/>
            <a:ext cx="163538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Thorpe et al. 2024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txBox="1"/>
          <p:nvPr/>
        </p:nvSpPr>
        <p:spPr>
          <a:xfrm>
            <a:off x="94020" y="103248"/>
            <a:ext cx="9792258"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Montserrat"/>
                <a:ea typeface="Montserrat"/>
                <a:cs typeface="Montserrat"/>
                <a:sym typeface="Montserrat"/>
              </a:rPr>
              <a:t>Constellation of observations are observing from the global to the facility scale. </a:t>
            </a:r>
            <a:endParaRPr b="0" i="0" sz="2200" u="none" cap="none" strike="noStrike">
              <a:solidFill>
                <a:srgbClr val="000000"/>
              </a:solidFill>
              <a:latin typeface="Montserrat"/>
              <a:ea typeface="Montserrat"/>
              <a:cs typeface="Montserrat"/>
              <a:sym typeface="Montserrat"/>
            </a:endParaRPr>
          </a:p>
        </p:txBody>
      </p:sp>
      <p:pic>
        <p:nvPicPr>
          <p:cNvPr id="107" name="Google Shape;107;p6"/>
          <p:cNvPicPr preferRelativeResize="0"/>
          <p:nvPr/>
        </p:nvPicPr>
        <p:blipFill rotWithShape="1">
          <a:blip r:embed="rId3">
            <a:alphaModFix/>
          </a:blip>
          <a:srcRect b="0" l="0" r="0" t="0"/>
          <a:stretch/>
        </p:blipFill>
        <p:spPr>
          <a:xfrm>
            <a:off x="773642" y="1798864"/>
            <a:ext cx="4939862" cy="3704897"/>
          </a:xfrm>
          <a:prstGeom prst="rect">
            <a:avLst/>
          </a:prstGeom>
          <a:noFill/>
          <a:ln>
            <a:noFill/>
          </a:ln>
        </p:spPr>
      </p:pic>
      <p:pic>
        <p:nvPicPr>
          <p:cNvPr id="108" name="Google Shape;108;p6"/>
          <p:cNvPicPr preferRelativeResize="0"/>
          <p:nvPr/>
        </p:nvPicPr>
        <p:blipFill rotWithShape="1">
          <a:blip r:embed="rId4">
            <a:alphaModFix/>
          </a:blip>
          <a:srcRect b="0" l="0" r="0" t="0"/>
          <a:stretch/>
        </p:blipFill>
        <p:spPr>
          <a:xfrm>
            <a:off x="6099864" y="1798864"/>
            <a:ext cx="4939863" cy="3704897"/>
          </a:xfrm>
          <a:prstGeom prst="rect">
            <a:avLst/>
          </a:prstGeom>
          <a:noFill/>
          <a:ln>
            <a:noFill/>
          </a:ln>
        </p:spPr>
      </p:pic>
      <p:sp>
        <p:nvSpPr>
          <p:cNvPr id="109" name="Google Shape;109;p6"/>
          <p:cNvSpPr txBox="1"/>
          <p:nvPr/>
        </p:nvSpPr>
        <p:spPr>
          <a:xfrm>
            <a:off x="177349" y="5674694"/>
            <a:ext cx="1107230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Montserrat"/>
                <a:ea typeface="Montserrat"/>
                <a:cs typeface="Montserrat"/>
                <a:sym typeface="Montserrat"/>
              </a:rPr>
              <a:t>Despite this massive improvement in GHG observing capacity, additional measurement systems are needed to resolve changes in carbon fluxes for major gaps such as oceans, cities, extreme events, (subsequent D. Crisp talk)</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idx="1" type="body"/>
          </p:nvPr>
        </p:nvSpPr>
        <p:spPr>
          <a:xfrm>
            <a:off x="251100" y="1154900"/>
            <a:ext cx="11689800" cy="5182200"/>
          </a:xfrm>
          <a:prstGeom prst="rect">
            <a:avLst/>
          </a:prstGeom>
          <a:noFill/>
          <a:ln>
            <a:noFill/>
          </a:ln>
        </p:spPr>
        <p:txBody>
          <a:bodyPr anchorCtr="0" anchor="t" bIns="45700" lIns="91425" spcFirstLastPara="1" rIns="91425" wrap="square" tIns="45700">
            <a:noAutofit/>
          </a:bodyPr>
          <a:lstStyle/>
          <a:p>
            <a:pPr indent="-387350" lvl="0" marL="457200" marR="0" rtl="0" algn="l">
              <a:lnSpc>
                <a:spcPct val="115000"/>
              </a:lnSpc>
              <a:spcBef>
                <a:spcPts val="1000"/>
              </a:spcBef>
              <a:spcAft>
                <a:spcPts val="0"/>
              </a:spcAft>
              <a:buClr>
                <a:schemeClr val="dk1"/>
              </a:buClr>
              <a:buSzPts val="2500"/>
              <a:buFont typeface="Montserrat"/>
              <a:buChar char="❖"/>
            </a:pPr>
            <a:r>
              <a:rPr lang="en-US" sz="2200"/>
              <a:t>WMO G3W is an umbrella agency that aims to provide monthly fluxes of GHG gases at 1 degree (~100km)  resolution using a combination of satellite and in situ data and models</a:t>
            </a:r>
            <a:endParaRPr/>
          </a:p>
          <a:p>
            <a:pPr indent="-387350" lvl="0" marL="457200" marR="0" rtl="0" algn="l">
              <a:lnSpc>
                <a:spcPct val="115000"/>
              </a:lnSpc>
              <a:spcBef>
                <a:spcPts val="1000"/>
              </a:spcBef>
              <a:spcAft>
                <a:spcPts val="0"/>
              </a:spcAft>
              <a:buClr>
                <a:schemeClr val="dk1"/>
              </a:buClr>
              <a:buSzPts val="2500"/>
              <a:buFont typeface="Montserrat"/>
              <a:buChar char="❖"/>
            </a:pPr>
            <a:r>
              <a:rPr lang="en-US" sz="2200"/>
              <a:t>UNEP IMEO aims to provide actionable information about high methane emitters that typically occur at 10’s of meters</a:t>
            </a:r>
            <a:endParaRPr/>
          </a:p>
          <a:p>
            <a:pPr indent="-387350" lvl="0" marL="457200" marR="0" rtl="0" algn="l">
              <a:lnSpc>
                <a:spcPct val="115000"/>
              </a:lnSpc>
              <a:spcBef>
                <a:spcPts val="1000"/>
              </a:spcBef>
              <a:spcAft>
                <a:spcPts val="0"/>
              </a:spcAft>
              <a:buClr>
                <a:schemeClr val="dk1"/>
              </a:buClr>
              <a:buSzPts val="2500"/>
              <a:buFont typeface="Montserrat"/>
              <a:buChar char="❖"/>
            </a:pPr>
            <a:r>
              <a:rPr lang="en-US" sz="2200"/>
              <a:t>Copernicus CAMS will provide up-to-date CO</a:t>
            </a:r>
            <a:r>
              <a:rPr baseline="-25000" lang="en-US" sz="2200"/>
              <a:t>2</a:t>
            </a:r>
            <a:r>
              <a:rPr lang="en-US" sz="2200"/>
              <a:t> emissions for Europe</a:t>
            </a:r>
            <a:endParaRPr/>
          </a:p>
          <a:p>
            <a:pPr indent="-387350" lvl="0" marL="457200" marR="0" rtl="0" algn="l">
              <a:lnSpc>
                <a:spcPct val="115000"/>
              </a:lnSpc>
              <a:spcBef>
                <a:spcPts val="1000"/>
              </a:spcBef>
              <a:spcAft>
                <a:spcPts val="0"/>
              </a:spcAft>
              <a:buClr>
                <a:schemeClr val="dk1"/>
              </a:buClr>
              <a:buSzPts val="2500"/>
              <a:buFont typeface="Montserrat"/>
              <a:buChar char="❖"/>
            </a:pPr>
            <a:r>
              <a:rPr lang="en-US" sz="2200"/>
              <a:t>USA GHG Center will provide bottom-up USA methane inventory, global GHG natural fluxes, and satellite based information about methane high-emitters</a:t>
            </a:r>
            <a:endParaRPr/>
          </a:p>
          <a:p>
            <a:pPr indent="0" lvl="0" marL="50800" rtl="0" algn="l">
              <a:lnSpc>
                <a:spcPct val="115000"/>
              </a:lnSpc>
              <a:spcBef>
                <a:spcPts val="1000"/>
              </a:spcBef>
              <a:spcAft>
                <a:spcPts val="0"/>
              </a:spcAft>
              <a:buSzPts val="2800"/>
              <a:buNone/>
            </a:pPr>
            <a:r>
              <a:rPr lang="en-US" sz="2200"/>
              <a:t>🡪 These each have  satellite based GHG emissions estimates at radically different scales, requiring different estimation approaches and therefore different best practices.  </a:t>
            </a:r>
            <a:endParaRPr/>
          </a:p>
          <a:p>
            <a:pPr indent="0" lvl="0" marL="50800" rtl="0" algn="l">
              <a:lnSpc>
                <a:spcPct val="115000"/>
              </a:lnSpc>
              <a:spcBef>
                <a:spcPts val="1000"/>
              </a:spcBef>
              <a:spcAft>
                <a:spcPts val="0"/>
              </a:spcAft>
              <a:buSzPts val="2800"/>
              <a:buNone/>
            </a:pPr>
            <a:r>
              <a:t/>
            </a:r>
            <a:endParaRPr sz="2200"/>
          </a:p>
        </p:txBody>
      </p:sp>
      <p:sp>
        <p:nvSpPr>
          <p:cNvPr id="115" name="Google Shape;115;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400"/>
              <a:t>GHG Emission Users and Providers: The need for best practices in reporting (satellite based) emissions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8"/>
          <p:cNvSpPr txBox="1"/>
          <p:nvPr>
            <p:ph idx="1" type="body"/>
          </p:nvPr>
        </p:nvSpPr>
        <p:spPr>
          <a:xfrm>
            <a:off x="3752193" y="1505981"/>
            <a:ext cx="11640957" cy="1846819"/>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US" sz="5400"/>
              <a:t>Trust!</a:t>
            </a:r>
            <a:endParaRPr/>
          </a:p>
        </p:txBody>
      </p:sp>
      <p:sp>
        <p:nvSpPr>
          <p:cNvPr id="121" name="Google Shape;121;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t>Why do we need “Best Practices”?</a:t>
            </a:r>
            <a:endParaRPr/>
          </a:p>
        </p:txBody>
      </p:sp>
      <p:sp>
        <p:nvSpPr>
          <p:cNvPr id="122" name="Google Shape;122;p8"/>
          <p:cNvSpPr txBox="1"/>
          <p:nvPr/>
        </p:nvSpPr>
        <p:spPr>
          <a:xfrm>
            <a:off x="273269" y="4955461"/>
            <a:ext cx="1012146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For the rest of this presentation I will focus on CH</a:t>
            </a:r>
            <a:r>
              <a:rPr b="0" baseline="-25000" i="0" lang="en-US" sz="2400" u="none" cap="none" strike="noStrike">
                <a:solidFill>
                  <a:srgbClr val="000000"/>
                </a:solidFill>
                <a:latin typeface="Arial"/>
                <a:ea typeface="Arial"/>
                <a:cs typeface="Arial"/>
                <a:sym typeface="Arial"/>
              </a:rPr>
              <a:t>4</a:t>
            </a:r>
            <a:r>
              <a:rPr b="0" i="0" lang="en-US" sz="2400" u="none" cap="none" strike="noStrike">
                <a:solidFill>
                  <a:srgbClr val="000000"/>
                </a:solidFill>
                <a:latin typeface="Arial"/>
                <a:ea typeface="Arial"/>
                <a:cs typeface="Arial"/>
                <a:sym typeface="Arial"/>
              </a:rPr>
              <a:t> emissions at the facility scale (and by extension CO</a:t>
            </a:r>
            <a:r>
              <a:rPr b="0" baseline="-25000" i="0" lang="en-US" sz="2400" u="none" cap="none" strike="noStrike">
                <a:solidFill>
                  <a:srgbClr val="000000"/>
                </a:solidFill>
                <a:latin typeface="Arial"/>
                <a:ea typeface="Arial"/>
                <a:cs typeface="Arial"/>
                <a:sym typeface="Arial"/>
              </a:rPr>
              <a:t>2</a:t>
            </a:r>
            <a:r>
              <a:rPr b="0" i="0" lang="en-US" sz="2400" u="none" cap="none" strike="noStrike">
                <a:solidFill>
                  <a:srgbClr val="000000"/>
                </a:solidFill>
                <a:latin typeface="Arial"/>
                <a:ea typeface="Arial"/>
                <a:cs typeface="Arial"/>
                <a:sym typeface="Arial"/>
              </a:rPr>
              <a:t>) but we expect the lessons learned to be relevant for area wide fluxes</a:t>
            </a:r>
            <a:endParaRPr/>
          </a:p>
        </p:txBody>
      </p:sp>
      <p:sp>
        <p:nvSpPr>
          <p:cNvPr id="123" name="Google Shape;123;p8"/>
          <p:cNvSpPr txBox="1"/>
          <p:nvPr/>
        </p:nvSpPr>
        <p:spPr>
          <a:xfrm>
            <a:off x="273269" y="3016469"/>
            <a:ext cx="10941269"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Trust that the emissions reported based on public and New Space data sets can be used to track all aspects of the the carbon cycle that affect atmospheric CO</a:t>
            </a:r>
            <a:r>
              <a:rPr b="0" baseline="-25000" i="0" lang="en-US" sz="2400" u="none" cap="none" strike="noStrike">
                <a:solidFill>
                  <a:srgbClr val="000000"/>
                </a:solidFill>
                <a:latin typeface="Arial"/>
                <a:ea typeface="Arial"/>
                <a:cs typeface="Arial"/>
                <a:sym typeface="Arial"/>
              </a:rPr>
              <a:t>2</a:t>
            </a:r>
            <a:r>
              <a:rPr b="0" i="0" lang="en-US" sz="2400" u="none" cap="none" strike="noStrike">
                <a:solidFill>
                  <a:srgbClr val="000000"/>
                </a:solidFill>
                <a:latin typeface="Arial"/>
                <a:ea typeface="Arial"/>
                <a:cs typeface="Arial"/>
                <a:sym typeface="Arial"/>
              </a:rPr>
              <a:t> and CH</a:t>
            </a:r>
            <a:r>
              <a:rPr b="0" baseline="-25000" i="0" lang="en-US" sz="2400" u="none" cap="none" strike="noStrike">
                <a:solidFill>
                  <a:srgbClr val="000000"/>
                </a:solidFill>
                <a:latin typeface="Arial"/>
                <a:ea typeface="Arial"/>
                <a:cs typeface="Arial"/>
                <a:sym typeface="Arial"/>
              </a:rPr>
              <a:t>4</a:t>
            </a:r>
            <a:r>
              <a:rPr b="0" i="0" lang="en-US" sz="2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txBox="1"/>
          <p:nvPr>
            <p:ph idx="1" type="body"/>
          </p:nvPr>
        </p:nvSpPr>
        <p:spPr>
          <a:xfrm>
            <a:off x="176048" y="1097550"/>
            <a:ext cx="11869196" cy="5156494"/>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2400"/>
              <a:t>What is part of the “Best Practices” discussion?  </a:t>
            </a:r>
            <a:endParaRPr/>
          </a:p>
          <a:p>
            <a:pPr indent="0" lvl="0" marL="50800" rtl="0" algn="l">
              <a:lnSpc>
                <a:spcPct val="115000"/>
              </a:lnSpc>
              <a:spcBef>
                <a:spcPts val="1000"/>
              </a:spcBef>
              <a:spcAft>
                <a:spcPts val="0"/>
              </a:spcAft>
              <a:buSzPts val="2800"/>
              <a:buNone/>
            </a:pPr>
            <a:r>
              <a:rPr lang="en-US" sz="2400"/>
              <a:t> 	1)  A community accepted practice or methodology for quantifying emissions. 2) Emissions are reproducible from reported products and algorithms (ATBD’s, product files description). 3) Well characterized VVUQ with traceability to a reference measurement.</a:t>
            </a:r>
            <a:endParaRPr/>
          </a:p>
          <a:p>
            <a:pPr indent="0" lvl="0" marL="50800" rtl="0" algn="l">
              <a:lnSpc>
                <a:spcPct val="115000"/>
              </a:lnSpc>
              <a:spcBef>
                <a:spcPts val="1000"/>
              </a:spcBef>
              <a:spcAft>
                <a:spcPts val="0"/>
              </a:spcAft>
              <a:buSzPts val="2800"/>
              <a:buNone/>
            </a:pPr>
            <a:r>
              <a:t/>
            </a:r>
            <a:endParaRPr sz="2400"/>
          </a:p>
          <a:p>
            <a:pPr indent="-406400" lvl="0" marL="457200" marR="0" rtl="0" algn="l">
              <a:lnSpc>
                <a:spcPct val="115000"/>
              </a:lnSpc>
              <a:spcBef>
                <a:spcPts val="1000"/>
              </a:spcBef>
              <a:spcAft>
                <a:spcPts val="0"/>
              </a:spcAft>
              <a:buClr>
                <a:schemeClr val="dk1"/>
              </a:buClr>
              <a:buSzPts val="2800"/>
              <a:buFont typeface="Montserrat"/>
              <a:buChar char="❖"/>
            </a:pPr>
            <a:r>
              <a:rPr lang="en-US" sz="2400"/>
              <a:t>(New Space) How can data product </a:t>
            </a:r>
            <a:r>
              <a:rPr b="1" i="1" lang="en-US" sz="2400">
                <a:solidFill>
                  <a:srgbClr val="0070C0"/>
                </a:solidFill>
              </a:rPr>
              <a:t>transparency</a:t>
            </a:r>
            <a:r>
              <a:rPr lang="en-US" sz="2400"/>
              <a:t> be ensured for data collected by non-public sector missions that must guard their </a:t>
            </a:r>
            <a:r>
              <a:rPr b="1" i="1" lang="en-US" sz="2400">
                <a:solidFill>
                  <a:srgbClr val="0070C0"/>
                </a:solidFill>
              </a:rPr>
              <a:t>intellectual property</a:t>
            </a:r>
            <a:r>
              <a:rPr lang="en-US" sz="2400"/>
              <a:t>? Do we need an independent assessor of New Space product quality (next presentation)?</a:t>
            </a:r>
            <a:endParaRPr/>
          </a:p>
        </p:txBody>
      </p:sp>
      <p:sp>
        <p:nvSpPr>
          <p:cNvPr id="129" name="Google Shape;129;p9"/>
          <p:cNvSpPr txBox="1"/>
          <p:nvPr>
            <p:ph type="title"/>
          </p:nvPr>
        </p:nvSpPr>
        <p:spPr>
          <a:xfrm>
            <a:off x="176048" y="10559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Questions to be Addressed in Best Practices Discussion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