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Raleway"/>
      <p:regular r:id="rId21"/>
      <p:bold r:id="rId22"/>
      <p:italic r:id="rId23"/>
      <p:boldItalic r:id="rId24"/>
    </p:embeddedFont>
    <p:embeddedFont>
      <p:font typeface="Montserra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gQelR5ImwJsiS6HPWm0oXCtHig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23E8F1-3166-4AC7-9689-D557C8706B47}">
  <a:tblStyle styleId="{FF23E8F1-3166-4AC7-9689-D557C8706B47}"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 name="Google Shape;7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p:nvPr>
            <p:ph idx="2" type="sldImg"/>
          </p:nvPr>
        </p:nvSpPr>
        <p:spPr>
          <a:xfrm>
            <a:off x="2957513" y="88900"/>
            <a:ext cx="4259262" cy="23955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2:notes"/>
          <p:cNvSpPr txBox="1"/>
          <p:nvPr>
            <p:ph idx="1" type="body"/>
          </p:nvPr>
        </p:nvSpPr>
        <p:spPr>
          <a:xfrm>
            <a:off x="203994" y="2818663"/>
            <a:ext cx="9766300" cy="4065714"/>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800">
                <a:latin typeface="Arial"/>
                <a:ea typeface="Arial"/>
                <a:cs typeface="Arial"/>
                <a:sym typeface="Arial"/>
              </a:rPr>
              <a:t>JAXA established the Asia-Pacific Regional Space Agency Forum (APRSAF) in 1993 to enhance space activities in the Asia-Pacific region.</a:t>
            </a:r>
            <a:endParaRPr/>
          </a:p>
          <a:p>
            <a:pPr indent="-228600" lvl="0" marL="457200" rtl="0" algn="l">
              <a:lnSpc>
                <a:spcPct val="100000"/>
              </a:lnSpc>
              <a:spcBef>
                <a:spcPts val="0"/>
              </a:spcBef>
              <a:spcAft>
                <a:spcPts val="0"/>
              </a:spcAft>
              <a:buSzPts val="1100"/>
              <a:buNone/>
            </a:pPr>
            <a:r>
              <a:t/>
            </a:r>
            <a:endParaRPr sz="18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US" sz="1800">
                <a:latin typeface="Arial"/>
                <a:ea typeface="Arial"/>
                <a:cs typeface="Arial"/>
                <a:sym typeface="Arial"/>
              </a:rPr>
              <a:t>Space agencies, governmental bodies, international organizations, private companies, universities, and research institutes from over 30 countries and regions take part in APRSAF, the largest space-related conference in the Asia-Pacific region. The increasing attendance of high-ranking officials and participants from industry at APRSAF events provides opportunities to discuss international cooperation for space activities in concrete terms.</a:t>
            </a:r>
            <a:endParaRPr/>
          </a:p>
          <a:p>
            <a:pPr indent="-228600" lvl="0" marL="457200" rtl="0" algn="l">
              <a:lnSpc>
                <a:spcPct val="100000"/>
              </a:lnSpc>
              <a:spcBef>
                <a:spcPts val="0"/>
              </a:spcBef>
              <a:spcAft>
                <a:spcPts val="0"/>
              </a:spcAft>
              <a:buSzPts val="1100"/>
              <a:buNone/>
            </a:pPr>
            <a:r>
              <a:t/>
            </a:r>
            <a:endParaRPr sz="18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US" sz="1800">
                <a:latin typeface="Arial"/>
                <a:ea typeface="Arial"/>
                <a:cs typeface="Arial"/>
                <a:sym typeface="Arial"/>
              </a:rPr>
              <a:t>We’ve had the pleasure of having 1-2 participants from Cambodia every year since the APRSAF-19 which took place in Malaysia in 2012. </a:t>
            </a:r>
            <a:endParaRPr/>
          </a:p>
          <a:p>
            <a:pPr indent="-228600" lvl="0" marL="457200" rtl="0" algn="l">
              <a:lnSpc>
                <a:spcPct val="100000"/>
              </a:lnSpc>
              <a:spcBef>
                <a:spcPts val="0"/>
              </a:spcBef>
              <a:spcAft>
                <a:spcPts val="0"/>
              </a:spcAft>
              <a:buSzPts val="1100"/>
              <a:buNone/>
            </a:pPr>
            <a:r>
              <a:t/>
            </a:r>
            <a:endParaRPr sz="18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US" sz="1800">
                <a:latin typeface="Arial"/>
                <a:ea typeface="Arial"/>
                <a:cs typeface="Arial"/>
                <a:sym typeface="Arial"/>
              </a:rPr>
              <a:t>The next annual session, the APRSAF-30, will take place in November this year in Perth, Australia, hosted by our colleagues at the Australian Space Agency (ASA). We very much look forward to having participants from Cambodia.</a:t>
            </a:r>
            <a:endParaRPr/>
          </a:p>
          <a:p>
            <a:pPr indent="-228600" lvl="0" marL="457200" rtl="0" algn="l">
              <a:lnSpc>
                <a:spcPct val="100000"/>
              </a:lnSpc>
              <a:spcBef>
                <a:spcPts val="0"/>
              </a:spcBef>
              <a:spcAft>
                <a:spcPts val="0"/>
              </a:spcAft>
              <a:buSzPts val="1100"/>
              <a:buNone/>
            </a:pPr>
            <a:r>
              <a:t/>
            </a:r>
            <a:endParaRPr sz="1800">
              <a:latin typeface="Arial"/>
              <a:ea typeface="Arial"/>
              <a:cs typeface="Arial"/>
              <a:sym typeface="Arial"/>
            </a:endParaRPr>
          </a:p>
        </p:txBody>
      </p:sp>
      <p:sp>
        <p:nvSpPr>
          <p:cNvPr id="81" name="Google Shape;81;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44" name="Google Shape;14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48" name="Google Shape;248;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3.jpg"/><Relationship Id="rId4" Type="http://schemas.openxmlformats.org/officeDocument/2006/relationships/image" Target="../media/image10.jp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7"/>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7"/>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7"/>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7"/>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7"/>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7"/>
          <p:cNvPicPr preferRelativeResize="0"/>
          <p:nvPr/>
        </p:nvPicPr>
        <p:blipFill rotWithShape="1">
          <a:blip r:embed="rId7">
            <a:alphaModFix amt="34000"/>
          </a:blip>
          <a:srcRect b="0" l="0" r="0" t="0"/>
          <a:stretch/>
        </p:blipFill>
        <p:spPr>
          <a:xfrm rot="-5400000">
            <a:off x="5792642" y="4819952"/>
            <a:ext cx="1719709" cy="2366806"/>
          </a:xfrm>
          <a:prstGeom prst="rtTriangle">
            <a:avLst/>
          </a:prstGeom>
          <a:noFill/>
          <a:ln>
            <a:noFill/>
          </a:ln>
        </p:spPr>
      </p:pic>
      <p:sp>
        <p:nvSpPr>
          <p:cNvPr id="20" name="Google Shape;20;p1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8"/>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24" name="Google Shape;24;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8"/>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18"/>
          <p:cNvSpPr txBox="1"/>
          <p:nvPr>
            <p:ph idx="1" type="body"/>
          </p:nvPr>
        </p:nvSpPr>
        <p:spPr>
          <a:xfrm>
            <a:off x="324233" y="103021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9"/>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34" name="Google Shape;34;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9"/>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9"/>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9"/>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20"/>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45" name="Google Shape;45;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20"/>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1"/>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54" name="Google Shape;54;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1"/>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1"/>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1"/>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62" name="Shape 62"/>
        <p:cNvGrpSpPr/>
        <p:nvPr/>
      </p:nvGrpSpPr>
      <p:grpSpPr>
        <a:xfrm>
          <a:off x="0" y="0"/>
          <a:ext cx="0" cy="0"/>
          <a:chOff x="0" y="0"/>
          <a:chExt cx="0" cy="0"/>
        </a:xfrm>
      </p:grpSpPr>
      <p:sp>
        <p:nvSpPr>
          <p:cNvPr id="63" name="Google Shape;63;p22"/>
          <p:cNvSpPr txBox="1"/>
          <p:nvPr>
            <p:ph type="title"/>
          </p:nvPr>
        </p:nvSpPr>
        <p:spPr>
          <a:xfrm>
            <a:off x="386316" y="216822"/>
            <a:ext cx="11419367" cy="46421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22"/>
          <p:cNvSpPr txBox="1"/>
          <p:nvPr>
            <p:ph idx="1" type="body"/>
          </p:nvPr>
        </p:nvSpPr>
        <p:spPr>
          <a:xfrm>
            <a:off x="467833" y="1053190"/>
            <a:ext cx="11419367" cy="512377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rgbClr val="000000"/>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22"/>
          <p:cNvSpPr txBox="1"/>
          <p:nvPr>
            <p:ph idx="12" type="sldNum"/>
          </p:nvPr>
        </p:nvSpPr>
        <p:spPr>
          <a:xfrm>
            <a:off x="9354879" y="6407261"/>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8" name="Google Shape;68;p22"/>
          <p:cNvPicPr preferRelativeResize="0"/>
          <p:nvPr/>
        </p:nvPicPr>
        <p:blipFill rotWithShape="1">
          <a:blip r:embed="rId2">
            <a:alphaModFix/>
          </a:blip>
          <a:srcRect b="0" l="0" r="0" t="0"/>
          <a:stretch/>
        </p:blipFill>
        <p:spPr>
          <a:xfrm>
            <a:off x="10133782" y="163406"/>
            <a:ext cx="1764320" cy="660441"/>
          </a:xfrm>
          <a:prstGeom prst="rect">
            <a:avLst/>
          </a:prstGeom>
          <a:noFill/>
          <a:ln>
            <a:noFill/>
          </a:ln>
        </p:spPr>
      </p:pic>
      <p:cxnSp>
        <p:nvCxnSpPr>
          <p:cNvPr id="69" name="Google Shape;69;p22"/>
          <p:cNvCxnSpPr/>
          <p:nvPr/>
        </p:nvCxnSpPr>
        <p:spPr>
          <a:xfrm>
            <a:off x="1" y="867113"/>
            <a:ext cx="12191998" cy="0"/>
          </a:xfrm>
          <a:prstGeom prst="straightConnector1">
            <a:avLst/>
          </a:prstGeom>
          <a:noFill/>
          <a:ln cap="flat" cmpd="thickThin" w="50800">
            <a:solidFill>
              <a:srgbClr val="002060"/>
            </a:solidFill>
            <a:prstDash val="solid"/>
            <a:miter lim="800000"/>
            <a:headEnd len="sm" w="sm" type="none"/>
            <a:tailEnd len="sm" w="sm" type="none"/>
          </a:ln>
          <a:effectLst>
            <a:outerShdw blurRad="44450" algn="ctr" dir="5400000" dist="27940">
              <a:srgbClr val="000000">
                <a:alpha val="30980"/>
              </a:srgbClr>
            </a:outerShdw>
          </a:effectLst>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6"/>
          <p:cNvPicPr preferRelativeResize="0"/>
          <p:nvPr/>
        </p:nvPicPr>
        <p:blipFill rotWithShape="1">
          <a:blip r:embed="rId1">
            <a:alphaModFix amt="34000"/>
          </a:blip>
          <a:srcRect b="0" l="0" r="-5833" t="0"/>
          <a:stretch/>
        </p:blipFill>
        <p:spPr>
          <a:xfrm flipH="1">
            <a:off x="9304422" y="0"/>
            <a:ext cx="2887578" cy="1037492"/>
          </a:xfrm>
          <a:prstGeom prst="rect">
            <a:avLst/>
          </a:prstGeom>
          <a:noFill/>
          <a:ln>
            <a:noFill/>
          </a:ln>
        </p:spPr>
      </p:pic>
      <p:pic>
        <p:nvPicPr>
          <p:cNvPr id="8" name="Google Shape;8;p1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3.png"/><Relationship Id="rId4" Type="http://schemas.openxmlformats.org/officeDocument/2006/relationships/image" Target="../media/image91.png"/><Relationship Id="rId5" Type="http://schemas.openxmlformats.org/officeDocument/2006/relationships/image" Target="../media/image9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0.png"/><Relationship Id="rId4" Type="http://schemas.openxmlformats.org/officeDocument/2006/relationships/image" Target="../media/image98.png"/><Relationship Id="rId9" Type="http://schemas.openxmlformats.org/officeDocument/2006/relationships/image" Target="../media/image11.png"/><Relationship Id="rId5" Type="http://schemas.openxmlformats.org/officeDocument/2006/relationships/image" Target="../media/image63.png"/><Relationship Id="rId6" Type="http://schemas.openxmlformats.org/officeDocument/2006/relationships/image" Target="../media/image82.png"/><Relationship Id="rId7" Type="http://schemas.openxmlformats.org/officeDocument/2006/relationships/image" Target="../media/image89.png"/><Relationship Id="rId8" Type="http://schemas.openxmlformats.org/officeDocument/2006/relationships/image" Target="../media/image65.png"/><Relationship Id="rId11" Type="http://schemas.openxmlformats.org/officeDocument/2006/relationships/image" Target="../media/image99.png"/><Relationship Id="rId10" Type="http://schemas.openxmlformats.org/officeDocument/2006/relationships/image" Target="../media/image88.png"/><Relationship Id="rId13" Type="http://schemas.openxmlformats.org/officeDocument/2006/relationships/image" Target="../media/image93.png"/><Relationship Id="rId12" Type="http://schemas.openxmlformats.org/officeDocument/2006/relationships/image" Target="../media/image9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20" Type="http://schemas.openxmlformats.org/officeDocument/2006/relationships/image" Target="../media/image30.png"/><Relationship Id="rId22" Type="http://schemas.openxmlformats.org/officeDocument/2006/relationships/image" Target="../media/image19.png"/><Relationship Id="rId21" Type="http://schemas.openxmlformats.org/officeDocument/2006/relationships/image" Target="../media/image38.png"/><Relationship Id="rId24" Type="http://schemas.openxmlformats.org/officeDocument/2006/relationships/image" Target="../media/image24.png"/><Relationship Id="rId23" Type="http://schemas.openxmlformats.org/officeDocument/2006/relationships/image" Target="../media/image54.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gif"/><Relationship Id="rId4" Type="http://schemas.openxmlformats.org/officeDocument/2006/relationships/image" Target="../media/image25.png"/><Relationship Id="rId9" Type="http://schemas.openxmlformats.org/officeDocument/2006/relationships/image" Target="../media/image21.png"/><Relationship Id="rId26" Type="http://schemas.openxmlformats.org/officeDocument/2006/relationships/image" Target="../media/image29.png"/><Relationship Id="rId25" Type="http://schemas.openxmlformats.org/officeDocument/2006/relationships/image" Target="../media/image44.jpg"/><Relationship Id="rId28" Type="http://schemas.openxmlformats.org/officeDocument/2006/relationships/image" Target="../media/image31.png"/><Relationship Id="rId27" Type="http://schemas.openxmlformats.org/officeDocument/2006/relationships/image" Target="../media/image26.png"/><Relationship Id="rId5" Type="http://schemas.openxmlformats.org/officeDocument/2006/relationships/image" Target="../media/image7.png"/><Relationship Id="rId6" Type="http://schemas.openxmlformats.org/officeDocument/2006/relationships/image" Target="../media/image69.png"/><Relationship Id="rId7" Type="http://schemas.openxmlformats.org/officeDocument/2006/relationships/image" Target="../media/image16.png"/><Relationship Id="rId8" Type="http://schemas.openxmlformats.org/officeDocument/2006/relationships/image" Target="../media/image27.png"/><Relationship Id="rId11" Type="http://schemas.openxmlformats.org/officeDocument/2006/relationships/image" Target="../media/image32.png"/><Relationship Id="rId10" Type="http://schemas.openxmlformats.org/officeDocument/2006/relationships/image" Target="../media/image22.png"/><Relationship Id="rId13" Type="http://schemas.openxmlformats.org/officeDocument/2006/relationships/image" Target="../media/image9.png"/><Relationship Id="rId12" Type="http://schemas.openxmlformats.org/officeDocument/2006/relationships/image" Target="../media/image36.png"/><Relationship Id="rId15" Type="http://schemas.openxmlformats.org/officeDocument/2006/relationships/image" Target="../media/image42.png"/><Relationship Id="rId14" Type="http://schemas.openxmlformats.org/officeDocument/2006/relationships/image" Target="../media/image20.png"/><Relationship Id="rId17" Type="http://schemas.openxmlformats.org/officeDocument/2006/relationships/image" Target="../media/image28.png"/><Relationship Id="rId16" Type="http://schemas.openxmlformats.org/officeDocument/2006/relationships/image" Target="../media/image14.png"/><Relationship Id="rId19" Type="http://schemas.openxmlformats.org/officeDocument/2006/relationships/image" Target="../media/image18.png"/><Relationship Id="rId18"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0.png"/><Relationship Id="rId4" Type="http://schemas.openxmlformats.org/officeDocument/2006/relationships/image" Target="../media/image35.png"/><Relationship Id="rId9" Type="http://schemas.openxmlformats.org/officeDocument/2006/relationships/image" Target="../media/image5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70.png"/><Relationship Id="rId8" Type="http://schemas.openxmlformats.org/officeDocument/2006/relationships/image" Target="../media/image45.png"/><Relationship Id="rId11" Type="http://schemas.openxmlformats.org/officeDocument/2006/relationships/image" Target="../media/image37.png"/><Relationship Id="rId10" Type="http://schemas.openxmlformats.org/officeDocument/2006/relationships/image" Target="../media/image39.png"/><Relationship Id="rId13" Type="http://schemas.openxmlformats.org/officeDocument/2006/relationships/image" Target="../media/image68.png"/><Relationship Id="rId12"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1.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3.png"/><Relationship Id="rId4" Type="http://schemas.openxmlformats.org/officeDocument/2006/relationships/image" Target="../media/image48.png"/><Relationship Id="rId5" Type="http://schemas.openxmlformats.org/officeDocument/2006/relationships/image" Target="../media/image65.png"/><Relationship Id="rId6" Type="http://schemas.openxmlformats.org/officeDocument/2006/relationships/image" Target="../media/image63.png"/><Relationship Id="rId7" Type="http://schemas.openxmlformats.org/officeDocument/2006/relationships/image" Target="../media/image46.png"/><Relationship Id="rId8"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2.png"/><Relationship Id="rId4" Type="http://schemas.openxmlformats.org/officeDocument/2006/relationships/image" Target="../media/image58.png"/><Relationship Id="rId9" Type="http://schemas.openxmlformats.org/officeDocument/2006/relationships/image" Target="../media/image56.png"/><Relationship Id="rId5" Type="http://schemas.openxmlformats.org/officeDocument/2006/relationships/image" Target="../media/image47.png"/><Relationship Id="rId6" Type="http://schemas.openxmlformats.org/officeDocument/2006/relationships/image" Target="../media/image49.jpg"/><Relationship Id="rId7" Type="http://schemas.openxmlformats.org/officeDocument/2006/relationships/image" Target="../media/image53.png"/><Relationship Id="rId8" Type="http://schemas.openxmlformats.org/officeDocument/2006/relationships/image" Target="../media/image55.png"/><Relationship Id="rId11" Type="http://schemas.openxmlformats.org/officeDocument/2006/relationships/image" Target="../media/image71.png"/><Relationship Id="rId10" Type="http://schemas.openxmlformats.org/officeDocument/2006/relationships/image" Target="../media/image59.png"/><Relationship Id="rId13" Type="http://schemas.openxmlformats.org/officeDocument/2006/relationships/image" Target="../media/image81.png"/><Relationship Id="rId12" Type="http://schemas.openxmlformats.org/officeDocument/2006/relationships/image" Target="../media/image5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1.png"/><Relationship Id="rId4" Type="http://schemas.openxmlformats.org/officeDocument/2006/relationships/image" Target="../media/image67.jpg"/><Relationship Id="rId5" Type="http://schemas.openxmlformats.org/officeDocument/2006/relationships/image" Target="../media/image1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8.png"/><Relationship Id="rId4" Type="http://schemas.openxmlformats.org/officeDocument/2006/relationships/image" Target="../media/image94.png"/><Relationship Id="rId9" Type="http://schemas.openxmlformats.org/officeDocument/2006/relationships/image" Target="../media/image86.png"/><Relationship Id="rId5" Type="http://schemas.openxmlformats.org/officeDocument/2006/relationships/image" Target="../media/image62.png"/><Relationship Id="rId6" Type="http://schemas.openxmlformats.org/officeDocument/2006/relationships/image" Target="../media/image66.png"/><Relationship Id="rId7" Type="http://schemas.openxmlformats.org/officeDocument/2006/relationships/image" Target="../media/image64.jpg"/><Relationship Id="rId8" Type="http://schemas.openxmlformats.org/officeDocument/2006/relationships/image" Target="../media/image97.png"/><Relationship Id="rId11" Type="http://schemas.openxmlformats.org/officeDocument/2006/relationships/image" Target="../media/image79.png"/><Relationship Id="rId10" Type="http://schemas.openxmlformats.org/officeDocument/2006/relationships/image" Target="../media/image87.png"/><Relationship Id="rId12" Type="http://schemas.openxmlformats.org/officeDocument/2006/relationships/image" Target="../media/image7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3.jpg"/><Relationship Id="rId4" Type="http://schemas.openxmlformats.org/officeDocument/2006/relationships/image" Target="../media/image75.jpg"/><Relationship Id="rId5" Type="http://schemas.openxmlformats.org/officeDocument/2006/relationships/image" Target="../media/image92.png"/><Relationship Id="rId6" Type="http://schemas.openxmlformats.org/officeDocument/2006/relationships/image" Target="../media/image96.png"/><Relationship Id="rId7" Type="http://schemas.openxmlformats.org/officeDocument/2006/relationships/image" Target="../media/image76.png"/><Relationship Id="rId8"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
          <p:cNvSpPr txBox="1"/>
          <p:nvPr>
            <p:ph type="title"/>
          </p:nvPr>
        </p:nvSpPr>
        <p:spPr>
          <a:xfrm>
            <a:off x="176047" y="175938"/>
            <a:ext cx="7823153"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lt1"/>
              </a:buClr>
              <a:buSzPts val="8000"/>
              <a:buFont typeface="Arial"/>
              <a:buNone/>
            </a:pPr>
            <a:r>
              <a:rPr b="1" i="1" lang="en-US" sz="5400">
                <a:latin typeface="Montserrat"/>
                <a:ea typeface="Montserrat"/>
                <a:cs typeface="Montserrat"/>
                <a:sym typeface="Montserrat"/>
              </a:rPr>
              <a:t>SAFE CH4Rice (Methane) Project </a:t>
            </a:r>
            <a:endParaRPr b="1" i="1" sz="5400">
              <a:latin typeface="Montserrat"/>
              <a:ea typeface="Montserrat"/>
              <a:cs typeface="Montserrat"/>
              <a:sym typeface="Montserrat"/>
            </a:endParaRPr>
          </a:p>
        </p:txBody>
      </p:sp>
      <p:sp>
        <p:nvSpPr>
          <p:cNvPr id="75" name="Google Shape;75;p1"/>
          <p:cNvSpPr/>
          <p:nvPr/>
        </p:nvSpPr>
        <p:spPr>
          <a:xfrm>
            <a:off x="7183010" y="3571122"/>
            <a:ext cx="4832943" cy="3274352"/>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sng" cap="none" strike="noStrike">
                <a:solidFill>
                  <a:schemeClr val="accent1"/>
                </a:solidFill>
                <a:latin typeface="Montserrat"/>
                <a:ea typeface="Montserrat"/>
                <a:cs typeface="Montserrat"/>
                <a:sym typeface="Montserrat"/>
              </a:rPr>
              <a:t>Shinichi Sobue</a:t>
            </a:r>
            <a:r>
              <a:rPr b="1" i="0" lang="en-US" sz="2200" u="none" cap="none" strike="noStrike">
                <a:solidFill>
                  <a:schemeClr val="accent1"/>
                </a:solidFill>
                <a:latin typeface="Montserrat"/>
                <a:ea typeface="Montserrat"/>
                <a:cs typeface="Montserrat"/>
                <a:sym typeface="Montserrat"/>
              </a:rPr>
              <a:t> </a:t>
            </a:r>
            <a:br>
              <a:rPr b="1" i="0" lang="en-US" sz="2200" u="none" cap="none" strike="noStrike">
                <a:solidFill>
                  <a:schemeClr val="accent1"/>
                </a:solidFill>
                <a:latin typeface="Montserrat"/>
                <a:ea typeface="Montserrat"/>
                <a:cs typeface="Montserrat"/>
                <a:sym typeface="Montserrat"/>
              </a:rPr>
            </a:br>
            <a:r>
              <a:rPr b="1" i="0" lang="en-US" sz="2200" u="none" cap="none" strike="noStrike">
                <a:solidFill>
                  <a:schemeClr val="accent1"/>
                </a:solidFill>
                <a:latin typeface="Montserrat"/>
                <a:ea typeface="Montserrat"/>
                <a:cs typeface="Montserrat"/>
                <a:sym typeface="Montserrat"/>
              </a:rPr>
              <a:t>Kei Oyoshi, Go Segami </a:t>
            </a:r>
            <a:br>
              <a:rPr b="1" i="0" lang="en-US" sz="2200" u="none" cap="none" strike="noStrike">
                <a:solidFill>
                  <a:schemeClr val="accent1"/>
                </a:solidFill>
                <a:latin typeface="Montserrat"/>
                <a:ea typeface="Montserrat"/>
                <a:cs typeface="Montserrat"/>
                <a:sym typeface="Montserrat"/>
              </a:rPr>
            </a:br>
            <a:r>
              <a:rPr b="1" i="0" lang="en-US" sz="2200" u="none" cap="none" strike="noStrike">
                <a:solidFill>
                  <a:schemeClr val="accent1"/>
                </a:solidFill>
                <a:latin typeface="Montserrat"/>
                <a:ea typeface="Montserrat"/>
                <a:cs typeface="Montserrat"/>
                <a:sym typeface="Montserrat"/>
              </a:rPr>
              <a:t>JAXA</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7.4</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SIT-39 2024, Tokyo,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10th - 11th April 2024</a:t>
            </a:r>
            <a:endParaRPr b="1" i="0" sz="2200" u="none" cap="none" strike="noStrike">
              <a:solidFill>
                <a:schemeClr val="accent1"/>
              </a:solidFill>
              <a:latin typeface="Montserrat"/>
              <a:ea typeface="Montserrat"/>
              <a:cs typeface="Montserrat"/>
              <a:sym typeface="Montserrat"/>
            </a:endParaRPr>
          </a:p>
        </p:txBody>
      </p:sp>
      <p:pic>
        <p:nvPicPr>
          <p:cNvPr descr="APRSAF" id="76" name="Google Shape;76;p1"/>
          <p:cNvPicPr preferRelativeResize="0"/>
          <p:nvPr/>
        </p:nvPicPr>
        <p:blipFill rotWithShape="1">
          <a:blip r:embed="rId3">
            <a:alphaModFix/>
          </a:blip>
          <a:srcRect b="0" l="0" r="0" t="0"/>
          <a:stretch/>
        </p:blipFill>
        <p:spPr>
          <a:xfrm>
            <a:off x="493407" y="2772409"/>
            <a:ext cx="2345753" cy="811239"/>
          </a:xfrm>
          <a:prstGeom prst="rect">
            <a:avLst/>
          </a:prstGeom>
          <a:noFill/>
          <a:ln>
            <a:noFill/>
          </a:ln>
        </p:spPr>
      </p:pic>
      <p:pic>
        <p:nvPicPr>
          <p:cNvPr descr="image46.png" id="77" name="Google Shape;77;p1"/>
          <p:cNvPicPr preferRelativeResize="0"/>
          <p:nvPr/>
        </p:nvPicPr>
        <p:blipFill rotWithShape="1">
          <a:blip r:embed="rId4">
            <a:alphaModFix/>
          </a:blip>
          <a:srcRect b="0" l="0" r="0" t="0"/>
          <a:stretch/>
        </p:blipFill>
        <p:spPr>
          <a:xfrm>
            <a:off x="3156520" y="2772409"/>
            <a:ext cx="2149783" cy="8112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10"/>
          <p:cNvPicPr preferRelativeResize="0"/>
          <p:nvPr/>
        </p:nvPicPr>
        <p:blipFill rotWithShape="1">
          <a:blip r:embed="rId3">
            <a:alphaModFix/>
          </a:blip>
          <a:srcRect b="0" l="0" r="0" t="0"/>
          <a:stretch/>
        </p:blipFill>
        <p:spPr>
          <a:xfrm>
            <a:off x="4059036" y="2017844"/>
            <a:ext cx="6634976" cy="3905767"/>
          </a:xfrm>
          <a:prstGeom prst="rect">
            <a:avLst/>
          </a:prstGeom>
          <a:noFill/>
          <a:ln>
            <a:noFill/>
          </a:ln>
        </p:spPr>
      </p:pic>
      <p:sp>
        <p:nvSpPr>
          <p:cNvPr id="331" name="Google Shape;331;p10"/>
          <p:cNvSpPr txBox="1"/>
          <p:nvPr>
            <p:ph idx="1" type="body"/>
          </p:nvPr>
        </p:nvSpPr>
        <p:spPr>
          <a:xfrm>
            <a:off x="324233" y="1030213"/>
            <a:ext cx="11495400" cy="89894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2000"/>
              <a:t>Utilize the characteristics of </a:t>
            </a:r>
            <a:r>
              <a:rPr b="1" lang="en-US" sz="2000">
                <a:solidFill>
                  <a:srgbClr val="C00000"/>
                </a:solidFill>
              </a:rPr>
              <a:t>backscattering components from L1.1 data (Single Look Complex with full-pol)</a:t>
            </a:r>
            <a:r>
              <a:rPr lang="en-US" sz="2000"/>
              <a:t>   (e.g. Freeman’s three-component decomposition)</a:t>
            </a:r>
            <a:endParaRPr/>
          </a:p>
          <a:p>
            <a:pPr indent="-228600" lvl="1" marL="914400" rtl="0" algn="l">
              <a:lnSpc>
                <a:spcPct val="115000"/>
              </a:lnSpc>
              <a:spcBef>
                <a:spcPts val="500"/>
              </a:spcBef>
              <a:spcAft>
                <a:spcPts val="0"/>
              </a:spcAft>
              <a:buSzPts val="2400"/>
              <a:buNone/>
            </a:pPr>
            <a:r>
              <a:t/>
            </a:r>
            <a:endParaRPr/>
          </a:p>
        </p:txBody>
      </p:sp>
      <p:sp>
        <p:nvSpPr>
          <p:cNvPr id="332" name="Google Shape;332;p10"/>
          <p:cNvSpPr txBox="1"/>
          <p:nvPr>
            <p:ph type="title"/>
          </p:nvPr>
        </p:nvSpPr>
        <p:spPr>
          <a:xfrm>
            <a:off x="164897" y="85229"/>
            <a:ext cx="98823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3000"/>
              <a:t>CH4Rice Project:   </a:t>
            </a:r>
            <a:br>
              <a:rPr b="1" lang="en-US" sz="3000"/>
            </a:br>
            <a:r>
              <a:rPr b="1" lang="en-US" sz="3000"/>
              <a:t>Water inundation monitoring with L-band SAR</a:t>
            </a:r>
            <a:endParaRPr b="1" sz="3000"/>
          </a:p>
        </p:txBody>
      </p:sp>
      <p:pic>
        <p:nvPicPr>
          <p:cNvPr id="333" name="Google Shape;333;p10"/>
          <p:cNvPicPr preferRelativeResize="0"/>
          <p:nvPr/>
        </p:nvPicPr>
        <p:blipFill rotWithShape="1">
          <a:blip r:embed="rId4">
            <a:alphaModFix/>
          </a:blip>
          <a:srcRect b="0" l="0" r="0" t="0"/>
          <a:stretch/>
        </p:blipFill>
        <p:spPr>
          <a:xfrm>
            <a:off x="324233" y="1776666"/>
            <a:ext cx="3135864" cy="4348242"/>
          </a:xfrm>
          <a:prstGeom prst="rect">
            <a:avLst/>
          </a:prstGeom>
          <a:noFill/>
          <a:ln>
            <a:noFill/>
          </a:ln>
        </p:spPr>
      </p:pic>
      <p:sp>
        <p:nvSpPr>
          <p:cNvPr id="334" name="Google Shape;334;p10"/>
          <p:cNvSpPr txBox="1"/>
          <p:nvPr/>
        </p:nvSpPr>
        <p:spPr>
          <a:xfrm>
            <a:off x="1261260" y="6147209"/>
            <a:ext cx="38683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[Freeman et al., TGRS, 1998] </a:t>
            </a:r>
            <a:endParaRPr b="0" i="0" sz="1400" u="none" cap="none" strike="noStrike">
              <a:solidFill>
                <a:srgbClr val="000000"/>
              </a:solidFill>
              <a:latin typeface="Calibri"/>
              <a:ea typeface="Calibri"/>
              <a:cs typeface="Calibri"/>
              <a:sym typeface="Calibri"/>
            </a:endParaRPr>
          </a:p>
        </p:txBody>
      </p:sp>
      <p:grpSp>
        <p:nvGrpSpPr>
          <p:cNvPr id="335" name="Google Shape;335;p10"/>
          <p:cNvGrpSpPr/>
          <p:nvPr/>
        </p:nvGrpSpPr>
        <p:grpSpPr>
          <a:xfrm>
            <a:off x="10401857" y="4581016"/>
            <a:ext cx="3580286" cy="1698510"/>
            <a:chOff x="2530532" y="4888921"/>
            <a:chExt cx="3580286" cy="1698510"/>
          </a:xfrm>
        </p:grpSpPr>
        <p:pic>
          <p:nvPicPr>
            <p:cNvPr id="336" name="Google Shape;336;p10"/>
            <p:cNvPicPr preferRelativeResize="0"/>
            <p:nvPr/>
          </p:nvPicPr>
          <p:blipFill rotWithShape="1">
            <a:blip r:embed="rId5">
              <a:alphaModFix/>
            </a:blip>
            <a:srcRect b="0" l="0" r="0" t="0"/>
            <a:stretch/>
          </p:blipFill>
          <p:spPr>
            <a:xfrm>
              <a:off x="2911485" y="5683953"/>
              <a:ext cx="948024" cy="903478"/>
            </a:xfrm>
            <a:prstGeom prst="rect">
              <a:avLst/>
            </a:prstGeom>
            <a:noFill/>
            <a:ln>
              <a:noFill/>
            </a:ln>
          </p:spPr>
        </p:pic>
        <p:sp>
          <p:nvSpPr>
            <p:cNvPr id="337" name="Google Shape;337;p10"/>
            <p:cNvSpPr txBox="1"/>
            <p:nvPr/>
          </p:nvSpPr>
          <p:spPr>
            <a:xfrm>
              <a:off x="2530532" y="4888921"/>
              <a:ext cx="3580286"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0000"/>
                  </a:solidFill>
                  <a:latin typeface="Calibri"/>
                  <a:ea typeface="Calibri"/>
                  <a:cs typeface="Calibri"/>
                  <a:sym typeface="Calibri"/>
                </a:rPr>
                <a:t>R: Double Bounce</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B050"/>
                  </a:solidFill>
                  <a:latin typeface="Calibri"/>
                  <a:ea typeface="Calibri"/>
                  <a:cs typeface="Calibri"/>
                  <a:sym typeface="Calibri"/>
                </a:rPr>
                <a:t>G: Volume Scattering</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3AA0C2"/>
                  </a:solidFill>
                  <a:latin typeface="Calibri"/>
                  <a:ea typeface="Calibri"/>
                  <a:cs typeface="Calibri"/>
                  <a:sym typeface="Calibri"/>
                </a:rPr>
                <a:t>B: Surface Scattering</a:t>
              </a:r>
              <a:endParaRPr/>
            </a:p>
          </p:txBody>
        </p:sp>
      </p:grpSp>
      <p:sp>
        <p:nvSpPr>
          <p:cNvPr id="338" name="Google Shape;338;p10"/>
          <p:cNvSpPr txBox="1"/>
          <p:nvPr/>
        </p:nvSpPr>
        <p:spPr>
          <a:xfrm>
            <a:off x="7783424" y="2017844"/>
            <a:ext cx="170591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chemeClr val="lt1"/>
                </a:solidFill>
                <a:latin typeface="Arial"/>
                <a:ea typeface="Arial"/>
                <a:cs typeface="Arial"/>
                <a:sym typeface="Arial"/>
              </a:rPr>
              <a:t>Freeman Decomposition</a:t>
            </a:r>
            <a:endParaRPr/>
          </a:p>
          <a:p>
            <a:pPr indent="0" lvl="0" marL="0" marR="0" rtl="0" algn="l">
              <a:lnSpc>
                <a:spcPct val="100000"/>
              </a:lnSpc>
              <a:spcBef>
                <a:spcPts val="0"/>
              </a:spcBef>
              <a:spcAft>
                <a:spcPts val="0"/>
              </a:spcAft>
              <a:buNone/>
            </a:pPr>
            <a:r>
              <a:rPr b="0" i="0" lang="en-US" sz="1050" u="none" cap="none" strike="noStrike">
                <a:solidFill>
                  <a:schemeClr val="lt1"/>
                </a:solidFill>
                <a:latin typeface="Arial"/>
                <a:ea typeface="Arial"/>
                <a:cs typeface="Arial"/>
                <a:sym typeface="Arial"/>
              </a:rPr>
              <a:t>Red	: double</a:t>
            </a:r>
            <a:endParaRPr/>
          </a:p>
          <a:p>
            <a:pPr indent="0" lvl="0" marL="0" marR="0" rtl="0" algn="l">
              <a:lnSpc>
                <a:spcPct val="100000"/>
              </a:lnSpc>
              <a:spcBef>
                <a:spcPts val="0"/>
              </a:spcBef>
              <a:spcAft>
                <a:spcPts val="0"/>
              </a:spcAft>
              <a:buNone/>
            </a:pPr>
            <a:r>
              <a:rPr b="0" i="0" lang="en-US" sz="1050" u="none" cap="none" strike="noStrike">
                <a:solidFill>
                  <a:schemeClr val="lt1"/>
                </a:solidFill>
                <a:latin typeface="Arial"/>
                <a:ea typeface="Arial"/>
                <a:cs typeface="Arial"/>
                <a:sym typeface="Arial"/>
              </a:rPr>
              <a:t>Green	: volume</a:t>
            </a:r>
            <a:endParaRPr/>
          </a:p>
          <a:p>
            <a:pPr indent="0" lvl="0" marL="0" marR="0" rtl="0" algn="l">
              <a:lnSpc>
                <a:spcPct val="100000"/>
              </a:lnSpc>
              <a:spcBef>
                <a:spcPts val="0"/>
              </a:spcBef>
              <a:spcAft>
                <a:spcPts val="0"/>
              </a:spcAft>
              <a:buNone/>
            </a:pPr>
            <a:r>
              <a:rPr b="0" i="0" lang="en-US" sz="1050" u="none" cap="none" strike="noStrike">
                <a:solidFill>
                  <a:schemeClr val="lt1"/>
                </a:solidFill>
                <a:latin typeface="Arial"/>
                <a:ea typeface="Arial"/>
                <a:cs typeface="Arial"/>
                <a:sym typeface="Arial"/>
              </a:rPr>
              <a:t>Blue	: surface</a:t>
            </a:r>
            <a:endParaRPr/>
          </a:p>
        </p:txBody>
      </p:sp>
      <p:sp>
        <p:nvSpPr>
          <p:cNvPr id="339" name="Google Shape;339;p10"/>
          <p:cNvSpPr txBox="1"/>
          <p:nvPr/>
        </p:nvSpPr>
        <p:spPr>
          <a:xfrm>
            <a:off x="10047249" y="2290122"/>
            <a:ext cx="214475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Tome, Miyagi, Japan</a:t>
            </a:r>
            <a:endParaRPr/>
          </a:p>
          <a:p>
            <a:pPr indent="0" lvl="0" marL="0" marR="0" rtl="0" algn="l">
              <a:lnSpc>
                <a:spcPct val="100000"/>
              </a:lnSpc>
              <a:spcBef>
                <a:spcPts val="0"/>
              </a:spcBef>
              <a:spcAft>
                <a:spcPts val="0"/>
              </a:spcAft>
              <a:buNone/>
            </a:pP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(yellow: target fields with in-situ data)</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1"/>
          <p:cNvSpPr txBox="1"/>
          <p:nvPr>
            <p:ph type="title"/>
          </p:nvPr>
        </p:nvSpPr>
        <p:spPr>
          <a:xfrm>
            <a:off x="176048" y="163286"/>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3200"/>
              <a:t>CH4Rice Project:  Schedule</a:t>
            </a:r>
            <a:endParaRPr b="1" sz="3200"/>
          </a:p>
        </p:txBody>
      </p:sp>
      <p:sp>
        <p:nvSpPr>
          <p:cNvPr id="345" name="Google Shape;345;p11"/>
          <p:cNvSpPr txBox="1"/>
          <p:nvPr/>
        </p:nvSpPr>
        <p:spPr>
          <a:xfrm>
            <a:off x="4596267" y="6545015"/>
            <a:ext cx="1485407"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Calibri"/>
                <a:ea typeface="Calibri"/>
                <a:cs typeface="Calibri"/>
                <a:sym typeface="Calibri"/>
              </a:rPr>
              <a:t>Delay</a:t>
            </a:r>
            <a:endParaRPr b="0" i="0" sz="1350" u="none" cap="none" strike="noStrike">
              <a:solidFill>
                <a:srgbClr val="000000"/>
              </a:solidFill>
              <a:latin typeface="Calibri"/>
              <a:ea typeface="Calibri"/>
              <a:cs typeface="Calibri"/>
              <a:sym typeface="Calibri"/>
            </a:endParaRPr>
          </a:p>
        </p:txBody>
      </p:sp>
      <p:graphicFrame>
        <p:nvGraphicFramePr>
          <p:cNvPr id="346" name="Google Shape;346;p11"/>
          <p:cNvGraphicFramePr/>
          <p:nvPr/>
        </p:nvGraphicFramePr>
        <p:xfrm>
          <a:off x="498287" y="1137456"/>
          <a:ext cx="3000000" cy="3000000"/>
        </p:xfrm>
        <a:graphic>
          <a:graphicData uri="http://schemas.openxmlformats.org/drawingml/2006/table">
            <a:tbl>
              <a:tblPr bandRow="1" firstRow="1">
                <a:noFill/>
                <a:tableStyleId>{FF23E8F1-3166-4AC7-9689-D557C8706B47}</a:tableStyleId>
              </a:tblPr>
              <a:tblGrid>
                <a:gridCol w="437775"/>
                <a:gridCol w="1752600"/>
                <a:gridCol w="2907875"/>
                <a:gridCol w="1689525"/>
                <a:gridCol w="404000"/>
                <a:gridCol w="378100"/>
                <a:gridCol w="401225"/>
                <a:gridCol w="355000"/>
                <a:gridCol w="378100"/>
                <a:gridCol w="378100"/>
                <a:gridCol w="378100"/>
                <a:gridCol w="378100"/>
                <a:gridCol w="334525"/>
                <a:gridCol w="341650"/>
                <a:gridCol w="302600"/>
                <a:gridCol w="378100"/>
              </a:tblGrid>
              <a:tr h="485375">
                <a:tc>
                  <a:txBody>
                    <a:bodyPr/>
                    <a:lstStyle/>
                    <a:p>
                      <a:pPr indent="0" lvl="0" marL="0" marR="0" rtl="0" algn="ctr">
                        <a:lnSpc>
                          <a:spcPct val="100000"/>
                        </a:lnSpc>
                        <a:spcBef>
                          <a:spcPts val="0"/>
                        </a:spcBef>
                        <a:spcAft>
                          <a:spcPts val="0"/>
                        </a:spcAft>
                        <a:buNone/>
                      </a:pPr>
                      <a:r>
                        <a:rPr lang="en-US" sz="1400" u="none" cap="none" strike="noStrike"/>
                        <a:t>ID</a:t>
                      </a:r>
                      <a:endParaRPr sz="1400" u="none" cap="none" strike="noStrike">
                        <a:latin typeface="Calibri"/>
                        <a:ea typeface="Calibri"/>
                        <a:cs typeface="Calibri"/>
                        <a:sym typeface="Calibri"/>
                      </a:endParaRPr>
                    </a:p>
                  </a:txBody>
                  <a:tcPr marT="45725" marB="45725" marR="91450" marL="91450" anchor="ctr">
                    <a:solidFill>
                      <a:srgbClr val="3F3F3F"/>
                    </a:solidFill>
                  </a:tcPr>
                </a:tc>
                <a:tc>
                  <a:txBody>
                    <a:bodyPr/>
                    <a:lstStyle/>
                    <a:p>
                      <a:pPr indent="0" lvl="0" marL="0" marR="0" rtl="0" algn="ctr">
                        <a:lnSpc>
                          <a:spcPct val="100000"/>
                        </a:lnSpc>
                        <a:spcBef>
                          <a:spcPts val="0"/>
                        </a:spcBef>
                        <a:spcAft>
                          <a:spcPts val="0"/>
                        </a:spcAft>
                        <a:buNone/>
                      </a:pPr>
                      <a:r>
                        <a:rPr lang="en-US" sz="1400" u="none" cap="none" strike="noStrike"/>
                        <a:t>Activity</a:t>
                      </a:r>
                      <a:endParaRPr sz="1400" u="none" cap="none" strike="noStrike">
                        <a:latin typeface="Calibri"/>
                        <a:ea typeface="Calibri"/>
                        <a:cs typeface="Calibri"/>
                        <a:sym typeface="Calibri"/>
                      </a:endParaRPr>
                    </a:p>
                  </a:txBody>
                  <a:tcPr marT="45725" marB="45725" marR="91450" marL="91450" anchor="ctr">
                    <a:solidFill>
                      <a:srgbClr val="3F3F3F"/>
                    </a:solidFill>
                  </a:tcPr>
                </a:tc>
                <a:tc>
                  <a:txBody>
                    <a:bodyPr/>
                    <a:lstStyle/>
                    <a:p>
                      <a:pPr indent="0" lvl="0" marL="0" marR="0" rtl="0" algn="ctr">
                        <a:lnSpc>
                          <a:spcPct val="100000"/>
                        </a:lnSpc>
                        <a:spcBef>
                          <a:spcPts val="0"/>
                        </a:spcBef>
                        <a:spcAft>
                          <a:spcPts val="0"/>
                        </a:spcAft>
                        <a:buNone/>
                      </a:pPr>
                      <a:r>
                        <a:rPr lang="en-US" sz="1400" u="none" cap="none" strike="noStrike"/>
                        <a:t>Sub-Activity</a:t>
                      </a:r>
                      <a:endParaRPr sz="1400" u="none" cap="none" strike="noStrike">
                        <a:latin typeface="Calibri"/>
                        <a:ea typeface="Calibri"/>
                        <a:cs typeface="Calibri"/>
                        <a:sym typeface="Calibri"/>
                      </a:endParaRPr>
                    </a:p>
                  </a:txBody>
                  <a:tcPr marT="45725" marB="45725" marR="91450" marL="91450" anchor="ctr">
                    <a:solidFill>
                      <a:srgbClr val="3F3F3F"/>
                    </a:solidFill>
                  </a:tcPr>
                </a:tc>
                <a:tc>
                  <a:txBody>
                    <a:bodyPr/>
                    <a:lstStyle/>
                    <a:p>
                      <a:pPr indent="0" lvl="0" marL="0" marR="0" rtl="0" algn="ctr">
                        <a:lnSpc>
                          <a:spcPct val="100000"/>
                        </a:lnSpc>
                        <a:spcBef>
                          <a:spcPts val="0"/>
                        </a:spcBef>
                        <a:spcAft>
                          <a:spcPts val="0"/>
                        </a:spcAft>
                        <a:buNone/>
                      </a:pPr>
                      <a:r>
                        <a:rPr lang="en-US" sz="1400" u="none" cap="none" strike="noStrike"/>
                        <a:t>Organizations in Charge</a:t>
                      </a:r>
                      <a:endParaRPr sz="1400" u="none" cap="none" strike="noStrike">
                        <a:latin typeface="Calibri"/>
                        <a:ea typeface="Calibri"/>
                        <a:cs typeface="Calibri"/>
                        <a:sym typeface="Calibri"/>
                      </a:endParaRPr>
                    </a:p>
                  </a:txBody>
                  <a:tcPr marT="45725" marB="45725" marR="91450" marL="91450" anchor="ctr">
                    <a:solidFill>
                      <a:srgbClr val="3F3F3F"/>
                    </a:solidFill>
                  </a:tcPr>
                </a:tc>
                <a:tc gridSpan="4">
                  <a:txBody>
                    <a:bodyPr/>
                    <a:lstStyle/>
                    <a:p>
                      <a:pPr indent="0" lvl="0" marL="0" marR="0" rtl="0" algn="ctr">
                        <a:lnSpc>
                          <a:spcPct val="100000"/>
                        </a:lnSpc>
                        <a:spcBef>
                          <a:spcPts val="0"/>
                        </a:spcBef>
                        <a:spcAft>
                          <a:spcPts val="0"/>
                        </a:spcAft>
                        <a:buNone/>
                      </a:pPr>
                      <a:r>
                        <a:rPr lang="en-US" sz="1400" u="none" cap="none" strike="noStrike"/>
                        <a:t>2023</a:t>
                      </a:r>
                      <a:endParaRPr sz="1400" u="none" cap="none" strike="noStrike">
                        <a:latin typeface="Calibri"/>
                        <a:ea typeface="Calibri"/>
                        <a:cs typeface="Calibri"/>
                        <a:sym typeface="Calibri"/>
                      </a:endParaRPr>
                    </a:p>
                  </a:txBody>
                  <a:tcPr marT="45725" marB="45725" marR="91450" marL="91450" anchor="ctr">
                    <a:solidFill>
                      <a:srgbClr val="3F3F3F"/>
                    </a:solidFill>
                  </a:tcPr>
                </a:tc>
                <a:tc hMerge="1"/>
                <a:tc hMerge="1"/>
                <a:tc hMerge="1"/>
                <a:tc gridSpan="4">
                  <a:txBody>
                    <a:bodyPr/>
                    <a:lstStyle/>
                    <a:p>
                      <a:pPr indent="0" lvl="0" marL="0" marR="0" rtl="0" algn="ctr">
                        <a:lnSpc>
                          <a:spcPct val="100000"/>
                        </a:lnSpc>
                        <a:spcBef>
                          <a:spcPts val="0"/>
                        </a:spcBef>
                        <a:spcAft>
                          <a:spcPts val="0"/>
                        </a:spcAft>
                        <a:buNone/>
                      </a:pPr>
                      <a:r>
                        <a:rPr lang="en-US" sz="1400" u="none" cap="none" strike="noStrike"/>
                        <a:t>2024</a:t>
                      </a:r>
                      <a:endParaRPr sz="1400" u="none" cap="none" strike="noStrike">
                        <a:latin typeface="Calibri"/>
                        <a:ea typeface="Calibri"/>
                        <a:cs typeface="Calibri"/>
                        <a:sym typeface="Calibri"/>
                      </a:endParaRPr>
                    </a:p>
                  </a:txBody>
                  <a:tcPr marT="45725" marB="45725" marR="91450" marL="91450" anchor="ctr">
                    <a:solidFill>
                      <a:srgbClr val="3F3F3F"/>
                    </a:solidFill>
                  </a:tcPr>
                </a:tc>
                <a:tc hMerge="1"/>
                <a:tc hMerge="1"/>
                <a:tc hMerge="1"/>
                <a:tc gridSpan="4">
                  <a:txBody>
                    <a:bodyPr/>
                    <a:lstStyle/>
                    <a:p>
                      <a:pPr indent="0" lvl="0" marL="0" marR="0" rtl="0" algn="ctr">
                        <a:lnSpc>
                          <a:spcPct val="100000"/>
                        </a:lnSpc>
                        <a:spcBef>
                          <a:spcPts val="0"/>
                        </a:spcBef>
                        <a:spcAft>
                          <a:spcPts val="0"/>
                        </a:spcAft>
                        <a:buNone/>
                      </a:pPr>
                      <a:r>
                        <a:rPr lang="en-US" sz="1400" u="none" cap="none" strike="noStrike"/>
                        <a:t>2025</a:t>
                      </a:r>
                      <a:endParaRPr sz="1400" u="none" cap="none" strike="noStrike">
                        <a:latin typeface="Calibri"/>
                        <a:ea typeface="Calibri"/>
                        <a:cs typeface="Calibri"/>
                        <a:sym typeface="Calibri"/>
                      </a:endParaRPr>
                    </a:p>
                  </a:txBody>
                  <a:tcPr marT="45725" marB="45725" marR="91450" marL="91450" anchor="ctr">
                    <a:solidFill>
                      <a:srgbClr val="3F3F3F"/>
                    </a:solidFill>
                  </a:tcPr>
                </a:tc>
                <a:tc hMerge="1"/>
                <a:tc hMerge="1"/>
                <a:tc hMerge="1"/>
              </a:tr>
              <a:tr h="285525">
                <a:tc rowSpan="2">
                  <a:txBody>
                    <a:bodyPr/>
                    <a:lstStyle/>
                    <a:p>
                      <a:pPr indent="0" lvl="0" marL="0" marR="0" rtl="0" algn="ctr">
                        <a:lnSpc>
                          <a:spcPct val="100000"/>
                        </a:lnSpc>
                        <a:spcBef>
                          <a:spcPts val="0"/>
                        </a:spcBef>
                        <a:spcAft>
                          <a:spcPts val="0"/>
                        </a:spcAft>
                        <a:buNone/>
                      </a:pPr>
                      <a:r>
                        <a:rPr b="1" lang="en-US" sz="1600" u="none" cap="none" strike="noStrike"/>
                        <a:t>0</a:t>
                      </a:r>
                      <a:endParaRPr b="1" sz="1600" u="none" cap="none" strike="noStrike">
                        <a:latin typeface="Calibri"/>
                        <a:ea typeface="Calibri"/>
                        <a:cs typeface="Calibri"/>
                        <a:sym typeface="Calibri"/>
                      </a:endParaRPr>
                    </a:p>
                  </a:txBody>
                  <a:tcPr marT="45725" marB="45725" marR="91450" marL="91450" anchor="ctr"/>
                </a:tc>
                <a:tc rowSpan="2">
                  <a:txBody>
                    <a:bodyPr/>
                    <a:lstStyle/>
                    <a:p>
                      <a:pPr indent="0" lvl="0" marL="0" marR="0" rtl="0" algn="ctr">
                        <a:lnSpc>
                          <a:spcPct val="100000"/>
                        </a:lnSpc>
                        <a:spcBef>
                          <a:spcPts val="0"/>
                        </a:spcBef>
                        <a:spcAft>
                          <a:spcPts val="0"/>
                        </a:spcAft>
                        <a:buNone/>
                      </a:pPr>
                      <a:r>
                        <a:rPr b="1" lang="en-US" sz="1600" u="none" cap="none" strike="noStrike"/>
                        <a:t>Events</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APRSAF/SAWG, SAFE WS</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All</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 </a:t>
                      </a:r>
                      <a:endParaRPr sz="1400" u="none" cap="none" strike="noStrike">
                        <a:latin typeface="Calibri"/>
                        <a:ea typeface="Calibri"/>
                        <a:cs typeface="Calibri"/>
                        <a:sym typeface="Calibri"/>
                      </a:endParaRPr>
                    </a:p>
                  </a:txBody>
                  <a:tcPr marT="45725" marB="45725" marR="91450" marL="91450" anchor="ctr"/>
                </a:tc>
              </a:tr>
              <a:tr h="285525">
                <a:tc vMerge="1"/>
                <a:tc vMerge="1"/>
                <a:tc>
                  <a:txBody>
                    <a:bodyPr/>
                    <a:lstStyle/>
                    <a:p>
                      <a:pPr indent="0" lvl="0" marL="0" marR="0" rtl="0" algn="ctr">
                        <a:lnSpc>
                          <a:spcPct val="100000"/>
                        </a:lnSpc>
                        <a:spcBef>
                          <a:spcPts val="0"/>
                        </a:spcBef>
                        <a:spcAft>
                          <a:spcPts val="0"/>
                        </a:spcAft>
                        <a:buNone/>
                      </a:pPr>
                      <a:r>
                        <a:rPr lang="en-US" sz="1400" u="none" cap="none" strike="noStrike"/>
                        <a:t>Related Events</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r>
              <a:tr h="285525">
                <a:tc rowSpan="5">
                  <a:txBody>
                    <a:bodyPr/>
                    <a:lstStyle/>
                    <a:p>
                      <a:pPr indent="0" lvl="0" marL="0" marR="0" rtl="0" algn="ctr">
                        <a:lnSpc>
                          <a:spcPct val="100000"/>
                        </a:lnSpc>
                        <a:spcBef>
                          <a:spcPts val="0"/>
                        </a:spcBef>
                        <a:spcAft>
                          <a:spcPts val="0"/>
                        </a:spcAft>
                        <a:buNone/>
                      </a:pPr>
                      <a:r>
                        <a:rPr b="1" lang="en-US" sz="1600" u="none" cap="none" strike="noStrike"/>
                        <a:t>1</a:t>
                      </a:r>
                      <a:endParaRPr b="1" sz="1600" u="none" cap="none" strike="noStrike">
                        <a:latin typeface="Calibri"/>
                        <a:ea typeface="Calibri"/>
                        <a:cs typeface="Calibri"/>
                        <a:sym typeface="Calibri"/>
                      </a:endParaRPr>
                    </a:p>
                  </a:txBody>
                  <a:tcPr marT="45725" marB="45725" marR="91450" marL="91450" anchor="ctr"/>
                </a:tc>
                <a:tc rowSpan="5">
                  <a:txBody>
                    <a:bodyPr/>
                    <a:lstStyle/>
                    <a:p>
                      <a:pPr indent="0" lvl="0" marL="0" marR="0" rtl="0" algn="ctr">
                        <a:lnSpc>
                          <a:spcPct val="100000"/>
                        </a:lnSpc>
                        <a:spcBef>
                          <a:spcPts val="0"/>
                        </a:spcBef>
                        <a:spcAft>
                          <a:spcPts val="0"/>
                        </a:spcAft>
                        <a:buNone/>
                      </a:pPr>
                      <a:r>
                        <a:rPr b="1" lang="en-US" sz="1600" u="none" cap="none" strike="noStrike"/>
                        <a:t>Methodology Development</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1-1 Workplan Preparation</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VNSC, Secretariat</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solidFill>
                          <a:srgbClr val="222A35"/>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solidFill>
                          <a:srgbClr val="222A35"/>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solidFill>
                          <a:srgbClr val="222A35"/>
                        </a:solidFill>
                        <a:highlight>
                          <a:srgbClr val="808080"/>
                        </a:highlight>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solidFill>
                          <a:srgbClr val="222A35"/>
                        </a:solidFill>
                        <a:highlight>
                          <a:srgbClr val="808080"/>
                        </a:highlight>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solidFill>
                          <a:srgbClr val="222A35"/>
                        </a:solidFill>
                        <a:highlight>
                          <a:srgbClr val="808080"/>
                        </a:highlight>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solidFill>
                          <a:srgbClr val="222A35"/>
                        </a:solidFill>
                        <a:highlight>
                          <a:srgbClr val="808080"/>
                        </a:highlight>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solidFill>
                          <a:srgbClr val="222A35"/>
                        </a:solidFill>
                        <a:highlight>
                          <a:srgbClr val="808080"/>
                        </a:highlight>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highlight>
                          <a:srgbClr val="808080"/>
                        </a:highlight>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highlight>
                          <a:srgbClr val="808080"/>
                        </a:highlight>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highlight>
                          <a:srgbClr val="808080"/>
                        </a:highlight>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highlight>
                          <a:srgbClr val="808080"/>
                        </a:highlight>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highlight>
                          <a:srgbClr val="808080"/>
                        </a:highlight>
                        <a:latin typeface="Calibri"/>
                        <a:ea typeface="Calibri"/>
                        <a:cs typeface="Calibri"/>
                        <a:sym typeface="Calibri"/>
                      </a:endParaRPr>
                    </a:p>
                  </a:txBody>
                  <a:tcPr marT="45725" marB="45725" marR="91450" marL="91450" anchor="ctr"/>
                </a:tc>
              </a:tr>
              <a:tr h="285525">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1-2 Study Area Selection</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All</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r>
              <a:tr h="485375">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1-3 Water Inundation Monitoring</a:t>
                      </a:r>
                      <a:br>
                        <a:rPr lang="en-US" sz="1400" u="none" cap="none" strike="noStrike"/>
                      </a:br>
                      <a:r>
                        <a:rPr lang="en-US" sz="1400" u="none" cap="none" strike="noStrike"/>
                        <a:t>      (in-situ &amp; satellite monitoring)</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All</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r>
              <a:tr h="285525">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1-4 Methane Emission Estimation</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All</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r>
              <a:tr h="285525">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1-4 Tools Development</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TBD</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r>
              <a:tr h="485375">
                <a:tc rowSpan="3">
                  <a:txBody>
                    <a:bodyPr/>
                    <a:lstStyle/>
                    <a:p>
                      <a:pPr indent="0" lvl="0" marL="0" marR="0" rtl="0" algn="ctr">
                        <a:lnSpc>
                          <a:spcPct val="100000"/>
                        </a:lnSpc>
                        <a:spcBef>
                          <a:spcPts val="0"/>
                        </a:spcBef>
                        <a:spcAft>
                          <a:spcPts val="0"/>
                        </a:spcAft>
                        <a:buNone/>
                      </a:pPr>
                      <a:r>
                        <a:rPr b="1" lang="en-US" sz="1600" u="none" cap="none" strike="noStrike"/>
                        <a:t>2</a:t>
                      </a:r>
                      <a:endParaRPr b="1" sz="1600" u="none" cap="none" strike="noStrike">
                        <a:latin typeface="Calibri"/>
                        <a:ea typeface="Calibri"/>
                        <a:cs typeface="Calibri"/>
                        <a:sym typeface="Calibri"/>
                      </a:endParaRPr>
                    </a:p>
                  </a:txBody>
                  <a:tcPr marT="45725" marB="45725" marR="91450" marL="91450" anchor="ctr"/>
                </a:tc>
                <a:tc rowSpan="3">
                  <a:txBody>
                    <a:bodyPr/>
                    <a:lstStyle/>
                    <a:p>
                      <a:pPr indent="0" lvl="0" marL="0" marR="0" rtl="0" algn="ctr">
                        <a:lnSpc>
                          <a:spcPct val="100000"/>
                        </a:lnSpc>
                        <a:spcBef>
                          <a:spcPts val="0"/>
                        </a:spcBef>
                        <a:spcAft>
                          <a:spcPts val="0"/>
                        </a:spcAft>
                        <a:buNone/>
                      </a:pPr>
                      <a:r>
                        <a:rPr b="1" lang="en-US" sz="1600" u="none" cap="none" strike="noStrike"/>
                        <a:t>Data/Tool Sharing</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2-1 Data Sharing</a:t>
                      </a:r>
                      <a:br>
                        <a:rPr lang="en-US" sz="1400" u="none" cap="none" strike="noStrike"/>
                      </a:br>
                      <a:r>
                        <a:rPr lang="en-US" sz="1400" u="none" cap="none" strike="noStrike"/>
                        <a:t>      (ALOS-2 Full-pol, etc.)</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JAXA. TBD</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r>
              <a:tr h="485375">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2-2 Tools Sharing via Platform</a:t>
                      </a:r>
                      <a:br>
                        <a:rPr lang="en-US" sz="1400" u="none" cap="none" strike="noStrike"/>
                      </a:br>
                      <a:r>
                        <a:rPr lang="en-US" sz="1400" u="none" cap="none" strike="noStrike"/>
                        <a:t>      Manual preparation</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TBD</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r>
              <a:tr h="632525">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2-3 Capacity Building </a:t>
                      </a:r>
                      <a:br>
                        <a:rPr lang="en-US" sz="1400" u="none" cap="none" strike="noStrike"/>
                      </a:br>
                      <a:r>
                        <a:rPr lang="en-US" sz="1400" u="none" cap="none" strike="noStrike"/>
                        <a:t>     (e.g.  webinar, ARTSA etc.)</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TBD</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r>
              <a:tr h="811025">
                <a:tc>
                  <a:txBody>
                    <a:bodyPr/>
                    <a:lstStyle/>
                    <a:p>
                      <a:pPr indent="0" lvl="0" marL="0" marR="0" rtl="0" algn="ctr">
                        <a:lnSpc>
                          <a:spcPct val="100000"/>
                        </a:lnSpc>
                        <a:spcBef>
                          <a:spcPts val="0"/>
                        </a:spcBef>
                        <a:spcAft>
                          <a:spcPts val="0"/>
                        </a:spcAft>
                        <a:buNone/>
                      </a:pPr>
                      <a:r>
                        <a:rPr b="1" lang="en-US" sz="1600" u="none" cap="none" strike="noStrike"/>
                        <a:t>3</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b="1" lang="en-US" sz="1400" u="none" cap="none" strike="noStrike"/>
                        <a:t>Promote Dialogs with Stakeholders</a:t>
                      </a:r>
                      <a:endParaRPr/>
                    </a:p>
                    <a:p>
                      <a:pPr indent="0" lvl="0" marL="0" marR="0" rtl="0" algn="ctr">
                        <a:lnSpc>
                          <a:spcPct val="100000"/>
                        </a:lnSpc>
                        <a:spcBef>
                          <a:spcPts val="0"/>
                        </a:spcBef>
                        <a:spcAft>
                          <a:spcPts val="0"/>
                        </a:spcAft>
                        <a:buNone/>
                      </a:pPr>
                      <a:r>
                        <a:rPr b="1" lang="en-US" sz="1400" u="none" cap="none" strike="noStrike"/>
                        <a:t>for Applications</a:t>
                      </a:r>
                      <a:endParaRPr b="1" sz="14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3-1 End-user (Public/Private sectors)</a:t>
                      </a:r>
                      <a:endParaRPr/>
                    </a:p>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3-2 Other initiatives (CEOS, </a:t>
                      </a:r>
                      <a:br>
                        <a:rPr lang="en-US" sz="1400" u="none" cap="none" strike="noStrike">
                          <a:latin typeface="Calibri"/>
                          <a:ea typeface="Calibri"/>
                          <a:cs typeface="Calibri"/>
                          <a:sym typeface="Calibri"/>
                        </a:rPr>
                      </a:br>
                      <a:r>
                        <a:rPr lang="en-US" sz="1400" u="none" cap="none" strike="noStrike">
                          <a:latin typeface="Calibri"/>
                          <a:ea typeface="Calibri"/>
                          <a:cs typeface="Calibri"/>
                          <a:sym typeface="Calibri"/>
                        </a:rPr>
                        <a:t>       GEOGLAM/Asia-Rice etc.)  TBD</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All</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solidFill>
                          <a:srgbClr val="222A35"/>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solidFill>
                          <a:srgbClr val="222A35"/>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solidFill>
                          <a:srgbClr val="222A35"/>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solidFill>
                          <a:srgbClr val="222A35"/>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r>
            </a:tbl>
          </a:graphicData>
        </a:graphic>
      </p:graphicFrame>
      <p:cxnSp>
        <p:nvCxnSpPr>
          <p:cNvPr id="347" name="Google Shape;347;p11"/>
          <p:cNvCxnSpPr/>
          <p:nvPr/>
        </p:nvCxnSpPr>
        <p:spPr>
          <a:xfrm>
            <a:off x="7369495" y="2336797"/>
            <a:ext cx="558060" cy="0"/>
          </a:xfrm>
          <a:prstGeom prst="straightConnector1">
            <a:avLst/>
          </a:prstGeom>
          <a:noFill/>
          <a:ln cap="flat" cmpd="sng" w="5715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48" name="Google Shape;348;p11"/>
          <p:cNvSpPr txBox="1"/>
          <p:nvPr/>
        </p:nvSpPr>
        <p:spPr>
          <a:xfrm>
            <a:off x="7951068" y="1927900"/>
            <a:ext cx="964372" cy="246221"/>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APRSAF-29</a:t>
            </a:r>
            <a:endParaRPr b="0" i="0" sz="1000" u="none" cap="none" strike="noStrike">
              <a:solidFill>
                <a:srgbClr val="000000"/>
              </a:solidFill>
              <a:latin typeface="Arial"/>
              <a:ea typeface="Arial"/>
              <a:cs typeface="Arial"/>
              <a:sym typeface="Arial"/>
            </a:endParaRPr>
          </a:p>
        </p:txBody>
      </p:sp>
      <p:cxnSp>
        <p:nvCxnSpPr>
          <p:cNvPr id="349" name="Google Shape;349;p11"/>
          <p:cNvCxnSpPr/>
          <p:nvPr/>
        </p:nvCxnSpPr>
        <p:spPr>
          <a:xfrm>
            <a:off x="9396347" y="2004355"/>
            <a:ext cx="0" cy="4437269"/>
          </a:xfrm>
          <a:prstGeom prst="straightConnector1">
            <a:avLst/>
          </a:prstGeom>
          <a:noFill/>
          <a:ln cap="flat" cmpd="sng" w="57150">
            <a:solidFill>
              <a:srgbClr val="C00000">
                <a:alpha val="49019"/>
              </a:srgbClr>
            </a:solidFill>
            <a:prstDash val="solid"/>
            <a:round/>
            <a:headEnd len="sm" w="sm" type="none"/>
            <a:tailEnd len="sm" w="sm" type="none"/>
          </a:ln>
        </p:spPr>
      </p:cxnSp>
      <p:cxnSp>
        <p:nvCxnSpPr>
          <p:cNvPr id="350" name="Google Shape;350;p11"/>
          <p:cNvCxnSpPr/>
          <p:nvPr/>
        </p:nvCxnSpPr>
        <p:spPr>
          <a:xfrm>
            <a:off x="7369495" y="2715107"/>
            <a:ext cx="1824747" cy="0"/>
          </a:xfrm>
          <a:prstGeom prst="straightConnector1">
            <a:avLst/>
          </a:prstGeom>
          <a:noFill/>
          <a:ln cap="flat" cmpd="sng" w="5715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51" name="Google Shape;351;p11"/>
          <p:cNvSpPr txBox="1"/>
          <p:nvPr/>
        </p:nvSpPr>
        <p:spPr>
          <a:xfrm>
            <a:off x="7130315" y="1706941"/>
            <a:ext cx="558060" cy="40011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SAFE</a:t>
            </a:r>
            <a:br>
              <a:rPr b="0" i="0" lang="en-US" sz="1000" u="none" cap="none" strike="noStrike">
                <a:solidFill>
                  <a:srgbClr val="000000"/>
                </a:solidFill>
                <a:latin typeface="Arial"/>
                <a:ea typeface="Arial"/>
                <a:cs typeface="Arial"/>
                <a:sym typeface="Arial"/>
              </a:rPr>
            </a:br>
            <a:r>
              <a:rPr b="0" i="0" lang="en-US" sz="1000" u="none" cap="none" strike="noStrike">
                <a:solidFill>
                  <a:srgbClr val="000000"/>
                </a:solidFill>
                <a:latin typeface="Arial"/>
                <a:ea typeface="Arial"/>
                <a:cs typeface="Arial"/>
                <a:sym typeface="Arial"/>
              </a:rPr>
              <a:t>WS</a:t>
            </a:r>
            <a:endParaRPr b="0" i="0" sz="1000" u="none" cap="none" strike="noStrike">
              <a:solidFill>
                <a:srgbClr val="000000"/>
              </a:solidFill>
              <a:latin typeface="Arial"/>
              <a:ea typeface="Arial"/>
              <a:cs typeface="Arial"/>
              <a:sym typeface="Arial"/>
            </a:endParaRPr>
          </a:p>
        </p:txBody>
      </p:sp>
      <p:cxnSp>
        <p:nvCxnSpPr>
          <p:cNvPr id="352" name="Google Shape;352;p11"/>
          <p:cNvCxnSpPr/>
          <p:nvPr/>
        </p:nvCxnSpPr>
        <p:spPr>
          <a:xfrm>
            <a:off x="10382400" y="3800104"/>
            <a:ext cx="1325879" cy="0"/>
          </a:xfrm>
          <a:prstGeom prst="straightConnector1">
            <a:avLst/>
          </a:prstGeom>
          <a:noFill/>
          <a:ln cap="flat" cmpd="sng" w="57150">
            <a:solidFill>
              <a:schemeClr val="dk1"/>
            </a:solidFill>
            <a:prstDash val="dot"/>
            <a:round/>
            <a:headEnd len="sm" w="sm" type="none"/>
            <a:tailEnd len="med" w="med" type="triangle"/>
          </a:ln>
          <a:effectLst>
            <a:outerShdw blurRad="40000" rotWithShape="0" dir="5400000" dist="23000">
              <a:srgbClr val="000000">
                <a:alpha val="34901"/>
              </a:srgbClr>
            </a:outerShdw>
          </a:effectLst>
        </p:spPr>
      </p:cxnSp>
      <p:cxnSp>
        <p:nvCxnSpPr>
          <p:cNvPr id="353" name="Google Shape;353;p11"/>
          <p:cNvCxnSpPr/>
          <p:nvPr/>
        </p:nvCxnSpPr>
        <p:spPr>
          <a:xfrm>
            <a:off x="10648800" y="4719875"/>
            <a:ext cx="1059479" cy="0"/>
          </a:xfrm>
          <a:prstGeom prst="straightConnector1">
            <a:avLst/>
          </a:prstGeom>
          <a:noFill/>
          <a:ln cap="flat" cmpd="sng" w="57150">
            <a:solidFill>
              <a:schemeClr val="dk1"/>
            </a:solidFill>
            <a:prstDash val="dot"/>
            <a:round/>
            <a:headEnd len="sm" w="sm" type="none"/>
            <a:tailEnd len="med" w="med" type="triangle"/>
          </a:ln>
          <a:effectLst>
            <a:outerShdw blurRad="40000" rotWithShape="0" dir="5400000" dist="23000">
              <a:srgbClr val="000000">
                <a:alpha val="34901"/>
              </a:srgbClr>
            </a:outerShdw>
          </a:effectLst>
        </p:spPr>
      </p:cxnSp>
      <p:sp>
        <p:nvSpPr>
          <p:cNvPr id="354" name="Google Shape;354;p11"/>
          <p:cNvSpPr/>
          <p:nvPr/>
        </p:nvSpPr>
        <p:spPr>
          <a:xfrm>
            <a:off x="9011002" y="6123532"/>
            <a:ext cx="752266" cy="338514"/>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Calibri"/>
                <a:ea typeface="Calibri"/>
                <a:cs typeface="Calibri"/>
                <a:sym typeface="Calibri"/>
              </a:rPr>
              <a:t>Today</a:t>
            </a:r>
            <a:endParaRPr b="1" i="0" sz="1600" u="none" cap="none" strike="noStrike">
              <a:solidFill>
                <a:schemeClr val="lt1"/>
              </a:solidFill>
              <a:latin typeface="Calibri"/>
              <a:ea typeface="Calibri"/>
              <a:cs typeface="Calibri"/>
              <a:sym typeface="Calibri"/>
            </a:endParaRPr>
          </a:p>
        </p:txBody>
      </p:sp>
      <p:cxnSp>
        <p:nvCxnSpPr>
          <p:cNvPr id="355" name="Google Shape;355;p11"/>
          <p:cNvCxnSpPr/>
          <p:nvPr/>
        </p:nvCxnSpPr>
        <p:spPr>
          <a:xfrm>
            <a:off x="11020706" y="5249683"/>
            <a:ext cx="687573" cy="0"/>
          </a:xfrm>
          <a:prstGeom prst="straightConnector1">
            <a:avLst/>
          </a:prstGeom>
          <a:noFill/>
          <a:ln cap="flat" cmpd="sng" w="57150">
            <a:solidFill>
              <a:schemeClr val="dk1"/>
            </a:solidFill>
            <a:prstDash val="dot"/>
            <a:round/>
            <a:headEnd len="sm" w="sm" type="none"/>
            <a:tailEnd len="med" w="med" type="triangle"/>
          </a:ln>
          <a:effectLst>
            <a:outerShdw blurRad="40000" rotWithShape="0" dir="5400000" dist="23000">
              <a:srgbClr val="000000">
                <a:alpha val="34901"/>
              </a:srgbClr>
            </a:outerShdw>
          </a:effectLst>
        </p:spPr>
      </p:cxnSp>
      <p:cxnSp>
        <p:nvCxnSpPr>
          <p:cNvPr id="356" name="Google Shape;356;p11"/>
          <p:cNvCxnSpPr/>
          <p:nvPr/>
        </p:nvCxnSpPr>
        <p:spPr>
          <a:xfrm>
            <a:off x="9957600" y="3497288"/>
            <a:ext cx="1750679" cy="0"/>
          </a:xfrm>
          <a:prstGeom prst="straightConnector1">
            <a:avLst/>
          </a:prstGeom>
          <a:noFill/>
          <a:ln cap="flat" cmpd="sng" w="57150">
            <a:solidFill>
              <a:schemeClr val="dk1"/>
            </a:solidFill>
            <a:prstDash val="dot"/>
            <a:round/>
            <a:headEnd len="sm" w="sm" type="none"/>
            <a:tailEnd len="med" w="med" type="triangle"/>
          </a:ln>
          <a:effectLst>
            <a:outerShdw blurRad="40000" rotWithShape="0" dir="5400000" dist="23000">
              <a:srgbClr val="000000">
                <a:alpha val="34901"/>
              </a:srgbClr>
            </a:outerShdw>
          </a:effectLst>
        </p:spPr>
      </p:cxnSp>
      <p:cxnSp>
        <p:nvCxnSpPr>
          <p:cNvPr id="357" name="Google Shape;357;p11"/>
          <p:cNvCxnSpPr/>
          <p:nvPr/>
        </p:nvCxnSpPr>
        <p:spPr>
          <a:xfrm>
            <a:off x="7773741" y="3144909"/>
            <a:ext cx="1622606" cy="0"/>
          </a:xfrm>
          <a:prstGeom prst="straightConnector1">
            <a:avLst/>
          </a:prstGeom>
          <a:noFill/>
          <a:ln cap="flat" cmpd="sng" w="5715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358" name="Google Shape;358;p11"/>
          <p:cNvCxnSpPr/>
          <p:nvPr/>
        </p:nvCxnSpPr>
        <p:spPr>
          <a:xfrm>
            <a:off x="7773741" y="4273354"/>
            <a:ext cx="1622606" cy="0"/>
          </a:xfrm>
          <a:prstGeom prst="straightConnector1">
            <a:avLst/>
          </a:prstGeom>
          <a:noFill/>
          <a:ln cap="flat" cmpd="sng" w="5715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359" name="Google Shape;359;p11"/>
          <p:cNvCxnSpPr/>
          <p:nvPr/>
        </p:nvCxnSpPr>
        <p:spPr>
          <a:xfrm>
            <a:off x="9396347" y="3156898"/>
            <a:ext cx="1624359" cy="0"/>
          </a:xfrm>
          <a:prstGeom prst="straightConnector1">
            <a:avLst/>
          </a:prstGeom>
          <a:noFill/>
          <a:ln cap="flat" cmpd="sng" w="57150">
            <a:solidFill>
              <a:schemeClr val="dk1"/>
            </a:solidFill>
            <a:prstDash val="dot"/>
            <a:round/>
            <a:headEnd len="sm" w="sm" type="none"/>
            <a:tailEnd len="med" w="med" type="triangle"/>
          </a:ln>
          <a:effectLst>
            <a:outerShdw blurRad="40000" rotWithShape="0" dir="5400000" dist="23000">
              <a:srgbClr val="000000">
                <a:alpha val="34901"/>
              </a:srgbClr>
            </a:outerShdw>
          </a:effectLst>
        </p:spPr>
      </p:cxnSp>
      <p:cxnSp>
        <p:nvCxnSpPr>
          <p:cNvPr id="360" name="Google Shape;360;p11"/>
          <p:cNvCxnSpPr/>
          <p:nvPr/>
        </p:nvCxnSpPr>
        <p:spPr>
          <a:xfrm>
            <a:off x="9396347" y="4273354"/>
            <a:ext cx="2311932" cy="0"/>
          </a:xfrm>
          <a:prstGeom prst="straightConnector1">
            <a:avLst/>
          </a:prstGeom>
          <a:noFill/>
          <a:ln cap="flat" cmpd="sng" w="57150">
            <a:solidFill>
              <a:schemeClr val="dk1"/>
            </a:solidFill>
            <a:prstDash val="dot"/>
            <a:round/>
            <a:headEnd len="sm" w="sm" type="none"/>
            <a:tailEnd len="med" w="med" type="triangle"/>
          </a:ln>
          <a:effectLst>
            <a:outerShdw blurRad="40000" rotWithShape="0" dir="5400000" dist="23000">
              <a:srgbClr val="000000">
                <a:alpha val="34901"/>
              </a:srgbClr>
            </a:outerShdw>
          </a:effectLst>
        </p:spPr>
      </p:cxnSp>
      <p:sp>
        <p:nvSpPr>
          <p:cNvPr id="361" name="Google Shape;361;p11"/>
          <p:cNvSpPr txBox="1"/>
          <p:nvPr/>
        </p:nvSpPr>
        <p:spPr>
          <a:xfrm>
            <a:off x="9011002" y="1957464"/>
            <a:ext cx="551910" cy="40011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CEOS </a:t>
            </a:r>
            <a:br>
              <a:rPr b="0" i="0" lang="en-US" sz="1000" u="none" cap="none" strike="noStrike">
                <a:solidFill>
                  <a:srgbClr val="000000"/>
                </a:solidFill>
                <a:latin typeface="Arial"/>
                <a:ea typeface="Arial"/>
                <a:cs typeface="Arial"/>
                <a:sym typeface="Arial"/>
              </a:rPr>
            </a:br>
            <a:r>
              <a:rPr b="0" i="0" lang="en-US" sz="1000" u="none" cap="none" strike="noStrike">
                <a:solidFill>
                  <a:srgbClr val="000000"/>
                </a:solidFill>
                <a:latin typeface="Arial"/>
                <a:ea typeface="Arial"/>
                <a:cs typeface="Arial"/>
                <a:sym typeface="Arial"/>
              </a:rPr>
              <a:t>SIT</a:t>
            </a:r>
            <a:endParaRPr b="0" i="0" sz="1000" u="none" cap="none" strike="noStrike">
              <a:solidFill>
                <a:srgbClr val="000000"/>
              </a:solidFill>
              <a:latin typeface="Arial"/>
              <a:ea typeface="Arial"/>
              <a:cs typeface="Arial"/>
              <a:sym typeface="Arial"/>
            </a:endParaRPr>
          </a:p>
        </p:txBody>
      </p:sp>
      <p:sp>
        <p:nvSpPr>
          <p:cNvPr id="362" name="Google Shape;362;p11"/>
          <p:cNvSpPr txBox="1"/>
          <p:nvPr/>
        </p:nvSpPr>
        <p:spPr>
          <a:xfrm>
            <a:off x="10192054" y="1974066"/>
            <a:ext cx="948825" cy="246221"/>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APRSAF-30</a:t>
            </a:r>
            <a:endParaRPr b="0" i="0" sz="1000" u="none" cap="none" strike="noStrike">
              <a:solidFill>
                <a:srgbClr val="000000"/>
              </a:solidFill>
              <a:latin typeface="Arial"/>
              <a:ea typeface="Arial"/>
              <a:cs typeface="Arial"/>
              <a:sym typeface="Arial"/>
            </a:endParaRPr>
          </a:p>
        </p:txBody>
      </p:sp>
      <p:sp>
        <p:nvSpPr>
          <p:cNvPr id="363" name="Google Shape;363;p11"/>
          <p:cNvSpPr txBox="1"/>
          <p:nvPr/>
        </p:nvSpPr>
        <p:spPr>
          <a:xfrm>
            <a:off x="9608181" y="1954610"/>
            <a:ext cx="558060" cy="40011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SAFE</a:t>
            </a:r>
            <a:br>
              <a:rPr b="0" i="0" lang="en-US" sz="1000" u="none" cap="none" strike="noStrike">
                <a:solidFill>
                  <a:srgbClr val="000000"/>
                </a:solidFill>
                <a:latin typeface="Arial"/>
                <a:ea typeface="Arial"/>
                <a:cs typeface="Arial"/>
                <a:sym typeface="Arial"/>
              </a:rPr>
            </a:br>
            <a:r>
              <a:rPr b="0" i="0" lang="en-US" sz="1000" u="none" cap="none" strike="noStrike">
                <a:solidFill>
                  <a:srgbClr val="000000"/>
                </a:solidFill>
                <a:latin typeface="Arial"/>
                <a:ea typeface="Arial"/>
                <a:cs typeface="Arial"/>
                <a:sym typeface="Arial"/>
              </a:rPr>
              <a:t>WS</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2"/>
          <p:cNvSpPr txBox="1"/>
          <p:nvPr>
            <p:ph idx="1" type="body"/>
          </p:nvPr>
        </p:nvSpPr>
        <p:spPr>
          <a:xfrm>
            <a:off x="348300" y="1097549"/>
            <a:ext cx="11917272" cy="1368973"/>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1800"/>
              <a:t>Rice mapping and satellite data sharing activities of CEOS Chair initiatives </a:t>
            </a:r>
            <a:endParaRPr/>
          </a:p>
          <a:p>
            <a:pPr indent="-381000" lvl="1" marL="914400" rtl="0" algn="l">
              <a:lnSpc>
                <a:spcPct val="115000"/>
              </a:lnSpc>
              <a:spcBef>
                <a:spcPts val="500"/>
              </a:spcBef>
              <a:spcAft>
                <a:spcPts val="0"/>
              </a:spcAft>
              <a:buSzPts val="2400"/>
              <a:buChar char="▪"/>
            </a:pPr>
            <a:r>
              <a:rPr b="1" lang="en-US" sz="1600">
                <a:solidFill>
                  <a:srgbClr val="C00000"/>
                </a:solidFill>
              </a:rPr>
              <a:t>CEOS Chair initiative 2020 by ISRO, 2019 by VNSC</a:t>
            </a:r>
            <a:r>
              <a:rPr lang="en-US" sz="1600"/>
              <a:t>, rice mapping, X/C/L-band comparison</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1800"/>
              <a:t>Also, harmonizing APRSAF/SAFE project and GEOGLAM/Aisa-RiCE initiative </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1800"/>
          </a:p>
          <a:p>
            <a:pPr indent="-228600" lvl="0" marL="457200" marR="0" rtl="0" algn="l">
              <a:lnSpc>
                <a:spcPct val="115000"/>
              </a:lnSpc>
              <a:spcBef>
                <a:spcPts val="1000"/>
              </a:spcBef>
              <a:spcAft>
                <a:spcPts val="0"/>
              </a:spcAft>
              <a:buClr>
                <a:schemeClr val="dk1"/>
              </a:buClr>
              <a:buSzPts val="2800"/>
              <a:buFont typeface="Montserrat"/>
              <a:buNone/>
            </a:pPr>
            <a:r>
              <a:t/>
            </a:r>
            <a:endParaRPr sz="1800"/>
          </a:p>
          <a:p>
            <a:pPr indent="-228600" lvl="0" marL="457200" marR="0" rtl="0" algn="l">
              <a:lnSpc>
                <a:spcPct val="115000"/>
              </a:lnSpc>
              <a:spcBef>
                <a:spcPts val="1000"/>
              </a:spcBef>
              <a:spcAft>
                <a:spcPts val="0"/>
              </a:spcAft>
              <a:buClr>
                <a:schemeClr val="dk1"/>
              </a:buClr>
              <a:buSzPts val="2800"/>
              <a:buFont typeface="Montserrat"/>
              <a:buNone/>
            </a:pPr>
            <a:r>
              <a:t/>
            </a:r>
            <a:endParaRPr sz="1800"/>
          </a:p>
        </p:txBody>
      </p:sp>
      <p:sp>
        <p:nvSpPr>
          <p:cNvPr id="369" name="Google Shape;369;p12"/>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3200"/>
              <a:t>Utilize CEOS Chair Initiative Assets</a:t>
            </a:r>
            <a:endParaRPr b="1" sz="3200"/>
          </a:p>
        </p:txBody>
      </p:sp>
      <p:pic>
        <p:nvPicPr>
          <p:cNvPr id="370" name="Google Shape;370;p12"/>
          <p:cNvPicPr preferRelativeResize="0"/>
          <p:nvPr/>
        </p:nvPicPr>
        <p:blipFill rotWithShape="1">
          <a:blip r:embed="rId3">
            <a:alphaModFix/>
          </a:blip>
          <a:srcRect b="0" l="0" r="0" t="0"/>
          <a:stretch/>
        </p:blipFill>
        <p:spPr>
          <a:xfrm>
            <a:off x="176049" y="2584547"/>
            <a:ext cx="2801328" cy="2095682"/>
          </a:xfrm>
          <a:prstGeom prst="rect">
            <a:avLst/>
          </a:prstGeom>
          <a:noFill/>
          <a:ln>
            <a:noFill/>
          </a:ln>
        </p:spPr>
      </p:pic>
      <p:pic>
        <p:nvPicPr>
          <p:cNvPr id="371" name="Google Shape;371;p12"/>
          <p:cNvPicPr preferRelativeResize="0"/>
          <p:nvPr/>
        </p:nvPicPr>
        <p:blipFill rotWithShape="1">
          <a:blip r:embed="rId4">
            <a:alphaModFix/>
          </a:blip>
          <a:srcRect b="0" l="0" r="0" t="0"/>
          <a:stretch/>
        </p:blipFill>
        <p:spPr>
          <a:xfrm>
            <a:off x="666204" y="4141734"/>
            <a:ext cx="2956931" cy="2232505"/>
          </a:xfrm>
          <a:prstGeom prst="rect">
            <a:avLst/>
          </a:prstGeom>
          <a:noFill/>
          <a:ln>
            <a:noFill/>
          </a:ln>
        </p:spPr>
      </p:pic>
      <p:pic>
        <p:nvPicPr>
          <p:cNvPr descr="スクリーンショット 2016-02-23 11.02.20.png" id="372" name="Google Shape;372;p12"/>
          <p:cNvPicPr preferRelativeResize="0"/>
          <p:nvPr/>
        </p:nvPicPr>
        <p:blipFill rotWithShape="1">
          <a:blip r:embed="rId5">
            <a:alphaModFix/>
          </a:blip>
          <a:srcRect b="0" l="0" r="0" t="0"/>
          <a:stretch/>
        </p:blipFill>
        <p:spPr>
          <a:xfrm>
            <a:off x="5025316" y="3224564"/>
            <a:ext cx="2308046" cy="1032171"/>
          </a:xfrm>
          <a:prstGeom prst="rect">
            <a:avLst/>
          </a:prstGeom>
          <a:noFill/>
          <a:ln>
            <a:noFill/>
          </a:ln>
        </p:spPr>
      </p:pic>
      <p:pic>
        <p:nvPicPr>
          <p:cNvPr descr="droppedImage.png" id="373" name="Google Shape;373;p12"/>
          <p:cNvPicPr preferRelativeResize="0"/>
          <p:nvPr/>
        </p:nvPicPr>
        <p:blipFill rotWithShape="1">
          <a:blip r:embed="rId6">
            <a:alphaModFix/>
          </a:blip>
          <a:srcRect b="0" l="0" r="0" t="0"/>
          <a:stretch/>
        </p:blipFill>
        <p:spPr>
          <a:xfrm>
            <a:off x="5346807" y="4875342"/>
            <a:ext cx="1630543" cy="872022"/>
          </a:xfrm>
          <a:prstGeom prst="rect">
            <a:avLst/>
          </a:prstGeom>
          <a:noFill/>
          <a:ln>
            <a:noFill/>
          </a:ln>
        </p:spPr>
      </p:pic>
      <p:sp>
        <p:nvSpPr>
          <p:cNvPr id="374" name="Google Shape;374;p12"/>
          <p:cNvSpPr txBox="1"/>
          <p:nvPr/>
        </p:nvSpPr>
        <p:spPr>
          <a:xfrm>
            <a:off x="5068960" y="4313704"/>
            <a:ext cx="230804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Calibri"/>
                <a:ea typeface="Calibri"/>
                <a:cs typeface="Calibri"/>
                <a:sym typeface="Calibri"/>
              </a:rPr>
              <a:t>SIT Chair Initiatives </a:t>
            </a:r>
            <a:endParaRPr b="1" i="0" sz="2000" u="none" cap="none" strike="noStrike">
              <a:solidFill>
                <a:srgbClr val="000000"/>
              </a:solidFill>
              <a:latin typeface="Calibri"/>
              <a:ea typeface="Calibri"/>
              <a:cs typeface="Calibri"/>
              <a:sym typeface="Calibri"/>
            </a:endParaRPr>
          </a:p>
        </p:txBody>
      </p:sp>
      <p:pic>
        <p:nvPicPr>
          <p:cNvPr descr="イメージ" id="375" name="Google Shape;375;p12"/>
          <p:cNvPicPr preferRelativeResize="0"/>
          <p:nvPr/>
        </p:nvPicPr>
        <p:blipFill rotWithShape="1">
          <a:blip r:embed="rId7">
            <a:alphaModFix/>
          </a:blip>
          <a:srcRect b="0" l="0" r="0" t="0"/>
          <a:stretch/>
        </p:blipFill>
        <p:spPr>
          <a:xfrm>
            <a:off x="9414682" y="2748368"/>
            <a:ext cx="1400463" cy="523197"/>
          </a:xfrm>
          <a:prstGeom prst="rect">
            <a:avLst/>
          </a:prstGeom>
          <a:noFill/>
          <a:ln>
            <a:noFill/>
          </a:ln>
        </p:spPr>
      </p:pic>
      <p:pic>
        <p:nvPicPr>
          <p:cNvPr descr="image9.png" id="376" name="Google Shape;376;p12"/>
          <p:cNvPicPr preferRelativeResize="0"/>
          <p:nvPr/>
        </p:nvPicPr>
        <p:blipFill rotWithShape="1">
          <a:blip r:embed="rId8">
            <a:alphaModFix/>
          </a:blip>
          <a:srcRect b="0" l="0" r="0" t="0"/>
          <a:stretch/>
        </p:blipFill>
        <p:spPr>
          <a:xfrm>
            <a:off x="9339769" y="3335430"/>
            <a:ext cx="2676182" cy="806304"/>
          </a:xfrm>
          <a:prstGeom prst="rect">
            <a:avLst/>
          </a:prstGeom>
          <a:noFill/>
          <a:ln>
            <a:noFill/>
          </a:ln>
        </p:spPr>
      </p:pic>
      <p:pic>
        <p:nvPicPr>
          <p:cNvPr descr="image46.png" id="377" name="Google Shape;377;p12"/>
          <p:cNvPicPr preferRelativeResize="0"/>
          <p:nvPr/>
        </p:nvPicPr>
        <p:blipFill rotWithShape="1">
          <a:blip r:embed="rId9">
            <a:alphaModFix/>
          </a:blip>
          <a:srcRect b="0" l="0" r="0" t="0"/>
          <a:stretch/>
        </p:blipFill>
        <p:spPr>
          <a:xfrm>
            <a:off x="9646864" y="5176401"/>
            <a:ext cx="1878932" cy="709031"/>
          </a:xfrm>
          <a:prstGeom prst="rect">
            <a:avLst/>
          </a:prstGeom>
          <a:noFill/>
          <a:ln>
            <a:noFill/>
          </a:ln>
        </p:spPr>
      </p:pic>
      <p:pic>
        <p:nvPicPr>
          <p:cNvPr descr="APRSAF" id="378" name="Google Shape;378;p12"/>
          <p:cNvPicPr preferRelativeResize="0"/>
          <p:nvPr/>
        </p:nvPicPr>
        <p:blipFill rotWithShape="1">
          <a:blip r:embed="rId10">
            <a:alphaModFix/>
          </a:blip>
          <a:srcRect b="0" l="0" r="0" t="0"/>
          <a:stretch/>
        </p:blipFill>
        <p:spPr>
          <a:xfrm>
            <a:off x="9339768" y="4380893"/>
            <a:ext cx="1691585" cy="585006"/>
          </a:xfrm>
          <a:prstGeom prst="rect">
            <a:avLst/>
          </a:prstGeom>
          <a:noFill/>
          <a:ln>
            <a:noFill/>
          </a:ln>
        </p:spPr>
      </p:pic>
      <p:sp>
        <p:nvSpPr>
          <p:cNvPr id="379" name="Google Shape;379;p12"/>
          <p:cNvSpPr/>
          <p:nvPr/>
        </p:nvSpPr>
        <p:spPr>
          <a:xfrm>
            <a:off x="7785771" y="3499525"/>
            <a:ext cx="1145231" cy="1677169"/>
          </a:xfrm>
          <a:prstGeom prst="leftRightArrow">
            <a:avLst>
              <a:gd fmla="val 48506" name="adj1"/>
              <a:gd fmla="val 25485" name="adj2"/>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0" name="Google Shape;380;p12"/>
          <p:cNvSpPr/>
          <p:nvPr/>
        </p:nvSpPr>
        <p:spPr>
          <a:xfrm>
            <a:off x="3985886" y="3360924"/>
            <a:ext cx="552500" cy="1954373"/>
          </a:xfrm>
          <a:prstGeom prst="rightArrow">
            <a:avLst>
              <a:gd fmla="val 50000" name="adj1"/>
              <a:gd fmla="val 50000" name="adj2"/>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81" name="Google Shape;381;p12"/>
          <p:cNvPicPr preferRelativeResize="0"/>
          <p:nvPr/>
        </p:nvPicPr>
        <p:blipFill rotWithShape="1">
          <a:blip r:embed="rId11">
            <a:alphaModFix/>
          </a:blip>
          <a:srcRect b="0" l="0" r="0" t="0"/>
          <a:stretch/>
        </p:blipFill>
        <p:spPr>
          <a:xfrm>
            <a:off x="3872872" y="5685465"/>
            <a:ext cx="943063" cy="776960"/>
          </a:xfrm>
          <a:prstGeom prst="rect">
            <a:avLst/>
          </a:prstGeom>
          <a:solidFill>
            <a:schemeClr val="lt1"/>
          </a:solidFill>
          <a:ln>
            <a:noFill/>
          </a:ln>
        </p:spPr>
      </p:pic>
      <p:pic>
        <p:nvPicPr>
          <p:cNvPr descr="Vietnam National Space Center – VNSC – Liftoff your Dream" id="382" name="Google Shape;382;p12"/>
          <p:cNvPicPr preferRelativeResize="0"/>
          <p:nvPr/>
        </p:nvPicPr>
        <p:blipFill rotWithShape="1">
          <a:blip r:embed="rId12">
            <a:alphaModFix/>
          </a:blip>
          <a:srcRect b="0" l="0" r="0" t="0"/>
          <a:stretch/>
        </p:blipFill>
        <p:spPr>
          <a:xfrm>
            <a:off x="2991644" y="2512128"/>
            <a:ext cx="1148984" cy="776959"/>
          </a:xfrm>
          <a:prstGeom prst="rect">
            <a:avLst/>
          </a:prstGeom>
          <a:noFill/>
          <a:ln>
            <a:noFill/>
          </a:ln>
        </p:spPr>
      </p:pic>
      <p:pic>
        <p:nvPicPr>
          <p:cNvPr id="383" name="Google Shape;383;p12"/>
          <p:cNvPicPr preferRelativeResize="0"/>
          <p:nvPr/>
        </p:nvPicPr>
        <p:blipFill rotWithShape="1">
          <a:blip r:embed="rId13">
            <a:alphaModFix/>
          </a:blip>
          <a:srcRect b="0" l="0" r="0" t="0"/>
          <a:stretch/>
        </p:blipFill>
        <p:spPr>
          <a:xfrm>
            <a:off x="11383736" y="5776547"/>
            <a:ext cx="876300" cy="80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3"/>
          <p:cNvSpPr txBox="1"/>
          <p:nvPr>
            <p:ph idx="1" type="body"/>
          </p:nvPr>
        </p:nvSpPr>
        <p:spPr>
          <a:xfrm>
            <a:off x="348300" y="1097550"/>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1800"/>
              <a:t>Sharing SAFE CH4Rice project result on methane emission from paddy rice with CEOS committee as GHG measurement best practices.</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1800"/>
          </a:p>
          <a:p>
            <a:pPr indent="-406400" lvl="0" marL="457200" marR="0" rtl="0" algn="l">
              <a:lnSpc>
                <a:spcPct val="115000"/>
              </a:lnSpc>
              <a:spcBef>
                <a:spcPts val="1000"/>
              </a:spcBef>
              <a:spcAft>
                <a:spcPts val="0"/>
              </a:spcAft>
              <a:buClr>
                <a:schemeClr val="dk1"/>
              </a:buClr>
              <a:buSzPts val="2800"/>
              <a:buFont typeface="Montserrat"/>
              <a:buChar char="❖"/>
            </a:pPr>
            <a:r>
              <a:rPr lang="en-US" sz="1800"/>
              <a:t>Collecting data requirements (polarization, wavelength, spatial resolution etc.) and input into the discussions of Essential Agricultural Variables (EAV) in terms of sustainable/climate smart agriculture, algorithm/product comparison (water inundation, planted area, phenology etc.) for estimating methane emission from paddy rice.</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1800"/>
          </a:p>
          <a:p>
            <a:pPr indent="-406400" lvl="0" marL="457200" marR="0" rtl="0" algn="l">
              <a:lnSpc>
                <a:spcPct val="115000"/>
              </a:lnSpc>
              <a:spcBef>
                <a:spcPts val="1000"/>
              </a:spcBef>
              <a:spcAft>
                <a:spcPts val="0"/>
              </a:spcAft>
              <a:buClr>
                <a:schemeClr val="dk1"/>
              </a:buClr>
              <a:buSzPts val="2800"/>
              <a:buFont typeface="Montserrat"/>
              <a:buChar char="❖"/>
            </a:pPr>
            <a:r>
              <a:rPr lang="en-US" sz="1800"/>
              <a:t>In collaboration with CEOS, discussion with public and/or private sector, international initiatives/programs (e.g. IMEO) and other stakeholders to maximize the use of CH4Rice project results for methane MRV and carbon credits towards climate change mitigation.  Consider to propose “Voluntary Carbon Standard” or international standard method (e.g. Japanese Joint Crediting Mechanism) using space-based data for carbon credit. </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1800"/>
          </a:p>
        </p:txBody>
      </p:sp>
      <p:sp>
        <p:nvSpPr>
          <p:cNvPr id="389" name="Google Shape;389;p13"/>
          <p:cNvSpPr txBox="1"/>
          <p:nvPr>
            <p:ph type="title"/>
          </p:nvPr>
        </p:nvSpPr>
        <p:spPr>
          <a:xfrm>
            <a:off x="176048" y="103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2800"/>
              <a:t>Future Plan:</a:t>
            </a:r>
            <a:br>
              <a:rPr b="1" lang="en-US" sz="2800"/>
            </a:br>
            <a:r>
              <a:rPr b="1" lang="en-US" sz="2800"/>
              <a:t>Collaboration with CEOS SIT Chair Initiative</a:t>
            </a:r>
            <a:endParaRPr b="1"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4"/>
          <p:cNvSpPr txBox="1"/>
          <p:nvPr>
            <p:ph idx="1" type="body"/>
          </p:nvPr>
        </p:nvSpPr>
        <p:spPr>
          <a:xfrm>
            <a:off x="348299" y="1097550"/>
            <a:ext cx="11675535" cy="529605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2000"/>
              <a:t>SAFE CH4Rice (methane emission evaluation from paddy rice) project has been started since 2022 led by VNSC (Dr. Lam Dao Nguyen).</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2000"/>
          </a:p>
          <a:p>
            <a:pPr indent="-406400" lvl="0" marL="457200" marR="0" rtl="0" algn="l">
              <a:lnSpc>
                <a:spcPct val="115000"/>
              </a:lnSpc>
              <a:spcBef>
                <a:spcPts val="1000"/>
              </a:spcBef>
              <a:spcAft>
                <a:spcPts val="0"/>
              </a:spcAft>
              <a:buClr>
                <a:schemeClr val="dk1"/>
              </a:buClr>
              <a:buSzPts val="2800"/>
              <a:buFont typeface="Montserrat"/>
              <a:buChar char="❖"/>
            </a:pPr>
            <a:r>
              <a:rPr lang="en-US" sz="2000"/>
              <a:t>Study areas were selected in Asian region and in-situ measurement equipment have been installed in each region under international collaboration, ALOS-2 PALSAR-2 Full-Pol observation data for the region will be shared with participating agency.</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2000"/>
          </a:p>
          <a:p>
            <a:pPr indent="-406400" lvl="0" marL="457200" marR="0" rtl="0" algn="l">
              <a:lnSpc>
                <a:spcPct val="115000"/>
              </a:lnSpc>
              <a:spcBef>
                <a:spcPts val="1000"/>
              </a:spcBef>
              <a:spcAft>
                <a:spcPts val="0"/>
              </a:spcAft>
              <a:buClr>
                <a:schemeClr val="dk1"/>
              </a:buClr>
              <a:buSzPts val="2800"/>
              <a:buFont typeface="Montserrat"/>
              <a:buChar char="❖"/>
            </a:pPr>
            <a:r>
              <a:rPr lang="en-US" sz="2000"/>
              <a:t>Collaboration with CEOS to promote the CH4Rice project, especially collecting data requirements or standardization of the algorithm for estimating methane emission from paddy rice, and discussion with stakeholders.</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2000"/>
          </a:p>
        </p:txBody>
      </p:sp>
      <p:sp>
        <p:nvSpPr>
          <p:cNvPr id="395" name="Google Shape;395;p14"/>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3200"/>
              <a:t>Concluding Remarks</a:t>
            </a:r>
            <a:endParaRPr b="1" sz="3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5"/>
          <p:cNvSpPr txBox="1"/>
          <p:nvPr>
            <p:ph idx="1" type="body"/>
          </p:nvPr>
        </p:nvSpPr>
        <p:spPr>
          <a:xfrm>
            <a:off x="348300" y="2966224"/>
            <a:ext cx="11495400" cy="1226635"/>
          </a:xfrm>
          <a:prstGeom prst="rect">
            <a:avLst/>
          </a:prstGeom>
          <a:noFill/>
          <a:ln>
            <a:noFill/>
          </a:ln>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SzPts val="2800"/>
              <a:buNone/>
            </a:pPr>
            <a:r>
              <a:rPr b="1" lang="en-US" sz="3600"/>
              <a:t>Thank you very much for your attention !</a:t>
            </a:r>
            <a:endParaRPr b="1" sz="3600"/>
          </a:p>
        </p:txBody>
      </p:sp>
      <p:sp>
        <p:nvSpPr>
          <p:cNvPr id="401" name="Google Shape;401;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
          <p:cNvSpPr/>
          <p:nvPr/>
        </p:nvSpPr>
        <p:spPr>
          <a:xfrm rot="5400000">
            <a:off x="5293193" y="1822371"/>
            <a:ext cx="828000" cy="288000"/>
          </a:xfrm>
          <a:prstGeom prst="rightArrow">
            <a:avLst>
              <a:gd fmla="val 50000" name="adj1"/>
              <a:gd fmla="val 129385" name="adj2"/>
            </a:avLst>
          </a:prstGeom>
          <a:gradFill>
            <a:gsLst>
              <a:gs pos="0">
                <a:srgbClr val="F1F5F8"/>
              </a:gs>
              <a:gs pos="63000">
                <a:srgbClr val="FFC000">
                  <a:alpha val="69803"/>
                </a:srgbClr>
              </a:gs>
              <a:gs pos="100000">
                <a:srgbClr val="FFC000">
                  <a:alpha val="69803"/>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4" name="Google Shape;84;p2"/>
          <p:cNvSpPr txBox="1"/>
          <p:nvPr/>
        </p:nvSpPr>
        <p:spPr>
          <a:xfrm>
            <a:off x="122082" y="206545"/>
            <a:ext cx="10334482" cy="598581"/>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US" sz="3600" u="none" cap="none" strike="noStrike">
                <a:solidFill>
                  <a:schemeClr val="lt1"/>
                </a:solidFill>
                <a:latin typeface="Arial"/>
                <a:ea typeface="Arial"/>
                <a:cs typeface="Arial"/>
                <a:sym typeface="Arial"/>
              </a:rPr>
              <a:t>APRSAF</a:t>
            </a:r>
            <a:r>
              <a:rPr b="1" i="0" lang="en-US" sz="3200" u="none" cap="none" strike="noStrike">
                <a:solidFill>
                  <a:schemeClr val="lt1"/>
                </a:solidFill>
                <a:latin typeface="Arial"/>
                <a:ea typeface="Arial"/>
                <a:cs typeface="Arial"/>
                <a:sym typeface="Arial"/>
              </a:rPr>
              <a:t> : </a:t>
            </a:r>
            <a:r>
              <a:rPr b="1" i="0" lang="en-US" sz="2800" u="none" cap="none" strike="noStrike">
                <a:solidFill>
                  <a:schemeClr val="lt1"/>
                </a:solidFill>
                <a:latin typeface="Arial"/>
                <a:ea typeface="Arial"/>
                <a:cs typeface="Arial"/>
                <a:sym typeface="Arial"/>
              </a:rPr>
              <a:t>Asia-Pacific Regional Space Agency Forum </a:t>
            </a:r>
            <a:endParaRPr b="1" i="0" sz="2800" u="none" cap="none" strike="noStrike">
              <a:solidFill>
                <a:schemeClr val="lt1"/>
              </a:solidFill>
              <a:latin typeface="Arial"/>
              <a:ea typeface="Arial"/>
              <a:cs typeface="Arial"/>
              <a:sym typeface="Arial"/>
            </a:endParaRPr>
          </a:p>
        </p:txBody>
      </p:sp>
      <p:sp>
        <p:nvSpPr>
          <p:cNvPr id="85" name="Google Shape;85;p2"/>
          <p:cNvSpPr txBox="1"/>
          <p:nvPr/>
        </p:nvSpPr>
        <p:spPr>
          <a:xfrm>
            <a:off x="5523746" y="1076125"/>
            <a:ext cx="5967268" cy="110799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66FF"/>
                </a:solidFill>
                <a:latin typeface="Arial"/>
                <a:ea typeface="Arial"/>
                <a:cs typeface="Arial"/>
                <a:sym typeface="Arial"/>
              </a:rPr>
              <a:t>APRSAF-29 (2023) in Jakarta</a:t>
            </a:r>
            <a:endParaRPr/>
          </a:p>
          <a:p>
            <a:pPr indent="0" lvl="1" marL="0" marR="0" rtl="0" algn="l">
              <a:lnSpc>
                <a:spcPct val="100000"/>
              </a:lnSpc>
              <a:spcBef>
                <a:spcPts val="30"/>
              </a:spcBef>
              <a:spcAft>
                <a:spcPts val="0"/>
              </a:spcAft>
              <a:buNone/>
            </a:pPr>
            <a:r>
              <a:rPr b="1" i="0" lang="en-US" sz="1400" u="none" cap="none" strike="noStrike">
                <a:solidFill>
                  <a:srgbClr val="0070C0"/>
                </a:solidFill>
                <a:latin typeface="Arial"/>
                <a:ea typeface="Arial"/>
                <a:cs typeface="Arial"/>
                <a:sym typeface="Arial"/>
              </a:rPr>
              <a:t>　　　September 19-22 @ BRIN HQ</a:t>
            </a:r>
            <a:endParaRPr/>
          </a:p>
          <a:p>
            <a:pPr indent="0" lvl="1" marL="0" marR="0" rtl="0" algn="l">
              <a:lnSpc>
                <a:spcPct val="100000"/>
              </a:lnSpc>
              <a:spcBef>
                <a:spcPts val="30"/>
              </a:spcBef>
              <a:spcAft>
                <a:spcPts val="0"/>
              </a:spcAft>
              <a:buNone/>
            </a:pPr>
            <a:r>
              <a:rPr b="1" i="0" lang="en-US" sz="2400" u="none" cap="none" strike="noStrike">
                <a:solidFill>
                  <a:srgbClr val="000000"/>
                </a:solidFill>
                <a:latin typeface="Arial"/>
                <a:ea typeface="Arial"/>
                <a:cs typeface="Arial"/>
                <a:sym typeface="Arial"/>
              </a:rPr>
              <a:t>　　434 </a:t>
            </a:r>
            <a:r>
              <a:rPr b="1" i="0" lang="en-US" sz="1800" u="none" cap="none" strike="noStrike">
                <a:solidFill>
                  <a:srgbClr val="000000"/>
                </a:solidFill>
                <a:latin typeface="Arial"/>
                <a:ea typeface="Arial"/>
                <a:cs typeface="Arial"/>
                <a:sym typeface="Arial"/>
              </a:rPr>
              <a:t>participants from 23 countries &amp; regions</a:t>
            </a:r>
            <a:endParaRPr b="1" i="0" sz="1800" u="none" cap="none" strike="noStrike">
              <a:solidFill>
                <a:srgbClr val="000000"/>
              </a:solidFill>
              <a:latin typeface="Arial"/>
              <a:ea typeface="Arial"/>
              <a:cs typeface="Arial"/>
              <a:sym typeface="Arial"/>
            </a:endParaRPr>
          </a:p>
        </p:txBody>
      </p:sp>
      <p:pic>
        <p:nvPicPr>
          <p:cNvPr id="86" name="Google Shape;86;p2"/>
          <p:cNvPicPr preferRelativeResize="0"/>
          <p:nvPr/>
        </p:nvPicPr>
        <p:blipFill rotWithShape="1">
          <a:blip r:embed="rId3">
            <a:alphaModFix/>
          </a:blip>
          <a:srcRect b="0" l="0" r="0" t="0"/>
          <a:stretch/>
        </p:blipFill>
        <p:spPr>
          <a:xfrm>
            <a:off x="11119744" y="1069024"/>
            <a:ext cx="977208" cy="657737"/>
          </a:xfrm>
          <a:prstGeom prst="rect">
            <a:avLst/>
          </a:prstGeom>
          <a:noFill/>
          <a:ln>
            <a:noFill/>
          </a:ln>
        </p:spPr>
      </p:pic>
      <p:sp>
        <p:nvSpPr>
          <p:cNvPr id="87" name="Google Shape;87;p2"/>
          <p:cNvSpPr txBox="1"/>
          <p:nvPr/>
        </p:nvSpPr>
        <p:spPr>
          <a:xfrm>
            <a:off x="5537183" y="2395993"/>
            <a:ext cx="5827503"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66FF"/>
                </a:solidFill>
                <a:latin typeface="Arial"/>
                <a:ea typeface="Arial"/>
                <a:cs typeface="Arial"/>
                <a:sym typeface="Arial"/>
              </a:rPr>
              <a:t>APRSAF-30 (Nov. 2024) in Perth</a:t>
            </a:r>
            <a:endParaRPr/>
          </a:p>
        </p:txBody>
      </p:sp>
      <p:pic>
        <p:nvPicPr>
          <p:cNvPr id="88" name="Google Shape;88;p2"/>
          <p:cNvPicPr preferRelativeResize="0"/>
          <p:nvPr/>
        </p:nvPicPr>
        <p:blipFill rotWithShape="1">
          <a:blip r:embed="rId4">
            <a:alphaModFix/>
          </a:blip>
          <a:srcRect b="0" l="0" r="0" t="0"/>
          <a:stretch/>
        </p:blipFill>
        <p:spPr>
          <a:xfrm>
            <a:off x="11119744" y="2322627"/>
            <a:ext cx="1024238" cy="689392"/>
          </a:xfrm>
          <a:prstGeom prst="rect">
            <a:avLst/>
          </a:prstGeom>
          <a:noFill/>
          <a:ln>
            <a:noFill/>
          </a:ln>
        </p:spPr>
      </p:pic>
      <p:pic>
        <p:nvPicPr>
          <p:cNvPr id="89" name="Google Shape;89;p2"/>
          <p:cNvPicPr preferRelativeResize="0"/>
          <p:nvPr/>
        </p:nvPicPr>
        <p:blipFill rotWithShape="1">
          <a:blip r:embed="rId5">
            <a:alphaModFix/>
          </a:blip>
          <a:srcRect b="0" l="0" r="0" t="0"/>
          <a:stretch/>
        </p:blipFill>
        <p:spPr>
          <a:xfrm>
            <a:off x="796288" y="3994294"/>
            <a:ext cx="3826272" cy="2843565"/>
          </a:xfrm>
          <a:prstGeom prst="rect">
            <a:avLst/>
          </a:prstGeom>
          <a:noFill/>
          <a:ln>
            <a:noFill/>
          </a:ln>
        </p:spPr>
      </p:pic>
      <p:grpSp>
        <p:nvGrpSpPr>
          <p:cNvPr id="90" name="Google Shape;90;p2"/>
          <p:cNvGrpSpPr/>
          <p:nvPr/>
        </p:nvGrpSpPr>
        <p:grpSpPr>
          <a:xfrm>
            <a:off x="5277891" y="3621924"/>
            <a:ext cx="6819062" cy="3237375"/>
            <a:chOff x="4944064" y="3694496"/>
            <a:chExt cx="6918197" cy="3237375"/>
          </a:xfrm>
        </p:grpSpPr>
        <p:sp>
          <p:nvSpPr>
            <p:cNvPr id="91" name="Google Shape;91;p2"/>
            <p:cNvSpPr/>
            <p:nvPr/>
          </p:nvSpPr>
          <p:spPr>
            <a:xfrm>
              <a:off x="4944064" y="3719435"/>
              <a:ext cx="6918197" cy="3190996"/>
            </a:xfrm>
            <a:prstGeom prst="rect">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92" name="Google Shape;92;p2"/>
            <p:cNvGrpSpPr/>
            <p:nvPr/>
          </p:nvGrpSpPr>
          <p:grpSpPr>
            <a:xfrm>
              <a:off x="5097977" y="3694496"/>
              <a:ext cx="6631816" cy="3237375"/>
              <a:chOff x="141585" y="613332"/>
              <a:chExt cx="11915462" cy="6375404"/>
            </a:xfrm>
          </p:grpSpPr>
          <p:sp>
            <p:nvSpPr>
              <p:cNvPr id="93" name="Google Shape;93;p2"/>
              <p:cNvSpPr txBox="1"/>
              <p:nvPr/>
            </p:nvSpPr>
            <p:spPr>
              <a:xfrm>
                <a:off x="2531420" y="1240107"/>
                <a:ext cx="7333051" cy="1697102"/>
              </a:xfrm>
              <a:prstGeom prst="rect">
                <a:avLst/>
              </a:prstGeom>
              <a:solidFill>
                <a:srgbClr val="1668AC"/>
              </a:solidFill>
              <a:ln>
                <a:noFill/>
              </a:ln>
            </p:spPr>
            <p:txBody>
              <a:bodyPr anchorCtr="0" anchor="ctr" bIns="45700" lIns="91425" spcFirstLastPara="1" rIns="91425" wrap="square" tIns="45700">
                <a:spAutoFit/>
              </a:bodyPr>
              <a:lstStyle/>
              <a:p>
                <a:pPr indent="-274638" lvl="0" marL="898525" marR="0" rtl="0" algn="l">
                  <a:lnSpc>
                    <a:spcPct val="100000"/>
                  </a:lnSpc>
                  <a:spcBef>
                    <a:spcPts val="0"/>
                  </a:spcBef>
                  <a:spcAft>
                    <a:spcPts val="0"/>
                  </a:spcAft>
                  <a:buClr>
                    <a:srgbClr val="000000"/>
                  </a:buClr>
                  <a:buSzPts val="1000"/>
                  <a:buFont typeface="Noto Sans Symbols"/>
                  <a:buChar char="●"/>
                </a:pPr>
                <a:r>
                  <a:rPr b="1" i="0" lang="en-US" sz="1000" u="none" cap="none" strike="noStrike">
                    <a:solidFill>
                      <a:schemeClr val="lt1"/>
                    </a:solidFill>
                    <a:latin typeface="Arial"/>
                    <a:ea typeface="Arial"/>
                    <a:cs typeface="Arial"/>
                    <a:sym typeface="Arial"/>
                  </a:rPr>
                  <a:t>WG Reports</a:t>
                </a:r>
                <a:endParaRPr/>
              </a:p>
              <a:p>
                <a:pPr indent="-274638" lvl="0" marL="898525" marR="0" rtl="0" algn="l">
                  <a:lnSpc>
                    <a:spcPct val="100000"/>
                  </a:lnSpc>
                  <a:spcBef>
                    <a:spcPts val="30"/>
                  </a:spcBef>
                  <a:spcAft>
                    <a:spcPts val="0"/>
                  </a:spcAft>
                  <a:buClr>
                    <a:srgbClr val="000000"/>
                  </a:buClr>
                  <a:buSzPts val="1000"/>
                  <a:buFont typeface="Noto Sans Symbols"/>
                  <a:buChar char="●"/>
                </a:pPr>
                <a:r>
                  <a:rPr b="1" i="0" lang="en-US" sz="1000" u="none" cap="none" strike="noStrike">
                    <a:solidFill>
                      <a:schemeClr val="lt1"/>
                    </a:solidFill>
                    <a:latin typeface="Arial"/>
                    <a:ea typeface="Arial"/>
                    <a:cs typeface="Arial"/>
                    <a:sym typeface="Arial"/>
                  </a:rPr>
                  <a:t>Country Reports</a:t>
                </a:r>
                <a:endParaRPr/>
              </a:p>
              <a:p>
                <a:pPr indent="-274638" lvl="0" marL="898525" marR="0" rtl="0" algn="l">
                  <a:lnSpc>
                    <a:spcPct val="100000"/>
                  </a:lnSpc>
                  <a:spcBef>
                    <a:spcPts val="30"/>
                  </a:spcBef>
                  <a:spcAft>
                    <a:spcPts val="0"/>
                  </a:spcAft>
                  <a:buClr>
                    <a:srgbClr val="000000"/>
                  </a:buClr>
                  <a:buSzPts val="1000"/>
                  <a:buFont typeface="Noto Sans Symbols"/>
                  <a:buChar char="●"/>
                </a:pPr>
                <a:r>
                  <a:rPr b="1" i="0" lang="en-US" sz="1000" u="none" cap="none" strike="noStrike">
                    <a:solidFill>
                      <a:schemeClr val="lt1"/>
                    </a:solidFill>
                    <a:latin typeface="Arial"/>
                    <a:ea typeface="Arial"/>
                    <a:cs typeface="Arial"/>
                    <a:sym typeface="Arial"/>
                  </a:rPr>
                  <a:t>Special Sessions under the main theme</a:t>
                </a:r>
                <a:endParaRPr/>
              </a:p>
              <a:p>
                <a:pPr indent="-274638" lvl="0" marL="898525" marR="0" rtl="0" algn="l">
                  <a:lnSpc>
                    <a:spcPct val="100000"/>
                  </a:lnSpc>
                  <a:spcBef>
                    <a:spcPts val="30"/>
                  </a:spcBef>
                  <a:spcAft>
                    <a:spcPts val="0"/>
                  </a:spcAft>
                  <a:buClr>
                    <a:srgbClr val="000000"/>
                  </a:buClr>
                  <a:buSzPts val="1000"/>
                  <a:buFont typeface="Noto Sans Symbols"/>
                  <a:buChar char="●"/>
                </a:pPr>
                <a:r>
                  <a:rPr b="1" i="0" lang="en-US" sz="1000" u="none" cap="none" strike="noStrike">
                    <a:solidFill>
                      <a:schemeClr val="lt1"/>
                    </a:solidFill>
                    <a:latin typeface="Arial"/>
                    <a:ea typeface="Arial"/>
                    <a:cs typeface="Arial"/>
                    <a:sym typeface="Arial"/>
                  </a:rPr>
                  <a:t>Space Policy Session</a:t>
                </a:r>
                <a:endParaRPr/>
              </a:p>
              <a:p>
                <a:pPr indent="-274638" lvl="0" marL="898525" marR="0" rtl="0" algn="l">
                  <a:lnSpc>
                    <a:spcPct val="100000"/>
                  </a:lnSpc>
                  <a:spcBef>
                    <a:spcPts val="30"/>
                  </a:spcBef>
                  <a:spcAft>
                    <a:spcPts val="0"/>
                  </a:spcAft>
                  <a:buClr>
                    <a:srgbClr val="000000"/>
                  </a:buClr>
                  <a:buSzPts val="1000"/>
                  <a:buFont typeface="Noto Sans Symbols"/>
                  <a:buChar char="●"/>
                </a:pPr>
                <a:r>
                  <a:rPr b="1" i="0" lang="en-US" sz="1000" u="none" cap="none" strike="noStrike">
                    <a:solidFill>
                      <a:schemeClr val="lt1"/>
                    </a:solidFill>
                    <a:latin typeface="Arial"/>
                    <a:ea typeface="Arial"/>
                    <a:cs typeface="Arial"/>
                    <a:sym typeface="Arial"/>
                  </a:rPr>
                  <a:t>Space Leaders’ Round Table</a:t>
                </a:r>
                <a:endParaRPr/>
              </a:p>
            </p:txBody>
          </p:sp>
          <p:cxnSp>
            <p:nvCxnSpPr>
              <p:cNvPr id="94" name="Google Shape;94;p2"/>
              <p:cNvCxnSpPr/>
              <p:nvPr/>
            </p:nvCxnSpPr>
            <p:spPr>
              <a:xfrm>
                <a:off x="5585517" y="2763079"/>
                <a:ext cx="3160" cy="355506"/>
              </a:xfrm>
              <a:prstGeom prst="straightConnector1">
                <a:avLst/>
              </a:prstGeom>
              <a:noFill/>
              <a:ln cap="flat" cmpd="sng" w="25400">
                <a:solidFill>
                  <a:srgbClr val="00B0F0"/>
                </a:solidFill>
                <a:prstDash val="solid"/>
                <a:round/>
                <a:headEnd len="lg" w="lg" type="stealth"/>
                <a:tailEnd len="sm" w="sm" type="none"/>
              </a:ln>
              <a:effectLst>
                <a:outerShdw blurRad="40000" rotWithShape="0" dir="5400000" dist="20000">
                  <a:srgbClr val="000000">
                    <a:alpha val="37647"/>
                  </a:srgbClr>
                </a:outerShdw>
              </a:effectLst>
            </p:spPr>
          </p:cxnSp>
          <p:cxnSp>
            <p:nvCxnSpPr>
              <p:cNvPr id="95" name="Google Shape;95;p2"/>
              <p:cNvCxnSpPr>
                <a:endCxn id="96" idx="0"/>
              </p:cNvCxnSpPr>
              <p:nvPr/>
            </p:nvCxnSpPr>
            <p:spPr>
              <a:xfrm flipH="1">
                <a:off x="1626947" y="2827435"/>
                <a:ext cx="912600" cy="196200"/>
              </a:xfrm>
              <a:prstGeom prst="straightConnector1">
                <a:avLst/>
              </a:prstGeom>
              <a:noFill/>
              <a:ln cap="flat" cmpd="sng" w="25400">
                <a:solidFill>
                  <a:srgbClr val="00B0F0"/>
                </a:solidFill>
                <a:prstDash val="solid"/>
                <a:round/>
                <a:headEnd len="lg" w="lg" type="stealth"/>
                <a:tailEnd len="sm" w="sm" type="none"/>
              </a:ln>
              <a:effectLst>
                <a:outerShdw blurRad="40000" rotWithShape="0" dir="5400000" dist="20000">
                  <a:srgbClr val="000000">
                    <a:alpha val="37647"/>
                  </a:srgbClr>
                </a:outerShdw>
              </a:effectLst>
            </p:spPr>
          </p:cxnSp>
          <p:cxnSp>
            <p:nvCxnSpPr>
              <p:cNvPr id="97" name="Google Shape;97;p2"/>
              <p:cNvCxnSpPr>
                <a:stCxn id="96" idx="2"/>
              </p:cNvCxnSpPr>
              <p:nvPr/>
            </p:nvCxnSpPr>
            <p:spPr>
              <a:xfrm flipH="1">
                <a:off x="1089047" y="4161552"/>
                <a:ext cx="537900" cy="160800"/>
              </a:xfrm>
              <a:prstGeom prst="straightConnector1">
                <a:avLst/>
              </a:prstGeom>
              <a:noFill/>
              <a:ln cap="flat" cmpd="dbl" w="34925">
                <a:solidFill>
                  <a:srgbClr val="00B0F0"/>
                </a:solidFill>
                <a:prstDash val="solid"/>
                <a:round/>
                <a:headEnd len="sm" w="sm" type="none"/>
                <a:tailEnd len="sm" w="sm" type="none"/>
              </a:ln>
              <a:effectLst>
                <a:outerShdw blurRad="40000" rotWithShape="0" dir="5400000" dist="20000">
                  <a:srgbClr val="000000">
                    <a:alpha val="37647"/>
                  </a:srgbClr>
                </a:outerShdw>
              </a:effectLst>
            </p:spPr>
          </p:cxnSp>
          <p:cxnSp>
            <p:nvCxnSpPr>
              <p:cNvPr id="98" name="Google Shape;98;p2"/>
              <p:cNvCxnSpPr>
                <a:stCxn id="96" idx="2"/>
                <a:endCxn id="99" idx="0"/>
              </p:cNvCxnSpPr>
              <p:nvPr/>
            </p:nvCxnSpPr>
            <p:spPr>
              <a:xfrm>
                <a:off x="1626947" y="4161552"/>
                <a:ext cx="1041600" cy="264600"/>
              </a:xfrm>
              <a:prstGeom prst="straightConnector1">
                <a:avLst/>
              </a:prstGeom>
              <a:noFill/>
              <a:ln cap="flat" cmpd="dbl" w="34925">
                <a:solidFill>
                  <a:srgbClr val="00B0F0"/>
                </a:solidFill>
                <a:prstDash val="solid"/>
                <a:round/>
                <a:headEnd len="sm" w="sm" type="none"/>
                <a:tailEnd len="sm" w="sm" type="none"/>
              </a:ln>
              <a:effectLst>
                <a:outerShdw blurRad="40000" rotWithShape="0" dir="5400000" dist="20000">
                  <a:srgbClr val="000000">
                    <a:alpha val="37647"/>
                  </a:srgbClr>
                </a:outerShdw>
              </a:effectLst>
            </p:spPr>
          </p:cxnSp>
          <p:pic>
            <p:nvPicPr>
              <p:cNvPr id="100" name="Google Shape;100;p2"/>
              <p:cNvPicPr preferRelativeResize="0"/>
              <p:nvPr/>
            </p:nvPicPr>
            <p:blipFill rotWithShape="1">
              <a:blip r:embed="rId6">
                <a:alphaModFix/>
              </a:blip>
              <a:srcRect b="0" l="0" r="0" t="0"/>
              <a:stretch/>
            </p:blipFill>
            <p:spPr>
              <a:xfrm>
                <a:off x="165648" y="5179832"/>
                <a:ext cx="1240031" cy="1162292"/>
              </a:xfrm>
              <a:prstGeom prst="rect">
                <a:avLst/>
              </a:prstGeom>
              <a:noFill/>
              <a:ln>
                <a:noFill/>
              </a:ln>
            </p:spPr>
          </p:pic>
          <p:pic>
            <p:nvPicPr>
              <p:cNvPr id="101" name="Google Shape;101;p2"/>
              <p:cNvPicPr preferRelativeResize="0"/>
              <p:nvPr/>
            </p:nvPicPr>
            <p:blipFill rotWithShape="1">
              <a:blip r:embed="rId7">
                <a:alphaModFix/>
              </a:blip>
              <a:srcRect b="0" l="0" r="0" t="0"/>
              <a:stretch/>
            </p:blipFill>
            <p:spPr>
              <a:xfrm>
                <a:off x="141585" y="4328055"/>
                <a:ext cx="1264094" cy="823132"/>
              </a:xfrm>
              <a:prstGeom prst="rect">
                <a:avLst/>
              </a:prstGeom>
              <a:noFill/>
              <a:ln>
                <a:noFill/>
              </a:ln>
            </p:spPr>
          </p:pic>
          <p:pic>
            <p:nvPicPr>
              <p:cNvPr id="99" name="Google Shape;99;p2"/>
              <p:cNvPicPr preferRelativeResize="0"/>
              <p:nvPr/>
            </p:nvPicPr>
            <p:blipFill rotWithShape="1">
              <a:blip r:embed="rId8">
                <a:alphaModFix/>
              </a:blip>
              <a:srcRect b="0" l="0" r="0" t="0"/>
              <a:stretch/>
            </p:blipFill>
            <p:spPr>
              <a:xfrm>
                <a:off x="2036406" y="4426021"/>
                <a:ext cx="1264095" cy="823131"/>
              </a:xfrm>
              <a:prstGeom prst="rect">
                <a:avLst/>
              </a:prstGeom>
              <a:noFill/>
              <a:ln>
                <a:noFill/>
              </a:ln>
            </p:spPr>
          </p:pic>
          <p:pic>
            <p:nvPicPr>
              <p:cNvPr id="102" name="Google Shape;102;p2"/>
              <p:cNvPicPr preferRelativeResize="0"/>
              <p:nvPr/>
            </p:nvPicPr>
            <p:blipFill rotWithShape="1">
              <a:blip r:embed="rId9">
                <a:alphaModFix/>
              </a:blip>
              <a:srcRect b="0" l="0" r="0" t="0"/>
              <a:stretch/>
            </p:blipFill>
            <p:spPr>
              <a:xfrm>
                <a:off x="6957073" y="4323853"/>
                <a:ext cx="1874666" cy="1137917"/>
              </a:xfrm>
              <a:prstGeom prst="rect">
                <a:avLst/>
              </a:prstGeom>
              <a:noFill/>
              <a:ln>
                <a:noFill/>
              </a:ln>
            </p:spPr>
          </p:pic>
          <p:sp>
            <p:nvSpPr>
              <p:cNvPr id="103" name="Google Shape;103;p2"/>
              <p:cNvSpPr txBox="1"/>
              <p:nvPr/>
            </p:nvSpPr>
            <p:spPr>
              <a:xfrm>
                <a:off x="1387626" y="6382627"/>
                <a:ext cx="7978139" cy="60610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D71F3A"/>
                    </a:solidFill>
                    <a:latin typeface="Arial"/>
                    <a:ea typeface="Arial"/>
                    <a:cs typeface="Arial"/>
                    <a:sym typeface="Arial"/>
                  </a:rPr>
                  <a:t>SAFE  (Space Applications For Environment)</a:t>
                </a:r>
                <a:endParaRPr/>
              </a:p>
            </p:txBody>
          </p:sp>
          <p:grpSp>
            <p:nvGrpSpPr>
              <p:cNvPr id="104" name="Google Shape;104;p2"/>
              <p:cNvGrpSpPr/>
              <p:nvPr/>
            </p:nvGrpSpPr>
            <p:grpSpPr>
              <a:xfrm>
                <a:off x="1700965" y="5279191"/>
                <a:ext cx="2028466" cy="613633"/>
                <a:chOff x="1741640" y="5472727"/>
                <a:chExt cx="1792656" cy="495060"/>
              </a:xfrm>
            </p:grpSpPr>
            <p:pic>
              <p:nvPicPr>
                <p:cNvPr id="105" name="Google Shape;105;p2"/>
                <p:cNvPicPr preferRelativeResize="0"/>
                <p:nvPr/>
              </p:nvPicPr>
              <p:blipFill rotWithShape="1">
                <a:blip r:embed="rId10">
                  <a:alphaModFix/>
                </a:blip>
                <a:srcRect b="0" l="0" r="0" t="0"/>
                <a:stretch/>
              </p:blipFill>
              <p:spPr>
                <a:xfrm>
                  <a:off x="1741640" y="5472729"/>
                  <a:ext cx="906650" cy="495058"/>
                </a:xfrm>
                <a:prstGeom prst="rect">
                  <a:avLst/>
                </a:prstGeom>
                <a:noFill/>
                <a:ln>
                  <a:noFill/>
                </a:ln>
              </p:spPr>
            </p:pic>
            <p:pic>
              <p:nvPicPr>
                <p:cNvPr id="106" name="Google Shape;106;p2"/>
                <p:cNvPicPr preferRelativeResize="0"/>
                <p:nvPr/>
              </p:nvPicPr>
              <p:blipFill rotWithShape="1">
                <a:blip r:embed="rId11">
                  <a:alphaModFix/>
                </a:blip>
                <a:srcRect b="0" l="0" r="0" t="0"/>
                <a:stretch/>
              </p:blipFill>
              <p:spPr>
                <a:xfrm>
                  <a:off x="2647667" y="5472727"/>
                  <a:ext cx="886629" cy="495057"/>
                </a:xfrm>
                <a:prstGeom prst="rect">
                  <a:avLst/>
                </a:prstGeom>
                <a:noFill/>
                <a:ln>
                  <a:noFill/>
                </a:ln>
              </p:spPr>
            </p:pic>
          </p:grpSp>
          <p:pic>
            <p:nvPicPr>
              <p:cNvPr id="107" name="Google Shape;107;p2"/>
              <p:cNvPicPr preferRelativeResize="0"/>
              <p:nvPr/>
            </p:nvPicPr>
            <p:blipFill rotWithShape="1">
              <a:blip r:embed="rId12">
                <a:alphaModFix/>
              </a:blip>
              <a:srcRect b="0" l="0" r="0" t="0"/>
              <a:stretch/>
            </p:blipFill>
            <p:spPr>
              <a:xfrm>
                <a:off x="4282734" y="4322412"/>
                <a:ext cx="2491712" cy="1799015"/>
              </a:xfrm>
              <a:prstGeom prst="rect">
                <a:avLst/>
              </a:prstGeom>
              <a:noFill/>
              <a:ln>
                <a:noFill/>
              </a:ln>
            </p:spPr>
          </p:pic>
          <p:grpSp>
            <p:nvGrpSpPr>
              <p:cNvPr id="108" name="Google Shape;108;p2"/>
              <p:cNvGrpSpPr/>
              <p:nvPr/>
            </p:nvGrpSpPr>
            <p:grpSpPr>
              <a:xfrm>
                <a:off x="6949234" y="5568349"/>
                <a:ext cx="1882500" cy="492441"/>
                <a:chOff x="6949238" y="5687987"/>
                <a:chExt cx="1641133" cy="385228"/>
              </a:xfrm>
            </p:grpSpPr>
            <p:pic>
              <p:nvPicPr>
                <p:cNvPr id="109" name="Google Shape;109;p2"/>
                <p:cNvPicPr preferRelativeResize="0"/>
                <p:nvPr/>
              </p:nvPicPr>
              <p:blipFill rotWithShape="1">
                <a:blip r:embed="rId13">
                  <a:alphaModFix/>
                </a:blip>
                <a:srcRect b="0" l="0" r="0" t="0"/>
                <a:stretch/>
              </p:blipFill>
              <p:spPr>
                <a:xfrm>
                  <a:off x="7230685" y="5687987"/>
                  <a:ext cx="248705" cy="176508"/>
                </a:xfrm>
                <a:prstGeom prst="rect">
                  <a:avLst/>
                </a:prstGeom>
                <a:noFill/>
                <a:ln>
                  <a:noFill/>
                </a:ln>
              </p:spPr>
            </p:pic>
            <p:pic>
              <p:nvPicPr>
                <p:cNvPr id="110" name="Google Shape;110;p2"/>
                <p:cNvPicPr preferRelativeResize="0"/>
                <p:nvPr/>
              </p:nvPicPr>
              <p:blipFill rotWithShape="1">
                <a:blip r:embed="rId14">
                  <a:alphaModFix/>
                </a:blip>
                <a:srcRect b="0" l="0" r="0" t="0"/>
                <a:stretch/>
              </p:blipFill>
              <p:spPr>
                <a:xfrm>
                  <a:off x="7511230" y="5688923"/>
                  <a:ext cx="248705" cy="178328"/>
                </a:xfrm>
                <a:prstGeom prst="rect">
                  <a:avLst/>
                </a:prstGeom>
                <a:noFill/>
                <a:ln>
                  <a:noFill/>
                </a:ln>
              </p:spPr>
            </p:pic>
            <p:pic>
              <p:nvPicPr>
                <p:cNvPr id="111" name="Google Shape;111;p2"/>
                <p:cNvPicPr preferRelativeResize="0"/>
                <p:nvPr/>
              </p:nvPicPr>
              <p:blipFill rotWithShape="1">
                <a:blip r:embed="rId15">
                  <a:alphaModFix/>
                </a:blip>
                <a:srcRect b="0" l="0" r="0" t="0"/>
                <a:stretch/>
              </p:blipFill>
              <p:spPr>
                <a:xfrm>
                  <a:off x="7786176" y="5692898"/>
                  <a:ext cx="248705" cy="176508"/>
                </a:xfrm>
                <a:prstGeom prst="rect">
                  <a:avLst/>
                </a:prstGeom>
                <a:noFill/>
                <a:ln>
                  <a:noFill/>
                </a:ln>
              </p:spPr>
            </p:pic>
            <p:pic>
              <p:nvPicPr>
                <p:cNvPr id="112" name="Google Shape;112;p2"/>
                <p:cNvPicPr preferRelativeResize="0"/>
                <p:nvPr/>
              </p:nvPicPr>
              <p:blipFill rotWithShape="1">
                <a:blip r:embed="rId16">
                  <a:alphaModFix/>
                </a:blip>
                <a:srcRect b="0" l="0" r="0" t="0"/>
                <a:stretch/>
              </p:blipFill>
              <p:spPr>
                <a:xfrm>
                  <a:off x="8059899" y="5693998"/>
                  <a:ext cx="246990" cy="175408"/>
                </a:xfrm>
                <a:prstGeom prst="rect">
                  <a:avLst/>
                </a:prstGeom>
                <a:noFill/>
                <a:ln>
                  <a:noFill/>
                </a:ln>
              </p:spPr>
            </p:pic>
            <p:pic>
              <p:nvPicPr>
                <p:cNvPr id="113" name="Google Shape;113;p2"/>
                <p:cNvPicPr preferRelativeResize="0"/>
                <p:nvPr/>
              </p:nvPicPr>
              <p:blipFill rotWithShape="1">
                <a:blip r:embed="rId17">
                  <a:alphaModFix/>
                </a:blip>
                <a:srcRect b="0" l="0" r="0" t="0"/>
                <a:stretch/>
              </p:blipFill>
              <p:spPr>
                <a:xfrm>
                  <a:off x="8341667" y="5692898"/>
                  <a:ext cx="248704" cy="168265"/>
                </a:xfrm>
                <a:prstGeom prst="rect">
                  <a:avLst/>
                </a:prstGeom>
                <a:noFill/>
                <a:ln>
                  <a:noFill/>
                </a:ln>
              </p:spPr>
            </p:pic>
            <p:pic>
              <p:nvPicPr>
                <p:cNvPr id="114" name="Google Shape;114;p2"/>
                <p:cNvPicPr preferRelativeResize="0"/>
                <p:nvPr/>
              </p:nvPicPr>
              <p:blipFill rotWithShape="1">
                <a:blip r:embed="rId18">
                  <a:alphaModFix/>
                </a:blip>
                <a:srcRect b="0" l="0" r="0" t="0"/>
                <a:stretch/>
              </p:blipFill>
              <p:spPr>
                <a:xfrm>
                  <a:off x="7786176" y="5904950"/>
                  <a:ext cx="248705" cy="168265"/>
                </a:xfrm>
                <a:prstGeom prst="rect">
                  <a:avLst/>
                </a:prstGeom>
                <a:noFill/>
                <a:ln>
                  <a:noFill/>
                </a:ln>
              </p:spPr>
            </p:pic>
            <p:pic>
              <p:nvPicPr>
                <p:cNvPr id="115" name="Google Shape;115;p2"/>
                <p:cNvPicPr preferRelativeResize="0"/>
                <p:nvPr/>
              </p:nvPicPr>
              <p:blipFill rotWithShape="1">
                <a:blip r:embed="rId19">
                  <a:alphaModFix/>
                </a:blip>
                <a:srcRect b="0" l="0" r="0" t="0"/>
                <a:stretch/>
              </p:blipFill>
              <p:spPr>
                <a:xfrm>
                  <a:off x="6949238" y="5689170"/>
                  <a:ext cx="248705" cy="178328"/>
                </a:xfrm>
                <a:prstGeom prst="rect">
                  <a:avLst/>
                </a:prstGeom>
                <a:noFill/>
                <a:ln>
                  <a:noFill/>
                </a:ln>
              </p:spPr>
            </p:pic>
            <p:pic>
              <p:nvPicPr>
                <p:cNvPr id="116" name="Google Shape;116;p2"/>
                <p:cNvPicPr preferRelativeResize="0"/>
                <p:nvPr/>
              </p:nvPicPr>
              <p:blipFill rotWithShape="1">
                <a:blip r:embed="rId20">
                  <a:alphaModFix/>
                </a:blip>
                <a:srcRect b="0" l="0" r="0" t="0"/>
                <a:stretch/>
              </p:blipFill>
              <p:spPr>
                <a:xfrm>
                  <a:off x="8062471" y="5897499"/>
                  <a:ext cx="241845" cy="168265"/>
                </a:xfrm>
                <a:prstGeom prst="rect">
                  <a:avLst/>
                </a:prstGeom>
                <a:noFill/>
                <a:ln>
                  <a:noFill/>
                </a:ln>
              </p:spPr>
            </p:pic>
            <p:pic>
              <p:nvPicPr>
                <p:cNvPr id="117" name="Google Shape;117;p2"/>
                <p:cNvPicPr preferRelativeResize="0"/>
                <p:nvPr/>
              </p:nvPicPr>
              <p:blipFill rotWithShape="1">
                <a:blip r:embed="rId21">
                  <a:alphaModFix/>
                </a:blip>
                <a:srcRect b="0" l="0" r="0" t="0"/>
                <a:stretch/>
              </p:blipFill>
              <p:spPr>
                <a:xfrm>
                  <a:off x="8347148" y="5897499"/>
                  <a:ext cx="241845" cy="173408"/>
                </a:xfrm>
                <a:prstGeom prst="rect">
                  <a:avLst/>
                </a:prstGeom>
                <a:noFill/>
                <a:ln>
                  <a:noFill/>
                </a:ln>
              </p:spPr>
            </p:pic>
            <p:pic>
              <p:nvPicPr>
                <p:cNvPr descr="挿絵 が含まれている画像&#10;&#10;自動的に生成された説明" id="118" name="Google Shape;118;p2"/>
                <p:cNvPicPr preferRelativeResize="0"/>
                <p:nvPr/>
              </p:nvPicPr>
              <p:blipFill rotWithShape="1">
                <a:blip r:embed="rId22">
                  <a:alphaModFix/>
                </a:blip>
                <a:srcRect b="0" l="0" r="0" t="0"/>
                <a:stretch/>
              </p:blipFill>
              <p:spPr>
                <a:xfrm>
                  <a:off x="7238407" y="5897525"/>
                  <a:ext cx="240983" cy="165901"/>
                </a:xfrm>
                <a:prstGeom prst="rect">
                  <a:avLst/>
                </a:prstGeom>
                <a:noFill/>
                <a:ln>
                  <a:noFill/>
                </a:ln>
              </p:spPr>
            </p:pic>
            <p:pic>
              <p:nvPicPr>
                <p:cNvPr descr="背景パターン&#10;&#10;自動的に生成された説明" id="119" name="Google Shape;119;p2"/>
                <p:cNvPicPr preferRelativeResize="0"/>
                <p:nvPr/>
              </p:nvPicPr>
              <p:blipFill rotWithShape="1">
                <a:blip r:embed="rId23">
                  <a:alphaModFix/>
                </a:blip>
                <a:srcRect b="0" l="0" r="0" t="0"/>
                <a:stretch/>
              </p:blipFill>
              <p:spPr>
                <a:xfrm>
                  <a:off x="7519854" y="5897499"/>
                  <a:ext cx="248705" cy="165927"/>
                </a:xfrm>
                <a:prstGeom prst="rect">
                  <a:avLst/>
                </a:prstGeom>
                <a:noFill/>
                <a:ln>
                  <a:noFill/>
                </a:ln>
              </p:spPr>
            </p:pic>
            <p:pic>
              <p:nvPicPr>
                <p:cNvPr id="120" name="Google Shape;120;p2"/>
                <p:cNvPicPr preferRelativeResize="0"/>
                <p:nvPr/>
              </p:nvPicPr>
              <p:blipFill rotWithShape="1">
                <a:blip r:embed="rId24">
                  <a:alphaModFix/>
                </a:blip>
                <a:srcRect b="0" l="0" r="0" t="0"/>
                <a:stretch/>
              </p:blipFill>
              <p:spPr>
                <a:xfrm>
                  <a:off x="6956097" y="5897525"/>
                  <a:ext cx="241846" cy="168265"/>
                </a:xfrm>
                <a:prstGeom prst="rect">
                  <a:avLst/>
                </a:prstGeom>
                <a:noFill/>
                <a:ln>
                  <a:noFill/>
                </a:ln>
              </p:spPr>
            </p:pic>
          </p:grpSp>
          <p:sp>
            <p:nvSpPr>
              <p:cNvPr id="96" name="Google Shape;96;p2"/>
              <p:cNvSpPr/>
              <p:nvPr/>
            </p:nvSpPr>
            <p:spPr>
              <a:xfrm>
                <a:off x="777722" y="3023635"/>
                <a:ext cx="1698449" cy="1137917"/>
              </a:xfrm>
              <a:prstGeom prst="roundRect">
                <a:avLst>
                  <a:gd fmla="val 16667" name="adj"/>
                </a:avLst>
              </a:prstGeom>
              <a:gradFill>
                <a:gsLst>
                  <a:gs pos="0">
                    <a:srgbClr val="9CA1AE"/>
                  </a:gs>
                  <a:gs pos="50000">
                    <a:srgbClr val="C3C6CC"/>
                  </a:gs>
                  <a:gs pos="100000">
                    <a:srgbClr val="E2E2E5"/>
                  </a:gs>
                </a:gsLst>
                <a:lin ang="0" scaled="0"/>
              </a:gra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800" u="none" cap="none" strike="noStrike">
                    <a:solidFill>
                      <a:srgbClr val="002060"/>
                    </a:solidFill>
                    <a:latin typeface="Raleway"/>
                    <a:ea typeface="Raleway"/>
                    <a:cs typeface="Raleway"/>
                    <a:sym typeface="Raleway"/>
                  </a:rPr>
                  <a:t>Satellite Applications for Societal Benefit</a:t>
                </a:r>
                <a:br>
                  <a:rPr b="1" i="0" lang="en-US" sz="800" u="none" cap="none" strike="noStrike">
                    <a:solidFill>
                      <a:srgbClr val="002060"/>
                    </a:solidFill>
                    <a:latin typeface="Raleway"/>
                    <a:ea typeface="Raleway"/>
                    <a:cs typeface="Raleway"/>
                    <a:sym typeface="Raleway"/>
                  </a:rPr>
                </a:br>
                <a:r>
                  <a:rPr b="1" i="0" lang="en-US" sz="800" u="none" cap="none" strike="noStrike">
                    <a:solidFill>
                      <a:srgbClr val="002060"/>
                    </a:solidFill>
                    <a:highlight>
                      <a:srgbClr val="FFFFFF"/>
                    </a:highlight>
                    <a:latin typeface="Raleway"/>
                    <a:ea typeface="Raleway"/>
                    <a:cs typeface="Raleway"/>
                    <a:sym typeface="Raleway"/>
                  </a:rPr>
                  <a:t>(</a:t>
                </a:r>
                <a:r>
                  <a:rPr b="1" i="0" lang="en-US" sz="800" u="sng" cap="none" strike="noStrike">
                    <a:solidFill>
                      <a:srgbClr val="002060"/>
                    </a:solidFill>
                    <a:highlight>
                      <a:srgbClr val="FFFFFF"/>
                    </a:highlight>
                    <a:latin typeface="Raleway"/>
                    <a:ea typeface="Raleway"/>
                    <a:cs typeface="Raleway"/>
                    <a:sym typeface="Raleway"/>
                  </a:rPr>
                  <a:t>SA</a:t>
                </a:r>
                <a:r>
                  <a:rPr b="1" i="0" lang="en-US" sz="800" u="none" cap="none" strike="noStrike">
                    <a:solidFill>
                      <a:srgbClr val="002060"/>
                    </a:solidFill>
                    <a:highlight>
                      <a:srgbClr val="FFFFFF"/>
                    </a:highlight>
                    <a:latin typeface="Raleway"/>
                    <a:ea typeface="Raleway"/>
                    <a:cs typeface="Raleway"/>
                    <a:sym typeface="Raleway"/>
                  </a:rPr>
                  <a:t> WG)</a:t>
                </a:r>
                <a:endParaRPr b="1" i="0" sz="800" u="none" cap="none" strike="noStrike">
                  <a:solidFill>
                    <a:srgbClr val="002060"/>
                  </a:solidFill>
                  <a:highlight>
                    <a:srgbClr val="FFFFFF"/>
                  </a:highlight>
                  <a:latin typeface="Raleway"/>
                  <a:ea typeface="Raleway"/>
                  <a:cs typeface="Raleway"/>
                  <a:sym typeface="Raleway"/>
                </a:endParaRPr>
              </a:p>
            </p:txBody>
          </p:sp>
          <p:sp>
            <p:nvSpPr>
              <p:cNvPr id="121" name="Google Shape;121;p2"/>
              <p:cNvSpPr/>
              <p:nvPr/>
            </p:nvSpPr>
            <p:spPr>
              <a:xfrm>
                <a:off x="2802186" y="3023508"/>
                <a:ext cx="1698449" cy="1138047"/>
              </a:xfrm>
              <a:prstGeom prst="roundRect">
                <a:avLst>
                  <a:gd fmla="val 16667" name="adj"/>
                </a:avLst>
              </a:prstGeom>
              <a:gradFill>
                <a:gsLst>
                  <a:gs pos="0">
                    <a:srgbClr val="9CA1AE"/>
                  </a:gs>
                  <a:gs pos="50000">
                    <a:srgbClr val="C3C6CC"/>
                  </a:gs>
                  <a:gs pos="100000">
                    <a:srgbClr val="E2E2E5"/>
                  </a:gs>
                </a:gsLst>
                <a:lin ang="0" scaled="0"/>
              </a:gra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800" u="none" cap="none" strike="noStrike">
                    <a:solidFill>
                      <a:srgbClr val="002060"/>
                    </a:solidFill>
                    <a:latin typeface="Raleway"/>
                    <a:ea typeface="Raleway"/>
                    <a:cs typeface="Raleway"/>
                    <a:sym typeface="Raleway"/>
                  </a:rPr>
                  <a:t>Enhancement of Space Capability</a:t>
                </a:r>
                <a:br>
                  <a:rPr b="1" i="0" lang="en-US" sz="800" u="none" cap="none" strike="noStrike">
                    <a:solidFill>
                      <a:srgbClr val="002060"/>
                    </a:solidFill>
                    <a:latin typeface="Raleway"/>
                    <a:ea typeface="Raleway"/>
                    <a:cs typeface="Raleway"/>
                    <a:sym typeface="Raleway"/>
                  </a:rPr>
                </a:br>
                <a:r>
                  <a:rPr b="1" i="0" lang="en-US" sz="800" u="none" cap="none" strike="noStrike">
                    <a:solidFill>
                      <a:srgbClr val="002060"/>
                    </a:solidFill>
                    <a:highlight>
                      <a:srgbClr val="FFFFFF"/>
                    </a:highlight>
                    <a:latin typeface="Raleway"/>
                    <a:ea typeface="Raleway"/>
                    <a:cs typeface="Raleway"/>
                    <a:sym typeface="Raleway"/>
                  </a:rPr>
                  <a:t>(</a:t>
                </a:r>
                <a:r>
                  <a:rPr b="1" i="0" lang="en-US" sz="800" u="sng" cap="none" strike="noStrike">
                    <a:solidFill>
                      <a:srgbClr val="002060"/>
                    </a:solidFill>
                    <a:highlight>
                      <a:srgbClr val="FFFFFF"/>
                    </a:highlight>
                    <a:latin typeface="Raleway"/>
                    <a:ea typeface="Raleway"/>
                    <a:cs typeface="Raleway"/>
                    <a:sym typeface="Raleway"/>
                  </a:rPr>
                  <a:t>SC</a:t>
                </a:r>
                <a:r>
                  <a:rPr b="1" i="0" lang="en-US" sz="800" u="none" cap="none" strike="noStrike">
                    <a:solidFill>
                      <a:srgbClr val="002060"/>
                    </a:solidFill>
                    <a:highlight>
                      <a:srgbClr val="FFFFFF"/>
                    </a:highlight>
                    <a:latin typeface="Raleway"/>
                    <a:ea typeface="Raleway"/>
                    <a:cs typeface="Raleway"/>
                    <a:sym typeface="Raleway"/>
                  </a:rPr>
                  <a:t> WG)</a:t>
                </a:r>
                <a:endParaRPr/>
              </a:p>
            </p:txBody>
          </p:sp>
          <p:sp>
            <p:nvSpPr>
              <p:cNvPr id="122" name="Google Shape;122;p2"/>
              <p:cNvSpPr/>
              <p:nvPr/>
            </p:nvSpPr>
            <p:spPr>
              <a:xfrm>
                <a:off x="8590183" y="3012927"/>
                <a:ext cx="1634627" cy="1141587"/>
              </a:xfrm>
              <a:prstGeom prst="roundRect">
                <a:avLst>
                  <a:gd fmla="val 16667" name="adj"/>
                </a:avLst>
              </a:prstGeom>
              <a:gradFill>
                <a:gsLst>
                  <a:gs pos="0">
                    <a:srgbClr val="9CA1AE"/>
                  </a:gs>
                  <a:gs pos="50000">
                    <a:srgbClr val="C3C6CC"/>
                  </a:gs>
                  <a:gs pos="100000">
                    <a:srgbClr val="E2E2E5"/>
                  </a:gs>
                </a:gsLst>
                <a:lin ang="0" scaled="0"/>
              </a:gra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800" u="none" cap="none" strike="noStrike">
                    <a:solidFill>
                      <a:srgbClr val="002060"/>
                    </a:solidFill>
                    <a:latin typeface="Raleway"/>
                    <a:ea typeface="Raleway"/>
                    <a:cs typeface="Raleway"/>
                    <a:sym typeface="Raleway"/>
                  </a:rPr>
                  <a:t>Space Education</a:t>
                </a:r>
                <a:endParaRPr/>
              </a:p>
              <a:p>
                <a:pPr indent="0" lvl="0" marL="0" marR="0" rtl="0" algn="ctr">
                  <a:lnSpc>
                    <a:spcPct val="100000"/>
                  </a:lnSpc>
                  <a:spcBef>
                    <a:spcPts val="0"/>
                  </a:spcBef>
                  <a:spcAft>
                    <a:spcPts val="0"/>
                  </a:spcAft>
                  <a:buNone/>
                </a:pPr>
                <a:r>
                  <a:rPr b="1" i="0" lang="en-US" sz="800" u="none" cap="none" strike="noStrike">
                    <a:solidFill>
                      <a:srgbClr val="002060"/>
                    </a:solidFill>
                    <a:latin typeface="Raleway"/>
                    <a:ea typeface="Raleway"/>
                    <a:cs typeface="Raleway"/>
                    <a:sym typeface="Raleway"/>
                  </a:rPr>
                  <a:t> for All</a:t>
                </a:r>
                <a:br>
                  <a:rPr b="1" i="0" lang="en-US" sz="800" u="none" cap="none" strike="noStrike">
                    <a:solidFill>
                      <a:srgbClr val="002060"/>
                    </a:solidFill>
                    <a:highlight>
                      <a:srgbClr val="FFFFFF"/>
                    </a:highlight>
                    <a:latin typeface="Raleway"/>
                    <a:ea typeface="Raleway"/>
                    <a:cs typeface="Raleway"/>
                    <a:sym typeface="Raleway"/>
                  </a:rPr>
                </a:br>
                <a:r>
                  <a:rPr b="1" i="0" lang="en-US" sz="800" u="none" cap="none" strike="noStrike">
                    <a:solidFill>
                      <a:srgbClr val="002060"/>
                    </a:solidFill>
                    <a:highlight>
                      <a:srgbClr val="FFFFFF"/>
                    </a:highlight>
                    <a:latin typeface="Raleway"/>
                    <a:ea typeface="Raleway"/>
                    <a:cs typeface="Raleway"/>
                    <a:sym typeface="Raleway"/>
                  </a:rPr>
                  <a:t> (</a:t>
                </a:r>
                <a:r>
                  <a:rPr b="1" i="0" lang="en-US" sz="800" u="sng" cap="none" strike="noStrike">
                    <a:solidFill>
                      <a:srgbClr val="002060"/>
                    </a:solidFill>
                    <a:highlight>
                      <a:srgbClr val="FFFFFF"/>
                    </a:highlight>
                    <a:latin typeface="Raleway"/>
                    <a:ea typeface="Raleway"/>
                    <a:cs typeface="Raleway"/>
                    <a:sym typeface="Raleway"/>
                  </a:rPr>
                  <a:t>SE4A</a:t>
                </a:r>
                <a:r>
                  <a:rPr b="1" i="0" lang="en-US" sz="800" u="none" cap="none" strike="noStrike">
                    <a:solidFill>
                      <a:srgbClr val="002060"/>
                    </a:solidFill>
                    <a:highlight>
                      <a:srgbClr val="FFFFFF"/>
                    </a:highlight>
                    <a:latin typeface="Raleway"/>
                    <a:ea typeface="Raleway"/>
                    <a:cs typeface="Raleway"/>
                    <a:sym typeface="Raleway"/>
                  </a:rPr>
                  <a:t> WG)</a:t>
                </a:r>
                <a:endParaRPr/>
              </a:p>
            </p:txBody>
          </p:sp>
          <p:sp>
            <p:nvSpPr>
              <p:cNvPr id="123" name="Google Shape;123;p2"/>
              <p:cNvSpPr/>
              <p:nvPr/>
            </p:nvSpPr>
            <p:spPr>
              <a:xfrm>
                <a:off x="6681096" y="3023635"/>
                <a:ext cx="1698449" cy="1137917"/>
              </a:xfrm>
              <a:prstGeom prst="roundRect">
                <a:avLst>
                  <a:gd fmla="val 16667" name="adj"/>
                </a:avLst>
              </a:prstGeom>
              <a:gradFill>
                <a:gsLst>
                  <a:gs pos="0">
                    <a:srgbClr val="9CA1AE"/>
                  </a:gs>
                  <a:gs pos="50000">
                    <a:srgbClr val="C3C6CC"/>
                  </a:gs>
                  <a:gs pos="100000">
                    <a:srgbClr val="E2E2E5"/>
                  </a:gs>
                </a:gsLst>
                <a:lin ang="0" scaled="0"/>
              </a:gradFill>
              <a:ln cap="flat" cmpd="sng" w="25400">
                <a:solidFill>
                  <a:srgbClr val="385D8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800" u="none" cap="none" strike="noStrike">
                    <a:solidFill>
                      <a:srgbClr val="002060"/>
                    </a:solidFill>
                    <a:latin typeface="Raleway"/>
                    <a:ea typeface="Raleway"/>
                    <a:cs typeface="Raleway"/>
                    <a:sym typeface="Raleway"/>
                  </a:rPr>
                  <a:t>V. Space Policy and Law</a:t>
                </a:r>
                <a:endParaRPr/>
              </a:p>
              <a:p>
                <a:pPr indent="0" lvl="0" marL="0" marR="0" rtl="0" algn="ctr">
                  <a:lnSpc>
                    <a:spcPct val="100000"/>
                  </a:lnSpc>
                  <a:spcBef>
                    <a:spcPts val="0"/>
                  </a:spcBef>
                  <a:spcAft>
                    <a:spcPts val="0"/>
                  </a:spcAft>
                  <a:buNone/>
                </a:pPr>
                <a:r>
                  <a:rPr b="1" i="0" lang="en-US" sz="800" u="none" cap="none" strike="noStrike">
                    <a:solidFill>
                      <a:srgbClr val="002060"/>
                    </a:solidFill>
                    <a:highlight>
                      <a:srgbClr val="FFFFFF"/>
                    </a:highlight>
                    <a:latin typeface="Raleway"/>
                    <a:ea typeface="Raleway"/>
                    <a:cs typeface="Raleway"/>
                    <a:sym typeface="Raleway"/>
                  </a:rPr>
                  <a:t>(</a:t>
                </a:r>
                <a:r>
                  <a:rPr b="1" i="0" lang="en-US" sz="800" u="sng" cap="none" strike="noStrike">
                    <a:solidFill>
                      <a:srgbClr val="002060"/>
                    </a:solidFill>
                    <a:highlight>
                      <a:srgbClr val="FFFFFF"/>
                    </a:highlight>
                    <a:latin typeface="Raleway"/>
                    <a:ea typeface="Raleway"/>
                    <a:cs typeface="Raleway"/>
                    <a:sym typeface="Raleway"/>
                  </a:rPr>
                  <a:t>SPL</a:t>
                </a:r>
                <a:r>
                  <a:rPr b="1" i="0" lang="en-US" sz="800" u="none" cap="none" strike="noStrike">
                    <a:solidFill>
                      <a:srgbClr val="002060"/>
                    </a:solidFill>
                    <a:highlight>
                      <a:srgbClr val="FFFFFF"/>
                    </a:highlight>
                    <a:latin typeface="Raleway"/>
                    <a:ea typeface="Raleway"/>
                    <a:cs typeface="Raleway"/>
                    <a:sym typeface="Raleway"/>
                  </a:rPr>
                  <a:t> WG)</a:t>
                </a:r>
                <a:endParaRPr/>
              </a:p>
            </p:txBody>
          </p:sp>
          <p:sp>
            <p:nvSpPr>
              <p:cNvPr id="124" name="Google Shape;124;p2"/>
              <p:cNvSpPr/>
              <p:nvPr/>
            </p:nvSpPr>
            <p:spPr>
              <a:xfrm>
                <a:off x="4741641" y="3034720"/>
                <a:ext cx="1698449" cy="1137917"/>
              </a:xfrm>
              <a:prstGeom prst="roundRect">
                <a:avLst>
                  <a:gd fmla="val 16667" name="adj"/>
                </a:avLst>
              </a:prstGeom>
              <a:gradFill>
                <a:gsLst>
                  <a:gs pos="0">
                    <a:srgbClr val="9CA1AE"/>
                  </a:gs>
                  <a:gs pos="50000">
                    <a:srgbClr val="C3C6CC"/>
                  </a:gs>
                  <a:gs pos="100000">
                    <a:srgbClr val="E2E2E5"/>
                  </a:gs>
                </a:gsLst>
                <a:lin ang="0" scaled="0"/>
              </a:gra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800" u="none" cap="none" strike="noStrike">
                    <a:solidFill>
                      <a:srgbClr val="002060"/>
                    </a:solidFill>
                    <a:latin typeface="Raleway"/>
                    <a:ea typeface="Raleway"/>
                    <a:cs typeface="Raleway"/>
                    <a:sym typeface="Raleway"/>
                  </a:rPr>
                  <a:t>Space Frontier</a:t>
                </a:r>
                <a:br>
                  <a:rPr b="1" i="0" lang="en-US" sz="800" u="none" cap="none" strike="noStrike">
                    <a:solidFill>
                      <a:srgbClr val="002060"/>
                    </a:solidFill>
                    <a:latin typeface="Raleway"/>
                    <a:ea typeface="Raleway"/>
                    <a:cs typeface="Raleway"/>
                    <a:sym typeface="Raleway"/>
                  </a:rPr>
                </a:br>
                <a:r>
                  <a:rPr b="1" i="0" lang="en-US" sz="800" u="none" cap="none" strike="noStrike">
                    <a:solidFill>
                      <a:srgbClr val="002060"/>
                    </a:solidFill>
                    <a:highlight>
                      <a:srgbClr val="FFFFFF"/>
                    </a:highlight>
                    <a:latin typeface="Raleway"/>
                    <a:ea typeface="Raleway"/>
                    <a:cs typeface="Raleway"/>
                    <a:sym typeface="Raleway"/>
                  </a:rPr>
                  <a:t>(</a:t>
                </a:r>
                <a:r>
                  <a:rPr b="1" i="0" lang="en-US" sz="800" u="sng" cap="none" strike="noStrike">
                    <a:solidFill>
                      <a:srgbClr val="002060"/>
                    </a:solidFill>
                    <a:highlight>
                      <a:srgbClr val="FFFFFF"/>
                    </a:highlight>
                    <a:latin typeface="Raleway"/>
                    <a:ea typeface="Raleway"/>
                    <a:cs typeface="Raleway"/>
                    <a:sym typeface="Raleway"/>
                  </a:rPr>
                  <a:t>SF</a:t>
                </a:r>
                <a:r>
                  <a:rPr b="1" i="0" lang="en-US" sz="800" u="none" cap="none" strike="noStrike">
                    <a:solidFill>
                      <a:srgbClr val="002060"/>
                    </a:solidFill>
                    <a:highlight>
                      <a:srgbClr val="FFFFFF"/>
                    </a:highlight>
                    <a:latin typeface="Raleway"/>
                    <a:ea typeface="Raleway"/>
                    <a:cs typeface="Raleway"/>
                    <a:sym typeface="Raleway"/>
                  </a:rPr>
                  <a:t> WG)</a:t>
                </a:r>
                <a:endParaRPr/>
              </a:p>
            </p:txBody>
          </p:sp>
          <p:sp>
            <p:nvSpPr>
              <p:cNvPr id="125" name="Google Shape;125;p2"/>
              <p:cNvSpPr/>
              <p:nvPr/>
            </p:nvSpPr>
            <p:spPr>
              <a:xfrm>
                <a:off x="1301450" y="1262409"/>
                <a:ext cx="2567395" cy="1492951"/>
              </a:xfrm>
              <a:prstGeom prst="ellipse">
                <a:avLst/>
              </a:prstGeom>
              <a:gradFill>
                <a:gsLst>
                  <a:gs pos="0">
                    <a:srgbClr val="006994"/>
                  </a:gs>
                  <a:gs pos="50000">
                    <a:srgbClr val="009AD7"/>
                  </a:gs>
                  <a:gs pos="100000">
                    <a:srgbClr val="00B8FF"/>
                  </a:gs>
                </a:gsLst>
                <a:lin ang="0" scaled="0"/>
              </a:gra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Plenary Session</a:t>
                </a:r>
                <a:endParaRPr/>
              </a:p>
            </p:txBody>
          </p:sp>
          <p:sp>
            <p:nvSpPr>
              <p:cNvPr id="126" name="Google Shape;126;p2"/>
              <p:cNvSpPr txBox="1"/>
              <p:nvPr/>
            </p:nvSpPr>
            <p:spPr>
              <a:xfrm>
                <a:off x="141585" y="613332"/>
                <a:ext cx="11915462" cy="666719"/>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D71F3A"/>
                    </a:solidFill>
                    <a:latin typeface="Arial"/>
                    <a:ea typeface="Arial"/>
                    <a:cs typeface="Arial"/>
                    <a:sym typeface="Arial"/>
                  </a:rPr>
                  <a:t>APRSAF Annual Meeting</a:t>
                </a:r>
                <a:endParaRPr/>
              </a:p>
            </p:txBody>
          </p:sp>
          <p:cxnSp>
            <p:nvCxnSpPr>
              <p:cNvPr id="127" name="Google Shape;127;p2"/>
              <p:cNvCxnSpPr>
                <a:stCxn id="124" idx="2"/>
                <a:endCxn id="107" idx="0"/>
              </p:cNvCxnSpPr>
              <p:nvPr/>
            </p:nvCxnSpPr>
            <p:spPr>
              <a:xfrm flipH="1">
                <a:off x="5528466" y="4172637"/>
                <a:ext cx="62400" cy="149700"/>
              </a:xfrm>
              <a:prstGeom prst="straightConnector1">
                <a:avLst/>
              </a:prstGeom>
              <a:noFill/>
              <a:ln cap="flat" cmpd="dbl" w="34925">
                <a:solidFill>
                  <a:srgbClr val="00B0F0"/>
                </a:solidFill>
                <a:prstDash val="solid"/>
                <a:round/>
                <a:headEnd len="sm" w="sm" type="none"/>
                <a:tailEnd len="sm" w="sm" type="none"/>
              </a:ln>
              <a:effectLst>
                <a:outerShdw blurRad="40000" rotWithShape="0" dir="5400000" dist="20000">
                  <a:srgbClr val="000000">
                    <a:alpha val="37647"/>
                  </a:srgbClr>
                </a:outerShdw>
              </a:effectLst>
            </p:spPr>
          </p:cxnSp>
          <p:cxnSp>
            <p:nvCxnSpPr>
              <p:cNvPr id="128" name="Google Shape;128;p2"/>
              <p:cNvCxnSpPr>
                <a:endCxn id="102" idx="0"/>
              </p:cNvCxnSpPr>
              <p:nvPr/>
            </p:nvCxnSpPr>
            <p:spPr>
              <a:xfrm>
                <a:off x="7835906" y="4172653"/>
                <a:ext cx="58500" cy="151200"/>
              </a:xfrm>
              <a:prstGeom prst="straightConnector1">
                <a:avLst/>
              </a:prstGeom>
              <a:noFill/>
              <a:ln cap="flat" cmpd="dbl" w="34925">
                <a:solidFill>
                  <a:srgbClr val="00B0F0"/>
                </a:solidFill>
                <a:prstDash val="solid"/>
                <a:round/>
                <a:headEnd len="sm" w="sm" type="none"/>
                <a:tailEnd len="sm" w="sm" type="none"/>
              </a:ln>
              <a:effectLst>
                <a:outerShdw blurRad="40000" rotWithShape="0" dir="5400000" dist="20000">
                  <a:srgbClr val="000000">
                    <a:alpha val="37647"/>
                  </a:srgbClr>
                </a:outerShdw>
              </a:effectLst>
            </p:spPr>
          </p:cxnSp>
          <p:cxnSp>
            <p:nvCxnSpPr>
              <p:cNvPr id="129" name="Google Shape;129;p2"/>
              <p:cNvCxnSpPr/>
              <p:nvPr/>
            </p:nvCxnSpPr>
            <p:spPr>
              <a:xfrm flipH="1">
                <a:off x="3263084" y="2795870"/>
                <a:ext cx="253838" cy="293120"/>
              </a:xfrm>
              <a:prstGeom prst="straightConnector1">
                <a:avLst/>
              </a:prstGeom>
              <a:noFill/>
              <a:ln cap="flat" cmpd="sng" w="25400">
                <a:solidFill>
                  <a:srgbClr val="00B0F0"/>
                </a:solidFill>
                <a:prstDash val="solid"/>
                <a:round/>
                <a:headEnd len="lg" w="lg" type="stealth"/>
                <a:tailEnd len="sm" w="sm" type="none"/>
              </a:ln>
              <a:effectLst>
                <a:outerShdw blurRad="40000" rotWithShape="0" dir="5400000" dist="20000">
                  <a:srgbClr val="000000">
                    <a:alpha val="37647"/>
                  </a:srgbClr>
                </a:outerShdw>
              </a:effectLst>
            </p:spPr>
          </p:cxnSp>
          <p:cxnSp>
            <p:nvCxnSpPr>
              <p:cNvPr id="130" name="Google Shape;130;p2"/>
              <p:cNvCxnSpPr/>
              <p:nvPr/>
            </p:nvCxnSpPr>
            <p:spPr>
              <a:xfrm>
                <a:off x="7505453" y="2764568"/>
                <a:ext cx="0" cy="244608"/>
              </a:xfrm>
              <a:prstGeom prst="straightConnector1">
                <a:avLst/>
              </a:prstGeom>
              <a:noFill/>
              <a:ln cap="flat" cmpd="sng" w="25400">
                <a:solidFill>
                  <a:srgbClr val="00B0F0"/>
                </a:solidFill>
                <a:prstDash val="solid"/>
                <a:round/>
                <a:headEnd len="lg" w="lg" type="stealth"/>
                <a:tailEnd len="sm" w="sm" type="none"/>
              </a:ln>
              <a:effectLst>
                <a:outerShdw blurRad="40000" rotWithShape="0" dir="5400000" dist="20000">
                  <a:srgbClr val="000000">
                    <a:alpha val="37647"/>
                  </a:srgbClr>
                </a:outerShdw>
              </a:effectLst>
            </p:spPr>
          </p:cxnSp>
          <p:cxnSp>
            <p:nvCxnSpPr>
              <p:cNvPr id="131" name="Google Shape;131;p2"/>
              <p:cNvCxnSpPr/>
              <p:nvPr/>
            </p:nvCxnSpPr>
            <p:spPr>
              <a:xfrm>
                <a:off x="9026172" y="2780866"/>
                <a:ext cx="286922" cy="228310"/>
              </a:xfrm>
              <a:prstGeom prst="straightConnector1">
                <a:avLst/>
              </a:prstGeom>
              <a:noFill/>
              <a:ln cap="flat" cmpd="sng" w="25400">
                <a:solidFill>
                  <a:srgbClr val="00B0F0"/>
                </a:solidFill>
                <a:prstDash val="solid"/>
                <a:round/>
                <a:headEnd len="lg" w="lg" type="stealth"/>
                <a:tailEnd len="sm" w="sm" type="none"/>
              </a:ln>
              <a:effectLst>
                <a:outerShdw blurRad="40000" rotWithShape="0" dir="5400000" dist="20000">
                  <a:srgbClr val="000000">
                    <a:alpha val="37647"/>
                  </a:srgbClr>
                </a:outerShdw>
              </a:effectLst>
            </p:spPr>
          </p:cxnSp>
          <p:cxnSp>
            <p:nvCxnSpPr>
              <p:cNvPr id="132" name="Google Shape;132;p2"/>
              <p:cNvCxnSpPr/>
              <p:nvPr/>
            </p:nvCxnSpPr>
            <p:spPr>
              <a:xfrm>
                <a:off x="9841428" y="2731753"/>
                <a:ext cx="1288289" cy="1440885"/>
              </a:xfrm>
              <a:prstGeom prst="straightConnector1">
                <a:avLst/>
              </a:prstGeom>
              <a:noFill/>
              <a:ln cap="flat" cmpd="sng" w="25400">
                <a:solidFill>
                  <a:srgbClr val="00B0F0"/>
                </a:solidFill>
                <a:prstDash val="solid"/>
                <a:round/>
                <a:headEnd len="lg" w="lg" type="stealth"/>
                <a:tailEnd len="sm" w="sm" type="none"/>
              </a:ln>
              <a:effectLst>
                <a:outerShdw blurRad="40000" rotWithShape="0" dir="5400000" dist="20000">
                  <a:srgbClr val="000000">
                    <a:alpha val="37647"/>
                  </a:srgbClr>
                </a:outerShdw>
              </a:effectLst>
            </p:spPr>
          </p:cxnSp>
          <p:sp>
            <p:nvSpPr>
              <p:cNvPr id="133" name="Google Shape;133;p2"/>
              <p:cNvSpPr/>
              <p:nvPr/>
            </p:nvSpPr>
            <p:spPr>
              <a:xfrm>
                <a:off x="9989950" y="4231154"/>
                <a:ext cx="1698450" cy="1137918"/>
              </a:xfrm>
              <a:prstGeom prst="roundRect">
                <a:avLst>
                  <a:gd fmla="val 16667" name="adj"/>
                </a:avLst>
              </a:prstGeom>
              <a:gradFill>
                <a:gsLst>
                  <a:gs pos="0">
                    <a:srgbClr val="ECB3AA"/>
                  </a:gs>
                  <a:gs pos="50000">
                    <a:srgbClr val="ECB3AA"/>
                  </a:gs>
                  <a:gs pos="100000">
                    <a:srgbClr val="E2E2E5"/>
                  </a:gs>
                </a:gsLst>
                <a:lin ang="0" scaled="0"/>
              </a:gra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800" u="none" cap="none" strike="noStrike">
                    <a:solidFill>
                      <a:srgbClr val="002060"/>
                    </a:solidFill>
                    <a:latin typeface="Raleway"/>
                    <a:ea typeface="Raleway"/>
                    <a:cs typeface="Raleway"/>
                    <a:sym typeface="Raleway"/>
                  </a:rPr>
                  <a:t>Space Industry Workshop</a:t>
                </a:r>
                <a:endParaRPr/>
              </a:p>
              <a:p>
                <a:pPr indent="0" lvl="0" marL="0" marR="0" rtl="0" algn="ctr">
                  <a:lnSpc>
                    <a:spcPct val="100000"/>
                  </a:lnSpc>
                  <a:spcBef>
                    <a:spcPts val="0"/>
                  </a:spcBef>
                  <a:spcAft>
                    <a:spcPts val="0"/>
                  </a:spcAft>
                  <a:buNone/>
                </a:pPr>
                <a:r>
                  <a:rPr b="1" i="0" lang="en-US" sz="800" u="none" cap="none" strike="noStrike">
                    <a:solidFill>
                      <a:srgbClr val="002060"/>
                    </a:solidFill>
                    <a:highlight>
                      <a:srgbClr val="FFFFFF"/>
                    </a:highlight>
                    <a:latin typeface="Raleway"/>
                    <a:ea typeface="Raleway"/>
                    <a:cs typeface="Raleway"/>
                    <a:sym typeface="Raleway"/>
                  </a:rPr>
                  <a:t>(SI WS)</a:t>
                </a:r>
                <a:endParaRPr b="1" i="0" sz="800" u="none" cap="none" strike="noStrike">
                  <a:solidFill>
                    <a:srgbClr val="002060"/>
                  </a:solidFill>
                  <a:highlight>
                    <a:srgbClr val="FFFFFF"/>
                  </a:highlight>
                  <a:latin typeface="Raleway"/>
                  <a:ea typeface="Raleway"/>
                  <a:cs typeface="Raleway"/>
                  <a:sym typeface="Raleway"/>
                </a:endParaRPr>
              </a:p>
            </p:txBody>
          </p:sp>
        </p:grpSp>
      </p:grpSp>
      <p:grpSp>
        <p:nvGrpSpPr>
          <p:cNvPr id="134" name="Google Shape;134;p2"/>
          <p:cNvGrpSpPr/>
          <p:nvPr/>
        </p:nvGrpSpPr>
        <p:grpSpPr>
          <a:xfrm>
            <a:off x="254704" y="1016174"/>
            <a:ext cx="4866619" cy="2843565"/>
            <a:chOff x="4201078" y="2305886"/>
            <a:chExt cx="5156193" cy="2883144"/>
          </a:xfrm>
        </p:grpSpPr>
        <p:pic>
          <p:nvPicPr>
            <p:cNvPr id="135" name="Google Shape;135;p2"/>
            <p:cNvPicPr preferRelativeResize="0"/>
            <p:nvPr/>
          </p:nvPicPr>
          <p:blipFill rotWithShape="1">
            <a:blip r:embed="rId25">
              <a:alphaModFix/>
            </a:blip>
            <a:srcRect b="0" l="0" r="0" t="-646"/>
            <a:stretch/>
          </p:blipFill>
          <p:spPr>
            <a:xfrm>
              <a:off x="4201078" y="2305886"/>
              <a:ext cx="5156193" cy="2883144"/>
            </a:xfrm>
            <a:prstGeom prst="rect">
              <a:avLst/>
            </a:prstGeom>
            <a:noFill/>
            <a:ln>
              <a:noFill/>
            </a:ln>
          </p:spPr>
        </p:pic>
        <p:pic>
          <p:nvPicPr>
            <p:cNvPr descr="APRSAF" id="136" name="Google Shape;136;p2"/>
            <p:cNvPicPr preferRelativeResize="0"/>
            <p:nvPr/>
          </p:nvPicPr>
          <p:blipFill rotWithShape="1">
            <a:blip r:embed="rId26">
              <a:alphaModFix/>
            </a:blip>
            <a:srcRect b="0" l="0" r="0" t="0"/>
            <a:stretch/>
          </p:blipFill>
          <p:spPr>
            <a:xfrm>
              <a:off x="4330616" y="2520846"/>
              <a:ext cx="925157" cy="319950"/>
            </a:xfrm>
            <a:prstGeom prst="rect">
              <a:avLst/>
            </a:prstGeom>
            <a:noFill/>
            <a:ln>
              <a:noFill/>
            </a:ln>
          </p:spPr>
        </p:pic>
      </p:grpSp>
      <p:sp>
        <p:nvSpPr>
          <p:cNvPr id="137" name="Google Shape;137;p2"/>
          <p:cNvSpPr txBox="1"/>
          <p:nvPr/>
        </p:nvSpPr>
        <p:spPr>
          <a:xfrm>
            <a:off x="5578126" y="3046463"/>
            <a:ext cx="5058139" cy="4001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70C0"/>
                </a:solidFill>
                <a:latin typeface="Arial"/>
                <a:ea typeface="Arial"/>
                <a:cs typeface="Arial"/>
                <a:sym typeface="Arial"/>
              </a:rPr>
              <a:t>APRSAF-31 (2025) in Philippines</a:t>
            </a:r>
            <a:endParaRPr/>
          </a:p>
        </p:txBody>
      </p:sp>
      <p:pic>
        <p:nvPicPr>
          <p:cNvPr id="138" name="Google Shape;138;p2"/>
          <p:cNvPicPr preferRelativeResize="0"/>
          <p:nvPr/>
        </p:nvPicPr>
        <p:blipFill rotWithShape="1">
          <a:blip r:embed="rId27">
            <a:alphaModFix/>
          </a:blip>
          <a:srcRect b="0" l="0" r="0" t="0"/>
          <a:stretch/>
        </p:blipFill>
        <p:spPr>
          <a:xfrm>
            <a:off x="9717690" y="3071541"/>
            <a:ext cx="641202" cy="381255"/>
          </a:xfrm>
          <a:prstGeom prst="rect">
            <a:avLst/>
          </a:prstGeom>
          <a:noFill/>
          <a:ln>
            <a:noFill/>
          </a:ln>
        </p:spPr>
      </p:pic>
      <p:sp>
        <p:nvSpPr>
          <p:cNvPr id="139" name="Google Shape;139;p2"/>
          <p:cNvSpPr/>
          <p:nvPr/>
        </p:nvSpPr>
        <p:spPr>
          <a:xfrm>
            <a:off x="6258514" y="5543461"/>
            <a:ext cx="1249539" cy="942970"/>
          </a:xfrm>
          <a:prstGeom prst="rect">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40" name="Google Shape;140;p2"/>
          <p:cNvPicPr preferRelativeResize="0"/>
          <p:nvPr/>
        </p:nvPicPr>
        <p:blipFill rotWithShape="1">
          <a:blip r:embed="rId28">
            <a:alphaModFix/>
          </a:blip>
          <a:srcRect b="0" l="0" r="0" t="0"/>
          <a:stretch/>
        </p:blipFill>
        <p:spPr>
          <a:xfrm>
            <a:off x="6319466" y="5620965"/>
            <a:ext cx="1132425" cy="4484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p:nvPr/>
        </p:nvSpPr>
        <p:spPr>
          <a:xfrm flipH="1" rot="5400000">
            <a:off x="9798743" y="3459510"/>
            <a:ext cx="589277" cy="1020893"/>
          </a:xfrm>
          <a:prstGeom prst="rightArrow">
            <a:avLst>
              <a:gd fmla="val 50000" name="adj1"/>
              <a:gd fmla="val 50000" name="adj2"/>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147" name="Google Shape;147;p3"/>
          <p:cNvSpPr/>
          <p:nvPr/>
        </p:nvSpPr>
        <p:spPr>
          <a:xfrm flipH="1" rot="10800000">
            <a:off x="3815570" y="1775740"/>
            <a:ext cx="5248025" cy="1243419"/>
          </a:xfrm>
          <a:prstGeom prst="rect">
            <a:avLst/>
          </a:prstGeom>
          <a:gradFill>
            <a:gsLst>
              <a:gs pos="0">
                <a:srgbClr val="F6F8FC">
                  <a:alpha val="0"/>
                </a:srgbClr>
              </a:gs>
              <a:gs pos="6000">
                <a:srgbClr val="F6F8FC">
                  <a:alpha val="0"/>
                </a:srgbClr>
              </a:gs>
              <a:gs pos="30000">
                <a:srgbClr val="92D050"/>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48" name="Google Shape;148;p3"/>
          <p:cNvPicPr preferRelativeResize="0"/>
          <p:nvPr/>
        </p:nvPicPr>
        <p:blipFill rotWithShape="1">
          <a:blip r:embed="rId3">
            <a:alphaModFix/>
          </a:blip>
          <a:srcRect b="0" l="0" r="0" t="0"/>
          <a:stretch/>
        </p:blipFill>
        <p:spPr>
          <a:xfrm>
            <a:off x="680934" y="1736694"/>
            <a:ext cx="2958171" cy="2465899"/>
          </a:xfrm>
          <a:prstGeom prst="rect">
            <a:avLst/>
          </a:prstGeom>
          <a:noFill/>
          <a:ln>
            <a:noFill/>
          </a:ln>
          <a:effectLst>
            <a:reflection blurRad="0" dir="0" dist="0" endA="300" endPos="55000" kx="0" rotWithShape="0" algn="bl" stA="50000" stPos="0" sy="-100000" ky="0"/>
          </a:effectLst>
        </p:spPr>
      </p:pic>
      <p:sp>
        <p:nvSpPr>
          <p:cNvPr id="149" name="Google Shape;149;p3"/>
          <p:cNvSpPr/>
          <p:nvPr/>
        </p:nvSpPr>
        <p:spPr>
          <a:xfrm flipH="1" rot="5400000">
            <a:off x="6085948" y="3459510"/>
            <a:ext cx="589277" cy="1020893"/>
          </a:xfrm>
          <a:prstGeom prst="rightArrow">
            <a:avLst>
              <a:gd fmla="val 50000" name="adj1"/>
              <a:gd fmla="val 50000" name="adj2"/>
            </a:avLst>
          </a:prstGeom>
          <a:solidFill>
            <a:srgbClr val="B7CC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descr="http://www.unic.or.jp/files/sdg_icon_18_en-290x290.png" id="150" name="Google Shape;150;p3"/>
          <p:cNvPicPr preferRelativeResize="0"/>
          <p:nvPr/>
        </p:nvPicPr>
        <p:blipFill rotWithShape="1">
          <a:blip r:embed="rId4">
            <a:alphaModFix/>
          </a:blip>
          <a:srcRect b="0" l="0" r="0" t="0"/>
          <a:stretch/>
        </p:blipFill>
        <p:spPr>
          <a:xfrm>
            <a:off x="6255145" y="1900213"/>
            <a:ext cx="951981" cy="994470"/>
          </a:xfrm>
          <a:prstGeom prst="rect">
            <a:avLst/>
          </a:prstGeom>
          <a:noFill/>
          <a:ln>
            <a:noFill/>
          </a:ln>
        </p:spPr>
      </p:pic>
      <p:sp>
        <p:nvSpPr>
          <p:cNvPr id="151" name="Google Shape;151;p3"/>
          <p:cNvSpPr/>
          <p:nvPr/>
        </p:nvSpPr>
        <p:spPr>
          <a:xfrm>
            <a:off x="4238502" y="4244808"/>
            <a:ext cx="3887660" cy="2457601"/>
          </a:xfrm>
          <a:prstGeom prst="roundRect">
            <a:avLst>
              <a:gd fmla="val 16667" name="adj"/>
            </a:avLst>
          </a:prstGeom>
          <a:solidFill>
            <a:srgbClr val="B7CC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52" name="Google Shape;152;p3"/>
          <p:cNvPicPr preferRelativeResize="0"/>
          <p:nvPr/>
        </p:nvPicPr>
        <p:blipFill rotWithShape="1">
          <a:blip r:embed="rId5">
            <a:alphaModFix/>
          </a:blip>
          <a:srcRect b="0" l="0" r="0" t="0"/>
          <a:stretch/>
        </p:blipFill>
        <p:spPr>
          <a:xfrm>
            <a:off x="7385833" y="1900213"/>
            <a:ext cx="951981" cy="994470"/>
          </a:xfrm>
          <a:prstGeom prst="rect">
            <a:avLst/>
          </a:prstGeom>
          <a:noFill/>
          <a:ln>
            <a:noFill/>
          </a:ln>
        </p:spPr>
      </p:pic>
      <p:sp>
        <p:nvSpPr>
          <p:cNvPr id="153" name="Google Shape;153;p3"/>
          <p:cNvSpPr/>
          <p:nvPr/>
        </p:nvSpPr>
        <p:spPr>
          <a:xfrm>
            <a:off x="5124457" y="1900213"/>
            <a:ext cx="951981" cy="994470"/>
          </a:xfrm>
          <a:prstGeom prst="rect">
            <a:avLst/>
          </a:prstGeom>
          <a:solidFill>
            <a:schemeClr val="lt1"/>
          </a:solidFill>
          <a:ln>
            <a:noFill/>
          </a:ln>
        </p:spPr>
        <p:txBody>
          <a:bodyPr anchorCtr="1" anchor="b"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Arial"/>
              <a:buNone/>
            </a:pPr>
            <a:r>
              <a:rPr b="1" i="0" lang="en-US" sz="800" u="none" cap="none" strike="noStrike">
                <a:solidFill>
                  <a:srgbClr val="000000"/>
                </a:solidFill>
                <a:latin typeface="Arial"/>
                <a:ea typeface="Arial"/>
                <a:cs typeface="Arial"/>
                <a:sym typeface="Arial"/>
              </a:rPr>
              <a:t>Sendai Framework</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800"/>
              <a:buFont typeface="Arial"/>
              <a:buNone/>
            </a:pPr>
            <a:r>
              <a:rPr b="1" i="0" lang="en-US" sz="800" u="none" cap="none" strike="noStrike">
                <a:solidFill>
                  <a:srgbClr val="000000"/>
                </a:solidFill>
                <a:latin typeface="Arial"/>
                <a:ea typeface="Arial"/>
                <a:cs typeface="Arial"/>
                <a:sym typeface="Arial"/>
              </a:rPr>
              <a:t>2015-2030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800"/>
              <a:buFont typeface="Arial"/>
              <a:buNone/>
            </a:pPr>
            <a:r>
              <a:t/>
            </a:r>
            <a:endParaRPr b="1" i="0" sz="800" u="none" cap="none" strike="noStrike">
              <a:solidFill>
                <a:srgbClr val="000000"/>
              </a:solidFill>
              <a:latin typeface="Arial"/>
              <a:ea typeface="Arial"/>
              <a:cs typeface="Arial"/>
              <a:sym typeface="Arial"/>
            </a:endParaRPr>
          </a:p>
        </p:txBody>
      </p:sp>
      <p:sp>
        <p:nvSpPr>
          <p:cNvPr id="154" name="Google Shape;154;p3"/>
          <p:cNvSpPr/>
          <p:nvPr/>
        </p:nvSpPr>
        <p:spPr>
          <a:xfrm>
            <a:off x="4761116" y="3115420"/>
            <a:ext cx="6749950" cy="3357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938953"/>
              </a:buClr>
              <a:buSzPts val="2000"/>
              <a:buFont typeface="Calibri"/>
              <a:buNone/>
            </a:pPr>
            <a:r>
              <a:rPr b="1" i="0" lang="en-US" sz="1900" u="none" cap="none" strike="noStrike">
                <a:solidFill>
                  <a:srgbClr val="938953"/>
                </a:solidFill>
                <a:latin typeface="Calibri"/>
                <a:ea typeface="Calibri"/>
                <a:cs typeface="Calibri"/>
                <a:sym typeface="Calibri"/>
              </a:rPr>
              <a:t>Contribute to global agendas by solving regional common issues in the Asia-Pacific region </a:t>
            </a:r>
            <a:endParaRPr b="0" i="0" sz="1900" u="none" cap="none" strike="noStrike">
              <a:solidFill>
                <a:srgbClr val="000000"/>
              </a:solidFill>
              <a:latin typeface="Calibri"/>
              <a:ea typeface="Calibri"/>
              <a:cs typeface="Calibri"/>
              <a:sym typeface="Calibri"/>
            </a:endParaRPr>
          </a:p>
        </p:txBody>
      </p:sp>
      <p:grpSp>
        <p:nvGrpSpPr>
          <p:cNvPr id="155" name="Google Shape;155;p3"/>
          <p:cNvGrpSpPr/>
          <p:nvPr/>
        </p:nvGrpSpPr>
        <p:grpSpPr>
          <a:xfrm>
            <a:off x="9240061" y="1775740"/>
            <a:ext cx="2757976" cy="1261488"/>
            <a:chOff x="9795192" y="1762874"/>
            <a:chExt cx="2268310" cy="1217630"/>
          </a:xfrm>
        </p:grpSpPr>
        <p:pic>
          <p:nvPicPr>
            <p:cNvPr descr="http://www.unic.or.jp/files/sdg_icon_02_en-290x290.png" id="156" name="Google Shape;156;p3"/>
            <p:cNvPicPr preferRelativeResize="0"/>
            <p:nvPr/>
          </p:nvPicPr>
          <p:blipFill rotWithShape="1">
            <a:blip r:embed="rId6">
              <a:alphaModFix/>
            </a:blip>
            <a:srcRect b="0" l="0" r="0" t="0"/>
            <a:stretch/>
          </p:blipFill>
          <p:spPr>
            <a:xfrm>
              <a:off x="10388082" y="1762874"/>
              <a:ext cx="489639" cy="539626"/>
            </a:xfrm>
            <a:prstGeom prst="rect">
              <a:avLst/>
            </a:prstGeom>
            <a:noFill/>
            <a:ln>
              <a:noFill/>
            </a:ln>
          </p:spPr>
        </p:pic>
        <p:pic>
          <p:nvPicPr>
            <p:cNvPr descr="http://www.unic.or.jp/files/sdg_icon_06_en-290x290.png" id="157" name="Google Shape;157;p3"/>
            <p:cNvPicPr preferRelativeResize="0"/>
            <p:nvPr/>
          </p:nvPicPr>
          <p:blipFill rotWithShape="1">
            <a:blip r:embed="rId7">
              <a:alphaModFix/>
            </a:blip>
            <a:srcRect b="0" l="0" r="0" t="0"/>
            <a:stretch/>
          </p:blipFill>
          <p:spPr>
            <a:xfrm>
              <a:off x="10980973" y="1762874"/>
              <a:ext cx="489639" cy="539626"/>
            </a:xfrm>
            <a:prstGeom prst="rect">
              <a:avLst/>
            </a:prstGeom>
            <a:noFill/>
            <a:ln>
              <a:noFill/>
            </a:ln>
          </p:spPr>
        </p:pic>
        <p:pic>
          <p:nvPicPr>
            <p:cNvPr descr="http://www.unic.or.jp/files/sdg_icon_09_en-290x290.png" id="158" name="Google Shape;158;p3"/>
            <p:cNvPicPr preferRelativeResize="0"/>
            <p:nvPr/>
          </p:nvPicPr>
          <p:blipFill rotWithShape="1">
            <a:blip r:embed="rId8">
              <a:alphaModFix/>
            </a:blip>
            <a:srcRect b="0" l="0" r="0" t="0"/>
            <a:stretch/>
          </p:blipFill>
          <p:spPr>
            <a:xfrm>
              <a:off x="11573863" y="1762874"/>
              <a:ext cx="489639" cy="539626"/>
            </a:xfrm>
            <a:prstGeom prst="rect">
              <a:avLst/>
            </a:prstGeom>
            <a:noFill/>
            <a:ln>
              <a:noFill/>
            </a:ln>
          </p:spPr>
        </p:pic>
        <p:pic>
          <p:nvPicPr>
            <p:cNvPr descr="http://www.unic.or.jp/files/sdg_icon_13_en-290x290.png" id="159" name="Google Shape;159;p3"/>
            <p:cNvPicPr preferRelativeResize="0"/>
            <p:nvPr/>
          </p:nvPicPr>
          <p:blipFill rotWithShape="1">
            <a:blip r:embed="rId9">
              <a:alphaModFix/>
            </a:blip>
            <a:srcRect b="0" l="0" r="0" t="0"/>
            <a:stretch/>
          </p:blipFill>
          <p:spPr>
            <a:xfrm>
              <a:off x="10388082" y="2440878"/>
              <a:ext cx="489639" cy="539626"/>
            </a:xfrm>
            <a:prstGeom prst="rect">
              <a:avLst/>
            </a:prstGeom>
            <a:noFill/>
            <a:ln>
              <a:noFill/>
            </a:ln>
          </p:spPr>
        </p:pic>
        <p:pic>
          <p:nvPicPr>
            <p:cNvPr descr="http://www.unic.or.jp/files/sdg_icon_17_en-290x290.png" id="160" name="Google Shape;160;p3"/>
            <p:cNvPicPr preferRelativeResize="0"/>
            <p:nvPr/>
          </p:nvPicPr>
          <p:blipFill rotWithShape="1">
            <a:blip r:embed="rId10">
              <a:alphaModFix/>
            </a:blip>
            <a:srcRect b="0" l="0" r="0" t="0"/>
            <a:stretch/>
          </p:blipFill>
          <p:spPr>
            <a:xfrm>
              <a:off x="11573863" y="2440878"/>
              <a:ext cx="489639" cy="539626"/>
            </a:xfrm>
            <a:prstGeom prst="rect">
              <a:avLst/>
            </a:prstGeom>
            <a:noFill/>
            <a:ln>
              <a:noFill/>
            </a:ln>
          </p:spPr>
        </p:pic>
        <p:pic>
          <p:nvPicPr>
            <p:cNvPr descr="http://www.unic.or.jp/files/sdg_icon_wheel_rgb-290x290.png" id="161" name="Google Shape;161;p3"/>
            <p:cNvPicPr preferRelativeResize="0"/>
            <p:nvPr/>
          </p:nvPicPr>
          <p:blipFill rotWithShape="1">
            <a:blip r:embed="rId11">
              <a:alphaModFix/>
            </a:blip>
            <a:srcRect b="0" l="0" r="0" t="0"/>
            <a:stretch/>
          </p:blipFill>
          <p:spPr>
            <a:xfrm>
              <a:off x="9795192" y="1762874"/>
              <a:ext cx="489639" cy="539626"/>
            </a:xfrm>
            <a:prstGeom prst="rect">
              <a:avLst/>
            </a:prstGeom>
            <a:noFill/>
            <a:ln>
              <a:noFill/>
            </a:ln>
          </p:spPr>
        </p:pic>
        <p:pic>
          <p:nvPicPr>
            <p:cNvPr id="162" name="Google Shape;162;p3"/>
            <p:cNvPicPr preferRelativeResize="0"/>
            <p:nvPr/>
          </p:nvPicPr>
          <p:blipFill rotWithShape="1">
            <a:blip r:embed="rId12">
              <a:alphaModFix/>
            </a:blip>
            <a:srcRect b="0" l="0" r="0" t="0"/>
            <a:stretch/>
          </p:blipFill>
          <p:spPr>
            <a:xfrm>
              <a:off x="10980972" y="2440878"/>
              <a:ext cx="489639" cy="539626"/>
            </a:xfrm>
            <a:prstGeom prst="rect">
              <a:avLst/>
            </a:prstGeom>
            <a:noFill/>
            <a:ln>
              <a:noFill/>
            </a:ln>
          </p:spPr>
        </p:pic>
      </p:grpSp>
      <p:pic>
        <p:nvPicPr>
          <p:cNvPr descr="http://www.un-spider.org/sites/default/files/styles/w225xh150/public/wcdrr-logo-desktop-v3_0_0.png?itok=8XgUL-GV" id="163" name="Google Shape;163;p3"/>
          <p:cNvPicPr preferRelativeResize="0"/>
          <p:nvPr/>
        </p:nvPicPr>
        <p:blipFill rotWithShape="1">
          <a:blip r:embed="rId13">
            <a:alphaModFix/>
          </a:blip>
          <a:srcRect b="0" l="0" r="0" t="0"/>
          <a:stretch/>
        </p:blipFill>
        <p:spPr>
          <a:xfrm>
            <a:off x="5175703" y="1950002"/>
            <a:ext cx="854661" cy="569774"/>
          </a:xfrm>
          <a:prstGeom prst="rect">
            <a:avLst/>
          </a:prstGeom>
          <a:noFill/>
          <a:ln>
            <a:noFill/>
          </a:ln>
        </p:spPr>
      </p:pic>
      <p:sp>
        <p:nvSpPr>
          <p:cNvPr id="164" name="Google Shape;164;p3"/>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solidFill>
                  <a:schemeClr val="lt1"/>
                </a:solidFill>
                <a:latin typeface="Arial"/>
                <a:ea typeface="Arial"/>
                <a:cs typeface="Arial"/>
                <a:sym typeface="Arial"/>
              </a:rPr>
              <a:t>APRSAF SAFE Projects</a:t>
            </a:r>
            <a:br>
              <a:rPr b="1" lang="en-US" sz="3600">
                <a:solidFill>
                  <a:schemeClr val="lt1"/>
                </a:solidFill>
                <a:latin typeface="Arial"/>
                <a:ea typeface="Arial"/>
                <a:cs typeface="Arial"/>
                <a:sym typeface="Arial"/>
              </a:rPr>
            </a:br>
            <a:r>
              <a:rPr b="1" lang="en-US" sz="3600">
                <a:solidFill>
                  <a:schemeClr val="lt1"/>
                </a:solidFill>
                <a:latin typeface="Arial"/>
                <a:ea typeface="Arial"/>
                <a:cs typeface="Arial"/>
                <a:sym typeface="Arial"/>
              </a:rPr>
              <a:t>(Space Applications for Environment)</a:t>
            </a:r>
            <a:endParaRPr b="1" sz="3600">
              <a:solidFill>
                <a:schemeClr val="lt1"/>
              </a:solidFill>
              <a:latin typeface="Arial"/>
              <a:ea typeface="Arial"/>
              <a:cs typeface="Arial"/>
              <a:sym typeface="Arial"/>
            </a:endParaRPr>
          </a:p>
        </p:txBody>
      </p:sp>
      <p:sp>
        <p:nvSpPr>
          <p:cNvPr id="165" name="Google Shape;165;p3"/>
          <p:cNvSpPr/>
          <p:nvPr/>
        </p:nvSpPr>
        <p:spPr>
          <a:xfrm>
            <a:off x="4238402" y="4307916"/>
            <a:ext cx="3988454"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C00000"/>
                </a:solidFill>
                <a:latin typeface="Calibri"/>
                <a:ea typeface="Calibri"/>
                <a:cs typeface="Calibri"/>
                <a:sym typeface="Calibri"/>
              </a:rPr>
              <a:t>Rice Crop Monitoring Project </a:t>
            </a:r>
            <a:r>
              <a:rPr b="0" i="0" lang="en-US" sz="1600" u="none" cap="none" strike="noStrike">
                <a:solidFill>
                  <a:srgbClr val="000000"/>
                </a:solidFill>
                <a:latin typeface="Calibri"/>
                <a:ea typeface="Calibri"/>
                <a:cs typeface="Calibri"/>
                <a:sym typeface="Calibri"/>
              </a:rPr>
              <a:t>(since 2018)</a:t>
            </a:r>
            <a:endParaRPr b="0" i="0" sz="1600" u="none" cap="none" strike="noStrike">
              <a:solidFill>
                <a:srgbClr val="000000"/>
              </a:solidFill>
              <a:latin typeface="Calibri"/>
              <a:ea typeface="Calibri"/>
              <a:cs typeface="Calibri"/>
              <a:sym typeface="Calibri"/>
            </a:endParaRPr>
          </a:p>
        </p:txBody>
      </p:sp>
      <p:sp>
        <p:nvSpPr>
          <p:cNvPr id="166" name="Google Shape;166;p3"/>
          <p:cNvSpPr txBox="1"/>
          <p:nvPr/>
        </p:nvSpPr>
        <p:spPr>
          <a:xfrm>
            <a:off x="176048" y="995391"/>
            <a:ext cx="11618702" cy="707846"/>
          </a:xfrm>
          <a:prstGeom prst="rect">
            <a:avLst/>
          </a:prstGeom>
          <a:noFill/>
          <a:ln>
            <a:noFill/>
          </a:ln>
        </p:spPr>
        <p:txBody>
          <a:bodyPr anchorCtr="0" anchor="t" bIns="45700" lIns="91425" spcFirstLastPara="1" rIns="91425" wrap="square" tIns="45700">
            <a:spAutoFit/>
          </a:bodyPr>
          <a:lstStyle/>
          <a:p>
            <a:pPr indent="-380990" lvl="0" marL="38099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Enhancing </a:t>
            </a:r>
            <a:r>
              <a:rPr b="1" i="0" lang="en-US" sz="2000" u="none" cap="none" strike="noStrike">
                <a:solidFill>
                  <a:srgbClr val="C00000"/>
                </a:solidFill>
                <a:latin typeface="Calibri"/>
                <a:ea typeface="Calibri"/>
                <a:cs typeface="Calibri"/>
                <a:sym typeface="Calibri"/>
              </a:rPr>
              <a:t>multilateral collaboration</a:t>
            </a:r>
            <a:r>
              <a:rPr b="0" i="0" lang="en-US" sz="2000" u="none" cap="none" strike="noStrike">
                <a:solidFill>
                  <a:schemeClr val="dk1"/>
                </a:solidFill>
                <a:latin typeface="Calibri"/>
                <a:ea typeface="Calibri"/>
                <a:cs typeface="Calibri"/>
                <a:sym typeface="Calibri"/>
              </a:rPr>
              <a:t> from bilateral collaboration</a:t>
            </a:r>
            <a:endParaRPr b="0" i="0" sz="1400" u="none" cap="none" strike="noStrike">
              <a:solidFill>
                <a:srgbClr val="000000"/>
              </a:solidFill>
              <a:latin typeface="Arial"/>
              <a:ea typeface="Arial"/>
              <a:cs typeface="Arial"/>
              <a:sym typeface="Arial"/>
            </a:endParaRPr>
          </a:p>
          <a:p>
            <a:pPr indent="-380990" lvl="0" marL="380990" marR="0" rtl="0" algn="l">
              <a:lnSpc>
                <a:spcPct val="100000"/>
              </a:lnSpc>
              <a:spcBef>
                <a:spcPts val="0"/>
              </a:spcBef>
              <a:spcAft>
                <a:spcPts val="0"/>
              </a:spcAft>
              <a:buClr>
                <a:srgbClr val="C00000"/>
              </a:buClr>
              <a:buSzPts val="2000"/>
              <a:buFont typeface="Arial"/>
              <a:buChar char="•"/>
            </a:pPr>
            <a:r>
              <a:rPr b="1" i="0" lang="en-US" sz="2000" u="none" cap="none" strike="noStrike">
                <a:solidFill>
                  <a:srgbClr val="C00000"/>
                </a:solidFill>
                <a:latin typeface="Calibri"/>
                <a:ea typeface="Calibri"/>
                <a:cs typeface="Calibri"/>
                <a:sym typeface="Calibri"/>
              </a:rPr>
              <a:t>Promoting data, tools and knowledge sharing</a:t>
            </a:r>
            <a:r>
              <a:rPr b="0" i="0" lang="en-US" sz="2000" u="none" cap="none" strike="noStrike">
                <a:solidFill>
                  <a:schemeClr val="dk1"/>
                </a:solidFill>
                <a:latin typeface="Calibri"/>
                <a:ea typeface="Calibri"/>
                <a:cs typeface="Calibri"/>
                <a:sym typeface="Calibri"/>
              </a:rPr>
              <a:t>, and </a:t>
            </a:r>
            <a:r>
              <a:rPr b="1" i="0" lang="en-US" sz="2000" u="none" cap="none" strike="noStrike">
                <a:solidFill>
                  <a:srgbClr val="C00000"/>
                </a:solidFill>
                <a:latin typeface="Calibri"/>
                <a:ea typeface="Calibri"/>
                <a:cs typeface="Calibri"/>
                <a:sym typeface="Calibri"/>
              </a:rPr>
              <a:t>capacity building </a:t>
            </a:r>
            <a:r>
              <a:rPr b="0" i="0" lang="en-US" sz="2000" u="none" cap="none" strike="noStrike">
                <a:solidFill>
                  <a:schemeClr val="dk1"/>
                </a:solidFill>
                <a:latin typeface="Calibri"/>
                <a:ea typeface="Calibri"/>
                <a:cs typeface="Calibri"/>
                <a:sym typeface="Calibri"/>
              </a:rPr>
              <a:t>to address regional common issues</a:t>
            </a:r>
            <a:endParaRPr b="0" i="0" sz="1400" u="none" cap="none" strike="noStrike">
              <a:solidFill>
                <a:srgbClr val="000000"/>
              </a:solidFill>
              <a:latin typeface="Arial"/>
              <a:ea typeface="Arial"/>
              <a:cs typeface="Arial"/>
              <a:sym typeface="Arial"/>
            </a:endParaRPr>
          </a:p>
        </p:txBody>
      </p:sp>
      <p:sp>
        <p:nvSpPr>
          <p:cNvPr id="167" name="Google Shape;167;p3"/>
          <p:cNvSpPr/>
          <p:nvPr/>
        </p:nvSpPr>
        <p:spPr>
          <a:xfrm>
            <a:off x="4217856" y="5044604"/>
            <a:ext cx="3986453"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Rice map comparison and building platform for sharing data and tools to </a:t>
            </a:r>
            <a:r>
              <a:rPr b="1" i="0" lang="en-US" sz="1600" u="none" cap="none" strike="noStrike">
                <a:solidFill>
                  <a:srgbClr val="C00000"/>
                </a:solidFill>
                <a:latin typeface="Calibri"/>
                <a:ea typeface="Calibri"/>
                <a:cs typeface="Calibri"/>
                <a:sym typeface="Calibri"/>
              </a:rPr>
              <a:t>contribute to improvement of agricultural statistics, regional food security related decision-making etc.</a:t>
            </a:r>
            <a:endParaRPr b="1" i="0" sz="1600" u="none" cap="none" strike="noStrike">
              <a:solidFill>
                <a:srgbClr val="C00000"/>
              </a:solidFill>
              <a:latin typeface="Calibri"/>
              <a:ea typeface="Calibri"/>
              <a:cs typeface="Calibri"/>
              <a:sym typeface="Calibri"/>
            </a:endParaRPr>
          </a:p>
        </p:txBody>
      </p:sp>
      <p:sp>
        <p:nvSpPr>
          <p:cNvPr id="168" name="Google Shape;168;p3"/>
          <p:cNvSpPr/>
          <p:nvPr/>
        </p:nvSpPr>
        <p:spPr>
          <a:xfrm>
            <a:off x="4919763" y="6326695"/>
            <a:ext cx="2743201" cy="400069"/>
          </a:xfrm>
          <a:prstGeom prst="rect">
            <a:avLst/>
          </a:prstGeom>
          <a:noFill/>
          <a:ln>
            <a:noFill/>
          </a:ln>
        </p:spPr>
        <p:txBody>
          <a:bodyPr anchorCtr="0" anchor="t" bIns="45700" lIns="91425" spcFirstLastPara="1" rIns="91425" wrap="square" tIns="45700">
            <a:spAutoFit/>
          </a:bodyPr>
          <a:lstStyle/>
          <a:p>
            <a:pPr indent="0" lvl="5"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Project Lead: GISTDA</a:t>
            </a:r>
            <a:endParaRPr b="0" i="0" sz="2000" u="none" cap="none" strike="noStrike">
              <a:solidFill>
                <a:schemeClr val="dk1"/>
              </a:solidFill>
              <a:latin typeface="Calibri"/>
              <a:ea typeface="Calibri"/>
              <a:cs typeface="Calibri"/>
              <a:sym typeface="Calibri"/>
            </a:endParaRPr>
          </a:p>
        </p:txBody>
      </p:sp>
      <p:sp>
        <p:nvSpPr>
          <p:cNvPr id="169" name="Google Shape;169;p3"/>
          <p:cNvSpPr txBox="1"/>
          <p:nvPr/>
        </p:nvSpPr>
        <p:spPr>
          <a:xfrm>
            <a:off x="9865689" y="1650442"/>
            <a:ext cx="2165545" cy="1846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600" u="none" cap="none" strike="noStrike">
                <a:solidFill>
                  <a:srgbClr val="000000"/>
                </a:solidFill>
                <a:latin typeface="Arial"/>
                <a:ea typeface="Arial"/>
                <a:cs typeface="Arial"/>
                <a:sym typeface="Arial"/>
              </a:rPr>
              <a:t>Zero Hunger        Clean Water &amp; Saniti. nd.Innov &amp; Infra</a:t>
            </a:r>
            <a:endParaRPr b="1" i="0" sz="600" u="none" cap="none" strike="noStrike">
              <a:solidFill>
                <a:srgbClr val="000000"/>
              </a:solidFill>
              <a:latin typeface="Arial"/>
              <a:ea typeface="Arial"/>
              <a:cs typeface="Arial"/>
              <a:sym typeface="Arial"/>
            </a:endParaRPr>
          </a:p>
        </p:txBody>
      </p:sp>
      <p:sp>
        <p:nvSpPr>
          <p:cNvPr id="170" name="Google Shape;170;p3"/>
          <p:cNvSpPr txBox="1"/>
          <p:nvPr/>
        </p:nvSpPr>
        <p:spPr>
          <a:xfrm>
            <a:off x="9875215" y="2989827"/>
            <a:ext cx="2326310"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600" u="none" cap="none" strike="noStrike">
                <a:solidFill>
                  <a:srgbClr val="000000"/>
                </a:solidFill>
                <a:latin typeface="Arial"/>
                <a:ea typeface="Arial"/>
                <a:cs typeface="Arial"/>
                <a:sym typeface="Arial"/>
              </a:rPr>
              <a:t>Climate                  Life on land        Partnership </a:t>
            </a:r>
            <a:r>
              <a:rPr b="1" i="0" lang="en-US" sz="500" u="none" cap="none" strike="noStrike">
                <a:solidFill>
                  <a:srgbClr val="000000"/>
                </a:solidFill>
                <a:latin typeface="Arial"/>
                <a:ea typeface="Arial"/>
                <a:cs typeface="Arial"/>
                <a:sym typeface="Arial"/>
              </a:rPr>
              <a:t>for the Goals</a:t>
            </a:r>
            <a:endParaRPr b="1" i="0" sz="500" u="none" cap="none" strike="noStrike">
              <a:solidFill>
                <a:srgbClr val="000000"/>
              </a:solidFill>
              <a:latin typeface="Arial"/>
              <a:ea typeface="Arial"/>
              <a:cs typeface="Arial"/>
              <a:sym typeface="Arial"/>
            </a:endParaRPr>
          </a:p>
        </p:txBody>
      </p:sp>
      <p:sp>
        <p:nvSpPr>
          <p:cNvPr id="171" name="Google Shape;171;p3"/>
          <p:cNvSpPr/>
          <p:nvPr/>
        </p:nvSpPr>
        <p:spPr>
          <a:xfrm>
            <a:off x="8203545" y="4264595"/>
            <a:ext cx="3833743" cy="2457601"/>
          </a:xfrm>
          <a:prstGeom prst="roundRect">
            <a:avLst>
              <a:gd fmla="val 16667" name="adj"/>
            </a:avLst>
          </a:prstGeom>
          <a:solidFill>
            <a:srgbClr val="ECB3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2" name="Google Shape;172;p3"/>
          <p:cNvSpPr/>
          <p:nvPr/>
        </p:nvSpPr>
        <p:spPr>
          <a:xfrm>
            <a:off x="9099460" y="6326695"/>
            <a:ext cx="2234111" cy="400069"/>
          </a:xfrm>
          <a:prstGeom prst="rect">
            <a:avLst/>
          </a:prstGeom>
          <a:noFill/>
          <a:ln>
            <a:noFill/>
          </a:ln>
        </p:spPr>
        <p:txBody>
          <a:bodyPr anchorCtr="0" anchor="t" bIns="45700" lIns="91425" spcFirstLastPara="1" rIns="91425" wrap="square" tIns="45700">
            <a:spAutoFit/>
          </a:bodyPr>
          <a:lstStyle/>
          <a:p>
            <a:pPr indent="0" lvl="5"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Project Lead: VNSC</a:t>
            </a:r>
            <a:endParaRPr b="0" i="0" sz="2000" u="none" cap="none" strike="noStrike">
              <a:solidFill>
                <a:schemeClr val="dk1"/>
              </a:solidFill>
              <a:latin typeface="Calibri"/>
              <a:ea typeface="Calibri"/>
              <a:cs typeface="Calibri"/>
              <a:sym typeface="Calibri"/>
            </a:endParaRPr>
          </a:p>
        </p:txBody>
      </p:sp>
      <p:sp>
        <p:nvSpPr>
          <p:cNvPr id="173" name="Google Shape;173;p3"/>
          <p:cNvSpPr/>
          <p:nvPr/>
        </p:nvSpPr>
        <p:spPr>
          <a:xfrm>
            <a:off x="8945955" y="4307916"/>
            <a:ext cx="2256088"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C00000"/>
                </a:solidFill>
                <a:latin typeface="Calibri"/>
                <a:ea typeface="Calibri"/>
                <a:cs typeface="Calibri"/>
                <a:sym typeface="Calibri"/>
              </a:rPr>
              <a:t>CH4Rice Project</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(since 2022)</a:t>
            </a:r>
            <a:endParaRPr b="0" i="0" sz="1600" u="none" cap="none" strike="noStrike">
              <a:solidFill>
                <a:srgbClr val="000000"/>
              </a:solidFill>
              <a:latin typeface="Calibri"/>
              <a:ea typeface="Calibri"/>
              <a:cs typeface="Calibri"/>
              <a:sym typeface="Calibri"/>
            </a:endParaRPr>
          </a:p>
        </p:txBody>
      </p:sp>
      <p:sp>
        <p:nvSpPr>
          <p:cNvPr id="174" name="Google Shape;174;p3"/>
          <p:cNvSpPr/>
          <p:nvPr/>
        </p:nvSpPr>
        <p:spPr>
          <a:xfrm>
            <a:off x="8203545" y="5044604"/>
            <a:ext cx="3988454"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Estimate methane emission from paddy rice by considering  water level to </a:t>
            </a:r>
            <a:r>
              <a:rPr b="1" i="0" lang="en-US" sz="1600" u="none" cap="none" strike="noStrike">
                <a:solidFill>
                  <a:srgbClr val="C00000"/>
                </a:solidFill>
                <a:latin typeface="Calibri"/>
                <a:ea typeface="Calibri"/>
                <a:cs typeface="Calibri"/>
                <a:sym typeface="Calibri"/>
              </a:rPr>
              <a:t>contribute to Climate Change Mitigation through methane MRV, efficient irrigation and sustainable agriculture as well as Carbon Credit.</a:t>
            </a:r>
            <a:endParaRPr/>
          </a:p>
        </p:txBody>
      </p:sp>
      <p:sp>
        <p:nvSpPr>
          <p:cNvPr id="175" name="Google Shape;175;p3"/>
          <p:cNvSpPr/>
          <p:nvPr/>
        </p:nvSpPr>
        <p:spPr>
          <a:xfrm flipH="1" rot="5400000">
            <a:off x="3342864" y="3459511"/>
            <a:ext cx="589277" cy="1020893"/>
          </a:xfrm>
          <a:prstGeom prst="rightArrow">
            <a:avLst>
              <a:gd fmla="val 50000" name="adj1"/>
              <a:gd fmla="val 50000" name="adj2"/>
            </a:avLst>
          </a:prstGeom>
          <a:solidFill>
            <a:srgbClr val="C2D59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176" name="Google Shape;176;p3"/>
          <p:cNvSpPr/>
          <p:nvPr/>
        </p:nvSpPr>
        <p:spPr>
          <a:xfrm>
            <a:off x="110855" y="4202593"/>
            <a:ext cx="3987830" cy="2530915"/>
          </a:xfrm>
          <a:prstGeom prst="roundRect">
            <a:avLst>
              <a:gd fmla="val 16667" name="adj"/>
            </a:avLst>
          </a:prstGeom>
          <a:solidFill>
            <a:srgbClr val="C2D59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7" name="Google Shape;177;p3"/>
          <p:cNvSpPr/>
          <p:nvPr/>
        </p:nvSpPr>
        <p:spPr>
          <a:xfrm>
            <a:off x="110856" y="5044604"/>
            <a:ext cx="4291812" cy="13222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Agromet information comparison and capacity building toward developing knowledge of integrated use </a:t>
            </a:r>
            <a:r>
              <a:rPr b="0" i="0" lang="en-US" sz="1600" u="none" cap="none" strike="noStrike">
                <a:solidFill>
                  <a:schemeClr val="dk1"/>
                </a:solidFill>
                <a:latin typeface="Calibri"/>
                <a:ea typeface="Calibri"/>
                <a:cs typeface="Calibri"/>
                <a:sym typeface="Calibri"/>
              </a:rPr>
              <a:t>of </a:t>
            </a:r>
            <a:r>
              <a:rPr b="1" i="0" lang="en-US" sz="1600" u="none" cap="none" strike="noStrike">
                <a:solidFill>
                  <a:srgbClr val="C00000"/>
                </a:solidFill>
                <a:latin typeface="Calibri"/>
                <a:ea typeface="Calibri"/>
                <a:cs typeface="Calibri"/>
                <a:sym typeface="Calibri"/>
              </a:rPr>
              <a:t>agromet information for rice crop growing outlook,  regional food security related decision-making etc.</a:t>
            </a:r>
            <a:endParaRPr b="1" i="0" sz="1600" u="none" cap="none" strike="noStrike">
              <a:solidFill>
                <a:srgbClr val="C00000"/>
              </a:solidFill>
              <a:latin typeface="Calibri"/>
              <a:ea typeface="Calibri"/>
              <a:cs typeface="Calibri"/>
              <a:sym typeface="Calibri"/>
            </a:endParaRPr>
          </a:p>
        </p:txBody>
      </p:sp>
      <p:sp>
        <p:nvSpPr>
          <p:cNvPr id="178" name="Google Shape;178;p3"/>
          <p:cNvSpPr/>
          <p:nvPr/>
        </p:nvSpPr>
        <p:spPr>
          <a:xfrm>
            <a:off x="973972" y="4297618"/>
            <a:ext cx="2275746"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C00000"/>
                </a:solidFill>
                <a:latin typeface="Calibri"/>
                <a:ea typeface="Calibri"/>
                <a:cs typeface="Calibri"/>
                <a:sym typeface="Calibri"/>
              </a:rPr>
              <a:t>Agromet Project </a:t>
            </a:r>
            <a:r>
              <a:rPr b="0" i="0" lang="en-US" sz="1600" u="none" cap="none" strike="noStrike">
                <a:solidFill>
                  <a:schemeClr val="dk1"/>
                </a:solidFill>
                <a:latin typeface="Calibri"/>
                <a:ea typeface="Calibri"/>
                <a:cs typeface="Calibri"/>
                <a:sym typeface="Calibri"/>
              </a:rPr>
              <a:t>(</a:t>
            </a:r>
            <a:r>
              <a:rPr b="0" i="0" lang="en-US" sz="1600" u="none" cap="none" strike="noStrike">
                <a:solidFill>
                  <a:srgbClr val="000000"/>
                </a:solidFill>
                <a:latin typeface="Calibri"/>
                <a:ea typeface="Calibri"/>
                <a:cs typeface="Calibri"/>
                <a:sym typeface="Calibri"/>
              </a:rPr>
              <a:t>since 2018)</a:t>
            </a:r>
            <a:endParaRPr b="0" i="0" sz="1800" u="none" cap="none" strike="noStrike">
              <a:solidFill>
                <a:srgbClr val="000000"/>
              </a:solidFill>
              <a:latin typeface="Calibri"/>
              <a:ea typeface="Calibri"/>
              <a:cs typeface="Calibri"/>
              <a:sym typeface="Calibri"/>
            </a:endParaRPr>
          </a:p>
        </p:txBody>
      </p:sp>
      <p:sp>
        <p:nvSpPr>
          <p:cNvPr id="179" name="Google Shape;179;p3"/>
          <p:cNvSpPr/>
          <p:nvPr/>
        </p:nvSpPr>
        <p:spPr>
          <a:xfrm>
            <a:off x="1032506" y="6326654"/>
            <a:ext cx="2133341" cy="400110"/>
          </a:xfrm>
          <a:prstGeom prst="rect">
            <a:avLst/>
          </a:prstGeom>
          <a:noFill/>
          <a:ln>
            <a:noFill/>
          </a:ln>
        </p:spPr>
        <p:txBody>
          <a:bodyPr anchorCtr="0" anchor="t" bIns="45700" lIns="91425" spcFirstLastPara="1" rIns="91425" wrap="square" tIns="45700">
            <a:spAutoFit/>
          </a:bodyPr>
          <a:lstStyle/>
          <a:p>
            <a:pPr indent="0" lvl="5"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Project Lead: ISRO</a:t>
            </a:r>
            <a:endParaRPr b="0" i="0" sz="2000" u="none" cap="none" strike="noStrike">
              <a:solidFill>
                <a:schemeClr val="dk1"/>
              </a:solidFill>
              <a:latin typeface="Calibri"/>
              <a:ea typeface="Calibri"/>
              <a:cs typeface="Calibri"/>
              <a:sym typeface="Calibri"/>
            </a:endParaRPr>
          </a:p>
        </p:txBody>
      </p:sp>
      <p:sp>
        <p:nvSpPr>
          <p:cNvPr id="180" name="Google Shape;180;p3"/>
          <p:cNvSpPr/>
          <p:nvPr/>
        </p:nvSpPr>
        <p:spPr>
          <a:xfrm>
            <a:off x="8203546" y="4173878"/>
            <a:ext cx="3911126" cy="2656866"/>
          </a:xfrm>
          <a:prstGeom prst="rect">
            <a:avLst/>
          </a:prstGeom>
          <a:noFill/>
          <a:ln cap="flat" cmpd="sng" w="57150">
            <a:solidFill>
              <a:srgbClr val="ED6D3E"/>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
          <p:cNvSpPr txBox="1"/>
          <p:nvPr>
            <p:ph idx="1" type="body"/>
          </p:nvPr>
        </p:nvSpPr>
        <p:spPr>
          <a:xfrm>
            <a:off x="109142" y="1030213"/>
            <a:ext cx="12082858" cy="2646042"/>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1" lang="en-US" sz="1600">
                <a:solidFill>
                  <a:srgbClr val="C00000"/>
                </a:solidFill>
              </a:rPr>
              <a:t>Food systems are responsible for a third of global anthropogenic GHG emissions </a:t>
            </a:r>
            <a:r>
              <a:rPr lang="en-US" sz="1600"/>
              <a:t>[Crippa et al, 2021]</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1600"/>
              <a:t>CH</a:t>
            </a:r>
            <a:r>
              <a:rPr baseline="-25000" lang="en-US" sz="1600"/>
              <a:t>4</a:t>
            </a:r>
            <a:r>
              <a:rPr lang="en-US" sz="1600"/>
              <a:t> emission from rice paddies are estimated to be about </a:t>
            </a:r>
            <a:r>
              <a:rPr b="1" lang="en-US" sz="1600">
                <a:solidFill>
                  <a:srgbClr val="C00000"/>
                </a:solidFill>
              </a:rPr>
              <a:t>8 % of total global anthropogenic CH</a:t>
            </a:r>
            <a:r>
              <a:rPr b="1" baseline="-25000" lang="en-US" sz="1600">
                <a:solidFill>
                  <a:srgbClr val="C00000"/>
                </a:solidFill>
              </a:rPr>
              <a:t>4</a:t>
            </a:r>
            <a:r>
              <a:rPr b="1" lang="en-US" sz="1600">
                <a:solidFill>
                  <a:srgbClr val="C00000"/>
                </a:solidFill>
              </a:rPr>
              <a:t> emission </a:t>
            </a:r>
            <a:r>
              <a:rPr lang="en-US" sz="1600"/>
              <a:t> [Saunois et al., 2020] </a:t>
            </a:r>
            <a:endParaRPr/>
          </a:p>
          <a:p>
            <a:pPr indent="-406400" lvl="0" marL="457200" marR="0" rtl="0" algn="l">
              <a:lnSpc>
                <a:spcPct val="115000"/>
              </a:lnSpc>
              <a:spcBef>
                <a:spcPts val="1000"/>
              </a:spcBef>
              <a:spcAft>
                <a:spcPts val="0"/>
              </a:spcAft>
              <a:buClr>
                <a:schemeClr val="dk1"/>
              </a:buClr>
              <a:buSzPts val="2800"/>
              <a:buFont typeface="Montserrat"/>
              <a:buChar char="❖"/>
            </a:pPr>
            <a:r>
              <a:rPr b="1" lang="en-US" sz="1600">
                <a:solidFill>
                  <a:srgbClr val="D71F3A"/>
                </a:solidFill>
              </a:rPr>
              <a:t>Asian region </a:t>
            </a:r>
            <a:r>
              <a:rPr lang="en-US" sz="1600">
                <a:solidFill>
                  <a:schemeClr val="dk1"/>
                </a:solidFill>
              </a:rPr>
              <a:t>accounts for about</a:t>
            </a:r>
            <a:r>
              <a:rPr b="1" lang="en-US" sz="1600">
                <a:solidFill>
                  <a:srgbClr val="D71F3A"/>
                </a:solidFill>
              </a:rPr>
              <a:t> 90% of the global rice production </a:t>
            </a:r>
            <a:r>
              <a:rPr lang="en-US" sz="1600"/>
              <a:t>[FAO, 2023]</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1600"/>
              <a:t>The amount of CH4 emission is a </a:t>
            </a:r>
            <a:r>
              <a:rPr b="1" lang="en-US" sz="1600">
                <a:solidFill>
                  <a:srgbClr val="C00000"/>
                </a:solidFill>
              </a:rPr>
              <a:t>function of the number and duration of crops grown</a:t>
            </a:r>
            <a:r>
              <a:rPr lang="en-US" sz="1600">
                <a:solidFill>
                  <a:srgbClr val="C00000"/>
                </a:solidFill>
              </a:rPr>
              <a:t>, </a:t>
            </a:r>
            <a:r>
              <a:rPr b="1" lang="en-US" sz="1600">
                <a:solidFill>
                  <a:srgbClr val="C00000"/>
                </a:solidFill>
              </a:rPr>
              <a:t>water regimes </a:t>
            </a:r>
            <a:r>
              <a:rPr lang="en-US" sz="1600"/>
              <a:t>, and </a:t>
            </a:r>
            <a:r>
              <a:rPr b="1" lang="en-US" sz="1600">
                <a:solidFill>
                  <a:srgbClr val="D71F3A"/>
                </a:solidFill>
              </a:rPr>
              <a:t>soil type</a:t>
            </a:r>
            <a:r>
              <a:rPr lang="en-US" sz="1600"/>
              <a:t>, </a:t>
            </a:r>
            <a:r>
              <a:rPr b="1" lang="en-US" sz="1600">
                <a:solidFill>
                  <a:srgbClr val="D71F3A"/>
                </a:solidFill>
              </a:rPr>
              <a:t>temperature,</a:t>
            </a:r>
            <a:r>
              <a:rPr lang="en-US" sz="1600"/>
              <a:t> and </a:t>
            </a:r>
            <a:r>
              <a:rPr b="1" lang="en-US" sz="1600">
                <a:solidFill>
                  <a:srgbClr val="D71F3A"/>
                </a:solidFill>
              </a:rPr>
              <a:t>rice cultivar</a:t>
            </a:r>
            <a:r>
              <a:rPr lang="en-US" sz="1600"/>
              <a:t>.  [Guidelines for National Greenhouse Gas Inventories, IPCC,  2006]</a:t>
            </a:r>
            <a:endParaRPr/>
          </a:p>
          <a:p>
            <a:pPr indent="-406400" lvl="0" marL="457200" marR="0" rtl="0" algn="l">
              <a:lnSpc>
                <a:spcPct val="115000"/>
              </a:lnSpc>
              <a:spcBef>
                <a:spcPts val="1000"/>
              </a:spcBef>
              <a:spcAft>
                <a:spcPts val="0"/>
              </a:spcAft>
              <a:buClr>
                <a:schemeClr val="dk1"/>
              </a:buClr>
              <a:buSzPts val="2800"/>
              <a:buFont typeface="Montserrat"/>
              <a:buChar char="❖"/>
            </a:pPr>
            <a:r>
              <a:rPr b="1" lang="en-US" sz="1600">
                <a:solidFill>
                  <a:srgbClr val="C00000"/>
                </a:solidFill>
              </a:rPr>
              <a:t>Alternate Wetting and Drying (AWD) </a:t>
            </a:r>
            <a:r>
              <a:rPr lang="en-US" sz="1600"/>
              <a:t>is effective rice cropping system to </a:t>
            </a:r>
            <a:r>
              <a:rPr b="1" lang="en-US" sz="1600">
                <a:solidFill>
                  <a:srgbClr val="D71F3A"/>
                </a:solidFill>
              </a:rPr>
              <a:t>reduce methane emission</a:t>
            </a:r>
            <a:r>
              <a:rPr lang="en-US" sz="1600"/>
              <a:t> and </a:t>
            </a:r>
            <a:r>
              <a:rPr b="1" lang="en-US" sz="1600">
                <a:solidFill>
                  <a:srgbClr val="D71F3A"/>
                </a:solidFill>
              </a:rPr>
              <a:t>save water usage </a:t>
            </a:r>
            <a:r>
              <a:rPr lang="en-US" sz="1600"/>
              <a:t>from rice cultivation.</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2000"/>
          </a:p>
        </p:txBody>
      </p:sp>
      <p:sp>
        <p:nvSpPr>
          <p:cNvPr id="186" name="Google Shape;186;p4"/>
          <p:cNvSpPr txBox="1"/>
          <p:nvPr>
            <p:ph type="title"/>
          </p:nvPr>
        </p:nvSpPr>
        <p:spPr>
          <a:xfrm>
            <a:off x="176048" y="148229"/>
            <a:ext cx="9386864"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3200"/>
              <a:t>Methane Emission from Paddy Rice</a:t>
            </a:r>
            <a:endParaRPr b="1" sz="3200"/>
          </a:p>
        </p:txBody>
      </p:sp>
      <p:pic>
        <p:nvPicPr>
          <p:cNvPr id="187" name="Google Shape;187;p4"/>
          <p:cNvPicPr preferRelativeResize="0"/>
          <p:nvPr/>
        </p:nvPicPr>
        <p:blipFill rotWithShape="1">
          <a:blip r:embed="rId3">
            <a:alphaModFix/>
          </a:blip>
          <a:srcRect b="0" l="0" r="0" t="0"/>
          <a:stretch/>
        </p:blipFill>
        <p:spPr>
          <a:xfrm>
            <a:off x="8431170" y="3964518"/>
            <a:ext cx="3718598" cy="2555764"/>
          </a:xfrm>
          <a:prstGeom prst="rect">
            <a:avLst/>
          </a:prstGeom>
          <a:noFill/>
          <a:ln>
            <a:noFill/>
          </a:ln>
        </p:spPr>
      </p:pic>
      <p:sp>
        <p:nvSpPr>
          <p:cNvPr id="188" name="Google Shape;188;p4"/>
          <p:cNvSpPr txBox="1"/>
          <p:nvPr/>
        </p:nvSpPr>
        <p:spPr>
          <a:xfrm>
            <a:off x="769347" y="6173569"/>
            <a:ext cx="4436804" cy="264175"/>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Meiryo"/>
                <a:ea typeface="Meiryo"/>
                <a:cs typeface="Meiryo"/>
                <a:sym typeface="Meiryo"/>
              </a:rPr>
              <a:t>https://www.eorc.jaxa.jp/en/earthview/2020/tp200310.html] </a:t>
            </a:r>
            <a:endParaRPr b="0" i="0" sz="1400" u="none" cap="none" strike="noStrike">
              <a:solidFill>
                <a:srgbClr val="000000"/>
              </a:solidFill>
              <a:latin typeface="Arial"/>
              <a:ea typeface="Arial"/>
              <a:cs typeface="Arial"/>
              <a:sym typeface="Arial"/>
            </a:endParaRPr>
          </a:p>
        </p:txBody>
      </p:sp>
      <p:sp>
        <p:nvSpPr>
          <p:cNvPr id="189" name="Google Shape;189;p4"/>
          <p:cNvSpPr txBox="1"/>
          <p:nvPr/>
        </p:nvSpPr>
        <p:spPr>
          <a:xfrm>
            <a:off x="12180" y="3994254"/>
            <a:ext cx="2076413" cy="1333698"/>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Atmospheric CH</a:t>
            </a:r>
            <a:r>
              <a:rPr b="1" baseline="-25000" i="0" lang="en-US" sz="1600" u="none" cap="none" strike="noStrike">
                <a:solidFill>
                  <a:schemeClr val="dk1"/>
                </a:solidFill>
                <a:latin typeface="Calibri"/>
                <a:ea typeface="Calibri"/>
                <a:cs typeface="Calibri"/>
                <a:sym typeface="Calibri"/>
              </a:rPr>
              <a:t>4</a:t>
            </a:r>
            <a:r>
              <a:rPr b="1" i="0" lang="en-US" sz="1600" u="none" cap="none" strike="noStrike">
                <a:solidFill>
                  <a:schemeClr val="dk1"/>
                </a:solidFill>
                <a:latin typeface="Calibri"/>
                <a:ea typeface="Calibri"/>
                <a:cs typeface="Calibri"/>
                <a:sym typeface="Calibri"/>
              </a:rPr>
              <a:t> </a:t>
            </a:r>
            <a:br>
              <a:rPr b="1" i="0" lang="en-US" sz="1600" u="none" cap="none" strike="noStrike">
                <a:solidFill>
                  <a:schemeClr val="dk1"/>
                </a:solidFill>
                <a:latin typeface="Calibri"/>
                <a:ea typeface="Calibri"/>
                <a:cs typeface="Calibri"/>
                <a:sym typeface="Calibri"/>
              </a:rPr>
            </a:br>
            <a:r>
              <a:rPr b="1" i="0" lang="en-US" sz="1600" u="none" cap="none" strike="noStrike">
                <a:solidFill>
                  <a:schemeClr val="dk1"/>
                </a:solidFill>
                <a:latin typeface="Calibri"/>
                <a:ea typeface="Calibri"/>
                <a:cs typeface="Calibri"/>
                <a:sym typeface="Calibri"/>
              </a:rPr>
              <a:t>Concentration </a:t>
            </a:r>
            <a:br>
              <a:rPr b="1" i="0" lang="en-US" sz="1600" u="none" cap="none" strike="noStrike">
                <a:solidFill>
                  <a:schemeClr val="dk1"/>
                </a:solidFill>
                <a:latin typeface="Calibri"/>
                <a:ea typeface="Calibri"/>
                <a:cs typeface="Calibri"/>
                <a:sym typeface="Calibri"/>
              </a:rPr>
            </a:br>
            <a:br>
              <a:rPr b="1" i="0" lang="en-US" sz="1600" u="none" cap="none" strike="noStrike">
                <a:solidFill>
                  <a:schemeClr val="dk1"/>
                </a:solidFill>
                <a:latin typeface="Calibri"/>
                <a:ea typeface="Calibri"/>
                <a:cs typeface="Calibri"/>
                <a:sym typeface="Calibri"/>
              </a:rPr>
            </a:br>
            <a:r>
              <a:rPr b="1" i="0" lang="en-US" sz="1600" u="none" cap="none" strike="noStrike">
                <a:solidFill>
                  <a:schemeClr val="dk1"/>
                </a:solidFill>
                <a:latin typeface="Calibri"/>
                <a:ea typeface="Calibri"/>
                <a:cs typeface="Calibri"/>
                <a:sym typeface="Calibri"/>
              </a:rPr>
              <a:t>September 2019 </a:t>
            </a:r>
            <a:br>
              <a:rPr b="1" i="0" lang="en-US" sz="1600" u="none" cap="none" strike="noStrike">
                <a:solidFill>
                  <a:schemeClr val="dk1"/>
                </a:solidFill>
                <a:latin typeface="Calibri"/>
                <a:ea typeface="Calibri"/>
                <a:cs typeface="Calibri"/>
                <a:sym typeface="Calibri"/>
              </a:rPr>
            </a:br>
            <a:r>
              <a:rPr b="1" i="0" lang="en-US" sz="1600" u="none" cap="none" strike="noStrike">
                <a:solidFill>
                  <a:schemeClr val="dk1"/>
                </a:solidFill>
                <a:latin typeface="Calibri"/>
                <a:ea typeface="Calibri"/>
                <a:cs typeface="Calibri"/>
                <a:sym typeface="Calibri"/>
              </a:rPr>
              <a:t>by GOSAT-2 </a:t>
            </a:r>
            <a:endParaRPr b="0" i="0" sz="1600" u="none" cap="none" strike="noStrike">
              <a:solidFill>
                <a:srgbClr val="000000"/>
              </a:solidFill>
              <a:latin typeface="Calibri"/>
              <a:ea typeface="Calibri"/>
              <a:cs typeface="Calibri"/>
              <a:sym typeface="Calibri"/>
            </a:endParaRPr>
          </a:p>
        </p:txBody>
      </p:sp>
      <p:sp>
        <p:nvSpPr>
          <p:cNvPr id="190" name="Google Shape;190;p4"/>
          <p:cNvSpPr txBox="1"/>
          <p:nvPr/>
        </p:nvSpPr>
        <p:spPr>
          <a:xfrm>
            <a:off x="5915166" y="3964518"/>
            <a:ext cx="2483727"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Alternate Wetting and Drying (AWD)</a:t>
            </a:r>
            <a:br>
              <a:rPr b="1" i="0" lang="en-US"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p:txBody>
      </p:sp>
      <p:sp>
        <p:nvSpPr>
          <p:cNvPr id="191" name="Google Shape;191;p4"/>
          <p:cNvSpPr txBox="1"/>
          <p:nvPr/>
        </p:nvSpPr>
        <p:spPr>
          <a:xfrm>
            <a:off x="5915166" y="4661103"/>
            <a:ext cx="248372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A management practice in irrigated rice characterized by periodic drying and flooding of fields to reduce water use and CH</a:t>
            </a:r>
            <a:r>
              <a:rPr b="0" baseline="-25000" i="0" lang="en-US" sz="1200" u="none" cap="none" strike="noStrike">
                <a:solidFill>
                  <a:schemeClr val="dk1"/>
                </a:solidFill>
                <a:latin typeface="Calibri"/>
                <a:ea typeface="Calibri"/>
                <a:cs typeface="Calibri"/>
                <a:sym typeface="Calibri"/>
              </a:rPr>
              <a:t>4</a:t>
            </a:r>
            <a:r>
              <a:rPr b="0" i="0" lang="en-US" sz="1200" u="none" cap="none" strike="noStrike">
                <a:solidFill>
                  <a:schemeClr val="dk1"/>
                </a:solidFill>
                <a:latin typeface="Calibri"/>
                <a:ea typeface="Calibri"/>
                <a:cs typeface="Calibri"/>
                <a:sym typeface="Calibri"/>
              </a:rPr>
              <a:t> emission.</a:t>
            </a:r>
            <a:endParaRPr/>
          </a:p>
        </p:txBody>
      </p:sp>
      <p:sp>
        <p:nvSpPr>
          <p:cNvPr id="192" name="Google Shape;192;p4"/>
          <p:cNvSpPr txBox="1"/>
          <p:nvPr/>
        </p:nvSpPr>
        <p:spPr>
          <a:xfrm>
            <a:off x="6179608" y="5917606"/>
            <a:ext cx="221928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https://www.naro.affrc.go.jp/archive/niaes/techdoc/methane_manual.pdf</a:t>
            </a:r>
            <a:endParaRPr/>
          </a:p>
        </p:txBody>
      </p:sp>
      <p:pic>
        <p:nvPicPr>
          <p:cNvPr descr="Global CH4 concentrations observed by GOSAT-2 (September 2019)" id="193" name="Google Shape;193;p4"/>
          <p:cNvPicPr preferRelativeResize="0"/>
          <p:nvPr/>
        </p:nvPicPr>
        <p:blipFill rotWithShape="1">
          <a:blip r:embed="rId4">
            <a:alphaModFix/>
          </a:blip>
          <a:srcRect b="0" l="0" r="0" t="0"/>
          <a:stretch/>
        </p:blipFill>
        <p:spPr>
          <a:xfrm>
            <a:off x="1777240" y="4179583"/>
            <a:ext cx="4061966" cy="1794035"/>
          </a:xfrm>
          <a:prstGeom prst="rect">
            <a:avLst/>
          </a:prstGeom>
          <a:noFill/>
          <a:ln>
            <a:noFill/>
          </a:ln>
        </p:spPr>
      </p:pic>
      <p:sp>
        <p:nvSpPr>
          <p:cNvPr id="194" name="Google Shape;194;p4"/>
          <p:cNvSpPr/>
          <p:nvPr/>
        </p:nvSpPr>
        <p:spPr>
          <a:xfrm>
            <a:off x="3882619" y="4545582"/>
            <a:ext cx="904785" cy="499783"/>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5"/>
          <p:cNvSpPr txBox="1"/>
          <p:nvPr>
            <p:ph type="title"/>
          </p:nvPr>
        </p:nvSpPr>
        <p:spPr>
          <a:xfrm>
            <a:off x="220452" y="82045"/>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4400"/>
              <a:buNone/>
            </a:pPr>
            <a:r>
              <a:rPr b="1" lang="en-US" sz="3200"/>
              <a:t>APRSAF/SAFE CH4Rice Project:  Overview</a:t>
            </a:r>
            <a:endParaRPr b="1" sz="3200"/>
          </a:p>
        </p:txBody>
      </p:sp>
      <p:sp>
        <p:nvSpPr>
          <p:cNvPr id="200" name="Google Shape;200;p5"/>
          <p:cNvSpPr txBox="1"/>
          <p:nvPr/>
        </p:nvSpPr>
        <p:spPr>
          <a:xfrm>
            <a:off x="220452" y="1133918"/>
            <a:ext cx="11910792" cy="5515916"/>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000"/>
              <a:buFont typeface="Arial"/>
              <a:buChar char="•"/>
            </a:pPr>
            <a:r>
              <a:rPr b="1" i="0" lang="en-US" sz="2400" u="none" cap="none" strike="noStrike">
                <a:solidFill>
                  <a:schemeClr val="dk1"/>
                </a:solidFill>
                <a:latin typeface="Calibri"/>
                <a:ea typeface="Calibri"/>
                <a:cs typeface="Calibri"/>
                <a:sym typeface="Calibri"/>
              </a:rPr>
              <a:t>Approved at the SAWG, APRSAF-28 (Hanoi, Vietnam, Nov, 2022) proposed by VNSC (Lead)</a:t>
            </a:r>
            <a:endParaRPr/>
          </a:p>
          <a:p>
            <a:pPr indent="-228600" lvl="0" marL="228600" marR="0" rtl="0" algn="l">
              <a:lnSpc>
                <a:spcPct val="100000"/>
              </a:lnSpc>
              <a:spcBef>
                <a:spcPts val="0"/>
              </a:spcBef>
              <a:spcAft>
                <a:spcPts val="0"/>
              </a:spcAft>
              <a:buClr>
                <a:schemeClr val="dk1"/>
              </a:buClr>
              <a:buSzPts val="2000"/>
              <a:buFont typeface="Arial"/>
              <a:buChar char="•"/>
            </a:pPr>
            <a:r>
              <a:rPr b="1" i="0" lang="en-US" sz="2400" u="none" cap="none" strike="noStrike">
                <a:solidFill>
                  <a:schemeClr val="dk1"/>
                </a:solidFill>
                <a:latin typeface="Calibri"/>
                <a:ea typeface="Calibri"/>
                <a:cs typeface="Calibri"/>
                <a:sym typeface="Calibri"/>
              </a:rPr>
              <a:t>Expect to Contribute (Outcome)</a:t>
            </a:r>
            <a:endParaRPr b="0" i="0" sz="2400" u="none" cap="none" strike="noStrike">
              <a:solidFill>
                <a:schemeClr val="dk1"/>
              </a:solidFill>
              <a:latin typeface="Calibri"/>
              <a:ea typeface="Calibri"/>
              <a:cs typeface="Calibri"/>
              <a:sym typeface="Calibri"/>
            </a:endParaRPr>
          </a:p>
          <a:p>
            <a:pPr indent="-228600" lvl="1" marL="685800" marR="0" rtl="0" algn="l">
              <a:lnSpc>
                <a:spcPct val="100000"/>
              </a:lnSpc>
              <a:spcBef>
                <a:spcPts val="500"/>
              </a:spcBef>
              <a:spcAft>
                <a:spcPts val="0"/>
              </a:spcAft>
              <a:buClr>
                <a:srgbClr val="C00000"/>
              </a:buClr>
              <a:buSzPts val="2000"/>
              <a:buFont typeface="Arial"/>
              <a:buChar char="•"/>
            </a:pPr>
            <a:r>
              <a:rPr b="1" i="0" lang="en-US" sz="2000" u="none" cap="none" strike="noStrike">
                <a:solidFill>
                  <a:srgbClr val="C00000"/>
                </a:solidFill>
                <a:latin typeface="Calibri"/>
                <a:ea typeface="Calibri"/>
                <a:cs typeface="Calibri"/>
                <a:sym typeface="Calibri"/>
              </a:rPr>
              <a:t>Climate change mitigation such as </a:t>
            </a:r>
            <a:r>
              <a:rPr b="1" i="0" lang="en-US" sz="2000" u="sng" cap="none" strike="noStrike">
                <a:solidFill>
                  <a:srgbClr val="C00000"/>
                </a:solidFill>
                <a:latin typeface="Calibri"/>
                <a:ea typeface="Calibri"/>
                <a:cs typeface="Calibri"/>
                <a:sym typeface="Calibri"/>
              </a:rPr>
              <a:t>carbon credit </a:t>
            </a:r>
            <a:r>
              <a:rPr b="1" i="0" lang="en-US" sz="2000" u="none" cap="none" strike="noStrike">
                <a:solidFill>
                  <a:srgbClr val="C00000"/>
                </a:solidFill>
                <a:latin typeface="Calibri"/>
                <a:ea typeface="Calibri"/>
                <a:cs typeface="Calibri"/>
                <a:sym typeface="Calibri"/>
              </a:rPr>
              <a:t>through CH</a:t>
            </a:r>
            <a:r>
              <a:rPr b="1" baseline="-25000" i="0" lang="en-US" sz="2000" u="none" cap="none" strike="noStrike">
                <a:solidFill>
                  <a:srgbClr val="C00000"/>
                </a:solidFill>
                <a:latin typeface="Calibri"/>
                <a:ea typeface="Calibri"/>
                <a:cs typeface="Calibri"/>
                <a:sym typeface="Calibri"/>
              </a:rPr>
              <a:t>4</a:t>
            </a:r>
            <a:r>
              <a:rPr b="1" i="0" lang="en-US" sz="2000" u="none" cap="none" strike="noStrike">
                <a:solidFill>
                  <a:srgbClr val="C00000"/>
                </a:solidFill>
                <a:latin typeface="Calibri"/>
                <a:ea typeface="Calibri"/>
                <a:cs typeface="Calibri"/>
                <a:sym typeface="Calibri"/>
              </a:rPr>
              <a:t> MRV (Monitoring, Reporting and Verification) </a:t>
            </a:r>
            <a:r>
              <a:rPr b="0" i="0" lang="en-US" sz="2000" u="none" cap="none" strike="noStrike">
                <a:solidFill>
                  <a:schemeClr val="dk1"/>
                </a:solidFill>
                <a:latin typeface="Calibri"/>
                <a:ea typeface="Calibri"/>
                <a:cs typeface="Calibri"/>
                <a:sym typeface="Calibri"/>
              </a:rPr>
              <a:t>using satellite and in-situ data</a:t>
            </a:r>
            <a:endParaRPr/>
          </a:p>
          <a:p>
            <a:pPr indent="-228600" lvl="1" marL="685800" marR="0" rtl="0" algn="l">
              <a:lnSpc>
                <a:spcPct val="100000"/>
              </a:lnSpc>
              <a:spcBef>
                <a:spcPts val="500"/>
              </a:spcBef>
              <a:spcAft>
                <a:spcPts val="0"/>
              </a:spcAft>
              <a:buClr>
                <a:srgbClr val="C00000"/>
              </a:buClr>
              <a:buSzPts val="2000"/>
              <a:buFont typeface="Arial"/>
              <a:buChar char="•"/>
            </a:pPr>
            <a:r>
              <a:rPr b="1" i="0" lang="en-US" sz="2000" u="none" cap="none" strike="noStrike">
                <a:solidFill>
                  <a:srgbClr val="C00000"/>
                </a:solidFill>
                <a:latin typeface="Calibri"/>
                <a:ea typeface="Calibri"/>
                <a:cs typeface="Calibri"/>
                <a:sym typeface="Calibri"/>
              </a:rPr>
              <a:t>Water management by efficient irrigation with lower CH</a:t>
            </a:r>
            <a:r>
              <a:rPr b="1" baseline="-25000" i="0" lang="en-US" sz="2000" u="none" cap="none" strike="noStrike">
                <a:solidFill>
                  <a:srgbClr val="C00000"/>
                </a:solidFill>
                <a:latin typeface="Calibri"/>
                <a:ea typeface="Calibri"/>
                <a:cs typeface="Calibri"/>
                <a:sym typeface="Calibri"/>
              </a:rPr>
              <a:t>4</a:t>
            </a:r>
            <a:r>
              <a:rPr b="1" i="0" lang="en-US" sz="2000" u="none" cap="none" strike="noStrike">
                <a:solidFill>
                  <a:srgbClr val="C00000"/>
                </a:solidFill>
                <a:latin typeface="Calibri"/>
                <a:ea typeface="Calibri"/>
                <a:cs typeface="Calibri"/>
                <a:sym typeface="Calibri"/>
              </a:rPr>
              <a:t> emission </a:t>
            </a:r>
            <a:r>
              <a:rPr b="0" i="0" lang="en-US" sz="2000" u="none" cap="none" strike="noStrike">
                <a:solidFill>
                  <a:schemeClr val="dk1"/>
                </a:solidFill>
                <a:latin typeface="Calibri"/>
                <a:ea typeface="Calibri"/>
                <a:cs typeface="Calibri"/>
                <a:sym typeface="Calibri"/>
              </a:rPr>
              <a:t>(e.g. Alternate Wetting and Drying (AWD) or water saving irrigation)</a:t>
            </a:r>
            <a:endParaRPr/>
          </a:p>
          <a:p>
            <a:pPr indent="-228600" lvl="1" marL="685800" marR="0" rtl="0" algn="l">
              <a:lnSpc>
                <a:spcPct val="100000"/>
              </a:lnSpc>
              <a:spcBef>
                <a:spcPts val="500"/>
              </a:spcBef>
              <a:spcAft>
                <a:spcPts val="0"/>
              </a:spcAft>
              <a:buClr>
                <a:srgbClr val="C00000"/>
              </a:buClr>
              <a:buSzPts val="2000"/>
              <a:buFont typeface="Arial"/>
              <a:buChar char="•"/>
            </a:pPr>
            <a:r>
              <a:rPr b="1" i="0" lang="en-US" sz="2000" u="none" cap="none" strike="noStrike">
                <a:solidFill>
                  <a:srgbClr val="C00000"/>
                </a:solidFill>
                <a:latin typeface="Calibri"/>
                <a:ea typeface="Calibri"/>
                <a:cs typeface="Calibri"/>
                <a:sym typeface="Calibri"/>
              </a:rPr>
              <a:t>Regional and global sustainable agriculture related initiatives/activities </a:t>
            </a:r>
            <a:r>
              <a:rPr b="0" i="0" lang="en-US" sz="2000" u="none" cap="none" strike="noStrike">
                <a:solidFill>
                  <a:schemeClr val="dk1"/>
                </a:solidFill>
                <a:latin typeface="Calibri"/>
                <a:ea typeface="Calibri"/>
                <a:cs typeface="Calibri"/>
                <a:sym typeface="Calibri"/>
              </a:rPr>
              <a:t>(e.g. CEOS, SDGs Goal2/13, GEOGLAM/Asia-RiCE, AOGEO etc. )</a:t>
            </a:r>
            <a:br>
              <a:rPr b="0" i="0" lang="en-US"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a:p>
            <a:pPr indent="-101600" lvl="1" marL="685800" marR="0" rtl="0" algn="l">
              <a:lnSpc>
                <a:spcPct val="100000"/>
              </a:lnSpc>
              <a:spcBef>
                <a:spcPts val="500"/>
              </a:spcBef>
              <a:spcAft>
                <a:spcPts val="0"/>
              </a:spcAft>
              <a:buClr>
                <a:srgbClr val="C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Implementation</a:t>
            </a:r>
            <a:endParaRPr/>
          </a:p>
          <a:p>
            <a:pPr indent="-228600" lvl="1" marL="685800" marR="0" rtl="0" algn="l">
              <a:lnSpc>
                <a:spcPct val="100000"/>
              </a:lnSpc>
              <a:spcBef>
                <a:spcPts val="0"/>
              </a:spcBef>
              <a:spcAft>
                <a:spcPts val="0"/>
              </a:spcAft>
              <a:buClr>
                <a:schemeClr val="dk1"/>
              </a:buClr>
              <a:buSzPts val="2400"/>
              <a:buFont typeface="Arial"/>
              <a:buChar char="•"/>
            </a:pPr>
            <a:r>
              <a:rPr b="1" i="0" lang="en-US" sz="2000" u="none" cap="none" strike="noStrike">
                <a:solidFill>
                  <a:srgbClr val="C00000"/>
                </a:solidFill>
                <a:latin typeface="Calibri"/>
                <a:ea typeface="Calibri"/>
                <a:cs typeface="Calibri"/>
                <a:sym typeface="Calibri"/>
              </a:rPr>
              <a:t>Development of the methodology </a:t>
            </a:r>
            <a:r>
              <a:rPr b="0" i="0" lang="en-US" sz="2000" u="none" cap="none" strike="noStrike">
                <a:solidFill>
                  <a:schemeClr val="dk1"/>
                </a:solidFill>
                <a:latin typeface="Calibri"/>
                <a:ea typeface="Calibri"/>
                <a:cs typeface="Calibri"/>
                <a:sym typeface="Calibri"/>
              </a:rPr>
              <a:t>to monitor </a:t>
            </a:r>
            <a:r>
              <a:rPr b="1" i="0" lang="en-US" sz="2000" u="none" cap="none" strike="noStrike">
                <a:solidFill>
                  <a:srgbClr val="C00000"/>
                </a:solidFill>
                <a:latin typeface="Calibri"/>
                <a:ea typeface="Calibri"/>
                <a:cs typeface="Calibri"/>
                <a:sym typeface="Calibri"/>
              </a:rPr>
              <a:t>water inundation </a:t>
            </a:r>
            <a:r>
              <a:rPr b="0" i="0" lang="en-US" sz="2000" u="none" cap="none" strike="noStrike">
                <a:solidFill>
                  <a:schemeClr val="dk1"/>
                </a:solidFill>
                <a:latin typeface="Calibri"/>
                <a:ea typeface="Calibri"/>
                <a:cs typeface="Calibri"/>
                <a:sym typeface="Calibri"/>
              </a:rPr>
              <a:t>and </a:t>
            </a:r>
            <a:r>
              <a:rPr b="1" i="0" lang="en-US" sz="2000" u="none" cap="none" strike="noStrike">
                <a:solidFill>
                  <a:srgbClr val="C00000"/>
                </a:solidFill>
                <a:latin typeface="Calibri"/>
                <a:ea typeface="Calibri"/>
                <a:cs typeface="Calibri"/>
                <a:sym typeface="Calibri"/>
              </a:rPr>
              <a:t>CH</a:t>
            </a:r>
            <a:r>
              <a:rPr b="1" baseline="-25000" i="0" lang="en-US" sz="2000" u="none" cap="none" strike="noStrike">
                <a:solidFill>
                  <a:srgbClr val="C00000"/>
                </a:solidFill>
                <a:latin typeface="Calibri"/>
                <a:ea typeface="Calibri"/>
                <a:cs typeface="Calibri"/>
                <a:sym typeface="Calibri"/>
              </a:rPr>
              <a:t>4</a:t>
            </a:r>
            <a:r>
              <a:rPr b="1" i="0" lang="en-US" sz="2000" u="none" cap="none" strike="noStrike">
                <a:solidFill>
                  <a:srgbClr val="C00000"/>
                </a:solidFill>
                <a:latin typeface="Calibri"/>
                <a:ea typeface="Calibri"/>
                <a:cs typeface="Calibri"/>
                <a:sym typeface="Calibri"/>
              </a:rPr>
              <a:t> emission </a:t>
            </a:r>
            <a:r>
              <a:rPr b="0" i="0" lang="en-US" sz="2000" u="none" cap="none" strike="noStrike">
                <a:solidFill>
                  <a:schemeClr val="dk1"/>
                </a:solidFill>
                <a:latin typeface="Calibri"/>
                <a:ea typeface="Calibri"/>
                <a:cs typeface="Calibri"/>
                <a:sym typeface="Calibri"/>
              </a:rPr>
              <a:t>from rice paddies</a:t>
            </a:r>
            <a:endParaRPr/>
          </a:p>
          <a:p>
            <a:pPr indent="-228600" lvl="1" marL="685800" marR="0" rtl="0" algn="l">
              <a:lnSpc>
                <a:spcPct val="100000"/>
              </a:lnSpc>
              <a:spcBef>
                <a:spcPts val="0"/>
              </a:spcBef>
              <a:spcAft>
                <a:spcPts val="0"/>
              </a:spcAft>
              <a:buClr>
                <a:schemeClr val="dk1"/>
              </a:buClr>
              <a:buSzPts val="2400"/>
              <a:buFont typeface="Arial"/>
              <a:buChar char="•"/>
            </a:pPr>
            <a:r>
              <a:rPr b="1" i="0" lang="en-US" sz="2000" u="none" cap="none" strike="noStrike">
                <a:solidFill>
                  <a:srgbClr val="C00000"/>
                </a:solidFill>
                <a:latin typeface="Calibri"/>
                <a:ea typeface="Calibri"/>
                <a:cs typeface="Calibri"/>
                <a:sym typeface="Calibri"/>
              </a:rPr>
              <a:t>Data/Tool/Knowledge sharing </a:t>
            </a:r>
            <a:r>
              <a:rPr b="0" i="0" lang="en-US" sz="2000" u="none" cap="none" strike="noStrike">
                <a:solidFill>
                  <a:schemeClr val="dk1"/>
                </a:solidFill>
                <a:latin typeface="Calibri"/>
                <a:ea typeface="Calibri"/>
                <a:cs typeface="Calibri"/>
                <a:sym typeface="Calibri"/>
              </a:rPr>
              <a:t>and </a:t>
            </a:r>
            <a:r>
              <a:rPr b="1" i="0" lang="en-US" sz="2000" u="none" cap="none" strike="noStrike">
                <a:solidFill>
                  <a:srgbClr val="C00000"/>
                </a:solidFill>
                <a:latin typeface="Calibri"/>
                <a:ea typeface="Calibri"/>
                <a:cs typeface="Calibri"/>
                <a:sym typeface="Calibri"/>
              </a:rPr>
              <a:t>capacity building </a:t>
            </a:r>
            <a:r>
              <a:rPr b="0" i="0" lang="en-US" sz="2000" u="none" cap="none" strike="noStrike">
                <a:solidFill>
                  <a:schemeClr val="dk1"/>
                </a:solidFill>
                <a:latin typeface="Calibri"/>
                <a:ea typeface="Calibri"/>
                <a:cs typeface="Calibri"/>
                <a:sym typeface="Calibri"/>
              </a:rPr>
              <a:t>for multi-lateral collaborations</a:t>
            </a:r>
            <a:endParaRPr/>
          </a:p>
          <a:p>
            <a:pPr indent="-228600" lvl="1" marL="685800" marR="0" rtl="0" algn="l">
              <a:lnSpc>
                <a:spcPct val="100000"/>
              </a:lnSpc>
              <a:spcBef>
                <a:spcPts val="0"/>
              </a:spcBef>
              <a:spcAft>
                <a:spcPts val="0"/>
              </a:spcAft>
              <a:buClr>
                <a:schemeClr val="dk1"/>
              </a:buClr>
              <a:buSzPts val="2400"/>
              <a:buFont typeface="Arial"/>
              <a:buChar char="•"/>
            </a:pPr>
            <a:r>
              <a:rPr b="1" i="0" lang="en-US" sz="2000" u="none" cap="none" strike="noStrike">
                <a:solidFill>
                  <a:srgbClr val="C00000"/>
                </a:solidFill>
                <a:latin typeface="Calibri"/>
                <a:ea typeface="Calibri"/>
                <a:cs typeface="Calibri"/>
                <a:sym typeface="Calibri"/>
              </a:rPr>
              <a:t>Promote dialog with stakeholders/end-users </a:t>
            </a:r>
            <a:r>
              <a:rPr b="0" i="0" lang="en-US" sz="2000" u="none" cap="none" strike="noStrike">
                <a:solidFill>
                  <a:schemeClr val="dk1"/>
                </a:solidFill>
                <a:latin typeface="Calibri"/>
                <a:ea typeface="Calibri"/>
                <a:cs typeface="Calibri"/>
                <a:sym typeface="Calibri"/>
              </a:rPr>
              <a:t>with showing results (considering national policy, try to reach related agencies)</a:t>
            </a:r>
            <a:endParaRPr/>
          </a:p>
          <a:p>
            <a:pPr indent="-228600" lvl="1" marL="685800" marR="0" rtl="0" algn="l">
              <a:lnSpc>
                <a:spcPct val="100000"/>
              </a:lnSpc>
              <a:spcBef>
                <a:spcPts val="0"/>
              </a:spcBef>
              <a:spcAft>
                <a:spcPts val="0"/>
              </a:spcAft>
              <a:buClr>
                <a:schemeClr val="dk1"/>
              </a:buClr>
              <a:buSzPts val="2400"/>
              <a:buFont typeface="Arial"/>
              <a:buChar char="•"/>
            </a:pPr>
            <a:r>
              <a:rPr b="0" i="0" lang="en-US" sz="2000" u="none" cap="none" strike="noStrike">
                <a:solidFill>
                  <a:schemeClr val="dk1"/>
                </a:solidFill>
                <a:latin typeface="Calibri"/>
                <a:ea typeface="Calibri"/>
                <a:cs typeface="Calibri"/>
                <a:sym typeface="Calibri"/>
              </a:rPr>
              <a:t>Synergies with other SAFE projects, Agromet and Rice Monitoring Projects</a:t>
            </a:r>
            <a:endParaRPr/>
          </a:p>
        </p:txBody>
      </p:sp>
      <p:pic>
        <p:nvPicPr>
          <p:cNvPr id="201" name="Google Shape;201;p5"/>
          <p:cNvPicPr preferRelativeResize="0"/>
          <p:nvPr/>
        </p:nvPicPr>
        <p:blipFill rotWithShape="1">
          <a:blip r:embed="rId3">
            <a:alphaModFix/>
          </a:blip>
          <a:srcRect b="0" l="0" r="0" t="0"/>
          <a:stretch/>
        </p:blipFill>
        <p:spPr>
          <a:xfrm>
            <a:off x="6389220" y="3728152"/>
            <a:ext cx="1005623" cy="985709"/>
          </a:xfrm>
          <a:prstGeom prst="rect">
            <a:avLst/>
          </a:prstGeom>
          <a:noFill/>
          <a:ln>
            <a:noFill/>
          </a:ln>
        </p:spPr>
      </p:pic>
      <p:pic>
        <p:nvPicPr>
          <p:cNvPr id="202" name="Google Shape;202;p5"/>
          <p:cNvPicPr preferRelativeResize="0"/>
          <p:nvPr/>
        </p:nvPicPr>
        <p:blipFill rotWithShape="1">
          <a:blip r:embed="rId4">
            <a:alphaModFix/>
          </a:blip>
          <a:srcRect b="0" l="0" r="0" t="0"/>
          <a:stretch/>
        </p:blipFill>
        <p:spPr>
          <a:xfrm>
            <a:off x="7394843" y="3720748"/>
            <a:ext cx="1005623" cy="1000518"/>
          </a:xfrm>
          <a:prstGeom prst="rect">
            <a:avLst/>
          </a:prstGeom>
          <a:noFill/>
          <a:ln>
            <a:noFill/>
          </a:ln>
        </p:spPr>
      </p:pic>
      <p:pic>
        <p:nvPicPr>
          <p:cNvPr descr="image9.png" id="203" name="Google Shape;203;p5"/>
          <p:cNvPicPr preferRelativeResize="0"/>
          <p:nvPr/>
        </p:nvPicPr>
        <p:blipFill rotWithShape="1">
          <a:blip r:embed="rId5">
            <a:alphaModFix/>
          </a:blip>
          <a:srcRect b="0" l="0" r="0" t="0"/>
          <a:stretch/>
        </p:blipFill>
        <p:spPr>
          <a:xfrm>
            <a:off x="10220780" y="4337907"/>
            <a:ext cx="1750768" cy="527487"/>
          </a:xfrm>
          <a:prstGeom prst="rect">
            <a:avLst/>
          </a:prstGeom>
          <a:noFill/>
          <a:ln>
            <a:noFill/>
          </a:ln>
        </p:spPr>
      </p:pic>
      <p:pic>
        <p:nvPicPr>
          <p:cNvPr descr="スクリーンショット 2016-02-23 11.02.20.png" id="204" name="Google Shape;204;p5"/>
          <p:cNvPicPr preferRelativeResize="0"/>
          <p:nvPr/>
        </p:nvPicPr>
        <p:blipFill rotWithShape="1">
          <a:blip r:embed="rId6">
            <a:alphaModFix/>
          </a:blip>
          <a:srcRect b="0" l="0" r="0" t="0"/>
          <a:stretch/>
        </p:blipFill>
        <p:spPr>
          <a:xfrm>
            <a:off x="8666545" y="3891876"/>
            <a:ext cx="1288156" cy="576070"/>
          </a:xfrm>
          <a:prstGeom prst="rect">
            <a:avLst/>
          </a:prstGeom>
          <a:noFill/>
          <a:ln>
            <a:noFill/>
          </a:ln>
        </p:spPr>
      </p:pic>
      <p:pic>
        <p:nvPicPr>
          <p:cNvPr descr="イメージ" id="205" name="Google Shape;205;p5"/>
          <p:cNvPicPr preferRelativeResize="0"/>
          <p:nvPr/>
        </p:nvPicPr>
        <p:blipFill rotWithShape="1">
          <a:blip r:embed="rId7">
            <a:alphaModFix/>
          </a:blip>
          <a:srcRect b="0" l="0" r="0" t="0"/>
          <a:stretch/>
        </p:blipFill>
        <p:spPr>
          <a:xfrm>
            <a:off x="10220780" y="3720748"/>
            <a:ext cx="1530626" cy="571824"/>
          </a:xfrm>
          <a:prstGeom prst="rect">
            <a:avLst/>
          </a:prstGeom>
          <a:noFill/>
          <a:ln>
            <a:noFill/>
          </a:ln>
        </p:spPr>
      </p:pic>
      <p:pic>
        <p:nvPicPr>
          <p:cNvPr id="206" name="Google Shape;206;p5"/>
          <p:cNvPicPr preferRelativeResize="0"/>
          <p:nvPr/>
        </p:nvPicPr>
        <p:blipFill rotWithShape="1">
          <a:blip r:embed="rId8">
            <a:alphaModFix/>
          </a:blip>
          <a:srcRect b="0" l="0" r="0" t="0"/>
          <a:stretch/>
        </p:blipFill>
        <p:spPr>
          <a:xfrm>
            <a:off x="5067811" y="3648643"/>
            <a:ext cx="1231875" cy="10573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6"/>
          <p:cNvSpPr txBox="1"/>
          <p:nvPr>
            <p:ph idx="1" type="body"/>
          </p:nvPr>
        </p:nvSpPr>
        <p:spPr>
          <a:xfrm>
            <a:off x="176048" y="1030213"/>
            <a:ext cx="11759353" cy="86369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1" lang="en-US" sz="1600">
                <a:solidFill>
                  <a:srgbClr val="C00000"/>
                </a:solidFill>
              </a:rPr>
              <a:t>Try to use satellite data in the IPCC’s equation </a:t>
            </a:r>
            <a:r>
              <a:rPr lang="en-US" sz="1600">
                <a:solidFill>
                  <a:schemeClr val="dk1"/>
                </a:solidFill>
              </a:rPr>
              <a:t>to estimate CH</a:t>
            </a:r>
            <a:r>
              <a:rPr baseline="-25000" lang="en-US" sz="1600">
                <a:solidFill>
                  <a:schemeClr val="dk1"/>
                </a:solidFill>
              </a:rPr>
              <a:t>4</a:t>
            </a:r>
            <a:r>
              <a:rPr lang="en-US" sz="1600">
                <a:solidFill>
                  <a:schemeClr val="dk1"/>
                </a:solidFill>
              </a:rPr>
              <a:t> emission  from paddy rice</a:t>
            </a:r>
            <a:endParaRPr/>
          </a:p>
          <a:p>
            <a:pPr indent="-381000" lvl="1" marL="914400" rtl="0" algn="l">
              <a:lnSpc>
                <a:spcPct val="115000"/>
              </a:lnSpc>
              <a:spcBef>
                <a:spcPts val="500"/>
              </a:spcBef>
              <a:spcAft>
                <a:spcPts val="0"/>
              </a:spcAft>
              <a:buSzPts val="2400"/>
              <a:buChar char="▪"/>
            </a:pPr>
            <a:r>
              <a:rPr lang="en-US" sz="1600"/>
              <a:t>Multiplying by </a:t>
            </a:r>
            <a:r>
              <a:rPr b="1" lang="en-US" sz="1600">
                <a:solidFill>
                  <a:srgbClr val="D71F3A"/>
                </a:solidFill>
              </a:rPr>
              <a:t>emission factors</a:t>
            </a:r>
            <a:r>
              <a:rPr lang="en-US" sz="1600">
                <a:solidFill>
                  <a:schemeClr val="dk1"/>
                </a:solidFill>
              </a:rPr>
              <a:t>,</a:t>
            </a:r>
            <a:r>
              <a:rPr b="1" lang="en-US" sz="1600">
                <a:solidFill>
                  <a:srgbClr val="D71F3A"/>
                </a:solidFill>
              </a:rPr>
              <a:t> </a:t>
            </a:r>
            <a:r>
              <a:rPr b="1" lang="en-US" sz="1600">
                <a:solidFill>
                  <a:srgbClr val="1668AC"/>
                </a:solidFill>
              </a:rPr>
              <a:t>cultivation period </a:t>
            </a:r>
            <a:r>
              <a:rPr lang="en-US" sz="1600"/>
              <a:t>and </a:t>
            </a:r>
            <a:r>
              <a:rPr b="1" lang="en-US" sz="1600">
                <a:solidFill>
                  <a:srgbClr val="00663C"/>
                </a:solidFill>
              </a:rPr>
              <a:t>harvested area</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1600"/>
          </a:p>
        </p:txBody>
      </p:sp>
      <p:sp>
        <p:nvSpPr>
          <p:cNvPr id="212" name="Google Shape;212;p6"/>
          <p:cNvSpPr txBox="1"/>
          <p:nvPr>
            <p:ph type="title"/>
          </p:nvPr>
        </p:nvSpPr>
        <p:spPr>
          <a:xfrm>
            <a:off x="176048" y="121246"/>
            <a:ext cx="9745718"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2800"/>
              <a:t>Estimation of Methane Emission from Paddy Rice</a:t>
            </a:r>
            <a:endParaRPr b="1" sz="2800"/>
          </a:p>
        </p:txBody>
      </p:sp>
      <p:sp>
        <p:nvSpPr>
          <p:cNvPr id="213" name="Google Shape;213;p6"/>
          <p:cNvSpPr/>
          <p:nvPr/>
        </p:nvSpPr>
        <p:spPr>
          <a:xfrm>
            <a:off x="5630383" y="3765715"/>
            <a:ext cx="3596327"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sng" cap="none" strike="noStrike">
                <a:solidFill>
                  <a:srgbClr val="2F528F"/>
                </a:solidFill>
                <a:latin typeface="Calibri"/>
                <a:ea typeface="Calibri"/>
                <a:cs typeface="Calibri"/>
                <a:sym typeface="Calibri"/>
              </a:rPr>
              <a:t>Phenology (SAR and optical) </a:t>
            </a:r>
            <a:endParaRPr b="0" i="0" sz="1400" u="sng" cap="none" strike="noStrike">
              <a:solidFill>
                <a:srgbClr val="2F528F"/>
              </a:solidFill>
              <a:latin typeface="Calibri"/>
              <a:ea typeface="Calibri"/>
              <a:cs typeface="Calibri"/>
              <a:sym typeface="Calibri"/>
            </a:endParaRPr>
          </a:p>
        </p:txBody>
      </p:sp>
      <p:pic>
        <p:nvPicPr>
          <p:cNvPr id="214" name="Google Shape;214;p6"/>
          <p:cNvPicPr preferRelativeResize="0"/>
          <p:nvPr/>
        </p:nvPicPr>
        <p:blipFill rotWithShape="1">
          <a:blip r:embed="rId3">
            <a:alphaModFix/>
          </a:blip>
          <a:srcRect b="0" l="0" r="0" t="0"/>
          <a:stretch/>
        </p:blipFill>
        <p:spPr>
          <a:xfrm>
            <a:off x="2308934" y="4717937"/>
            <a:ext cx="3034808" cy="1751645"/>
          </a:xfrm>
          <a:prstGeom prst="rect">
            <a:avLst/>
          </a:prstGeom>
          <a:noFill/>
          <a:ln>
            <a:noFill/>
          </a:ln>
        </p:spPr>
      </p:pic>
      <p:sp>
        <p:nvSpPr>
          <p:cNvPr id="215" name="Google Shape;215;p6"/>
          <p:cNvSpPr/>
          <p:nvPr/>
        </p:nvSpPr>
        <p:spPr>
          <a:xfrm>
            <a:off x="2710570" y="3743477"/>
            <a:ext cx="2815611"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sng" cap="none" strike="noStrike">
                <a:solidFill>
                  <a:srgbClr val="C00000"/>
                </a:solidFill>
                <a:latin typeface="Calibri"/>
                <a:ea typeface="Calibri"/>
                <a:cs typeface="Calibri"/>
                <a:sym typeface="Calibri"/>
              </a:rPr>
              <a:t>Water regimes </a:t>
            </a:r>
            <a:r>
              <a:rPr b="1" i="0" lang="en-US" sz="1400" u="none" cap="none" strike="noStrike">
                <a:solidFill>
                  <a:srgbClr val="C00000"/>
                </a:solidFill>
                <a:latin typeface="Calibri"/>
                <a:ea typeface="Calibri"/>
                <a:cs typeface="Calibri"/>
                <a:sym typeface="Calibri"/>
              </a:rPr>
              <a:t>is important</a:t>
            </a:r>
            <a:br>
              <a:rPr b="1" i="0" lang="en-US" sz="1400" u="none" cap="none" strike="noStrike">
                <a:solidFill>
                  <a:srgbClr val="C00000"/>
                </a:solidFill>
                <a:latin typeface="Calibri"/>
                <a:ea typeface="Calibri"/>
                <a:cs typeface="Calibri"/>
                <a:sym typeface="Calibri"/>
              </a:rPr>
            </a:br>
            <a:r>
              <a:rPr b="1" i="0" lang="en-US" sz="1400" u="none" cap="none" strike="noStrike">
                <a:solidFill>
                  <a:srgbClr val="C00000"/>
                </a:solidFill>
                <a:latin typeface="Calibri"/>
                <a:ea typeface="Calibri"/>
                <a:cs typeface="Calibri"/>
                <a:sym typeface="Calibri"/>
              </a:rPr>
              <a:t>factor for CH</a:t>
            </a:r>
            <a:r>
              <a:rPr b="1" baseline="-25000" i="0" lang="en-US" sz="1400" u="none" cap="none" strike="noStrike">
                <a:solidFill>
                  <a:srgbClr val="C00000"/>
                </a:solidFill>
                <a:latin typeface="Calibri"/>
                <a:ea typeface="Calibri"/>
                <a:cs typeface="Calibri"/>
                <a:sym typeface="Calibri"/>
              </a:rPr>
              <a:t>4</a:t>
            </a:r>
            <a:r>
              <a:rPr b="1" i="0" lang="en-US" sz="1400" u="none" cap="none" strike="noStrike">
                <a:solidFill>
                  <a:srgbClr val="C00000"/>
                </a:solidFill>
                <a:latin typeface="Calibri"/>
                <a:ea typeface="Calibri"/>
                <a:cs typeface="Calibri"/>
                <a:sym typeface="Calibri"/>
              </a:rPr>
              <a:t> emission</a:t>
            </a:r>
            <a:br>
              <a:rPr b="1" i="0" lang="en-US" sz="1400" u="none" cap="none" strike="noStrike">
                <a:solidFill>
                  <a:srgbClr val="C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Inundation identification using ALOS-2 full-pol data </a:t>
            </a:r>
            <a:endParaRPr b="1" i="0" sz="1400" u="none" cap="none" strike="noStrike">
              <a:solidFill>
                <a:srgbClr val="000000"/>
              </a:solidFill>
              <a:latin typeface="Calibri"/>
              <a:ea typeface="Calibri"/>
              <a:cs typeface="Calibri"/>
              <a:sym typeface="Calibri"/>
            </a:endParaRPr>
          </a:p>
        </p:txBody>
      </p:sp>
      <p:pic>
        <p:nvPicPr>
          <p:cNvPr id="216" name="Google Shape;216;p6"/>
          <p:cNvPicPr preferRelativeResize="0"/>
          <p:nvPr/>
        </p:nvPicPr>
        <p:blipFill rotWithShape="1">
          <a:blip r:embed="rId4">
            <a:alphaModFix/>
          </a:blip>
          <a:srcRect b="0" l="0" r="0" t="0"/>
          <a:stretch/>
        </p:blipFill>
        <p:spPr>
          <a:xfrm>
            <a:off x="194610" y="3735762"/>
            <a:ext cx="2155599" cy="1647150"/>
          </a:xfrm>
          <a:prstGeom prst="rect">
            <a:avLst/>
          </a:prstGeom>
          <a:noFill/>
          <a:ln>
            <a:noFill/>
          </a:ln>
        </p:spPr>
      </p:pic>
      <p:sp>
        <p:nvSpPr>
          <p:cNvPr id="217" name="Google Shape;217;p6"/>
          <p:cNvSpPr/>
          <p:nvPr/>
        </p:nvSpPr>
        <p:spPr>
          <a:xfrm>
            <a:off x="77285" y="3158742"/>
            <a:ext cx="2665625" cy="584735"/>
          </a:xfrm>
          <a:prstGeom prst="rect">
            <a:avLst/>
          </a:prstGeom>
          <a:noFill/>
          <a:ln>
            <a:noFill/>
          </a:ln>
        </p:spPr>
        <p:txBody>
          <a:bodyPr anchorCtr="0" anchor="t" bIns="45700" lIns="91425" spcFirstLastPara="1" rIns="91425" wrap="square" tIns="45700">
            <a:spAutoFit/>
          </a:bodyPr>
          <a:lstStyle/>
          <a:p>
            <a:pPr indent="0" lvl="1" marL="0" marR="0" rtl="0" algn="ctr">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Emission Factors in IPCC</a:t>
            </a:r>
            <a:br>
              <a:rPr b="1" i="0" lang="en-US" sz="1600" u="none" cap="none" strike="noStrike">
                <a:solidFill>
                  <a:schemeClr val="dk1"/>
                </a:solidFill>
                <a:latin typeface="Calibri"/>
                <a:ea typeface="Calibri"/>
                <a:cs typeface="Calibri"/>
                <a:sym typeface="Calibri"/>
              </a:rPr>
            </a:br>
            <a:r>
              <a:rPr b="1" i="0" lang="en-US" sz="1600" u="none" cap="none" strike="noStrike">
                <a:solidFill>
                  <a:schemeClr val="dk1"/>
                </a:solidFill>
                <a:latin typeface="Calibri"/>
                <a:ea typeface="Calibri"/>
                <a:cs typeface="Calibri"/>
                <a:sym typeface="Calibri"/>
              </a:rPr>
              <a:t>Guideline [IPCC, 2006, 2019]</a:t>
            </a:r>
            <a:endParaRPr b="0" i="0" sz="1400" u="none" cap="none" strike="noStrike">
              <a:solidFill>
                <a:srgbClr val="000000"/>
              </a:solidFill>
              <a:latin typeface="Arial"/>
              <a:ea typeface="Arial"/>
              <a:cs typeface="Arial"/>
              <a:sym typeface="Arial"/>
            </a:endParaRPr>
          </a:p>
        </p:txBody>
      </p:sp>
      <p:sp>
        <p:nvSpPr>
          <p:cNvPr id="218" name="Google Shape;218;p6"/>
          <p:cNvSpPr/>
          <p:nvPr/>
        </p:nvSpPr>
        <p:spPr>
          <a:xfrm>
            <a:off x="5753040" y="6046658"/>
            <a:ext cx="3761625"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928E01"/>
                </a:solidFill>
                <a:latin typeface="Calibri"/>
                <a:ea typeface="Calibri"/>
                <a:cs typeface="Calibri"/>
                <a:sym typeface="Calibri"/>
              </a:rPr>
              <a:t>Synergy with Rice Monitoring Project</a:t>
            </a:r>
            <a:endParaRPr b="1" i="0" sz="1600" u="none" cap="none" strike="noStrike">
              <a:solidFill>
                <a:srgbClr val="928E01"/>
              </a:solidFill>
              <a:latin typeface="Calibri"/>
              <a:ea typeface="Calibri"/>
              <a:cs typeface="Calibri"/>
              <a:sym typeface="Calibri"/>
            </a:endParaRPr>
          </a:p>
        </p:txBody>
      </p:sp>
      <p:sp>
        <p:nvSpPr>
          <p:cNvPr id="219" name="Google Shape;219;p6"/>
          <p:cNvSpPr/>
          <p:nvPr/>
        </p:nvSpPr>
        <p:spPr>
          <a:xfrm>
            <a:off x="8877547" y="3716655"/>
            <a:ext cx="3213699"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sng" cap="none" strike="noStrike">
                <a:solidFill>
                  <a:srgbClr val="00663C"/>
                </a:solidFill>
                <a:latin typeface="Calibri"/>
                <a:ea typeface="Calibri"/>
                <a:cs typeface="Calibri"/>
                <a:sym typeface="Calibri"/>
              </a:rPr>
              <a:t>Rice Map　(X/C/L-band SAR ) </a:t>
            </a:r>
            <a:endParaRPr b="0" i="0" sz="1400" u="sng" cap="none" strike="noStrike">
              <a:solidFill>
                <a:srgbClr val="00663C"/>
              </a:solidFill>
              <a:latin typeface="Calibri"/>
              <a:ea typeface="Calibri"/>
              <a:cs typeface="Calibri"/>
              <a:sym typeface="Calibri"/>
            </a:endParaRPr>
          </a:p>
        </p:txBody>
      </p:sp>
      <p:pic>
        <p:nvPicPr>
          <p:cNvPr id="220" name="Google Shape;220;p6"/>
          <p:cNvPicPr preferRelativeResize="0"/>
          <p:nvPr/>
        </p:nvPicPr>
        <p:blipFill rotWithShape="1">
          <a:blip r:embed="rId5">
            <a:alphaModFix/>
          </a:blip>
          <a:srcRect b="0" l="0" r="0" t="0"/>
          <a:stretch/>
        </p:blipFill>
        <p:spPr>
          <a:xfrm>
            <a:off x="9605204" y="4056418"/>
            <a:ext cx="879192" cy="1153485"/>
          </a:xfrm>
          <a:prstGeom prst="rect">
            <a:avLst/>
          </a:prstGeom>
          <a:noFill/>
          <a:ln>
            <a:noFill/>
          </a:ln>
        </p:spPr>
      </p:pic>
      <p:pic>
        <p:nvPicPr>
          <p:cNvPr id="221" name="Google Shape;221;p6"/>
          <p:cNvPicPr preferRelativeResize="0"/>
          <p:nvPr/>
        </p:nvPicPr>
        <p:blipFill rotWithShape="1">
          <a:blip r:embed="rId6">
            <a:alphaModFix/>
          </a:blip>
          <a:srcRect b="0" l="0" r="0" t="0"/>
          <a:stretch/>
        </p:blipFill>
        <p:spPr>
          <a:xfrm>
            <a:off x="9616799" y="5244018"/>
            <a:ext cx="842310" cy="1205171"/>
          </a:xfrm>
          <a:prstGeom prst="rect">
            <a:avLst/>
          </a:prstGeom>
          <a:noFill/>
          <a:ln>
            <a:noFill/>
          </a:ln>
        </p:spPr>
      </p:pic>
      <p:pic>
        <p:nvPicPr>
          <p:cNvPr id="222" name="Google Shape;222;p6"/>
          <p:cNvPicPr preferRelativeResize="0"/>
          <p:nvPr/>
        </p:nvPicPr>
        <p:blipFill rotWithShape="1">
          <a:blip r:embed="rId7">
            <a:alphaModFix/>
          </a:blip>
          <a:srcRect b="0" l="0" r="0" t="0"/>
          <a:stretch/>
        </p:blipFill>
        <p:spPr>
          <a:xfrm>
            <a:off x="10656483" y="4006651"/>
            <a:ext cx="632737" cy="1150672"/>
          </a:xfrm>
          <a:prstGeom prst="rect">
            <a:avLst/>
          </a:prstGeom>
          <a:noFill/>
          <a:ln>
            <a:noFill/>
          </a:ln>
        </p:spPr>
      </p:pic>
      <p:pic>
        <p:nvPicPr>
          <p:cNvPr id="223" name="Google Shape;223;p6"/>
          <p:cNvPicPr preferRelativeResize="0"/>
          <p:nvPr/>
        </p:nvPicPr>
        <p:blipFill rotWithShape="1">
          <a:blip r:embed="rId8">
            <a:alphaModFix/>
          </a:blip>
          <a:srcRect b="0" l="0" r="0" t="0"/>
          <a:stretch/>
        </p:blipFill>
        <p:spPr>
          <a:xfrm>
            <a:off x="10484396" y="5271267"/>
            <a:ext cx="920041" cy="1150672"/>
          </a:xfrm>
          <a:prstGeom prst="rect">
            <a:avLst/>
          </a:prstGeom>
          <a:noFill/>
          <a:ln>
            <a:noFill/>
          </a:ln>
        </p:spPr>
      </p:pic>
      <p:pic>
        <p:nvPicPr>
          <p:cNvPr id="224" name="Google Shape;224;p6"/>
          <p:cNvPicPr preferRelativeResize="0"/>
          <p:nvPr/>
        </p:nvPicPr>
        <p:blipFill rotWithShape="1">
          <a:blip r:embed="rId9">
            <a:alphaModFix/>
          </a:blip>
          <a:srcRect b="0" l="0" r="0" t="0"/>
          <a:stretch/>
        </p:blipFill>
        <p:spPr>
          <a:xfrm>
            <a:off x="6110189" y="4092964"/>
            <a:ext cx="2756160" cy="1877764"/>
          </a:xfrm>
          <a:prstGeom prst="rect">
            <a:avLst/>
          </a:prstGeom>
          <a:noFill/>
          <a:ln>
            <a:noFill/>
          </a:ln>
        </p:spPr>
      </p:pic>
      <p:grpSp>
        <p:nvGrpSpPr>
          <p:cNvPr id="225" name="Google Shape;225;p6"/>
          <p:cNvGrpSpPr/>
          <p:nvPr/>
        </p:nvGrpSpPr>
        <p:grpSpPr>
          <a:xfrm>
            <a:off x="791552" y="1849892"/>
            <a:ext cx="10743443" cy="1782687"/>
            <a:chOff x="724277" y="1551408"/>
            <a:chExt cx="10743443" cy="1782687"/>
          </a:xfrm>
        </p:grpSpPr>
        <p:pic>
          <p:nvPicPr>
            <p:cNvPr id="226" name="Google Shape;226;p6"/>
            <p:cNvPicPr preferRelativeResize="0"/>
            <p:nvPr/>
          </p:nvPicPr>
          <p:blipFill rotWithShape="1">
            <a:blip r:embed="rId10">
              <a:alphaModFix/>
            </a:blip>
            <a:srcRect b="0" l="0" r="0" t="0"/>
            <a:stretch/>
          </p:blipFill>
          <p:spPr>
            <a:xfrm>
              <a:off x="724277" y="1551408"/>
              <a:ext cx="9845879" cy="1316565"/>
            </a:xfrm>
            <a:prstGeom prst="rect">
              <a:avLst/>
            </a:prstGeom>
            <a:noFill/>
            <a:ln>
              <a:noFill/>
            </a:ln>
          </p:spPr>
        </p:pic>
        <p:sp>
          <p:nvSpPr>
            <p:cNvPr id="227" name="Google Shape;227;p6"/>
            <p:cNvSpPr/>
            <p:nvPr/>
          </p:nvSpPr>
          <p:spPr>
            <a:xfrm>
              <a:off x="2335877" y="2958988"/>
              <a:ext cx="2596035"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C00000"/>
                  </a:solidFill>
                  <a:latin typeface="Calibri"/>
                  <a:ea typeface="Calibri"/>
                  <a:cs typeface="Calibri"/>
                  <a:sym typeface="Calibri"/>
                </a:rPr>
                <a:t>Emission Factors</a:t>
              </a:r>
              <a:endParaRPr b="1" i="0" sz="1800" u="none" cap="none" strike="noStrike">
                <a:solidFill>
                  <a:srgbClr val="C00000"/>
                </a:solidFill>
                <a:latin typeface="Calibri"/>
                <a:ea typeface="Calibri"/>
                <a:cs typeface="Calibri"/>
                <a:sym typeface="Calibri"/>
              </a:endParaRPr>
            </a:p>
          </p:txBody>
        </p:sp>
        <p:sp>
          <p:nvSpPr>
            <p:cNvPr id="228" name="Google Shape;228;p6"/>
            <p:cNvSpPr/>
            <p:nvPr/>
          </p:nvSpPr>
          <p:spPr>
            <a:xfrm>
              <a:off x="8871685" y="2964804"/>
              <a:ext cx="2596035"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663C"/>
                  </a:solidFill>
                  <a:latin typeface="Calibri"/>
                  <a:ea typeface="Calibri"/>
                  <a:cs typeface="Calibri"/>
                  <a:sym typeface="Calibri"/>
                </a:rPr>
                <a:t> Harvested Area</a:t>
              </a:r>
              <a:endParaRPr b="1" i="0" sz="1800" u="none" cap="none" strike="noStrike">
                <a:solidFill>
                  <a:srgbClr val="00663C"/>
                </a:solidFill>
                <a:latin typeface="Calibri"/>
                <a:ea typeface="Calibri"/>
                <a:cs typeface="Calibri"/>
                <a:sym typeface="Calibri"/>
              </a:endParaRPr>
            </a:p>
          </p:txBody>
        </p:sp>
        <p:sp>
          <p:nvSpPr>
            <p:cNvPr id="229" name="Google Shape;229;p6"/>
            <p:cNvSpPr/>
            <p:nvPr/>
          </p:nvSpPr>
          <p:spPr>
            <a:xfrm>
              <a:off x="5617190" y="2964803"/>
              <a:ext cx="2596035"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2F528F"/>
                  </a:solidFill>
                  <a:latin typeface="Calibri"/>
                  <a:ea typeface="Calibri"/>
                  <a:cs typeface="Calibri"/>
                  <a:sym typeface="Calibri"/>
                </a:rPr>
                <a:t>Cultivation Period</a:t>
              </a:r>
              <a:endParaRPr b="1" i="0" sz="1800" u="none" cap="none" strike="noStrike">
                <a:solidFill>
                  <a:srgbClr val="2F528F"/>
                </a:solidFill>
                <a:latin typeface="Calibri"/>
                <a:ea typeface="Calibri"/>
                <a:cs typeface="Calibri"/>
                <a:sym typeface="Calibri"/>
              </a:endParaRPr>
            </a:p>
          </p:txBody>
        </p:sp>
        <p:sp>
          <p:nvSpPr>
            <p:cNvPr id="230" name="Google Shape;230;p6"/>
            <p:cNvSpPr/>
            <p:nvPr/>
          </p:nvSpPr>
          <p:spPr>
            <a:xfrm>
              <a:off x="4931912" y="2233273"/>
              <a:ext cx="694284" cy="306450"/>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31" name="Google Shape;231;p6"/>
            <p:cNvSpPr/>
            <p:nvPr/>
          </p:nvSpPr>
          <p:spPr>
            <a:xfrm>
              <a:off x="5803109" y="2243044"/>
              <a:ext cx="431762" cy="306450"/>
            </a:xfrm>
            <a:prstGeom prst="rect">
              <a:avLst/>
            </a:prstGeom>
            <a:noFill/>
            <a:ln cap="flat" cmpd="sng" w="381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32" name="Google Shape;232;p6"/>
            <p:cNvSpPr/>
            <p:nvPr/>
          </p:nvSpPr>
          <p:spPr>
            <a:xfrm>
              <a:off x="6370604" y="2243044"/>
              <a:ext cx="534797" cy="306450"/>
            </a:xfrm>
            <a:prstGeom prst="rect">
              <a:avLst/>
            </a:prstGeom>
            <a:noFill/>
            <a:ln cap="flat" cmpd="sng" w="38100">
              <a:solidFill>
                <a:srgbClr val="0066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233" name="Google Shape;233;p6"/>
            <p:cNvCxnSpPr>
              <a:stCxn id="230" idx="2"/>
              <a:endCxn id="227" idx="0"/>
            </p:cNvCxnSpPr>
            <p:nvPr/>
          </p:nvCxnSpPr>
          <p:spPr>
            <a:xfrm flipH="1">
              <a:off x="3633854" y="2539723"/>
              <a:ext cx="1645200" cy="419400"/>
            </a:xfrm>
            <a:prstGeom prst="straightConnector1">
              <a:avLst/>
            </a:prstGeom>
            <a:noFill/>
            <a:ln cap="flat" cmpd="sng" w="38100">
              <a:solidFill>
                <a:srgbClr val="C00000"/>
              </a:solidFill>
              <a:prstDash val="solid"/>
              <a:miter lim="800000"/>
              <a:headEnd len="sm" w="sm" type="none"/>
              <a:tailEnd len="med" w="med" type="triangle"/>
            </a:ln>
          </p:spPr>
        </p:cxnSp>
        <p:cxnSp>
          <p:nvCxnSpPr>
            <p:cNvPr id="234" name="Google Shape;234;p6"/>
            <p:cNvCxnSpPr>
              <a:stCxn id="231" idx="2"/>
              <a:endCxn id="229" idx="0"/>
            </p:cNvCxnSpPr>
            <p:nvPr/>
          </p:nvCxnSpPr>
          <p:spPr>
            <a:xfrm>
              <a:off x="6018990" y="2549494"/>
              <a:ext cx="896100" cy="415200"/>
            </a:xfrm>
            <a:prstGeom prst="straightConnector1">
              <a:avLst/>
            </a:prstGeom>
            <a:noFill/>
            <a:ln cap="flat" cmpd="sng" w="38100">
              <a:solidFill>
                <a:srgbClr val="2F528F"/>
              </a:solidFill>
              <a:prstDash val="solid"/>
              <a:miter lim="800000"/>
              <a:headEnd len="sm" w="sm" type="none"/>
              <a:tailEnd len="med" w="med" type="triangle"/>
            </a:ln>
          </p:spPr>
        </p:cxnSp>
        <p:cxnSp>
          <p:nvCxnSpPr>
            <p:cNvPr id="235" name="Google Shape;235;p6"/>
            <p:cNvCxnSpPr>
              <a:stCxn id="232" idx="2"/>
              <a:endCxn id="228" idx="0"/>
            </p:cNvCxnSpPr>
            <p:nvPr/>
          </p:nvCxnSpPr>
          <p:spPr>
            <a:xfrm>
              <a:off x="6638002" y="2549494"/>
              <a:ext cx="3531600" cy="415200"/>
            </a:xfrm>
            <a:prstGeom prst="straightConnector1">
              <a:avLst/>
            </a:prstGeom>
            <a:noFill/>
            <a:ln cap="flat" cmpd="sng" w="38100">
              <a:solidFill>
                <a:srgbClr val="00663C"/>
              </a:solidFill>
              <a:prstDash val="solid"/>
              <a:miter lim="800000"/>
              <a:headEnd len="sm" w="sm" type="none"/>
              <a:tailEnd len="med" w="med" type="triangle"/>
            </a:ln>
          </p:spPr>
        </p:cxnSp>
        <p:sp>
          <p:nvSpPr>
            <p:cNvPr id="236" name="Google Shape;236;p6"/>
            <p:cNvSpPr/>
            <p:nvPr/>
          </p:nvSpPr>
          <p:spPr>
            <a:xfrm>
              <a:off x="999756" y="2029395"/>
              <a:ext cx="2596035" cy="5256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Annual </a:t>
              </a: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Methane Emissions</a:t>
              </a:r>
              <a:endParaRPr b="1" i="0" sz="1400" u="none" cap="none" strike="noStrike">
                <a:solidFill>
                  <a:schemeClr val="dk1"/>
                </a:solidFill>
                <a:latin typeface="Calibri"/>
                <a:ea typeface="Calibri"/>
                <a:cs typeface="Calibri"/>
                <a:sym typeface="Calibri"/>
              </a:endParaRPr>
            </a:p>
          </p:txBody>
        </p:sp>
      </p:grpSp>
      <p:sp>
        <p:nvSpPr>
          <p:cNvPr id="237" name="Google Shape;237;p6"/>
          <p:cNvSpPr/>
          <p:nvPr/>
        </p:nvSpPr>
        <p:spPr>
          <a:xfrm>
            <a:off x="5965725" y="3687127"/>
            <a:ext cx="5969676" cy="2762062"/>
          </a:xfrm>
          <a:prstGeom prst="rect">
            <a:avLst/>
          </a:prstGeom>
          <a:noFill/>
          <a:ln cap="flat" cmpd="sng" w="38100">
            <a:solidFill>
              <a:srgbClr val="928E0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38" name="Google Shape;238;p6"/>
          <p:cNvSpPr/>
          <p:nvPr/>
        </p:nvSpPr>
        <p:spPr>
          <a:xfrm>
            <a:off x="4432043" y="6025276"/>
            <a:ext cx="1989765"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chemeClr val="dk1"/>
                </a:solidFill>
                <a:latin typeface="Calibri"/>
                <a:ea typeface="Calibri"/>
                <a:cs typeface="Calibri"/>
                <a:sym typeface="Calibri"/>
              </a:rPr>
              <a:t>[H. Arai, W. Takeuchi, </a:t>
            </a:r>
            <a:br>
              <a:rPr b="0" i="0" lang="en-US" sz="1000" u="none" cap="none" strike="noStrike">
                <a:solidFill>
                  <a:schemeClr val="dk1"/>
                </a:solidFill>
                <a:latin typeface="Calibri"/>
                <a:ea typeface="Calibri"/>
                <a:cs typeface="Calibri"/>
                <a:sym typeface="Calibri"/>
              </a:rPr>
            </a:br>
            <a:r>
              <a:rPr b="0" i="0" lang="en-US" sz="1000" u="none" cap="none" strike="noStrike">
                <a:solidFill>
                  <a:schemeClr val="dk1"/>
                </a:solidFill>
                <a:latin typeface="Calibri"/>
                <a:ea typeface="Calibri"/>
                <a:cs typeface="Calibri"/>
                <a:sym typeface="Calibri"/>
              </a:rPr>
              <a:t>L. D. Nguyen  et al., 2018]</a:t>
            </a:r>
            <a:endParaRPr b="0" i="0" sz="1000" u="none" cap="none" strike="noStrike">
              <a:solidFill>
                <a:schemeClr val="dk1"/>
              </a:solidFill>
              <a:latin typeface="Calibri"/>
              <a:ea typeface="Calibri"/>
              <a:cs typeface="Calibri"/>
              <a:sym typeface="Calibri"/>
            </a:endParaRPr>
          </a:p>
        </p:txBody>
      </p:sp>
      <p:sp>
        <p:nvSpPr>
          <p:cNvPr id="239" name="Google Shape;239;p6"/>
          <p:cNvSpPr/>
          <p:nvPr/>
        </p:nvSpPr>
        <p:spPr>
          <a:xfrm>
            <a:off x="322894" y="5330790"/>
            <a:ext cx="2129449"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Supplemental use of Agromet data </a:t>
            </a:r>
            <a:r>
              <a:rPr b="1" i="0" lang="en-US" sz="1400" u="none" cap="none" strike="noStrike">
                <a:solidFill>
                  <a:srgbClr val="928E01"/>
                </a:solidFill>
                <a:latin typeface="Calibri"/>
                <a:ea typeface="Calibri"/>
                <a:cs typeface="Calibri"/>
                <a:sym typeface="Calibri"/>
              </a:rPr>
              <a:t>(Synergy with agromet project) </a:t>
            </a:r>
            <a:endParaRPr b="0" i="0" sz="1400" u="none" cap="none" strike="noStrike">
              <a:solidFill>
                <a:srgbClr val="000000"/>
              </a:solidFill>
              <a:latin typeface="Arial"/>
              <a:ea typeface="Arial"/>
              <a:cs typeface="Arial"/>
              <a:sym typeface="Arial"/>
            </a:endParaRPr>
          </a:p>
        </p:txBody>
      </p:sp>
      <p:grpSp>
        <p:nvGrpSpPr>
          <p:cNvPr id="240" name="Google Shape;240;p6"/>
          <p:cNvGrpSpPr/>
          <p:nvPr/>
        </p:nvGrpSpPr>
        <p:grpSpPr>
          <a:xfrm>
            <a:off x="420976" y="6038254"/>
            <a:ext cx="1702865" cy="449249"/>
            <a:chOff x="175107" y="1925244"/>
            <a:chExt cx="4861511" cy="1450122"/>
          </a:xfrm>
        </p:grpSpPr>
        <p:pic>
          <p:nvPicPr>
            <p:cNvPr descr="https://suzaku.eorc.jaxa.jp/GCOM_W/JASMINE/data/img/india/prc/2019/img-prc-20190616-india.png" id="241" name="Google Shape;241;p6"/>
            <p:cNvPicPr preferRelativeResize="0"/>
            <p:nvPr/>
          </p:nvPicPr>
          <p:blipFill rotWithShape="1">
            <a:blip r:embed="rId11">
              <a:alphaModFix/>
            </a:blip>
            <a:srcRect b="0" l="0" r="0" t="0"/>
            <a:stretch/>
          </p:blipFill>
          <p:spPr>
            <a:xfrm>
              <a:off x="175107" y="1925244"/>
              <a:ext cx="1652199" cy="1450122"/>
            </a:xfrm>
            <a:prstGeom prst="rect">
              <a:avLst/>
            </a:prstGeom>
            <a:noFill/>
            <a:ln>
              <a:noFill/>
            </a:ln>
          </p:spPr>
        </p:pic>
        <p:pic>
          <p:nvPicPr>
            <p:cNvPr descr="https://suzaku.eorc.jaxa.jp/GCOM_W/JASMINE/data/img/india/lst/2019/img-lst-20190616-india.png" id="242" name="Google Shape;242;p6"/>
            <p:cNvPicPr preferRelativeResize="0"/>
            <p:nvPr/>
          </p:nvPicPr>
          <p:blipFill rotWithShape="1">
            <a:blip r:embed="rId12">
              <a:alphaModFix/>
            </a:blip>
            <a:srcRect b="0" l="0" r="0" t="0"/>
            <a:stretch/>
          </p:blipFill>
          <p:spPr>
            <a:xfrm>
              <a:off x="1753993" y="1925245"/>
              <a:ext cx="1652199" cy="1450121"/>
            </a:xfrm>
            <a:prstGeom prst="rect">
              <a:avLst/>
            </a:prstGeom>
            <a:noFill/>
            <a:ln>
              <a:noFill/>
            </a:ln>
          </p:spPr>
        </p:pic>
        <p:pic>
          <p:nvPicPr>
            <p:cNvPr descr="https://suzaku.eorc.jaxa.jp/GCOM_W/JASMINE/data/img/india/ndvi/2019/img-ndvi-20190616-india.png" id="243" name="Google Shape;243;p6"/>
            <p:cNvPicPr preferRelativeResize="0"/>
            <p:nvPr/>
          </p:nvPicPr>
          <p:blipFill rotWithShape="1">
            <a:blip r:embed="rId13">
              <a:alphaModFix/>
            </a:blip>
            <a:srcRect b="0" l="0" r="0" t="0"/>
            <a:stretch/>
          </p:blipFill>
          <p:spPr>
            <a:xfrm>
              <a:off x="3384420" y="1925245"/>
              <a:ext cx="1652198" cy="1450121"/>
            </a:xfrm>
            <a:prstGeom prst="rect">
              <a:avLst/>
            </a:prstGeom>
            <a:noFill/>
            <a:ln>
              <a:noFill/>
            </a:ln>
          </p:spPr>
        </p:pic>
      </p:grpSp>
      <p:sp>
        <p:nvSpPr>
          <p:cNvPr id="244" name="Google Shape;244;p6"/>
          <p:cNvSpPr txBox="1"/>
          <p:nvPr/>
        </p:nvSpPr>
        <p:spPr>
          <a:xfrm>
            <a:off x="8623581" y="2038700"/>
            <a:ext cx="176821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 [IPCC, 2006, 2019]</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7"/>
          <p:cNvSpPr txBox="1"/>
          <p:nvPr>
            <p:ph idx="1" type="body"/>
          </p:nvPr>
        </p:nvSpPr>
        <p:spPr>
          <a:xfrm>
            <a:off x="324233" y="1030213"/>
            <a:ext cx="10165091"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400"/>
              </a:spcBef>
              <a:spcAft>
                <a:spcPts val="0"/>
              </a:spcAft>
              <a:buSzPts val="2800"/>
              <a:buChar char="❖"/>
            </a:pPr>
            <a:r>
              <a:rPr b="1" lang="en-US" sz="2000">
                <a:solidFill>
                  <a:srgbClr val="C00000"/>
                </a:solidFill>
                <a:latin typeface="Calibri"/>
                <a:ea typeface="Calibri"/>
                <a:cs typeface="Calibri"/>
                <a:sym typeface="Calibri"/>
              </a:rPr>
              <a:t>L-band SAR with Full-pol data </a:t>
            </a:r>
            <a:r>
              <a:rPr lang="en-US" sz="2000">
                <a:latin typeface="Calibri"/>
                <a:ea typeface="Calibri"/>
                <a:cs typeface="Calibri"/>
                <a:sym typeface="Calibri"/>
              </a:rPr>
              <a:t>can identify the existence of water under rice.</a:t>
            </a:r>
            <a:endParaRPr b="1" sz="2000">
              <a:solidFill>
                <a:srgbClr val="C00000"/>
              </a:solidFill>
              <a:latin typeface="Calibri"/>
              <a:ea typeface="Calibri"/>
              <a:cs typeface="Calibri"/>
              <a:sym typeface="Calibri"/>
            </a:endParaRPr>
          </a:p>
          <a:p>
            <a:pPr indent="-381000" lvl="1" marL="914400" rtl="0" algn="l">
              <a:lnSpc>
                <a:spcPct val="115000"/>
              </a:lnSpc>
              <a:spcBef>
                <a:spcPts val="400"/>
              </a:spcBef>
              <a:spcAft>
                <a:spcPts val="0"/>
              </a:spcAft>
              <a:buSzPts val="2400"/>
              <a:buChar char="▪"/>
            </a:pPr>
            <a:r>
              <a:rPr b="1" lang="en-US" sz="2000">
                <a:solidFill>
                  <a:srgbClr val="C00000"/>
                </a:solidFill>
                <a:latin typeface="Calibri"/>
                <a:ea typeface="Calibri"/>
                <a:cs typeface="Calibri"/>
                <a:sym typeface="Calibri"/>
              </a:rPr>
              <a:t>Penetrates rice canopy </a:t>
            </a:r>
            <a:r>
              <a:rPr lang="en-US" sz="2000">
                <a:latin typeface="Calibri"/>
                <a:ea typeface="Calibri"/>
                <a:cs typeface="Calibri"/>
                <a:sym typeface="Calibri"/>
              </a:rPr>
              <a:t>and measure </a:t>
            </a:r>
            <a:r>
              <a:rPr b="1" lang="en-US" sz="2000">
                <a:solidFill>
                  <a:srgbClr val="C00000"/>
                </a:solidFill>
                <a:latin typeface="Calibri"/>
                <a:ea typeface="Calibri"/>
                <a:cs typeface="Calibri"/>
                <a:sym typeface="Calibri"/>
              </a:rPr>
              <a:t>scattering components in detail</a:t>
            </a:r>
            <a:endParaRPr/>
          </a:p>
          <a:p>
            <a:pPr indent="-406400" lvl="0" marL="457200" rtl="0" algn="l">
              <a:lnSpc>
                <a:spcPct val="115000"/>
              </a:lnSpc>
              <a:spcBef>
                <a:spcPts val="400"/>
              </a:spcBef>
              <a:spcAft>
                <a:spcPts val="0"/>
              </a:spcAft>
              <a:buSzPts val="2800"/>
              <a:buChar char="❖"/>
            </a:pPr>
            <a:r>
              <a:rPr b="1" lang="en-US" sz="2000">
                <a:solidFill>
                  <a:srgbClr val="C00000"/>
                </a:solidFill>
                <a:latin typeface="Calibri"/>
                <a:ea typeface="Calibri"/>
                <a:cs typeface="Calibri"/>
                <a:sym typeface="Calibri"/>
              </a:rPr>
              <a:t>Strong double-bounce scattering by inundated paddy field   </a:t>
            </a:r>
            <a:r>
              <a:rPr lang="en-US" sz="2000">
                <a:latin typeface="Calibri"/>
                <a:ea typeface="Calibri"/>
                <a:cs typeface="Calibri"/>
                <a:sym typeface="Calibri"/>
              </a:rPr>
              <a:t>[Arai et. al, 2018]</a:t>
            </a:r>
            <a:endParaRPr sz="2000">
              <a:latin typeface="Calibri"/>
              <a:ea typeface="Calibri"/>
              <a:cs typeface="Calibri"/>
              <a:sym typeface="Calibri"/>
            </a:endParaRPr>
          </a:p>
        </p:txBody>
      </p:sp>
      <p:sp>
        <p:nvSpPr>
          <p:cNvPr id="251" name="Google Shape;251;p7"/>
          <p:cNvSpPr txBox="1"/>
          <p:nvPr>
            <p:ph type="title"/>
          </p:nvPr>
        </p:nvSpPr>
        <p:spPr>
          <a:xfrm>
            <a:off x="134008" y="144409"/>
            <a:ext cx="10033552"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3000"/>
              <a:t>Water Inundation Monitoring using L-band SAR</a:t>
            </a:r>
            <a:endParaRPr b="1" sz="3000"/>
          </a:p>
        </p:txBody>
      </p:sp>
      <p:pic>
        <p:nvPicPr>
          <p:cNvPr id="252" name="Google Shape;252;p7"/>
          <p:cNvPicPr preferRelativeResize="0"/>
          <p:nvPr/>
        </p:nvPicPr>
        <p:blipFill rotWithShape="1">
          <a:blip r:embed="rId3">
            <a:alphaModFix/>
          </a:blip>
          <a:srcRect b="0" l="0" r="0" t="0"/>
          <a:stretch/>
        </p:blipFill>
        <p:spPr>
          <a:xfrm>
            <a:off x="1780099" y="3902808"/>
            <a:ext cx="1751029" cy="2316588"/>
          </a:xfrm>
          <a:prstGeom prst="rect">
            <a:avLst/>
          </a:prstGeom>
          <a:noFill/>
          <a:ln>
            <a:noFill/>
          </a:ln>
        </p:spPr>
      </p:pic>
      <p:pic>
        <p:nvPicPr>
          <p:cNvPr id="253" name="Google Shape;253;p7"/>
          <p:cNvPicPr preferRelativeResize="0"/>
          <p:nvPr/>
        </p:nvPicPr>
        <p:blipFill rotWithShape="1">
          <a:blip r:embed="rId3">
            <a:alphaModFix/>
          </a:blip>
          <a:srcRect b="0" l="0" r="0" t="0"/>
          <a:stretch/>
        </p:blipFill>
        <p:spPr>
          <a:xfrm>
            <a:off x="492917" y="3934518"/>
            <a:ext cx="1751029" cy="2316588"/>
          </a:xfrm>
          <a:prstGeom prst="rect">
            <a:avLst/>
          </a:prstGeom>
          <a:noFill/>
          <a:ln>
            <a:noFill/>
          </a:ln>
        </p:spPr>
      </p:pic>
      <p:sp>
        <p:nvSpPr>
          <p:cNvPr id="254" name="Google Shape;254;p7"/>
          <p:cNvSpPr/>
          <p:nvPr/>
        </p:nvSpPr>
        <p:spPr>
          <a:xfrm>
            <a:off x="340430" y="6039523"/>
            <a:ext cx="3272417" cy="189067"/>
          </a:xfrm>
          <a:prstGeom prst="rect">
            <a:avLst/>
          </a:prstGeom>
          <a:solidFill>
            <a:srgbClr val="3AA0C2"/>
          </a:solidFill>
          <a:ln cap="flat" cmpd="sng" w="12700">
            <a:solidFill>
              <a:srgbClr val="1668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5" name="Google Shape;255;p7"/>
          <p:cNvSpPr/>
          <p:nvPr/>
        </p:nvSpPr>
        <p:spPr>
          <a:xfrm>
            <a:off x="340430" y="6238700"/>
            <a:ext cx="3272417" cy="220778"/>
          </a:xfrm>
          <a:prstGeom prst="rect">
            <a:avLst/>
          </a:prstGeom>
          <a:solidFill>
            <a:srgbClr val="9411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56" name="Google Shape;256;p7"/>
          <p:cNvCxnSpPr/>
          <p:nvPr/>
        </p:nvCxnSpPr>
        <p:spPr>
          <a:xfrm flipH="1" rot="10800000">
            <a:off x="2341236" y="5465550"/>
            <a:ext cx="528238" cy="552373"/>
          </a:xfrm>
          <a:prstGeom prst="straightConnector1">
            <a:avLst/>
          </a:prstGeom>
          <a:noFill/>
          <a:ln cap="flat" cmpd="sng" w="38100">
            <a:solidFill>
              <a:srgbClr val="C00000"/>
            </a:solidFill>
            <a:prstDash val="dash"/>
            <a:round/>
            <a:headEnd len="sm" w="sm" type="none"/>
            <a:tailEnd len="med" w="med" type="triangle"/>
          </a:ln>
        </p:spPr>
      </p:cxnSp>
      <p:cxnSp>
        <p:nvCxnSpPr>
          <p:cNvPr id="257" name="Google Shape;257;p7"/>
          <p:cNvCxnSpPr/>
          <p:nvPr/>
        </p:nvCxnSpPr>
        <p:spPr>
          <a:xfrm rot="10800000">
            <a:off x="804362" y="3038902"/>
            <a:ext cx="1992290" cy="2430616"/>
          </a:xfrm>
          <a:prstGeom prst="straightConnector1">
            <a:avLst/>
          </a:prstGeom>
          <a:noFill/>
          <a:ln cap="flat" cmpd="sng" w="38100">
            <a:solidFill>
              <a:srgbClr val="C00000"/>
            </a:solidFill>
            <a:prstDash val="dash"/>
            <a:round/>
            <a:headEnd len="sm" w="sm" type="none"/>
            <a:tailEnd len="med" w="med" type="triangle"/>
          </a:ln>
        </p:spPr>
      </p:cxnSp>
      <p:sp>
        <p:nvSpPr>
          <p:cNvPr id="258" name="Google Shape;258;p7"/>
          <p:cNvSpPr txBox="1"/>
          <p:nvPr/>
        </p:nvSpPr>
        <p:spPr>
          <a:xfrm>
            <a:off x="1358655" y="3466235"/>
            <a:ext cx="270691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Double bounce</a:t>
            </a:r>
            <a:endParaRPr b="1" i="0" sz="1800" u="none" cap="none" strike="noStrike">
              <a:solidFill>
                <a:schemeClr val="dk1"/>
              </a:solidFill>
              <a:latin typeface="Arial"/>
              <a:ea typeface="Arial"/>
              <a:cs typeface="Arial"/>
              <a:sym typeface="Arial"/>
            </a:endParaRPr>
          </a:p>
        </p:txBody>
      </p:sp>
      <p:pic>
        <p:nvPicPr>
          <p:cNvPr id="259" name="Google Shape;259;p7"/>
          <p:cNvPicPr preferRelativeResize="0"/>
          <p:nvPr/>
        </p:nvPicPr>
        <p:blipFill rotWithShape="1">
          <a:blip r:embed="rId3">
            <a:alphaModFix/>
          </a:blip>
          <a:srcRect b="0" l="0" r="0" t="0"/>
          <a:stretch/>
        </p:blipFill>
        <p:spPr>
          <a:xfrm>
            <a:off x="7788990" y="3999045"/>
            <a:ext cx="1751029" cy="2316588"/>
          </a:xfrm>
          <a:prstGeom prst="rect">
            <a:avLst/>
          </a:prstGeom>
          <a:noFill/>
          <a:ln>
            <a:noFill/>
          </a:ln>
        </p:spPr>
      </p:pic>
      <p:pic>
        <p:nvPicPr>
          <p:cNvPr id="260" name="Google Shape;260;p7"/>
          <p:cNvPicPr preferRelativeResize="0"/>
          <p:nvPr/>
        </p:nvPicPr>
        <p:blipFill rotWithShape="1">
          <a:blip r:embed="rId3">
            <a:alphaModFix/>
          </a:blip>
          <a:srcRect b="0" l="0" r="0" t="0"/>
          <a:stretch/>
        </p:blipFill>
        <p:spPr>
          <a:xfrm>
            <a:off x="6501808" y="4030755"/>
            <a:ext cx="1751029" cy="2316588"/>
          </a:xfrm>
          <a:prstGeom prst="rect">
            <a:avLst/>
          </a:prstGeom>
          <a:noFill/>
          <a:ln>
            <a:noFill/>
          </a:ln>
        </p:spPr>
      </p:pic>
      <p:sp>
        <p:nvSpPr>
          <p:cNvPr id="261" name="Google Shape;261;p7"/>
          <p:cNvSpPr/>
          <p:nvPr/>
        </p:nvSpPr>
        <p:spPr>
          <a:xfrm>
            <a:off x="6349321" y="6221099"/>
            <a:ext cx="3272417" cy="220778"/>
          </a:xfrm>
          <a:prstGeom prst="rect">
            <a:avLst/>
          </a:prstGeom>
          <a:solidFill>
            <a:srgbClr val="9411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62" name="Google Shape;262;p7"/>
          <p:cNvCxnSpPr/>
          <p:nvPr/>
        </p:nvCxnSpPr>
        <p:spPr>
          <a:xfrm flipH="1" rot="10800000">
            <a:off x="8050208" y="5734306"/>
            <a:ext cx="188495" cy="399973"/>
          </a:xfrm>
          <a:prstGeom prst="straightConnector1">
            <a:avLst/>
          </a:prstGeom>
          <a:noFill/>
          <a:ln cap="flat" cmpd="sng" w="38100">
            <a:solidFill>
              <a:srgbClr val="C00000"/>
            </a:solidFill>
            <a:prstDash val="dash"/>
            <a:round/>
            <a:headEnd len="sm" w="sm" type="none"/>
            <a:tailEnd len="med" w="med" type="triangle"/>
          </a:ln>
        </p:spPr>
      </p:cxnSp>
      <p:cxnSp>
        <p:nvCxnSpPr>
          <p:cNvPr id="263" name="Google Shape;263;p7"/>
          <p:cNvCxnSpPr/>
          <p:nvPr/>
        </p:nvCxnSpPr>
        <p:spPr>
          <a:xfrm rot="10800000">
            <a:off x="7958456" y="5626694"/>
            <a:ext cx="8546" cy="550995"/>
          </a:xfrm>
          <a:prstGeom prst="straightConnector1">
            <a:avLst/>
          </a:prstGeom>
          <a:noFill/>
          <a:ln cap="flat" cmpd="sng" w="38100">
            <a:solidFill>
              <a:srgbClr val="C00000"/>
            </a:solidFill>
            <a:prstDash val="dash"/>
            <a:round/>
            <a:headEnd len="sm" w="sm" type="none"/>
            <a:tailEnd len="med" w="med" type="triangle"/>
          </a:ln>
        </p:spPr>
      </p:cxnSp>
      <p:cxnSp>
        <p:nvCxnSpPr>
          <p:cNvPr id="264" name="Google Shape;264;p7"/>
          <p:cNvCxnSpPr/>
          <p:nvPr/>
        </p:nvCxnSpPr>
        <p:spPr>
          <a:xfrm rot="10800000">
            <a:off x="7757431" y="5734306"/>
            <a:ext cx="258400" cy="467167"/>
          </a:xfrm>
          <a:prstGeom prst="straightConnector1">
            <a:avLst/>
          </a:prstGeom>
          <a:noFill/>
          <a:ln cap="flat" cmpd="sng" w="38100">
            <a:solidFill>
              <a:srgbClr val="C00000"/>
            </a:solidFill>
            <a:prstDash val="dash"/>
            <a:round/>
            <a:headEnd len="sm" w="sm" type="none"/>
            <a:tailEnd len="med" w="med" type="triangle"/>
          </a:ln>
        </p:spPr>
      </p:cxnSp>
      <p:cxnSp>
        <p:nvCxnSpPr>
          <p:cNvPr id="265" name="Google Shape;265;p7"/>
          <p:cNvCxnSpPr/>
          <p:nvPr/>
        </p:nvCxnSpPr>
        <p:spPr>
          <a:xfrm rot="10800000">
            <a:off x="7477675" y="6134279"/>
            <a:ext cx="538156" cy="43410"/>
          </a:xfrm>
          <a:prstGeom prst="straightConnector1">
            <a:avLst/>
          </a:prstGeom>
          <a:noFill/>
          <a:ln cap="flat" cmpd="sng" w="38100">
            <a:solidFill>
              <a:srgbClr val="C00000"/>
            </a:solidFill>
            <a:prstDash val="dash"/>
            <a:round/>
            <a:headEnd len="sm" w="sm" type="none"/>
            <a:tailEnd len="med" w="med" type="triangle"/>
          </a:ln>
        </p:spPr>
      </p:cxnSp>
      <p:cxnSp>
        <p:nvCxnSpPr>
          <p:cNvPr id="266" name="Google Shape;266;p7"/>
          <p:cNvCxnSpPr/>
          <p:nvPr/>
        </p:nvCxnSpPr>
        <p:spPr>
          <a:xfrm flipH="1" rot="10800000">
            <a:off x="8087342" y="6134279"/>
            <a:ext cx="380495" cy="31710"/>
          </a:xfrm>
          <a:prstGeom prst="straightConnector1">
            <a:avLst/>
          </a:prstGeom>
          <a:noFill/>
          <a:ln cap="flat" cmpd="sng" w="38100">
            <a:solidFill>
              <a:srgbClr val="C00000"/>
            </a:solidFill>
            <a:prstDash val="dash"/>
            <a:round/>
            <a:headEnd len="sm" w="sm" type="none"/>
            <a:tailEnd len="med" w="med" type="triangle"/>
          </a:ln>
        </p:spPr>
      </p:cxnSp>
      <p:cxnSp>
        <p:nvCxnSpPr>
          <p:cNvPr id="267" name="Google Shape;267;p7"/>
          <p:cNvCxnSpPr/>
          <p:nvPr/>
        </p:nvCxnSpPr>
        <p:spPr>
          <a:xfrm flipH="1" rot="10800000">
            <a:off x="8120363" y="5913914"/>
            <a:ext cx="243574" cy="182232"/>
          </a:xfrm>
          <a:prstGeom prst="straightConnector1">
            <a:avLst/>
          </a:prstGeom>
          <a:noFill/>
          <a:ln cap="flat" cmpd="sng" w="38100">
            <a:solidFill>
              <a:srgbClr val="C00000"/>
            </a:solidFill>
            <a:prstDash val="dash"/>
            <a:round/>
            <a:headEnd len="sm" w="sm" type="none"/>
            <a:tailEnd len="med" w="med" type="triangle"/>
          </a:ln>
        </p:spPr>
      </p:cxnSp>
      <p:cxnSp>
        <p:nvCxnSpPr>
          <p:cNvPr id="268" name="Google Shape;268;p7"/>
          <p:cNvCxnSpPr/>
          <p:nvPr/>
        </p:nvCxnSpPr>
        <p:spPr>
          <a:xfrm rot="10800000">
            <a:off x="7566018" y="5934292"/>
            <a:ext cx="518704" cy="244130"/>
          </a:xfrm>
          <a:prstGeom prst="straightConnector1">
            <a:avLst/>
          </a:prstGeom>
          <a:noFill/>
          <a:ln cap="flat" cmpd="sng" w="38100">
            <a:solidFill>
              <a:srgbClr val="C00000"/>
            </a:solidFill>
            <a:prstDash val="dash"/>
            <a:round/>
            <a:headEnd len="sm" w="sm" type="none"/>
            <a:tailEnd len="med" w="med" type="triangle"/>
          </a:ln>
        </p:spPr>
      </p:cxnSp>
      <p:sp>
        <p:nvSpPr>
          <p:cNvPr id="269" name="Google Shape;269;p7"/>
          <p:cNvSpPr txBox="1"/>
          <p:nvPr/>
        </p:nvSpPr>
        <p:spPr>
          <a:xfrm>
            <a:off x="341103" y="2626738"/>
            <a:ext cx="346435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Paddy </a:t>
            </a:r>
            <a:r>
              <a:rPr b="1" i="0" lang="en-US" sz="1800" u="none" cap="none" strike="noStrike">
                <a:solidFill>
                  <a:srgbClr val="1668AC"/>
                </a:solidFill>
                <a:latin typeface="Arial"/>
                <a:ea typeface="Arial"/>
                <a:cs typeface="Arial"/>
                <a:sym typeface="Arial"/>
              </a:rPr>
              <a:t>with water (inundation)</a:t>
            </a:r>
            <a:endParaRPr b="1" i="0" sz="1800" u="none" cap="none" strike="noStrike">
              <a:solidFill>
                <a:srgbClr val="1668AC"/>
              </a:solidFill>
              <a:latin typeface="Arial"/>
              <a:ea typeface="Arial"/>
              <a:cs typeface="Arial"/>
              <a:sym typeface="Arial"/>
            </a:endParaRPr>
          </a:p>
        </p:txBody>
      </p:sp>
      <p:sp>
        <p:nvSpPr>
          <p:cNvPr id="270" name="Google Shape;270;p7"/>
          <p:cNvSpPr txBox="1"/>
          <p:nvPr/>
        </p:nvSpPr>
        <p:spPr>
          <a:xfrm>
            <a:off x="5921402" y="2626738"/>
            <a:ext cx="392436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Paddy </a:t>
            </a:r>
            <a:r>
              <a:rPr b="1" i="0" lang="en-US" sz="1800" u="none" cap="none" strike="noStrike">
                <a:solidFill>
                  <a:srgbClr val="928E01"/>
                </a:solidFill>
                <a:latin typeface="Arial"/>
                <a:ea typeface="Arial"/>
                <a:cs typeface="Arial"/>
                <a:sym typeface="Arial"/>
              </a:rPr>
              <a:t>without water </a:t>
            </a:r>
            <a:br>
              <a:rPr b="1" i="0" lang="en-US" sz="1800" u="none" cap="none" strike="noStrike">
                <a:solidFill>
                  <a:srgbClr val="000000"/>
                </a:solidFill>
                <a:latin typeface="Arial"/>
                <a:ea typeface="Arial"/>
                <a:cs typeface="Arial"/>
                <a:sym typeface="Arial"/>
              </a:rPr>
            </a:br>
            <a:r>
              <a:rPr b="1" i="0" lang="en-US" sz="1800" u="none" cap="none" strike="noStrike">
                <a:solidFill>
                  <a:srgbClr val="928E01"/>
                </a:solidFill>
                <a:latin typeface="Arial"/>
                <a:ea typeface="Arial"/>
                <a:cs typeface="Arial"/>
                <a:sym typeface="Arial"/>
              </a:rPr>
              <a:t>(non-inundation)</a:t>
            </a:r>
            <a:endParaRPr b="1" i="0" sz="1800" u="none" cap="none" strike="noStrike">
              <a:solidFill>
                <a:srgbClr val="928E01"/>
              </a:solidFill>
              <a:latin typeface="Arial"/>
              <a:ea typeface="Arial"/>
              <a:cs typeface="Arial"/>
              <a:sym typeface="Arial"/>
            </a:endParaRPr>
          </a:p>
        </p:txBody>
      </p:sp>
      <p:sp>
        <p:nvSpPr>
          <p:cNvPr id="271" name="Google Shape;271;p7"/>
          <p:cNvSpPr txBox="1"/>
          <p:nvPr/>
        </p:nvSpPr>
        <p:spPr>
          <a:xfrm>
            <a:off x="7076808" y="3467246"/>
            <a:ext cx="26304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Single scattering</a:t>
            </a:r>
            <a:endParaRPr b="1" i="0" sz="1800" u="none" cap="none" strike="noStrike">
              <a:solidFill>
                <a:schemeClr val="dk1"/>
              </a:solidFill>
              <a:latin typeface="Arial"/>
              <a:ea typeface="Arial"/>
              <a:cs typeface="Arial"/>
              <a:sym typeface="Arial"/>
            </a:endParaRPr>
          </a:p>
        </p:txBody>
      </p:sp>
      <p:cxnSp>
        <p:nvCxnSpPr>
          <p:cNvPr id="272" name="Google Shape;272;p7"/>
          <p:cNvCxnSpPr/>
          <p:nvPr/>
        </p:nvCxnSpPr>
        <p:spPr>
          <a:xfrm>
            <a:off x="5383842" y="3246989"/>
            <a:ext cx="796421" cy="911873"/>
          </a:xfrm>
          <a:prstGeom prst="straightConnector1">
            <a:avLst/>
          </a:prstGeom>
          <a:noFill/>
          <a:ln cap="flat" cmpd="sng" w="38100">
            <a:solidFill>
              <a:srgbClr val="C00000"/>
            </a:solidFill>
            <a:prstDash val="solid"/>
            <a:round/>
            <a:headEnd len="sm" w="sm" type="none"/>
            <a:tailEnd len="med" w="med" type="triangle"/>
          </a:ln>
        </p:spPr>
      </p:cxnSp>
      <p:cxnSp>
        <p:nvCxnSpPr>
          <p:cNvPr id="273" name="Google Shape;273;p7"/>
          <p:cNvCxnSpPr/>
          <p:nvPr/>
        </p:nvCxnSpPr>
        <p:spPr>
          <a:xfrm>
            <a:off x="6363736" y="4145936"/>
            <a:ext cx="1379561" cy="1788356"/>
          </a:xfrm>
          <a:prstGeom prst="straightConnector1">
            <a:avLst/>
          </a:prstGeom>
          <a:noFill/>
          <a:ln cap="flat" cmpd="sng" w="38100">
            <a:solidFill>
              <a:srgbClr val="C00000"/>
            </a:solidFill>
            <a:prstDash val="solid"/>
            <a:round/>
            <a:headEnd len="sm" w="sm" type="none"/>
            <a:tailEnd len="med" w="med" type="triangle"/>
          </a:ln>
        </p:spPr>
      </p:cxnSp>
      <p:cxnSp>
        <p:nvCxnSpPr>
          <p:cNvPr id="274" name="Google Shape;274;p7"/>
          <p:cNvCxnSpPr/>
          <p:nvPr/>
        </p:nvCxnSpPr>
        <p:spPr>
          <a:xfrm>
            <a:off x="197292" y="3290559"/>
            <a:ext cx="2183251" cy="2701938"/>
          </a:xfrm>
          <a:prstGeom prst="straightConnector1">
            <a:avLst/>
          </a:prstGeom>
          <a:noFill/>
          <a:ln cap="flat" cmpd="sng" w="38100">
            <a:solidFill>
              <a:srgbClr val="C00000"/>
            </a:solidFill>
            <a:prstDash val="solid"/>
            <a:round/>
            <a:headEnd len="sm" w="sm" type="none"/>
            <a:tailEnd len="med" w="med" type="triangle"/>
          </a:ln>
        </p:spPr>
      </p:cxnSp>
      <p:pic>
        <p:nvPicPr>
          <p:cNvPr id="275" name="Google Shape;275;p7"/>
          <p:cNvPicPr preferRelativeResize="0"/>
          <p:nvPr/>
        </p:nvPicPr>
        <p:blipFill rotWithShape="1">
          <a:blip r:embed="rId4">
            <a:alphaModFix/>
          </a:blip>
          <a:srcRect b="0" l="0" r="0" t="0"/>
          <a:stretch/>
        </p:blipFill>
        <p:spPr>
          <a:xfrm>
            <a:off x="3571345" y="4240114"/>
            <a:ext cx="2164579" cy="1623435"/>
          </a:xfrm>
          <a:prstGeom prst="rect">
            <a:avLst/>
          </a:prstGeom>
          <a:noFill/>
          <a:ln>
            <a:noFill/>
          </a:ln>
        </p:spPr>
      </p:pic>
      <p:pic>
        <p:nvPicPr>
          <p:cNvPr id="276" name="Google Shape;276;p7"/>
          <p:cNvPicPr preferRelativeResize="0"/>
          <p:nvPr/>
        </p:nvPicPr>
        <p:blipFill rotWithShape="1">
          <a:blip r:embed="rId5">
            <a:alphaModFix/>
          </a:blip>
          <a:srcRect b="0" l="0" r="0" t="0"/>
          <a:stretch/>
        </p:blipFill>
        <p:spPr>
          <a:xfrm>
            <a:off x="9786592" y="4225265"/>
            <a:ext cx="2188071" cy="16410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8"/>
          <p:cNvSpPr txBox="1"/>
          <p:nvPr>
            <p:ph idx="1" type="body"/>
          </p:nvPr>
        </p:nvSpPr>
        <p:spPr>
          <a:xfrm>
            <a:off x="113275" y="924600"/>
            <a:ext cx="5197500" cy="36246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1" lang="en-US" sz="2000"/>
              <a:t>Study Areas in cooperation with space agencies / MOA / Universities with companies</a:t>
            </a:r>
            <a:endParaRPr b="1" sz="2400">
              <a:latin typeface="Montserrat"/>
              <a:ea typeface="Montserrat"/>
              <a:cs typeface="Montserrat"/>
              <a:sym typeface="Montserrat"/>
            </a:endParaRPr>
          </a:p>
          <a:p>
            <a:pPr indent="-381000" lvl="1" marL="914400" rtl="0" algn="l">
              <a:lnSpc>
                <a:spcPct val="100000"/>
              </a:lnSpc>
              <a:spcBef>
                <a:spcPts val="500"/>
              </a:spcBef>
              <a:spcAft>
                <a:spcPts val="0"/>
              </a:spcAft>
              <a:buSzPts val="2400"/>
              <a:buChar char="▪"/>
            </a:pPr>
            <a:r>
              <a:rPr b="1" lang="en-US" sz="1800">
                <a:latin typeface="Calibri"/>
                <a:ea typeface="Calibri"/>
                <a:cs typeface="Calibri"/>
                <a:sym typeface="Calibri"/>
              </a:rPr>
              <a:t>BRIN</a:t>
            </a:r>
            <a:r>
              <a:rPr lang="en-US" sz="1800">
                <a:latin typeface="Calibri"/>
                <a:ea typeface="Calibri"/>
                <a:cs typeface="Calibri"/>
                <a:sym typeface="Calibri"/>
              </a:rPr>
              <a:t> Indonesia: Subang</a:t>
            </a:r>
            <a:endParaRPr b="1" sz="1800">
              <a:latin typeface="Calibri"/>
              <a:ea typeface="Calibri"/>
              <a:cs typeface="Calibri"/>
              <a:sym typeface="Calibri"/>
            </a:endParaRPr>
          </a:p>
          <a:p>
            <a:pPr indent="-381000" lvl="1" marL="914400" rtl="0" algn="l">
              <a:lnSpc>
                <a:spcPct val="100000"/>
              </a:lnSpc>
              <a:spcBef>
                <a:spcPts val="500"/>
              </a:spcBef>
              <a:spcAft>
                <a:spcPts val="0"/>
              </a:spcAft>
              <a:buSzPts val="2400"/>
              <a:buChar char="▪"/>
            </a:pPr>
            <a:r>
              <a:rPr b="1" lang="en-US" sz="1800">
                <a:latin typeface="Calibri"/>
                <a:ea typeface="Calibri"/>
                <a:cs typeface="Calibri"/>
                <a:sym typeface="Calibri"/>
              </a:rPr>
              <a:t>GISTDA</a:t>
            </a:r>
            <a:r>
              <a:rPr lang="en-US" sz="1800">
                <a:latin typeface="Calibri"/>
                <a:ea typeface="Calibri"/>
                <a:cs typeface="Calibri"/>
                <a:sym typeface="Calibri"/>
              </a:rPr>
              <a:t> Thailand: Chai Nat / Suphan Buri </a:t>
            </a:r>
            <a:endParaRPr sz="1800">
              <a:latin typeface="Calibri"/>
              <a:ea typeface="Calibri"/>
              <a:cs typeface="Calibri"/>
              <a:sym typeface="Calibri"/>
            </a:endParaRPr>
          </a:p>
          <a:p>
            <a:pPr indent="-381000" lvl="1" marL="914400" rtl="0" algn="l">
              <a:lnSpc>
                <a:spcPct val="100000"/>
              </a:lnSpc>
              <a:spcBef>
                <a:spcPts val="500"/>
              </a:spcBef>
              <a:spcAft>
                <a:spcPts val="0"/>
              </a:spcAft>
              <a:buSzPts val="2400"/>
              <a:buChar char="▪"/>
            </a:pPr>
            <a:r>
              <a:rPr b="1" lang="en-US" sz="1800">
                <a:solidFill>
                  <a:schemeClr val="dk1"/>
                </a:solidFill>
                <a:latin typeface="Calibri"/>
                <a:ea typeface="Calibri"/>
                <a:cs typeface="Calibri"/>
                <a:sym typeface="Calibri"/>
              </a:rPr>
              <a:t>ISRO </a:t>
            </a:r>
            <a:r>
              <a:rPr lang="en-US" sz="1800">
                <a:solidFill>
                  <a:schemeClr val="dk1"/>
                </a:solidFill>
                <a:latin typeface="Calibri"/>
                <a:ea typeface="Calibri"/>
                <a:cs typeface="Calibri"/>
                <a:sym typeface="Calibri"/>
              </a:rPr>
              <a:t>India: Nawagam</a:t>
            </a:r>
            <a:endParaRPr b="1" sz="1800">
              <a:latin typeface="Calibri"/>
              <a:ea typeface="Calibri"/>
              <a:cs typeface="Calibri"/>
              <a:sym typeface="Calibri"/>
            </a:endParaRPr>
          </a:p>
          <a:p>
            <a:pPr indent="-381000" lvl="1" marL="914400" rtl="0" algn="l">
              <a:lnSpc>
                <a:spcPct val="100000"/>
              </a:lnSpc>
              <a:spcBef>
                <a:spcPts val="500"/>
              </a:spcBef>
              <a:spcAft>
                <a:spcPts val="0"/>
              </a:spcAft>
              <a:buSzPts val="2400"/>
              <a:buChar char="▪"/>
            </a:pPr>
            <a:r>
              <a:rPr b="1" lang="en-US" sz="1800">
                <a:latin typeface="Calibri"/>
                <a:ea typeface="Calibri"/>
                <a:cs typeface="Calibri"/>
                <a:sym typeface="Calibri"/>
              </a:rPr>
              <a:t>JAXA</a:t>
            </a:r>
            <a:r>
              <a:rPr lang="en-US" sz="1800">
                <a:latin typeface="Calibri"/>
                <a:ea typeface="Calibri"/>
                <a:cs typeface="Calibri"/>
                <a:sym typeface="Calibri"/>
              </a:rPr>
              <a:t> Japan: Ibaraki / Miyagi </a:t>
            </a:r>
            <a:endParaRPr/>
          </a:p>
          <a:p>
            <a:pPr indent="-381000" lvl="1" marL="914400" rtl="0" algn="l">
              <a:lnSpc>
                <a:spcPct val="100000"/>
              </a:lnSpc>
              <a:spcBef>
                <a:spcPts val="500"/>
              </a:spcBef>
              <a:spcAft>
                <a:spcPts val="0"/>
              </a:spcAft>
              <a:buSzPts val="2400"/>
              <a:buChar char="▪"/>
            </a:pPr>
            <a:r>
              <a:rPr b="1" lang="en-US" sz="1800">
                <a:latin typeface="Calibri"/>
                <a:ea typeface="Calibri"/>
                <a:cs typeface="Calibri"/>
                <a:sym typeface="Calibri"/>
              </a:rPr>
              <a:t>PhilSA </a:t>
            </a:r>
            <a:r>
              <a:rPr lang="en-US" sz="1800">
                <a:latin typeface="Calibri"/>
                <a:ea typeface="Calibri"/>
                <a:cs typeface="Calibri"/>
                <a:sym typeface="Calibri"/>
              </a:rPr>
              <a:t>Philippines</a:t>
            </a:r>
            <a:r>
              <a:rPr b="1" lang="en-US" sz="1800">
                <a:latin typeface="Calibri"/>
                <a:ea typeface="Calibri"/>
                <a:cs typeface="Calibri"/>
                <a:sym typeface="Calibri"/>
              </a:rPr>
              <a:t>: </a:t>
            </a:r>
            <a:r>
              <a:rPr lang="en-US" sz="1800">
                <a:latin typeface="Calibri"/>
                <a:ea typeface="Calibri"/>
                <a:cs typeface="Calibri"/>
                <a:sym typeface="Calibri"/>
              </a:rPr>
              <a:t>Bulacan</a:t>
            </a:r>
            <a:endParaRPr/>
          </a:p>
          <a:p>
            <a:pPr indent="-381000" lvl="1" marL="914400" rtl="0" algn="l">
              <a:lnSpc>
                <a:spcPct val="100000"/>
              </a:lnSpc>
              <a:spcBef>
                <a:spcPts val="500"/>
              </a:spcBef>
              <a:spcAft>
                <a:spcPts val="0"/>
              </a:spcAft>
              <a:buSzPts val="2400"/>
              <a:buChar char="▪"/>
            </a:pPr>
            <a:r>
              <a:rPr b="1" lang="en-US" sz="1800">
                <a:latin typeface="Calibri"/>
                <a:ea typeface="Calibri"/>
                <a:cs typeface="Calibri"/>
                <a:sym typeface="Calibri"/>
              </a:rPr>
              <a:t>PUST</a:t>
            </a:r>
            <a:r>
              <a:rPr lang="en-US" sz="1800">
                <a:latin typeface="Calibri"/>
                <a:ea typeface="Calibri"/>
                <a:cs typeface="Calibri"/>
                <a:sym typeface="Calibri"/>
              </a:rPr>
              <a:t> Bangladesh: Rajshahi</a:t>
            </a:r>
            <a:endParaRPr sz="1800">
              <a:latin typeface="Calibri"/>
              <a:ea typeface="Calibri"/>
              <a:cs typeface="Calibri"/>
              <a:sym typeface="Calibri"/>
            </a:endParaRPr>
          </a:p>
          <a:p>
            <a:pPr indent="-381000" lvl="1" marL="914400" rtl="0" algn="l">
              <a:lnSpc>
                <a:spcPct val="100000"/>
              </a:lnSpc>
              <a:spcBef>
                <a:spcPts val="500"/>
              </a:spcBef>
              <a:spcAft>
                <a:spcPts val="0"/>
              </a:spcAft>
              <a:buSzPts val="2400"/>
              <a:buChar char="▪"/>
            </a:pPr>
            <a:r>
              <a:rPr b="1" lang="en-US" sz="1800">
                <a:latin typeface="Calibri"/>
                <a:ea typeface="Calibri"/>
                <a:cs typeface="Calibri"/>
                <a:sym typeface="Calibri"/>
              </a:rPr>
              <a:t>VNSC/ESA</a:t>
            </a:r>
            <a:r>
              <a:rPr lang="en-US" sz="1800">
                <a:latin typeface="Calibri"/>
                <a:ea typeface="Calibri"/>
                <a:cs typeface="Calibri"/>
                <a:sym typeface="Calibri"/>
              </a:rPr>
              <a:t> Vietnam: Mekong Delta </a:t>
            </a:r>
            <a:endParaRPr/>
          </a:p>
          <a:p>
            <a:pPr indent="-368300" lvl="0" marL="457200" marR="0" rtl="0" algn="l">
              <a:lnSpc>
                <a:spcPct val="115000"/>
              </a:lnSpc>
              <a:spcBef>
                <a:spcPts val="1000"/>
              </a:spcBef>
              <a:spcAft>
                <a:spcPts val="0"/>
              </a:spcAft>
              <a:buClr>
                <a:schemeClr val="dk1"/>
              </a:buClr>
              <a:buSzPts val="2200"/>
              <a:buFont typeface="Montserrat"/>
              <a:buChar char="❖"/>
            </a:pPr>
            <a:r>
              <a:rPr b="1" lang="en-US" sz="1200">
                <a:solidFill>
                  <a:srgbClr val="C00000"/>
                </a:solidFill>
              </a:rPr>
              <a:t>ALOS-2 PALSAR2  (L-band, 6m Full-Pol SAR)  </a:t>
            </a:r>
            <a:r>
              <a:rPr lang="en-US" sz="1200"/>
              <a:t>observation for these areas and sharing the data</a:t>
            </a:r>
            <a:endParaRPr sz="2200"/>
          </a:p>
          <a:p>
            <a:pPr indent="-368300" lvl="0" marL="457200" marR="0" rtl="0" algn="l">
              <a:lnSpc>
                <a:spcPct val="115000"/>
              </a:lnSpc>
              <a:spcBef>
                <a:spcPts val="1000"/>
              </a:spcBef>
              <a:spcAft>
                <a:spcPts val="0"/>
              </a:spcAft>
              <a:buClr>
                <a:schemeClr val="dk1"/>
              </a:buClr>
              <a:buSzPts val="2200"/>
              <a:buFont typeface="Montserrat"/>
              <a:buChar char="❖"/>
            </a:pPr>
            <a:r>
              <a:rPr b="1" lang="en-US" sz="1200">
                <a:solidFill>
                  <a:srgbClr val="C00000"/>
                </a:solidFill>
              </a:rPr>
              <a:t>in-situ water-level/inundation measurement and AWS</a:t>
            </a:r>
            <a:endParaRPr sz="2200"/>
          </a:p>
          <a:p>
            <a:pPr indent="-228600" lvl="1" marL="914400" rtl="0" algn="l">
              <a:lnSpc>
                <a:spcPct val="115000"/>
              </a:lnSpc>
              <a:spcBef>
                <a:spcPts val="500"/>
              </a:spcBef>
              <a:spcAft>
                <a:spcPts val="0"/>
              </a:spcAft>
              <a:buSzPts val="2400"/>
              <a:buNone/>
            </a:pPr>
            <a:r>
              <a:t/>
            </a:r>
            <a:endParaRPr sz="1800">
              <a:latin typeface="Calibri"/>
              <a:ea typeface="Calibri"/>
              <a:cs typeface="Calibri"/>
              <a:sym typeface="Calibri"/>
            </a:endParaRPr>
          </a:p>
          <a:p>
            <a:pPr indent="0" lvl="0" marL="50800" rtl="0" algn="l">
              <a:lnSpc>
                <a:spcPct val="115000"/>
              </a:lnSpc>
              <a:spcBef>
                <a:spcPts val="1000"/>
              </a:spcBef>
              <a:spcAft>
                <a:spcPts val="0"/>
              </a:spcAft>
              <a:buSzPts val="2800"/>
              <a:buNone/>
            </a:pPr>
            <a:r>
              <a:t/>
            </a:r>
            <a:endParaRPr sz="2000"/>
          </a:p>
        </p:txBody>
      </p:sp>
      <p:sp>
        <p:nvSpPr>
          <p:cNvPr id="282" name="Google Shape;282;p8"/>
          <p:cNvSpPr txBox="1"/>
          <p:nvPr>
            <p:ph type="title"/>
          </p:nvPr>
        </p:nvSpPr>
        <p:spPr>
          <a:xfrm>
            <a:off x="176048" y="163286"/>
            <a:ext cx="9386864"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3200"/>
              <a:t>CH4Rice Project:   Study Sites in Asia</a:t>
            </a:r>
            <a:endParaRPr b="1" sz="3200"/>
          </a:p>
        </p:txBody>
      </p:sp>
      <p:pic>
        <p:nvPicPr>
          <p:cNvPr id="283" name="Google Shape;283;p8"/>
          <p:cNvPicPr preferRelativeResize="0"/>
          <p:nvPr/>
        </p:nvPicPr>
        <p:blipFill rotWithShape="1">
          <a:blip r:embed="rId3">
            <a:alphaModFix/>
          </a:blip>
          <a:srcRect b="0" l="0" r="0" t="0"/>
          <a:stretch/>
        </p:blipFill>
        <p:spPr>
          <a:xfrm>
            <a:off x="5186896" y="1757986"/>
            <a:ext cx="6830660" cy="4713317"/>
          </a:xfrm>
          <a:prstGeom prst="rect">
            <a:avLst/>
          </a:prstGeom>
          <a:noFill/>
          <a:ln>
            <a:noFill/>
          </a:ln>
        </p:spPr>
      </p:pic>
      <p:cxnSp>
        <p:nvCxnSpPr>
          <p:cNvPr id="284" name="Google Shape;284;p8"/>
          <p:cNvCxnSpPr>
            <a:stCxn id="285" idx="0"/>
          </p:cNvCxnSpPr>
          <p:nvPr/>
        </p:nvCxnSpPr>
        <p:spPr>
          <a:xfrm flipH="1" rot="10800000">
            <a:off x="7404579" y="4371847"/>
            <a:ext cx="423000" cy="370200"/>
          </a:xfrm>
          <a:prstGeom prst="straightConnector1">
            <a:avLst/>
          </a:prstGeom>
          <a:noFill/>
          <a:ln cap="flat" cmpd="sng" w="57150">
            <a:solidFill>
              <a:srgbClr val="FFFF00"/>
            </a:solidFill>
            <a:prstDash val="solid"/>
            <a:miter lim="800000"/>
            <a:headEnd len="sm" w="sm" type="none"/>
            <a:tailEnd len="med" w="med" type="triangle"/>
          </a:ln>
        </p:spPr>
      </p:cxnSp>
      <p:sp>
        <p:nvSpPr>
          <p:cNvPr id="285" name="Google Shape;285;p8"/>
          <p:cNvSpPr txBox="1"/>
          <p:nvPr/>
        </p:nvSpPr>
        <p:spPr>
          <a:xfrm>
            <a:off x="6644595" y="4742047"/>
            <a:ext cx="151996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Calibri"/>
                <a:ea typeface="Calibri"/>
                <a:cs typeface="Calibri"/>
                <a:sym typeface="Calibri"/>
              </a:rPr>
              <a:t>Thailand</a:t>
            </a:r>
            <a:endParaRPr b="0" i="0" sz="1400" u="none" cap="none" strike="noStrike">
              <a:solidFill>
                <a:schemeClr val="dk1"/>
              </a:solidFill>
              <a:latin typeface="Calibri"/>
              <a:ea typeface="Calibri"/>
              <a:cs typeface="Calibri"/>
              <a:sym typeface="Calibri"/>
            </a:endParaRPr>
          </a:p>
        </p:txBody>
      </p:sp>
      <p:sp>
        <p:nvSpPr>
          <p:cNvPr id="286" name="Google Shape;286;p8"/>
          <p:cNvSpPr txBox="1"/>
          <p:nvPr/>
        </p:nvSpPr>
        <p:spPr>
          <a:xfrm>
            <a:off x="8906688" y="4920864"/>
            <a:ext cx="151996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Calibri"/>
                <a:ea typeface="Calibri"/>
                <a:cs typeface="Calibri"/>
                <a:sym typeface="Calibri"/>
              </a:rPr>
              <a:t>Vietnam</a:t>
            </a:r>
            <a:endParaRPr b="0" i="0" sz="1400" u="none" cap="none" strike="noStrike">
              <a:solidFill>
                <a:schemeClr val="dk1"/>
              </a:solidFill>
              <a:latin typeface="Calibri"/>
              <a:ea typeface="Calibri"/>
              <a:cs typeface="Calibri"/>
              <a:sym typeface="Calibri"/>
            </a:endParaRPr>
          </a:p>
        </p:txBody>
      </p:sp>
      <p:cxnSp>
        <p:nvCxnSpPr>
          <p:cNvPr id="287" name="Google Shape;287;p8"/>
          <p:cNvCxnSpPr/>
          <p:nvPr/>
        </p:nvCxnSpPr>
        <p:spPr>
          <a:xfrm rot="10800000">
            <a:off x="8272243" y="4767368"/>
            <a:ext cx="639050" cy="272715"/>
          </a:xfrm>
          <a:prstGeom prst="straightConnector1">
            <a:avLst/>
          </a:prstGeom>
          <a:noFill/>
          <a:ln cap="flat" cmpd="sng" w="57150">
            <a:solidFill>
              <a:srgbClr val="FFFF00"/>
            </a:solidFill>
            <a:prstDash val="solid"/>
            <a:miter lim="800000"/>
            <a:headEnd len="sm" w="sm" type="none"/>
            <a:tailEnd len="med" w="med" type="triangle"/>
          </a:ln>
        </p:spPr>
      </p:cxnSp>
      <p:cxnSp>
        <p:nvCxnSpPr>
          <p:cNvPr id="288" name="Google Shape;288;p8"/>
          <p:cNvCxnSpPr/>
          <p:nvPr/>
        </p:nvCxnSpPr>
        <p:spPr>
          <a:xfrm flipH="1">
            <a:off x="8502427" y="5931264"/>
            <a:ext cx="930797" cy="163343"/>
          </a:xfrm>
          <a:prstGeom prst="straightConnector1">
            <a:avLst/>
          </a:prstGeom>
          <a:noFill/>
          <a:ln cap="flat" cmpd="sng" w="57150">
            <a:solidFill>
              <a:srgbClr val="FFFF00"/>
            </a:solidFill>
            <a:prstDash val="solid"/>
            <a:miter lim="800000"/>
            <a:headEnd len="sm" w="sm" type="none"/>
            <a:tailEnd len="med" w="med" type="triangle"/>
          </a:ln>
        </p:spPr>
      </p:cxnSp>
      <p:sp>
        <p:nvSpPr>
          <p:cNvPr id="289" name="Google Shape;289;p8"/>
          <p:cNvSpPr txBox="1"/>
          <p:nvPr/>
        </p:nvSpPr>
        <p:spPr>
          <a:xfrm>
            <a:off x="9581580" y="5687803"/>
            <a:ext cx="151996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Calibri"/>
                <a:ea typeface="Calibri"/>
                <a:cs typeface="Calibri"/>
                <a:sym typeface="Calibri"/>
              </a:rPr>
              <a:t>Indonesia</a:t>
            </a:r>
            <a:endParaRPr b="0" i="0" sz="1400" u="none" cap="none" strike="noStrike">
              <a:solidFill>
                <a:schemeClr val="dk1"/>
              </a:solidFill>
              <a:latin typeface="Calibri"/>
              <a:ea typeface="Calibri"/>
              <a:cs typeface="Calibri"/>
              <a:sym typeface="Calibri"/>
            </a:endParaRPr>
          </a:p>
        </p:txBody>
      </p:sp>
      <p:sp>
        <p:nvSpPr>
          <p:cNvPr id="290" name="Google Shape;290;p8"/>
          <p:cNvSpPr txBox="1"/>
          <p:nvPr/>
        </p:nvSpPr>
        <p:spPr>
          <a:xfrm>
            <a:off x="5472828" y="4930037"/>
            <a:ext cx="885835"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Calibri"/>
                <a:ea typeface="Calibri"/>
                <a:cs typeface="Calibri"/>
                <a:sym typeface="Calibri"/>
              </a:rPr>
              <a:t>India</a:t>
            </a:r>
            <a:endParaRPr b="0" i="0" sz="1400" u="none" cap="none" strike="noStrike">
              <a:solidFill>
                <a:schemeClr val="dk1"/>
              </a:solidFill>
              <a:latin typeface="Calibri"/>
              <a:ea typeface="Calibri"/>
              <a:cs typeface="Calibri"/>
              <a:sym typeface="Calibri"/>
            </a:endParaRPr>
          </a:p>
        </p:txBody>
      </p:sp>
      <p:cxnSp>
        <p:nvCxnSpPr>
          <p:cNvPr id="291" name="Google Shape;291;p8"/>
          <p:cNvCxnSpPr/>
          <p:nvPr/>
        </p:nvCxnSpPr>
        <p:spPr>
          <a:xfrm flipH="1" rot="10800000">
            <a:off x="5718084" y="3955557"/>
            <a:ext cx="179781" cy="871964"/>
          </a:xfrm>
          <a:prstGeom prst="straightConnector1">
            <a:avLst/>
          </a:prstGeom>
          <a:noFill/>
          <a:ln cap="flat" cmpd="sng" w="57150">
            <a:solidFill>
              <a:srgbClr val="FFFF00"/>
            </a:solidFill>
            <a:prstDash val="solid"/>
            <a:miter lim="800000"/>
            <a:headEnd len="sm" w="sm" type="none"/>
            <a:tailEnd len="med" w="med" type="triangle"/>
          </a:ln>
        </p:spPr>
      </p:cxnSp>
      <p:cxnSp>
        <p:nvCxnSpPr>
          <p:cNvPr id="292" name="Google Shape;292;p8"/>
          <p:cNvCxnSpPr/>
          <p:nvPr/>
        </p:nvCxnSpPr>
        <p:spPr>
          <a:xfrm>
            <a:off x="6916728" y="2911906"/>
            <a:ext cx="258936" cy="671339"/>
          </a:xfrm>
          <a:prstGeom prst="straightConnector1">
            <a:avLst/>
          </a:prstGeom>
          <a:noFill/>
          <a:ln cap="flat" cmpd="sng" w="57150">
            <a:solidFill>
              <a:srgbClr val="FFFF00"/>
            </a:solidFill>
            <a:prstDash val="solid"/>
            <a:miter lim="800000"/>
            <a:headEnd len="sm" w="sm" type="none"/>
            <a:tailEnd len="med" w="med" type="triangle"/>
          </a:ln>
        </p:spPr>
      </p:cxnSp>
      <p:sp>
        <p:nvSpPr>
          <p:cNvPr id="293" name="Google Shape;293;p8"/>
          <p:cNvSpPr txBox="1"/>
          <p:nvPr/>
        </p:nvSpPr>
        <p:spPr>
          <a:xfrm>
            <a:off x="5598679" y="2499750"/>
            <a:ext cx="151996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Calibri"/>
                <a:ea typeface="Calibri"/>
                <a:cs typeface="Calibri"/>
                <a:sym typeface="Calibri"/>
              </a:rPr>
              <a:t>Bangladesh</a:t>
            </a:r>
            <a:endParaRPr/>
          </a:p>
        </p:txBody>
      </p:sp>
      <p:sp>
        <p:nvSpPr>
          <p:cNvPr id="294" name="Google Shape;294;p8"/>
          <p:cNvSpPr txBox="1"/>
          <p:nvPr/>
        </p:nvSpPr>
        <p:spPr>
          <a:xfrm>
            <a:off x="11191540" y="3305299"/>
            <a:ext cx="790851"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Calibri"/>
                <a:ea typeface="Calibri"/>
                <a:cs typeface="Calibri"/>
                <a:sym typeface="Calibri"/>
              </a:rPr>
              <a:t>Japan</a:t>
            </a:r>
            <a:endParaRPr b="0" i="0" sz="1400" u="none" cap="none" strike="noStrike">
              <a:solidFill>
                <a:schemeClr val="dk1"/>
              </a:solidFill>
              <a:latin typeface="Calibri"/>
              <a:ea typeface="Calibri"/>
              <a:cs typeface="Calibri"/>
              <a:sym typeface="Calibri"/>
            </a:endParaRPr>
          </a:p>
        </p:txBody>
      </p:sp>
      <p:cxnSp>
        <p:nvCxnSpPr>
          <p:cNvPr id="295" name="Google Shape;295;p8"/>
          <p:cNvCxnSpPr/>
          <p:nvPr/>
        </p:nvCxnSpPr>
        <p:spPr>
          <a:xfrm rot="10800000">
            <a:off x="11061100" y="2796768"/>
            <a:ext cx="319565" cy="568577"/>
          </a:xfrm>
          <a:prstGeom prst="straightConnector1">
            <a:avLst/>
          </a:prstGeom>
          <a:noFill/>
          <a:ln cap="flat" cmpd="sng" w="57150">
            <a:solidFill>
              <a:srgbClr val="FFFF00"/>
            </a:solidFill>
            <a:prstDash val="solid"/>
            <a:miter lim="800000"/>
            <a:headEnd len="sm" w="sm" type="none"/>
            <a:tailEnd len="med" w="med" type="triangle"/>
          </a:ln>
        </p:spPr>
      </p:cxnSp>
      <p:sp>
        <p:nvSpPr>
          <p:cNvPr id="296" name="Google Shape;296;p8"/>
          <p:cNvSpPr txBox="1"/>
          <p:nvPr/>
        </p:nvSpPr>
        <p:spPr>
          <a:xfrm>
            <a:off x="10072930" y="4587621"/>
            <a:ext cx="151996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Calibri"/>
                <a:ea typeface="Calibri"/>
                <a:cs typeface="Calibri"/>
                <a:sym typeface="Calibri"/>
              </a:rPr>
              <a:t>Philippines</a:t>
            </a:r>
            <a:endParaRPr b="0" i="0" sz="1400" u="none" cap="none" strike="noStrike">
              <a:solidFill>
                <a:schemeClr val="dk1"/>
              </a:solidFill>
              <a:latin typeface="Calibri"/>
              <a:ea typeface="Calibri"/>
              <a:cs typeface="Calibri"/>
              <a:sym typeface="Calibri"/>
            </a:endParaRPr>
          </a:p>
        </p:txBody>
      </p:sp>
      <p:cxnSp>
        <p:nvCxnSpPr>
          <p:cNvPr id="297" name="Google Shape;297;p8"/>
          <p:cNvCxnSpPr/>
          <p:nvPr/>
        </p:nvCxnSpPr>
        <p:spPr>
          <a:xfrm rot="10800000">
            <a:off x="9433224" y="4438463"/>
            <a:ext cx="639050" cy="272715"/>
          </a:xfrm>
          <a:prstGeom prst="straightConnector1">
            <a:avLst/>
          </a:prstGeom>
          <a:noFill/>
          <a:ln cap="flat" cmpd="sng" w="57150">
            <a:solidFill>
              <a:srgbClr val="FFFF00"/>
            </a:solidFill>
            <a:prstDash val="solid"/>
            <a:miter lim="800000"/>
            <a:headEnd len="sm" w="sm" type="none"/>
            <a:tailEnd len="med" w="med" type="triangle"/>
          </a:ln>
        </p:spPr>
      </p:cxnSp>
      <p:pic>
        <p:nvPicPr>
          <p:cNvPr id="298" name="Google Shape;298;p8"/>
          <p:cNvPicPr preferRelativeResize="0"/>
          <p:nvPr/>
        </p:nvPicPr>
        <p:blipFill rotWithShape="1">
          <a:blip r:embed="rId4">
            <a:alphaModFix/>
          </a:blip>
          <a:srcRect b="0" l="0" r="0" t="0"/>
          <a:stretch/>
        </p:blipFill>
        <p:spPr>
          <a:xfrm>
            <a:off x="5602719" y="5309102"/>
            <a:ext cx="586193" cy="482946"/>
          </a:xfrm>
          <a:prstGeom prst="rect">
            <a:avLst/>
          </a:prstGeom>
          <a:solidFill>
            <a:schemeClr val="lt1"/>
          </a:solidFill>
          <a:ln>
            <a:noFill/>
          </a:ln>
        </p:spPr>
      </p:pic>
      <p:pic>
        <p:nvPicPr>
          <p:cNvPr id="299" name="Google Shape;299;p8"/>
          <p:cNvPicPr preferRelativeResize="0"/>
          <p:nvPr/>
        </p:nvPicPr>
        <p:blipFill rotWithShape="1">
          <a:blip r:embed="rId5">
            <a:alphaModFix/>
          </a:blip>
          <a:srcRect b="0" l="0" r="0" t="0"/>
          <a:stretch/>
        </p:blipFill>
        <p:spPr>
          <a:xfrm>
            <a:off x="6688620" y="5055682"/>
            <a:ext cx="927508" cy="410606"/>
          </a:xfrm>
          <a:prstGeom prst="rect">
            <a:avLst/>
          </a:prstGeom>
          <a:solidFill>
            <a:schemeClr val="lt1"/>
          </a:solidFill>
          <a:ln>
            <a:noFill/>
          </a:ln>
        </p:spPr>
      </p:pic>
      <p:pic>
        <p:nvPicPr>
          <p:cNvPr id="300" name="Google Shape;300;p8"/>
          <p:cNvPicPr preferRelativeResize="0"/>
          <p:nvPr/>
        </p:nvPicPr>
        <p:blipFill rotWithShape="1">
          <a:blip r:embed="rId6">
            <a:alphaModFix/>
          </a:blip>
          <a:srcRect b="0" l="0" r="0" t="0"/>
          <a:stretch/>
        </p:blipFill>
        <p:spPr>
          <a:xfrm>
            <a:off x="9786012" y="6029842"/>
            <a:ext cx="878240" cy="343345"/>
          </a:xfrm>
          <a:prstGeom prst="rect">
            <a:avLst/>
          </a:prstGeom>
          <a:solidFill>
            <a:schemeClr val="lt1"/>
          </a:solidFill>
          <a:ln>
            <a:noFill/>
          </a:ln>
        </p:spPr>
      </p:pic>
      <p:pic>
        <p:nvPicPr>
          <p:cNvPr descr="Vietnam National Space Center – VNSC – Liftoff your Dream" id="301" name="Google Shape;301;p8"/>
          <p:cNvPicPr preferRelativeResize="0"/>
          <p:nvPr/>
        </p:nvPicPr>
        <p:blipFill rotWithShape="1">
          <a:blip r:embed="rId7">
            <a:alphaModFix/>
          </a:blip>
          <a:srcRect b="0" l="0" r="0" t="0"/>
          <a:stretch/>
        </p:blipFill>
        <p:spPr>
          <a:xfrm>
            <a:off x="8240534" y="5173104"/>
            <a:ext cx="577027" cy="390194"/>
          </a:xfrm>
          <a:prstGeom prst="rect">
            <a:avLst/>
          </a:prstGeom>
          <a:noFill/>
          <a:ln>
            <a:noFill/>
          </a:ln>
        </p:spPr>
      </p:pic>
      <p:pic>
        <p:nvPicPr>
          <p:cNvPr descr="W.Takeuchi Lab - Institute of Industrial Science, the University of Tokyo" id="302" name="Google Shape;302;p8"/>
          <p:cNvPicPr preferRelativeResize="0"/>
          <p:nvPr/>
        </p:nvPicPr>
        <p:blipFill rotWithShape="1">
          <a:blip r:embed="rId8">
            <a:alphaModFix/>
          </a:blip>
          <a:srcRect b="0" l="0" r="0" t="0"/>
          <a:stretch/>
        </p:blipFill>
        <p:spPr>
          <a:xfrm>
            <a:off x="11664154" y="4104739"/>
            <a:ext cx="430106" cy="444547"/>
          </a:xfrm>
          <a:prstGeom prst="rect">
            <a:avLst/>
          </a:prstGeom>
          <a:noFill/>
          <a:ln>
            <a:noFill/>
          </a:ln>
        </p:spPr>
      </p:pic>
      <p:pic>
        <p:nvPicPr>
          <p:cNvPr id="303" name="Google Shape;303;p8"/>
          <p:cNvPicPr preferRelativeResize="0"/>
          <p:nvPr/>
        </p:nvPicPr>
        <p:blipFill rotWithShape="1">
          <a:blip r:embed="rId9">
            <a:alphaModFix/>
          </a:blip>
          <a:srcRect b="0" l="0" r="0" t="0"/>
          <a:stretch/>
        </p:blipFill>
        <p:spPr>
          <a:xfrm>
            <a:off x="10508131" y="4920864"/>
            <a:ext cx="1105939" cy="398973"/>
          </a:xfrm>
          <a:prstGeom prst="rect">
            <a:avLst/>
          </a:prstGeom>
          <a:noFill/>
          <a:ln>
            <a:noFill/>
          </a:ln>
        </p:spPr>
      </p:pic>
      <p:pic>
        <p:nvPicPr>
          <p:cNvPr id="304" name="Google Shape;304;p8"/>
          <p:cNvPicPr preferRelativeResize="0"/>
          <p:nvPr/>
        </p:nvPicPr>
        <p:blipFill rotWithShape="1">
          <a:blip r:embed="rId10">
            <a:alphaModFix/>
          </a:blip>
          <a:srcRect b="0" l="0" r="0" t="0"/>
          <a:stretch/>
        </p:blipFill>
        <p:spPr>
          <a:xfrm>
            <a:off x="6724718" y="2180996"/>
            <a:ext cx="505855" cy="623540"/>
          </a:xfrm>
          <a:prstGeom prst="rect">
            <a:avLst/>
          </a:prstGeom>
          <a:solidFill>
            <a:schemeClr val="lt1"/>
          </a:solidFill>
          <a:ln>
            <a:noFill/>
          </a:ln>
        </p:spPr>
      </p:pic>
      <p:pic>
        <p:nvPicPr>
          <p:cNvPr descr="droppedImage.png" id="305" name="Google Shape;305;p8"/>
          <p:cNvPicPr preferRelativeResize="0"/>
          <p:nvPr/>
        </p:nvPicPr>
        <p:blipFill rotWithShape="1">
          <a:blip r:embed="rId11">
            <a:alphaModFix/>
          </a:blip>
          <a:srcRect b="0" l="0" r="0" t="0"/>
          <a:stretch/>
        </p:blipFill>
        <p:spPr>
          <a:xfrm>
            <a:off x="10965049" y="3590915"/>
            <a:ext cx="831233" cy="444547"/>
          </a:xfrm>
          <a:prstGeom prst="rect">
            <a:avLst/>
          </a:prstGeom>
          <a:noFill/>
          <a:ln>
            <a:noFill/>
          </a:ln>
        </p:spPr>
      </p:pic>
      <p:pic>
        <p:nvPicPr>
          <p:cNvPr id="306" name="Google Shape;306;p8"/>
          <p:cNvPicPr preferRelativeResize="0"/>
          <p:nvPr/>
        </p:nvPicPr>
        <p:blipFill rotWithShape="1">
          <a:blip r:embed="rId12">
            <a:alphaModFix/>
          </a:blip>
          <a:srcRect b="0" l="0" r="0" t="0"/>
          <a:stretch/>
        </p:blipFill>
        <p:spPr>
          <a:xfrm>
            <a:off x="8893063" y="5218855"/>
            <a:ext cx="765143" cy="324825"/>
          </a:xfrm>
          <a:prstGeom prst="rect">
            <a:avLst/>
          </a:prstGeom>
          <a:noFill/>
          <a:ln>
            <a:noFill/>
          </a:ln>
        </p:spPr>
      </p:pic>
      <p:sp>
        <p:nvSpPr>
          <p:cNvPr id="307" name="Google Shape;307;p8"/>
          <p:cNvSpPr txBox="1"/>
          <p:nvPr/>
        </p:nvSpPr>
        <p:spPr>
          <a:xfrm>
            <a:off x="5115074" y="1168073"/>
            <a:ext cx="6974304"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D71F3A"/>
                </a:solidFill>
                <a:latin typeface="Calibri"/>
                <a:ea typeface="Calibri"/>
                <a:cs typeface="Calibri"/>
                <a:sym typeface="Calibri"/>
              </a:rPr>
              <a:t>International Collaboration </a:t>
            </a:r>
            <a:endParaRPr b="0" i="0" sz="2400" u="none" cap="none" strike="noStrike">
              <a:solidFill>
                <a:srgbClr val="D71F3A"/>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9"/>
          <p:cNvSpPr txBox="1"/>
          <p:nvPr>
            <p:ph idx="1" type="body"/>
          </p:nvPr>
        </p:nvSpPr>
        <p:spPr>
          <a:xfrm>
            <a:off x="182919" y="995016"/>
            <a:ext cx="11495400" cy="118888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1" lang="en-US" sz="1800">
                <a:solidFill>
                  <a:srgbClr val="D71F3A"/>
                </a:solidFill>
              </a:rPr>
              <a:t>Automatic water-level equipment </a:t>
            </a:r>
            <a:r>
              <a:rPr lang="en-US" sz="1800"/>
              <a:t>(manufactured by  company in Japan, Thailand and VIetnam) have been installed in each study site through international collaboration.</a:t>
            </a:r>
            <a:endParaRPr/>
          </a:p>
          <a:p>
            <a:pPr indent="-406400" lvl="0" marL="457200" marR="0" rtl="0" algn="l">
              <a:lnSpc>
                <a:spcPct val="115000"/>
              </a:lnSpc>
              <a:spcBef>
                <a:spcPts val="1000"/>
              </a:spcBef>
              <a:spcAft>
                <a:spcPts val="0"/>
              </a:spcAft>
              <a:buClr>
                <a:schemeClr val="dk1"/>
              </a:buClr>
              <a:buSzPts val="2800"/>
              <a:buFont typeface="Montserrat"/>
              <a:buChar char="❖"/>
            </a:pPr>
            <a:r>
              <a:rPr b="1" lang="en-US" sz="1800">
                <a:solidFill>
                  <a:srgbClr val="D71F3A"/>
                </a:solidFill>
              </a:rPr>
              <a:t>Validation of water inundation monitoring with ALOS-2 PALSAR-2 </a:t>
            </a:r>
            <a:r>
              <a:rPr lang="en-US" sz="1800"/>
              <a:t>will be done. </a:t>
            </a:r>
            <a:endParaRPr/>
          </a:p>
        </p:txBody>
      </p:sp>
      <p:sp>
        <p:nvSpPr>
          <p:cNvPr id="313" name="Google Shape;313;p9"/>
          <p:cNvSpPr txBox="1"/>
          <p:nvPr>
            <p:ph type="title"/>
          </p:nvPr>
        </p:nvSpPr>
        <p:spPr>
          <a:xfrm>
            <a:off x="176048" y="40886"/>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3200"/>
              <a:t>CH4Rice Project:   </a:t>
            </a:r>
            <a:br>
              <a:rPr b="1" lang="en-US" sz="3200"/>
            </a:br>
            <a:r>
              <a:rPr b="1" lang="en-US" sz="3200"/>
              <a:t>in-situ  Measurements for Validation</a:t>
            </a:r>
            <a:endParaRPr b="1" sz="3200"/>
          </a:p>
        </p:txBody>
      </p:sp>
      <p:pic>
        <p:nvPicPr>
          <p:cNvPr descr="A group of people standing in a room&#10;&#10;Description automatically generated" id="314" name="Google Shape;314;p9"/>
          <p:cNvPicPr preferRelativeResize="0"/>
          <p:nvPr/>
        </p:nvPicPr>
        <p:blipFill rotWithShape="1">
          <a:blip r:embed="rId3">
            <a:alphaModFix/>
          </a:blip>
          <a:srcRect b="0" l="0" r="0" t="0"/>
          <a:stretch/>
        </p:blipFill>
        <p:spPr>
          <a:xfrm>
            <a:off x="324233" y="2400532"/>
            <a:ext cx="2583864" cy="1937898"/>
          </a:xfrm>
          <a:prstGeom prst="rect">
            <a:avLst/>
          </a:prstGeom>
          <a:noFill/>
          <a:ln>
            <a:noFill/>
          </a:ln>
        </p:spPr>
      </p:pic>
      <p:pic>
        <p:nvPicPr>
          <p:cNvPr id="315" name="Google Shape;315;p9"/>
          <p:cNvPicPr preferRelativeResize="0"/>
          <p:nvPr/>
        </p:nvPicPr>
        <p:blipFill rotWithShape="1">
          <a:blip r:embed="rId4">
            <a:alphaModFix/>
          </a:blip>
          <a:srcRect b="0" l="0" r="0" t="0"/>
          <a:stretch/>
        </p:blipFill>
        <p:spPr>
          <a:xfrm>
            <a:off x="324233" y="4446626"/>
            <a:ext cx="2583864" cy="1940875"/>
          </a:xfrm>
          <a:prstGeom prst="rect">
            <a:avLst/>
          </a:prstGeom>
          <a:noFill/>
          <a:ln>
            <a:noFill/>
          </a:ln>
        </p:spPr>
      </p:pic>
      <p:pic>
        <p:nvPicPr>
          <p:cNvPr id="316" name="Google Shape;316;p9"/>
          <p:cNvPicPr preferRelativeResize="0"/>
          <p:nvPr/>
        </p:nvPicPr>
        <p:blipFill rotWithShape="1">
          <a:blip r:embed="rId5">
            <a:alphaModFix/>
          </a:blip>
          <a:srcRect b="0" l="0" r="0" t="0"/>
          <a:stretch/>
        </p:blipFill>
        <p:spPr>
          <a:xfrm>
            <a:off x="3172957" y="2456202"/>
            <a:ext cx="2492804" cy="3901020"/>
          </a:xfrm>
          <a:prstGeom prst="rect">
            <a:avLst/>
          </a:prstGeom>
          <a:noFill/>
          <a:ln>
            <a:noFill/>
          </a:ln>
        </p:spPr>
      </p:pic>
      <p:pic>
        <p:nvPicPr>
          <p:cNvPr id="317" name="Google Shape;317;p9"/>
          <p:cNvPicPr preferRelativeResize="0"/>
          <p:nvPr/>
        </p:nvPicPr>
        <p:blipFill rotWithShape="1">
          <a:blip r:embed="rId6">
            <a:alphaModFix/>
          </a:blip>
          <a:srcRect b="0" l="0" r="0" t="0"/>
          <a:stretch/>
        </p:blipFill>
        <p:spPr>
          <a:xfrm>
            <a:off x="5930619" y="2482247"/>
            <a:ext cx="2177552" cy="3874975"/>
          </a:xfrm>
          <a:prstGeom prst="rect">
            <a:avLst/>
          </a:prstGeom>
          <a:noFill/>
          <a:ln>
            <a:noFill/>
          </a:ln>
        </p:spPr>
      </p:pic>
      <p:sp>
        <p:nvSpPr>
          <p:cNvPr id="318" name="Google Shape;318;p9"/>
          <p:cNvSpPr txBox="1"/>
          <p:nvPr/>
        </p:nvSpPr>
        <p:spPr>
          <a:xfrm>
            <a:off x="465688" y="2456202"/>
            <a:ext cx="1205094"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Vietnam</a:t>
            </a:r>
            <a:endParaRPr b="1" i="0" sz="1600" u="none" cap="none" strike="noStrike">
              <a:solidFill>
                <a:srgbClr val="000000"/>
              </a:solidFill>
              <a:latin typeface="Arial"/>
              <a:ea typeface="Arial"/>
              <a:cs typeface="Arial"/>
              <a:sym typeface="Arial"/>
            </a:endParaRPr>
          </a:p>
        </p:txBody>
      </p:sp>
      <p:sp>
        <p:nvSpPr>
          <p:cNvPr id="319" name="Google Shape;319;p9"/>
          <p:cNvSpPr txBox="1"/>
          <p:nvPr/>
        </p:nvSpPr>
        <p:spPr>
          <a:xfrm>
            <a:off x="411071" y="4490050"/>
            <a:ext cx="1205094"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Japan</a:t>
            </a:r>
            <a:endParaRPr b="1" i="0" sz="1600" u="none" cap="none" strike="noStrike">
              <a:solidFill>
                <a:srgbClr val="000000"/>
              </a:solidFill>
              <a:latin typeface="Arial"/>
              <a:ea typeface="Arial"/>
              <a:cs typeface="Arial"/>
              <a:sym typeface="Arial"/>
            </a:endParaRPr>
          </a:p>
        </p:txBody>
      </p:sp>
      <p:sp>
        <p:nvSpPr>
          <p:cNvPr id="320" name="Google Shape;320;p9"/>
          <p:cNvSpPr txBox="1"/>
          <p:nvPr/>
        </p:nvSpPr>
        <p:spPr>
          <a:xfrm>
            <a:off x="3214264" y="2512146"/>
            <a:ext cx="1534033"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Bangladesh</a:t>
            </a:r>
            <a:endParaRPr b="1" i="0" sz="1600" u="none" cap="none" strike="noStrike">
              <a:solidFill>
                <a:srgbClr val="000000"/>
              </a:solidFill>
              <a:latin typeface="Arial"/>
              <a:ea typeface="Arial"/>
              <a:cs typeface="Arial"/>
              <a:sym typeface="Arial"/>
            </a:endParaRPr>
          </a:p>
        </p:txBody>
      </p:sp>
      <p:sp>
        <p:nvSpPr>
          <p:cNvPr id="321" name="Google Shape;321;p9"/>
          <p:cNvSpPr txBox="1"/>
          <p:nvPr/>
        </p:nvSpPr>
        <p:spPr>
          <a:xfrm>
            <a:off x="5985615" y="2525180"/>
            <a:ext cx="1205094"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Indonesia</a:t>
            </a:r>
            <a:endParaRPr b="1" i="0" sz="1600" u="none" cap="none" strike="noStrike">
              <a:solidFill>
                <a:srgbClr val="000000"/>
              </a:solidFill>
              <a:latin typeface="Arial"/>
              <a:ea typeface="Arial"/>
              <a:cs typeface="Arial"/>
              <a:sym typeface="Arial"/>
            </a:endParaRPr>
          </a:p>
        </p:txBody>
      </p:sp>
      <p:pic>
        <p:nvPicPr>
          <p:cNvPr id="322" name="Google Shape;322;p9"/>
          <p:cNvPicPr preferRelativeResize="0"/>
          <p:nvPr/>
        </p:nvPicPr>
        <p:blipFill rotWithShape="1">
          <a:blip r:embed="rId7">
            <a:alphaModFix/>
          </a:blip>
          <a:srcRect b="0" l="0" r="0" t="0"/>
          <a:stretch/>
        </p:blipFill>
        <p:spPr>
          <a:xfrm>
            <a:off x="8473248" y="2315782"/>
            <a:ext cx="3030350" cy="1904880"/>
          </a:xfrm>
          <a:prstGeom prst="rect">
            <a:avLst/>
          </a:prstGeom>
          <a:noFill/>
          <a:ln>
            <a:noFill/>
          </a:ln>
        </p:spPr>
      </p:pic>
      <p:pic>
        <p:nvPicPr>
          <p:cNvPr id="323" name="Google Shape;323;p9"/>
          <p:cNvPicPr preferRelativeResize="0"/>
          <p:nvPr/>
        </p:nvPicPr>
        <p:blipFill rotWithShape="1">
          <a:blip r:embed="rId8">
            <a:alphaModFix/>
          </a:blip>
          <a:srcRect b="0" l="0" r="0" t="0"/>
          <a:stretch/>
        </p:blipFill>
        <p:spPr>
          <a:xfrm>
            <a:off x="8613151" y="4287019"/>
            <a:ext cx="2825761" cy="2100482"/>
          </a:xfrm>
          <a:prstGeom prst="rect">
            <a:avLst/>
          </a:prstGeom>
          <a:noFill/>
          <a:ln>
            <a:noFill/>
          </a:ln>
        </p:spPr>
      </p:pic>
      <p:sp>
        <p:nvSpPr>
          <p:cNvPr id="324" name="Google Shape;324;p9"/>
          <p:cNvSpPr txBox="1"/>
          <p:nvPr/>
        </p:nvSpPr>
        <p:spPr>
          <a:xfrm>
            <a:off x="9385876" y="4419734"/>
            <a:ext cx="1205094"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Thailand</a:t>
            </a:r>
            <a:endParaRPr b="1" i="0" sz="1600" u="none" cap="none" strike="noStrike">
              <a:solidFill>
                <a:srgbClr val="000000"/>
              </a:solidFill>
              <a:latin typeface="Arial"/>
              <a:ea typeface="Arial"/>
              <a:cs typeface="Arial"/>
              <a:sym typeface="Arial"/>
            </a:endParaRPr>
          </a:p>
        </p:txBody>
      </p:sp>
      <p:sp>
        <p:nvSpPr>
          <p:cNvPr id="325" name="Google Shape;325;p9"/>
          <p:cNvSpPr txBox="1"/>
          <p:nvPr/>
        </p:nvSpPr>
        <p:spPr>
          <a:xfrm>
            <a:off x="8373029" y="2359025"/>
            <a:ext cx="3206482"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Near Real-time Monitoring</a:t>
            </a:r>
            <a:endParaRPr b="1" i="0" sz="1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