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Roboto Medium"/>
      <p:regular r:id="rId22"/>
      <p:bold r:id="rId23"/>
      <p:italic r:id="rId24"/>
      <p:boldItalic r:id="rId25"/>
    </p:embeddedFont>
    <p:embeddedFont>
      <p:font typeface="Montserrat"/>
      <p:regular r:id="rId26"/>
      <p:bold r:id="rId27"/>
      <p:italic r:id="rId28"/>
      <p:boldItalic r:id="rId29"/>
    </p:embeddedFont>
    <p:embeddedFont>
      <p:font typeface="Poppins"/>
      <p:regular r:id="rId30"/>
      <p:bold r:id="rId31"/>
      <p:italic r:id="rId32"/>
      <p:boldItalic r:id="rId33"/>
    </p:embeddedFont>
    <p:embeddedFont>
      <p:font typeface="Inter"/>
      <p:regular r:id="rId34"/>
      <p:bold r:id="rId35"/>
    </p:embeddedFont>
    <p:embeddedFont>
      <p:font typeface="Roboto Condensed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0" roundtripDataSignature="AMtx7mi9aEUzVUIfy+bsmXHLRIanWHB6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font" Target="fonts/Roboto-italic.fntdata"/><Relationship Id="rId22" Type="http://schemas.openxmlformats.org/officeDocument/2006/relationships/font" Target="fonts/RobotoMedium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RobotoMedium-italic.fntdata"/><Relationship Id="rId23" Type="http://schemas.openxmlformats.org/officeDocument/2006/relationships/font" Target="fonts/RobotoMedium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Montserrat-regular.fntdata"/><Relationship Id="rId25" Type="http://schemas.openxmlformats.org/officeDocument/2006/relationships/font" Target="fonts/RobotoMedium-boldItalic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-bold.fntdata"/><Relationship Id="rId30" Type="http://schemas.openxmlformats.org/officeDocument/2006/relationships/font" Target="fonts/Poppins-regular.fntdata"/><Relationship Id="rId11" Type="http://schemas.openxmlformats.org/officeDocument/2006/relationships/slide" Target="slides/slide6.xml"/><Relationship Id="rId33" Type="http://schemas.openxmlformats.org/officeDocument/2006/relationships/font" Target="fonts/Poppins-boldItalic.fntdata"/><Relationship Id="rId10" Type="http://schemas.openxmlformats.org/officeDocument/2006/relationships/slide" Target="slides/slide5.xml"/><Relationship Id="rId32" Type="http://schemas.openxmlformats.org/officeDocument/2006/relationships/font" Target="fonts/Poppins-italic.fntdata"/><Relationship Id="rId13" Type="http://schemas.openxmlformats.org/officeDocument/2006/relationships/slide" Target="slides/slide8.xml"/><Relationship Id="rId35" Type="http://schemas.openxmlformats.org/officeDocument/2006/relationships/font" Target="fonts/Inter-bold.fntdata"/><Relationship Id="rId12" Type="http://schemas.openxmlformats.org/officeDocument/2006/relationships/slide" Target="slides/slide7.xml"/><Relationship Id="rId34" Type="http://schemas.openxmlformats.org/officeDocument/2006/relationships/font" Target="fonts/Inter-regular.fntdata"/><Relationship Id="rId15" Type="http://schemas.openxmlformats.org/officeDocument/2006/relationships/slide" Target="slides/slide10.xml"/><Relationship Id="rId37" Type="http://schemas.openxmlformats.org/officeDocument/2006/relationships/font" Target="fonts/RobotoCondensed-bold.fntdata"/><Relationship Id="rId14" Type="http://schemas.openxmlformats.org/officeDocument/2006/relationships/slide" Target="slides/slide9.xml"/><Relationship Id="rId36" Type="http://schemas.openxmlformats.org/officeDocument/2006/relationships/font" Target="fonts/RobotoCondensed-regular.fntdata"/><Relationship Id="rId17" Type="http://schemas.openxmlformats.org/officeDocument/2006/relationships/slide" Target="slides/slide12.xml"/><Relationship Id="rId39" Type="http://schemas.openxmlformats.org/officeDocument/2006/relationships/font" Target="fonts/RobotoCondensed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Condensed-italic.fntdata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crandles/Downloads/range-of-reported-and-estimated-methane-emissions-from-oil-and-gas-operations.xlsx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rgbClr val="06AE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D-4F48-9417-C60B86C8479B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D-4F48-9417-C60B86C8479B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D-4F48-9417-C60B86C8479B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7CD-4F48-9417-C60B86C8479B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CD-4F48-9417-C60B86C84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Percent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5AE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6B-4843-9172-99905C6C4AC9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6B-4843-9172-99905C6C4AC9}"/>
              </c:ext>
            </c:extLst>
          </c:dPt>
          <c:cat>
            <c:strRef>
              <c:f>Sheet1!$A$3:$A$4</c:f>
              <c:strCache>
                <c:ptCount val="2"/>
                <c:pt idx="0">
                  <c:v>In GMP</c:v>
                </c:pt>
                <c:pt idx="1">
                  <c:v>Out of GMP</c:v>
                </c:pt>
              </c:strCache>
            </c:strRef>
          </c:cat>
          <c:val>
            <c:numRef>
              <c:f>Sheet1!$B$3:$B$4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6B-4843-9172-99905C6C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rgbClr val="06AE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DA-3644-A668-1DE66F1D8434}"/>
              </c:ext>
            </c:extLst>
          </c:dPt>
          <c:dPt>
            <c:idx val="1"/>
            <c:bubble3D val="0"/>
            <c:spPr>
              <a:solidFill>
                <a:srgbClr val="05425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DA-3644-A668-1DE66F1D8434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DA-3644-A668-1DE66F1D8434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DA-3644-A668-1DE66F1D8434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DA-3644-A668-1DE66F1D8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0160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305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7.jpg"/><Relationship Id="rId4" Type="http://schemas.openxmlformats.org/officeDocument/2006/relationships/image" Target="../media/image2.jp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4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4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4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4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4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4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Title and Content">
  <p:cSld name="25_Title and Content">
    <p:bg>
      <p:bgPr>
        <a:solidFill>
          <a:srgbClr val="054254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4"/>
          <p:cNvSpPr/>
          <p:nvPr>
            <p:ph idx="2" type="pic"/>
          </p:nvPr>
        </p:nvSpPr>
        <p:spPr>
          <a:xfrm>
            <a:off x="7662" y="0"/>
            <a:ext cx="6096000" cy="686915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2" name="Google Shape;72;p24"/>
          <p:cNvSpPr/>
          <p:nvPr/>
        </p:nvSpPr>
        <p:spPr>
          <a:xfrm>
            <a:off x="6111324" y="0"/>
            <a:ext cx="6080676" cy="6858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4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4"/>
          <p:cNvSpPr/>
          <p:nvPr/>
        </p:nvSpPr>
        <p:spPr>
          <a:xfrm>
            <a:off x="0" y="6618161"/>
            <a:ext cx="12192000" cy="192360"/>
          </a:xfrm>
          <a:prstGeom prst="rect">
            <a:avLst/>
          </a:prstGeom>
          <a:solidFill>
            <a:srgbClr val="06AEFF"/>
          </a:soli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" name="Google Shape;7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99909" y="296652"/>
            <a:ext cx="717550" cy="52271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4"/>
          <p:cNvSpPr/>
          <p:nvPr>
            <p:ph idx="3" type="pic"/>
          </p:nvPr>
        </p:nvSpPr>
        <p:spPr>
          <a:xfrm>
            <a:off x="6111324" y="1097277"/>
            <a:ext cx="4983394" cy="439105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/>
          <p:nvPr>
            <p:ph idx="2" type="pic"/>
          </p:nvPr>
        </p:nvSpPr>
        <p:spPr>
          <a:xfrm>
            <a:off x="5087257" y="3831772"/>
            <a:ext cx="3085993" cy="131172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0" name="Google Shape;80;p26"/>
          <p:cNvSpPr/>
          <p:nvPr>
            <p:ph idx="3" type="pic"/>
          </p:nvPr>
        </p:nvSpPr>
        <p:spPr>
          <a:xfrm>
            <a:off x="5096546" y="1652580"/>
            <a:ext cx="1776423" cy="17764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Title and Content">
  <p:cSld name="17_Title and Conte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7"/>
          <p:cNvSpPr/>
          <p:nvPr/>
        </p:nvSpPr>
        <p:spPr>
          <a:xfrm>
            <a:off x="8618226" y="0"/>
            <a:ext cx="3573774" cy="65253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7"/>
          <p:cNvSpPr/>
          <p:nvPr/>
        </p:nvSpPr>
        <p:spPr>
          <a:xfrm>
            <a:off x="8618347" y="2573565"/>
            <a:ext cx="2476373" cy="14409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7"/>
          <p:cNvSpPr/>
          <p:nvPr/>
        </p:nvSpPr>
        <p:spPr>
          <a:xfrm>
            <a:off x="6111324" y="2573565"/>
            <a:ext cx="2476373" cy="14409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7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7"/>
          <p:cNvSpPr/>
          <p:nvPr>
            <p:ph idx="2" type="pic"/>
          </p:nvPr>
        </p:nvSpPr>
        <p:spPr>
          <a:xfrm>
            <a:off x="6111324" y="1097277"/>
            <a:ext cx="4983394" cy="439105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Title and Content">
  <p:cSld name="21_Title and Conte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8"/>
          <p:cNvSpPr/>
          <p:nvPr/>
        </p:nvSpPr>
        <p:spPr>
          <a:xfrm>
            <a:off x="6111324" y="0"/>
            <a:ext cx="2476373" cy="105864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8"/>
          <p:cNvSpPr/>
          <p:nvPr/>
        </p:nvSpPr>
        <p:spPr>
          <a:xfrm>
            <a:off x="3604186" y="5526140"/>
            <a:ext cx="2476373" cy="99920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8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8"/>
          <p:cNvSpPr/>
          <p:nvPr/>
        </p:nvSpPr>
        <p:spPr>
          <a:xfrm>
            <a:off x="11125367" y="1097277"/>
            <a:ext cx="1066633" cy="29171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Title and Content">
  <p:cSld name="18_Title and Content">
    <p:bg>
      <p:bgPr>
        <a:solidFill>
          <a:srgbClr val="054254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9"/>
          <p:cNvSpPr/>
          <p:nvPr/>
        </p:nvSpPr>
        <p:spPr>
          <a:xfrm>
            <a:off x="6111324" y="0"/>
            <a:ext cx="2476373" cy="1058642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9"/>
          <p:cNvSpPr/>
          <p:nvPr/>
        </p:nvSpPr>
        <p:spPr>
          <a:xfrm>
            <a:off x="3604186" y="5526140"/>
            <a:ext cx="2476373" cy="99920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9"/>
          <p:cNvSpPr/>
          <p:nvPr/>
        </p:nvSpPr>
        <p:spPr>
          <a:xfrm>
            <a:off x="6111324" y="1097277"/>
            <a:ext cx="2476373" cy="1440911"/>
          </a:xfrm>
          <a:prstGeom prst="rect">
            <a:avLst/>
          </a:prstGeom>
          <a:solidFill>
            <a:srgbClr val="06AE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9"/>
          <p:cNvSpPr/>
          <p:nvPr/>
        </p:nvSpPr>
        <p:spPr>
          <a:xfrm>
            <a:off x="3604186" y="4049852"/>
            <a:ext cx="2476373" cy="1440911"/>
          </a:xfrm>
          <a:prstGeom prst="rect">
            <a:avLst/>
          </a:prstGeom>
          <a:solidFill>
            <a:srgbClr val="06AE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9"/>
          <p:cNvSpPr/>
          <p:nvPr/>
        </p:nvSpPr>
        <p:spPr>
          <a:xfrm>
            <a:off x="1097283" y="2573565"/>
            <a:ext cx="2476373" cy="14409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9"/>
          <p:cNvSpPr/>
          <p:nvPr/>
        </p:nvSpPr>
        <p:spPr>
          <a:xfrm>
            <a:off x="3604304" y="2573565"/>
            <a:ext cx="2476373" cy="1440912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9"/>
          <p:cNvSpPr/>
          <p:nvPr/>
        </p:nvSpPr>
        <p:spPr>
          <a:xfrm>
            <a:off x="8618347" y="2573565"/>
            <a:ext cx="2476373" cy="1440911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9"/>
          <p:cNvSpPr/>
          <p:nvPr/>
        </p:nvSpPr>
        <p:spPr>
          <a:xfrm>
            <a:off x="6111324" y="2573565"/>
            <a:ext cx="2476373" cy="1440911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9"/>
          <p:cNvSpPr/>
          <p:nvPr/>
        </p:nvSpPr>
        <p:spPr>
          <a:xfrm>
            <a:off x="14671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9"/>
          <p:cNvSpPr/>
          <p:nvPr/>
        </p:nvSpPr>
        <p:spPr>
          <a:xfrm>
            <a:off x="11125367" y="1097277"/>
            <a:ext cx="1066633" cy="2917199"/>
          </a:xfrm>
          <a:prstGeom prst="rect">
            <a:avLst/>
          </a:prstGeom>
          <a:solidFill>
            <a:srgbClr val="054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9"/>
          <p:cNvSpPr/>
          <p:nvPr/>
        </p:nvSpPr>
        <p:spPr>
          <a:xfrm>
            <a:off x="1097283" y="2573565"/>
            <a:ext cx="2476373" cy="1440911"/>
          </a:xfrm>
          <a:prstGeom prst="rect">
            <a:avLst/>
          </a:prstGeom>
          <a:solidFill>
            <a:srgbClr val="10303D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9"/>
          <p:cNvSpPr/>
          <p:nvPr>
            <p:ph idx="2" type="pic"/>
          </p:nvPr>
        </p:nvSpPr>
        <p:spPr>
          <a:xfrm>
            <a:off x="9715628" y="1097277"/>
            <a:ext cx="2476373" cy="439105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Title and Content">
  <p:cSld name="19_Title and Content">
    <p:bg>
      <p:bgPr>
        <a:solidFill>
          <a:srgbClr val="054254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/>
          <p:nvPr/>
        </p:nvSpPr>
        <p:spPr>
          <a:xfrm>
            <a:off x="6111324" y="0"/>
            <a:ext cx="2476373" cy="105864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0"/>
          <p:cNvSpPr/>
          <p:nvPr/>
        </p:nvSpPr>
        <p:spPr>
          <a:xfrm>
            <a:off x="3604186" y="5526140"/>
            <a:ext cx="2476373" cy="99920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0"/>
          <p:cNvSpPr/>
          <p:nvPr/>
        </p:nvSpPr>
        <p:spPr>
          <a:xfrm>
            <a:off x="1097283" y="2573565"/>
            <a:ext cx="2476373" cy="14409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0"/>
          <p:cNvSpPr/>
          <p:nvPr/>
        </p:nvSpPr>
        <p:spPr>
          <a:xfrm>
            <a:off x="3604304" y="2573565"/>
            <a:ext cx="2476373" cy="1440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0"/>
          <p:cNvSpPr/>
          <p:nvPr/>
        </p:nvSpPr>
        <p:spPr>
          <a:xfrm>
            <a:off x="8618347" y="2573565"/>
            <a:ext cx="2476373" cy="14409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0"/>
          <p:cNvSpPr/>
          <p:nvPr/>
        </p:nvSpPr>
        <p:spPr>
          <a:xfrm>
            <a:off x="6111324" y="2573565"/>
            <a:ext cx="2476373" cy="14409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0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0"/>
          <p:cNvSpPr/>
          <p:nvPr/>
        </p:nvSpPr>
        <p:spPr>
          <a:xfrm>
            <a:off x="11125367" y="1097277"/>
            <a:ext cx="1066633" cy="29171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0"/>
          <p:cNvSpPr/>
          <p:nvPr/>
        </p:nvSpPr>
        <p:spPr>
          <a:xfrm>
            <a:off x="1097283" y="2573565"/>
            <a:ext cx="2476373" cy="144091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and Content">
  <p:cSld name="15_Title and Content">
    <p:bg>
      <p:bgPr>
        <a:solidFill>
          <a:srgbClr val="054254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/>
          <p:nvPr/>
        </p:nvSpPr>
        <p:spPr>
          <a:xfrm>
            <a:off x="6111324" y="0"/>
            <a:ext cx="2476373" cy="105864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1"/>
          <p:cNvSpPr/>
          <p:nvPr/>
        </p:nvSpPr>
        <p:spPr>
          <a:xfrm>
            <a:off x="1097283" y="2573565"/>
            <a:ext cx="2476373" cy="1440911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1"/>
          <p:cNvSpPr/>
          <p:nvPr/>
        </p:nvSpPr>
        <p:spPr>
          <a:xfrm>
            <a:off x="3604304" y="2573565"/>
            <a:ext cx="2476373" cy="1440912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1"/>
          <p:cNvSpPr/>
          <p:nvPr/>
        </p:nvSpPr>
        <p:spPr>
          <a:xfrm>
            <a:off x="8618347" y="2573565"/>
            <a:ext cx="2476373" cy="1440911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1"/>
          <p:cNvSpPr/>
          <p:nvPr/>
        </p:nvSpPr>
        <p:spPr>
          <a:xfrm>
            <a:off x="6111324" y="2573565"/>
            <a:ext cx="2476373" cy="1440911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1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1"/>
          <p:cNvSpPr/>
          <p:nvPr/>
        </p:nvSpPr>
        <p:spPr>
          <a:xfrm>
            <a:off x="11125367" y="1097277"/>
            <a:ext cx="1066633" cy="291719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1"/>
          <p:cNvSpPr/>
          <p:nvPr>
            <p:ph idx="2" type="pic"/>
          </p:nvPr>
        </p:nvSpPr>
        <p:spPr>
          <a:xfrm>
            <a:off x="0" y="0"/>
            <a:ext cx="12192000" cy="253947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and Content">
  <p:cSld name="10_Title and Content">
    <p:bg>
      <p:bgPr>
        <a:solidFill>
          <a:srgbClr val="054254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/>
          <p:nvPr/>
        </p:nvSpPr>
        <p:spPr>
          <a:xfrm>
            <a:off x="1102226" y="0"/>
            <a:ext cx="3314239" cy="652534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2"/>
          <p:cNvSpPr/>
          <p:nvPr/>
        </p:nvSpPr>
        <p:spPr>
          <a:xfrm>
            <a:off x="0" y="3309529"/>
            <a:ext cx="1066633" cy="217686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2"/>
          <p:cNvSpPr/>
          <p:nvPr/>
        </p:nvSpPr>
        <p:spPr>
          <a:xfrm>
            <a:off x="7775535" y="3309530"/>
            <a:ext cx="3314240" cy="21768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2"/>
          <p:cNvSpPr/>
          <p:nvPr/>
        </p:nvSpPr>
        <p:spPr>
          <a:xfrm>
            <a:off x="4438880" y="3309530"/>
            <a:ext cx="3314240" cy="21768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2"/>
          <p:cNvSpPr/>
          <p:nvPr/>
        </p:nvSpPr>
        <p:spPr>
          <a:xfrm>
            <a:off x="1102225" y="3309530"/>
            <a:ext cx="3314240" cy="2176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10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2"/>
          <p:cNvSpPr/>
          <p:nvPr/>
        </p:nvSpPr>
        <p:spPr>
          <a:xfrm>
            <a:off x="11125367" y="3309529"/>
            <a:ext cx="1066633" cy="217686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2"/>
          <p:cNvSpPr/>
          <p:nvPr>
            <p:ph idx="2" type="pic"/>
          </p:nvPr>
        </p:nvSpPr>
        <p:spPr>
          <a:xfrm>
            <a:off x="5096546" y="872716"/>
            <a:ext cx="1776423" cy="17764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Title and Content">
  <p:cSld name="28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9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8" name="Google Shape;28;p19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30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" name="Google Shape;31;p19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SIT-39, 10-11 April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6" name="Google Shape;36;p2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39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0" name="Google Shape;40;p20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SIT-39, 10-11 April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2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5" name="Google Shape;45;p2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1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8" name="Google Shape;48;p21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9" name="Google Shape;49;p2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1" name="Google Shape;51;p21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SIT-39, 10-11 April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itle and Content">
  <p:cSld name="30_Title and Content">
    <p:bg>
      <p:bgPr>
        <a:gradFill>
          <a:gsLst>
            <a:gs pos="0">
              <a:srgbClr val="10303D"/>
            </a:gs>
            <a:gs pos="61000">
              <a:srgbClr val="0B6F9E"/>
            </a:gs>
            <a:gs pos="100000">
              <a:srgbClr val="06AEFF"/>
            </a:gs>
          </a:gsLst>
          <a:lin ang="0" scaled="0"/>
        </a:gra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Title and Content">
  <p:cSld name="27_Title and Content">
    <p:bg>
      <p:bgPr>
        <a:solidFill>
          <a:srgbClr val="025268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Title and Content">
  <p:cSld name="29_Title and Content">
    <p:bg>
      <p:bgPr>
        <a:solidFill>
          <a:srgbClr val="05425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itle and Content">
  <p:cSld name="31_Title and Content">
    <p:bg>
      <p:bgPr>
        <a:gradFill>
          <a:gsLst>
            <a:gs pos="0">
              <a:srgbClr val="10303D"/>
            </a:gs>
            <a:gs pos="61000">
              <a:srgbClr val="0B6F9E"/>
            </a:gs>
            <a:gs pos="100000">
              <a:srgbClr val="06AEFF"/>
            </a:gs>
          </a:gsLst>
          <a:lin ang="0" scaled="0"/>
        </a:gra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/>
          <p:nvPr/>
        </p:nvSpPr>
        <p:spPr>
          <a:xfrm>
            <a:off x="6111324" y="0"/>
            <a:ext cx="6080676" cy="6858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2"/>
          <p:cNvSpPr/>
          <p:nvPr>
            <p:ph idx="2" type="pic"/>
          </p:nvPr>
        </p:nvSpPr>
        <p:spPr>
          <a:xfrm>
            <a:off x="6111324" y="1097277"/>
            <a:ext cx="4983394" cy="439105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1" name="Google Shape;61;p22"/>
          <p:cNvSpPr/>
          <p:nvPr>
            <p:ph idx="3" type="pic"/>
          </p:nvPr>
        </p:nvSpPr>
        <p:spPr>
          <a:xfrm>
            <a:off x="1097283" y="1097277"/>
            <a:ext cx="4983394" cy="439105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2" name="Google Shape;62;p22"/>
          <p:cNvSpPr/>
          <p:nvPr/>
        </p:nvSpPr>
        <p:spPr>
          <a:xfrm>
            <a:off x="0" y="6618161"/>
            <a:ext cx="12192000" cy="192360"/>
          </a:xfrm>
          <a:prstGeom prst="rect">
            <a:avLst/>
          </a:prstGeom>
          <a:solidFill>
            <a:srgbClr val="06AEFF"/>
          </a:soli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" name="Google Shape;6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99909" y="296652"/>
            <a:ext cx="717550" cy="52271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2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itle and Content">
  <p:cSld name="24_Title and Content">
    <p:bg>
      <p:bgPr>
        <a:solidFill>
          <a:srgbClr val="054254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/>
          <p:nvPr/>
        </p:nvSpPr>
        <p:spPr>
          <a:xfrm>
            <a:off x="6111324" y="0"/>
            <a:ext cx="6080676" cy="6858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0" y="6618161"/>
            <a:ext cx="12192000" cy="192360"/>
          </a:xfrm>
          <a:prstGeom prst="rect">
            <a:avLst/>
          </a:prstGeom>
          <a:solidFill>
            <a:srgbClr val="06AEFF"/>
          </a:soli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9" name="Google Shape;6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99909" y="296652"/>
            <a:ext cx="717550" cy="522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3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8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/>
          <p:nvPr/>
        </p:nvSpPr>
        <p:spPr>
          <a:xfrm>
            <a:off x="0" y="6618161"/>
            <a:ext cx="12192000" cy="192360"/>
          </a:xfrm>
          <a:prstGeom prst="rect">
            <a:avLst/>
          </a:prstGeom>
          <a:solidFill>
            <a:srgbClr val="06AEFF"/>
          </a:soli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4" name="Google Shape;54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299909" y="296652"/>
            <a:ext cx="717550" cy="52271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51.jpg"/><Relationship Id="rId5" Type="http://schemas.openxmlformats.org/officeDocument/2006/relationships/image" Target="../media/image4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6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Relationship Id="rId4" Type="http://schemas.openxmlformats.org/officeDocument/2006/relationships/image" Target="../media/image8.jpg"/><Relationship Id="rId9" Type="http://schemas.openxmlformats.org/officeDocument/2006/relationships/image" Target="../media/image17.png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7" Type="http://schemas.openxmlformats.org/officeDocument/2006/relationships/hyperlink" Target="https://www.globalmethanepledge.org/" TargetMode="External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image" Target="../media/image35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hyperlink" Target="https://methanedata.azurewebsites.net/plumemap?mars=false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28.png"/><Relationship Id="rId7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5" Type="http://schemas.openxmlformats.org/officeDocument/2006/relationships/image" Target="../media/image25.gif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hyperlink" Target="https://acp.copernicus.org/preprints/acp-2022-246/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image" Target="../media/image57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52.png"/><Relationship Id="rId13" Type="http://schemas.openxmlformats.org/officeDocument/2006/relationships/image" Target="../media/image36.png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50.png"/><Relationship Id="rId14" Type="http://schemas.openxmlformats.org/officeDocument/2006/relationships/image" Target="../media/image45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Relationship Id="rId7" Type="http://schemas.openxmlformats.org/officeDocument/2006/relationships/image" Target="../media/image16.png"/><Relationship Id="rId8" Type="http://schemas.openxmlformats.org/officeDocument/2006/relationships/image" Target="../media/image3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47.png"/><Relationship Id="rId5" Type="http://schemas.openxmlformats.org/officeDocument/2006/relationships/image" Target="../media/image53.png"/><Relationship Id="rId6" Type="http://schemas.openxmlformats.org/officeDocument/2006/relationships/image" Target="../media/image37.png"/><Relationship Id="rId7" Type="http://schemas.openxmlformats.org/officeDocument/2006/relationships/hyperlink" Target="mailto:jfrance@edf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"/>
          <p:cNvSpPr txBox="1"/>
          <p:nvPr>
            <p:ph type="title"/>
          </p:nvPr>
        </p:nvSpPr>
        <p:spPr>
          <a:xfrm>
            <a:off x="176047" y="175938"/>
            <a:ext cx="9153010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4000">
                <a:latin typeface="Roboto"/>
                <a:ea typeface="Roboto"/>
                <a:cs typeface="Roboto"/>
                <a:sym typeface="Roboto"/>
              </a:rPr>
              <a:t>UNEP’s International Methane Emissions Observatory (IMEO): Activities and CEOS Cooperation</a:t>
            </a:r>
            <a:endParaRPr i="1" sz="4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"/>
          <p:cNvSpPr/>
          <p:nvPr/>
        </p:nvSpPr>
        <p:spPr>
          <a:xfrm>
            <a:off x="7265827" y="3784596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Cynthia A. Randles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UNEP IMEO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Agenda Item #7.3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SIT-39 2024, Tokyo, Japan</a:t>
            </a:r>
            <a:endParaRPr b="1" i="0" sz="2200" u="none" cap="none" strike="noStrik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10th - 11th April 2024</a:t>
            </a:r>
            <a:endParaRPr b="1" i="0" sz="2200" u="none" cap="none" strike="noStrik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0"/>
          <p:cNvSpPr/>
          <p:nvPr/>
        </p:nvSpPr>
        <p:spPr>
          <a:xfrm>
            <a:off x="379776" y="145619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0"/>
          <p:cNvSpPr txBox="1"/>
          <p:nvPr/>
        </p:nvSpPr>
        <p:spPr>
          <a:xfrm>
            <a:off x="1097283" y="145619"/>
            <a:ext cx="10183294" cy="963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Relationship between 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CEOS</a:t>
            </a: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IMEO</a:t>
            </a:r>
            <a:endParaRPr/>
          </a:p>
        </p:txBody>
      </p:sp>
      <p:cxnSp>
        <p:nvCxnSpPr>
          <p:cNvPr id="361" name="Google Shape;361;p10"/>
          <p:cNvCxnSpPr/>
          <p:nvPr/>
        </p:nvCxnSpPr>
        <p:spPr>
          <a:xfrm>
            <a:off x="1097283" y="582718"/>
            <a:ext cx="4995967" cy="0"/>
          </a:xfrm>
          <a:prstGeom prst="straightConnector1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 cap="flat" cmpd="sng" w="38100">
            <a:solidFill>
              <a:srgbClr val="02A0E3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</p:cxnSp>
      <p:sp>
        <p:nvSpPr>
          <p:cNvPr id="362" name="Google Shape;362;p10"/>
          <p:cNvSpPr txBox="1"/>
          <p:nvPr/>
        </p:nvSpPr>
        <p:spPr>
          <a:xfrm>
            <a:off x="1061257" y="2476683"/>
            <a:ext cx="1071044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UNEP IMEO sees CEOS as a </a:t>
            </a:r>
            <a:r>
              <a:rPr b="1" i="1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trusted,</a:t>
            </a:r>
            <a:r>
              <a:rPr b="0" i="0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key partner </a:t>
            </a:r>
            <a:r>
              <a:rPr b="0" i="0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 implementing its mission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10"/>
          <p:cNvSpPr txBox="1"/>
          <p:nvPr/>
        </p:nvSpPr>
        <p:spPr>
          <a:xfrm>
            <a:off x="1061256" y="973664"/>
            <a:ext cx="1071044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UNEP IMEO is both a </a:t>
            </a:r>
            <a:r>
              <a:rPr b="1" i="1" lang="en-US" sz="2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user</a:t>
            </a:r>
            <a:r>
              <a:rPr b="0" i="0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of publicly available satellite data (L1 to L2) and a </a:t>
            </a:r>
            <a:r>
              <a:rPr b="1" i="1" lang="en-US" sz="2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producer</a:t>
            </a:r>
            <a:r>
              <a:rPr b="0" i="0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of satellite data products (L4) from high-resolution plume imagers.   </a:t>
            </a:r>
            <a:endParaRPr/>
          </a:p>
        </p:txBody>
      </p:sp>
      <p:sp>
        <p:nvSpPr>
          <p:cNvPr id="364" name="Google Shape;364;p10"/>
          <p:cNvSpPr txBox="1"/>
          <p:nvPr/>
        </p:nvSpPr>
        <p:spPr>
          <a:xfrm>
            <a:off x="1704065" y="1684976"/>
            <a:ext cx="10345978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UNEP IMEO </a:t>
            </a:r>
            <a:r>
              <a:rPr b="0" i="1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integrates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these L4 products with other methane emissions datasets (e.g., from science studies and OGMP2.0)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UNEP IMEO </a:t>
            </a:r>
            <a:r>
              <a:rPr b="0" i="1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distributes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these L4 products to governments, companies, civil society, and the general public</a:t>
            </a:r>
            <a:endParaRPr/>
          </a:p>
        </p:txBody>
      </p:sp>
      <p:sp>
        <p:nvSpPr>
          <p:cNvPr id="365" name="Google Shape;365;p10"/>
          <p:cNvSpPr txBox="1"/>
          <p:nvPr/>
        </p:nvSpPr>
        <p:spPr>
          <a:xfrm>
            <a:off x="1061257" y="4230141"/>
            <a:ext cx="107104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UNEP IMEO can greatly benefit from CEOS </a:t>
            </a:r>
            <a:r>
              <a:rPr b="1" i="1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experience</a:t>
            </a:r>
            <a:r>
              <a:rPr b="0" i="1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i="1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expertise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0"/>
          <p:cNvSpPr txBox="1"/>
          <p:nvPr/>
        </p:nvSpPr>
        <p:spPr>
          <a:xfrm>
            <a:off x="1704065" y="2914447"/>
            <a:ext cx="1006763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UNEP relies on CEOS member agencies to collect observations of CH</a:t>
            </a:r>
            <a:r>
              <a:rPr b="0" baseline="-2500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that cover </a:t>
            </a:r>
            <a:r>
              <a:rPr b="0" i="1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 much of the globe as frequently as possible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 </a:t>
            </a:r>
            <a:r>
              <a:rPr b="0" i="1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alerting,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UNEP IMEO needs, preferably, </a:t>
            </a:r>
            <a:r>
              <a:rPr b="1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at least L2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data </a:t>
            </a:r>
            <a:r>
              <a:rPr b="0" i="1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 soon as possible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after detection (&lt; 1 day)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 </a:t>
            </a:r>
            <a:r>
              <a:rPr b="0" i="1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accounting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0" i="1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data integration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UNEP IMEO needs to be able to produce accurate L4 methane data products  by 2 weeks post detection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andshake with solid fill" id="367" name="Google Shape;36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2945" y="5465328"/>
            <a:ext cx="1302032" cy="130203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0"/>
          <p:cNvSpPr txBox="1"/>
          <p:nvPr/>
        </p:nvSpPr>
        <p:spPr>
          <a:xfrm>
            <a:off x="1704065" y="4713462"/>
            <a:ext cx="10067635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CEOS can aid in UNEP IMEO’s </a:t>
            </a:r>
            <a:r>
              <a:rPr b="0" i="1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systematic, timely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production of L4 high-resolution data for both the </a:t>
            </a:r>
            <a:r>
              <a:rPr b="0" i="1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alerting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0" i="1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accounting </a:t>
            </a: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use cases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CEOS can help UNEP IMEO to produce transparent L4 methane data products that are traceable to internationally-accepted best practices. 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10"/>
          <p:cNvSpPr/>
          <p:nvPr/>
        </p:nvSpPr>
        <p:spPr>
          <a:xfrm>
            <a:off x="1" y="1052736"/>
            <a:ext cx="1066633" cy="443428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1"/>
          <p:cNvSpPr/>
          <p:nvPr/>
        </p:nvSpPr>
        <p:spPr>
          <a:xfrm>
            <a:off x="379776" y="145619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 txBox="1"/>
          <p:nvPr/>
        </p:nvSpPr>
        <p:spPr>
          <a:xfrm>
            <a:off x="1097283" y="101392"/>
            <a:ext cx="10183294" cy="963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CEOS and UNEP IMEO can work together to provide </a:t>
            </a:r>
            <a:r>
              <a:rPr b="1" i="1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actionable 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high-resolution methane data products</a:t>
            </a:r>
            <a:endParaRPr/>
          </a:p>
        </p:txBody>
      </p:sp>
      <p:cxnSp>
        <p:nvCxnSpPr>
          <p:cNvPr id="376" name="Google Shape;376;p11"/>
          <p:cNvCxnSpPr/>
          <p:nvPr/>
        </p:nvCxnSpPr>
        <p:spPr>
          <a:xfrm>
            <a:off x="1097283" y="791068"/>
            <a:ext cx="4995967" cy="0"/>
          </a:xfrm>
          <a:prstGeom prst="straightConnector1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 cap="flat" cmpd="sng" w="38100">
            <a:solidFill>
              <a:srgbClr val="02A0E3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</p:cxnSp>
      <p:grpSp>
        <p:nvGrpSpPr>
          <p:cNvPr id="377" name="Google Shape;377;p11"/>
          <p:cNvGrpSpPr/>
          <p:nvPr/>
        </p:nvGrpSpPr>
        <p:grpSpPr>
          <a:xfrm>
            <a:off x="8229795" y="1105623"/>
            <a:ext cx="6192454" cy="2998604"/>
            <a:chOff x="8229795" y="1105623"/>
            <a:chExt cx="6192454" cy="2998604"/>
          </a:xfrm>
        </p:grpSpPr>
        <p:grpSp>
          <p:nvGrpSpPr>
            <p:cNvPr id="378" name="Google Shape;378;p11"/>
            <p:cNvGrpSpPr/>
            <p:nvPr/>
          </p:nvGrpSpPr>
          <p:grpSpPr>
            <a:xfrm>
              <a:off x="8322197" y="1105623"/>
              <a:ext cx="3725763" cy="2259940"/>
              <a:chOff x="8322197" y="1105623"/>
              <a:chExt cx="3725763" cy="2259940"/>
            </a:xfrm>
          </p:grpSpPr>
          <p:pic>
            <p:nvPicPr>
              <p:cNvPr descr="A black and white sign with white text&#10;&#10;Description automatically generated" id="379" name="Google Shape;379;p1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322197" y="1105623"/>
                <a:ext cx="3725762" cy="6453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close-up of a computer screen&#10;&#10;Description automatically generated" id="380" name="Google Shape;380;p1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8322198" y="1763085"/>
                <a:ext cx="3725762" cy="16024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81" name="Google Shape;381;p11"/>
            <p:cNvSpPr txBox="1"/>
            <p:nvPr/>
          </p:nvSpPr>
          <p:spPr>
            <a:xfrm>
              <a:off x="8229795" y="3365563"/>
              <a:ext cx="6192454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FFFFF"/>
                  </a:solidFill>
                  <a:highlight>
                    <a:srgbClr val="000000"/>
                  </a:highlight>
                  <a:latin typeface="Inter"/>
                  <a:ea typeface="Inter"/>
                  <a:cs typeface="Inter"/>
                  <a:sym typeface="Inter"/>
                </a:rPr>
                <a:t>Flux rate: 41.96 ± 20.73 t/h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1"/>
            <p:cNvSpPr txBox="1"/>
            <p:nvPr/>
          </p:nvSpPr>
          <p:spPr>
            <a:xfrm>
              <a:off x="10088385" y="1896796"/>
              <a:ext cx="11921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PRISMA </a:t>
              </a:r>
              <a:endParaRPr/>
            </a:p>
          </p:txBody>
        </p:sp>
      </p:grpSp>
      <p:sp>
        <p:nvSpPr>
          <p:cNvPr id="383" name="Google Shape;383;p11"/>
          <p:cNvSpPr txBox="1"/>
          <p:nvPr/>
        </p:nvSpPr>
        <p:spPr>
          <a:xfrm>
            <a:off x="992448" y="975791"/>
            <a:ext cx="684295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MARS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(alert use case) </a:t>
            </a: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CEOS 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can:</a:t>
            </a:r>
            <a:endParaRPr/>
          </a:p>
        </p:txBody>
      </p:sp>
      <p:sp>
        <p:nvSpPr>
          <p:cNvPr id="384" name="Google Shape;384;p11"/>
          <p:cNvSpPr txBox="1"/>
          <p:nvPr/>
        </p:nvSpPr>
        <p:spPr>
          <a:xfrm>
            <a:off x="1467870" y="1435071"/>
            <a:ext cx="684295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Continue support for high priority tasking and data requests</a:t>
            </a:r>
            <a:endParaRPr/>
          </a:p>
          <a:p>
            <a:pPr indent="-285750" lvl="1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 IMEO L4 </a:t>
            </a: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alerting products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</p:txBody>
      </p:sp>
      <p:sp>
        <p:nvSpPr>
          <p:cNvPr id="385" name="Google Shape;385;p11"/>
          <p:cNvSpPr txBox="1"/>
          <p:nvPr/>
        </p:nvSpPr>
        <p:spPr>
          <a:xfrm>
            <a:off x="992448" y="4218947"/>
            <a:ext cx="832300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Integration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(accounting use case) </a:t>
            </a: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CEOS 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can:</a:t>
            </a:r>
            <a:endParaRPr/>
          </a:p>
        </p:txBody>
      </p:sp>
      <p:sp>
        <p:nvSpPr>
          <p:cNvPr id="386" name="Google Shape;386;p11"/>
          <p:cNvSpPr txBox="1"/>
          <p:nvPr/>
        </p:nvSpPr>
        <p:spPr>
          <a:xfrm>
            <a:off x="1467870" y="4697795"/>
            <a:ext cx="10661114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Continue,  along with UNEP IMEO and broader community,  to enhance </a:t>
            </a:r>
            <a:r>
              <a:rPr b="1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trust, transparency 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traceability</a:t>
            </a: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satellite methane data products to promote their use by stakeholders (e.g., NPL/NIST </a:t>
            </a: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best practice 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development)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 </a:t>
            </a:r>
            <a:r>
              <a:rPr b="1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validation</a:t>
            </a: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L4 methane data products through participating, coordinating/facilitating and/or funding of </a:t>
            </a: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controlled release studies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 the development of </a:t>
            </a:r>
            <a:r>
              <a:rPr b="1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systematic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timely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Level 2 (CEOS agencies) to Level 4 (UNEP IMEO) pipeline of high-quality, high-resolution satellite data that meets the needs of policy makers, regulators, and industry</a:t>
            </a:r>
            <a:endParaRPr/>
          </a:p>
        </p:txBody>
      </p:sp>
      <p:sp>
        <p:nvSpPr>
          <p:cNvPr id="387" name="Google Shape;387;p11"/>
          <p:cNvSpPr/>
          <p:nvPr/>
        </p:nvSpPr>
        <p:spPr>
          <a:xfrm>
            <a:off x="1" y="1052736"/>
            <a:ext cx="1066633" cy="443428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1"/>
          <p:cNvSpPr txBox="1"/>
          <p:nvPr/>
        </p:nvSpPr>
        <p:spPr>
          <a:xfrm>
            <a:off x="2197418" y="2264423"/>
            <a:ext cx="60779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4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 systematic development of IMEO L4 </a:t>
            </a: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alerting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products by providing L2 data products </a:t>
            </a: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quickly 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(&lt; 1 day)– </a:t>
            </a: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low data latency 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 more critical than </a:t>
            </a: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high accuracy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4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 tip-and-cue system with global mappers to automatically aid in coordination of </a:t>
            </a: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plume imager 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tasking</a:t>
            </a:r>
            <a:endParaRPr b="0" i="1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316" y="0"/>
            <a:ext cx="12185161" cy="685031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2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2"/>
          <p:cNvSpPr/>
          <p:nvPr/>
        </p:nvSpPr>
        <p:spPr>
          <a:xfrm>
            <a:off x="379776" y="1096963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2"/>
          <p:cNvSpPr txBox="1"/>
          <p:nvPr/>
        </p:nvSpPr>
        <p:spPr>
          <a:xfrm>
            <a:off x="1343472" y="6178968"/>
            <a:ext cx="4212468" cy="1066990"/>
          </a:xfrm>
          <a:prstGeom prst="rect">
            <a:avLst/>
          </a:prstGeom>
          <a:noFill/>
          <a:ln>
            <a:noFill/>
          </a:ln>
          <a:effectLst>
            <a:outerShdw blurRad="107368" sx="91000" rotWithShape="0" algn="ctr" dir="2700000" dist="469385" sy="91000">
              <a:srgbClr val="093654">
                <a:alpha val="82745"/>
              </a:srgbClr>
            </a:outerShdw>
          </a:effectLst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11 April 2024</a:t>
            </a:r>
            <a:endParaRPr b="0" i="0" sz="1200" u="none" cap="none" strike="noStrike">
              <a:solidFill>
                <a:srgbClr val="06AE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7" name="Google Shape;397;p12"/>
          <p:cNvCxnSpPr/>
          <p:nvPr/>
        </p:nvCxnSpPr>
        <p:spPr>
          <a:xfrm>
            <a:off x="1313307" y="6021288"/>
            <a:ext cx="894261" cy="0"/>
          </a:xfrm>
          <a:prstGeom prst="straightConnector1">
            <a:avLst/>
          </a:prstGeom>
          <a:blipFill rotWithShape="1">
            <a:blip r:embed="rId4">
              <a:alphaModFix/>
            </a:blip>
            <a:tile algn="tl" flip="none" tx="0" sx="100000" ty="0" sy="100000"/>
          </a:blipFill>
          <a:ln cap="flat" cmpd="sng" w="12700">
            <a:solidFill>
              <a:srgbClr val="DFDFD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98" name="Google Shape;398;p12"/>
          <p:cNvSpPr/>
          <p:nvPr/>
        </p:nvSpPr>
        <p:spPr>
          <a:xfrm>
            <a:off x="0" y="6618161"/>
            <a:ext cx="12192000" cy="192360"/>
          </a:xfrm>
          <a:prstGeom prst="rect">
            <a:avLst/>
          </a:prstGeom>
          <a:solidFill>
            <a:srgbClr val="06AEFF"/>
          </a:soli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9" name="Google Shape;399;p12"/>
          <p:cNvSpPr txBox="1"/>
          <p:nvPr/>
        </p:nvSpPr>
        <p:spPr>
          <a:xfrm>
            <a:off x="1343472" y="4897270"/>
            <a:ext cx="5937222" cy="559836"/>
          </a:xfrm>
          <a:prstGeom prst="rect">
            <a:avLst/>
          </a:prstGeom>
          <a:noFill/>
          <a:ln>
            <a:noFill/>
          </a:ln>
          <a:effectLst>
            <a:outerShdw blurRad="107368" sx="91000" rotWithShape="0" algn="ctr" dir="2700000" dist="469385" sy="91000">
              <a:srgbClr val="093654">
                <a:alpha val="82745"/>
              </a:srgbClr>
            </a:outerShdw>
          </a:effectLst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3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Cynthia Randles, </a:t>
            </a:r>
            <a:endParaRPr/>
          </a:p>
          <a:p>
            <a:pPr indent="0" lvl="0" marL="0" marR="0" rtl="0" algn="l">
              <a:lnSpc>
                <a:spcPct val="13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MARS Program Manager,  UNEP IMEO</a:t>
            </a:r>
            <a:endParaRPr/>
          </a:p>
          <a:p>
            <a:pPr indent="0" lvl="0" marL="0" marR="0" rtl="0" algn="l">
              <a:lnSpc>
                <a:spcPct val="13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cynthia.randles@un.org</a:t>
            </a:r>
            <a:endParaRPr/>
          </a:p>
        </p:txBody>
      </p:sp>
      <p:cxnSp>
        <p:nvCxnSpPr>
          <p:cNvPr id="400" name="Google Shape;400;p12"/>
          <p:cNvCxnSpPr/>
          <p:nvPr/>
        </p:nvCxnSpPr>
        <p:spPr>
          <a:xfrm>
            <a:off x="1313307" y="4811599"/>
            <a:ext cx="4386649" cy="0"/>
          </a:xfrm>
          <a:prstGeom prst="straightConnector1">
            <a:avLst/>
          </a:prstGeom>
          <a:blipFill rotWithShape="1">
            <a:blip r:embed="rId4">
              <a:alphaModFix/>
            </a:blip>
            <a:tile algn="tl" flip="none" tx="0" sx="100000" ty="0" sy="100000"/>
          </a:blipFill>
          <a:ln cap="flat" cmpd="sng" w="12700">
            <a:solidFill>
              <a:srgbClr val="DFDFD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01" name="Google Shape;401;p12"/>
          <p:cNvSpPr txBox="1"/>
          <p:nvPr/>
        </p:nvSpPr>
        <p:spPr>
          <a:xfrm>
            <a:off x="1313307" y="1052736"/>
            <a:ext cx="5178737" cy="2122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Thank</a:t>
            </a:r>
            <a:r>
              <a:rPr b="1" i="0" lang="en-US" sz="5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you !</a:t>
            </a:r>
            <a:endParaRPr b="1" i="0" sz="5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4643883" y="1551938"/>
            <a:ext cx="7232986" cy="353766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DF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379776" y="226108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0" y="6618161"/>
            <a:ext cx="12192000" cy="192360"/>
          </a:xfrm>
          <a:prstGeom prst="rect">
            <a:avLst/>
          </a:prstGeom>
          <a:solidFill>
            <a:srgbClr val="06AEFF"/>
          </a:soli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" name="Google Shape;147;p2"/>
          <p:cNvSpPr txBox="1"/>
          <p:nvPr/>
        </p:nvSpPr>
        <p:spPr>
          <a:xfrm>
            <a:off x="1095608" y="226108"/>
            <a:ext cx="10098573" cy="581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UNEP’s IMEO 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aims to provide the data required to target methane reductions at the </a:t>
            </a:r>
            <a:r>
              <a:rPr b="1" i="1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speed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i="1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scale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needed to achieve climate goals</a:t>
            </a:r>
            <a:endParaRPr/>
          </a:p>
        </p:txBody>
      </p:sp>
      <p:pic>
        <p:nvPicPr>
          <p:cNvPr id="148" name="Google Shape;14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0403" y="1270720"/>
            <a:ext cx="5677975" cy="3326424"/>
          </a:xfrm>
          <a:prstGeom prst="rect">
            <a:avLst/>
          </a:prstGeom>
          <a:solidFill>
            <a:srgbClr val="10303D">
              <a:alpha val="43137"/>
            </a:srgbClr>
          </a:solidFill>
          <a:ln cap="flat" cmpd="sng" w="2857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49" name="Google Shape;149;p2"/>
          <p:cNvSpPr/>
          <p:nvPr/>
        </p:nvSpPr>
        <p:spPr>
          <a:xfrm>
            <a:off x="1057691" y="2217761"/>
            <a:ext cx="459234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C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Measurement data are crucial to ensure that mitigation actions and approaches are science-based and target the biggest opportunities for near-term emissions reduction</a:t>
            </a: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1057690" y="1141725"/>
            <a:ext cx="459234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A0E3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2A0E3"/>
                </a:solidFill>
                <a:latin typeface="Roboto"/>
                <a:ea typeface="Roboto"/>
                <a:cs typeface="Roboto"/>
                <a:sym typeface="Roboto"/>
              </a:rPr>
              <a:t>Case Study: </a:t>
            </a:r>
            <a:r>
              <a:rPr b="1" i="0" lang="en-US" sz="18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Measured Methane Emissions Intensity Significantly Higher than Estimated</a:t>
            </a:r>
            <a:endParaRPr/>
          </a:p>
        </p:txBody>
      </p:sp>
      <p:cxnSp>
        <p:nvCxnSpPr>
          <p:cNvPr id="151" name="Google Shape;151;p2"/>
          <p:cNvCxnSpPr/>
          <p:nvPr/>
        </p:nvCxnSpPr>
        <p:spPr>
          <a:xfrm>
            <a:off x="1095608" y="915216"/>
            <a:ext cx="4026609" cy="0"/>
          </a:xfrm>
          <a:prstGeom prst="straightConnector1">
            <a:avLst/>
          </a:prstGeom>
          <a:blipFill rotWithShape="1">
            <a:blip r:embed="rId5">
              <a:alphaModFix/>
            </a:blip>
            <a:tile algn="tl" flip="none" tx="0" sx="100000" ty="0" sy="100000"/>
          </a:blipFill>
          <a:ln cap="flat" cmpd="sng" w="38100">
            <a:solidFill>
              <a:srgbClr val="02A0E3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</p:cxnSp>
      <p:sp>
        <p:nvSpPr>
          <p:cNvPr id="152" name="Google Shape;152;p2"/>
          <p:cNvSpPr txBox="1"/>
          <p:nvPr/>
        </p:nvSpPr>
        <p:spPr>
          <a:xfrm>
            <a:off x="1073438" y="6246390"/>
            <a:ext cx="10341745" cy="314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IMEO exists to </a:t>
            </a:r>
            <a:r>
              <a:rPr b="1" i="0" lang="en-US" sz="1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provide open, reliable and actionable data</a:t>
            </a:r>
            <a:r>
              <a:rPr b="1" i="0" lang="en-US" sz="1400" u="none" cap="none" strike="noStrike">
                <a:solidFill>
                  <a:srgbClr val="00ABE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n-US" sz="14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to the individuals with the power to reduce methane emissions.</a:t>
            </a:r>
            <a:endParaRPr/>
          </a:p>
        </p:txBody>
      </p:sp>
      <p:grpSp>
        <p:nvGrpSpPr>
          <p:cNvPr id="153" name="Google Shape;153;p2"/>
          <p:cNvGrpSpPr/>
          <p:nvPr/>
        </p:nvGrpSpPr>
        <p:grpSpPr>
          <a:xfrm>
            <a:off x="3501110" y="4810995"/>
            <a:ext cx="5486400" cy="1423770"/>
            <a:chOff x="3413005" y="4810995"/>
            <a:chExt cx="5486400" cy="1423770"/>
          </a:xfrm>
        </p:grpSpPr>
        <p:grpSp>
          <p:nvGrpSpPr>
            <p:cNvPr id="154" name="Google Shape;154;p2"/>
            <p:cNvGrpSpPr/>
            <p:nvPr/>
          </p:nvGrpSpPr>
          <p:grpSpPr>
            <a:xfrm>
              <a:off x="3413005" y="4810995"/>
              <a:ext cx="5486400" cy="1423770"/>
              <a:chOff x="5207225" y="5129807"/>
              <a:chExt cx="14430746" cy="3744416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13090177" y="5927886"/>
                <a:ext cx="2149271" cy="2149271"/>
              </a:xfrm>
              <a:prstGeom prst="ellipse">
                <a:avLst/>
              </a:prstGeom>
              <a:solidFill>
                <a:srgbClr val="0542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9576559" y="5925513"/>
                <a:ext cx="2149271" cy="2149271"/>
              </a:xfrm>
              <a:prstGeom prst="ellipse">
                <a:avLst/>
              </a:prstGeom>
              <a:solidFill>
                <a:srgbClr val="0542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995621" y="5927379"/>
                <a:ext cx="2149271" cy="2149271"/>
              </a:xfrm>
              <a:prstGeom prst="ellipse">
                <a:avLst/>
              </a:prstGeom>
              <a:solidFill>
                <a:srgbClr val="0542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8" name="Google Shape;158;p2"/>
              <p:cNvGrpSpPr/>
              <p:nvPr/>
            </p:nvGrpSpPr>
            <p:grpSpPr>
              <a:xfrm>
                <a:off x="5207225" y="5129807"/>
                <a:ext cx="14430746" cy="3744416"/>
                <a:chOff x="5207225" y="5129807"/>
                <a:chExt cx="14430746" cy="3744416"/>
              </a:xfrm>
            </p:grpSpPr>
            <p:sp>
              <p:nvSpPr>
                <p:cNvPr id="159" name="Google Shape;159;p2"/>
                <p:cNvSpPr/>
                <p:nvPr/>
              </p:nvSpPr>
              <p:spPr>
                <a:xfrm rot="-5400000">
                  <a:off x="13269502" y="4178424"/>
                  <a:ext cx="1872207" cy="3774974"/>
                </a:xfrm>
                <a:custGeom>
                  <a:rect b="b" l="l" r="r" t="t"/>
                  <a:pathLst>
                    <a:path extrusionOk="0" h="3712274" w="1841110">
                      <a:moveTo>
                        <a:pt x="1841110" y="1856137"/>
                      </a:moveTo>
                      <a:cubicBezTo>
                        <a:pt x="1841110" y="2817597"/>
                        <a:pt x="1110406" y="3608392"/>
                        <a:pt x="174035" y="3703486"/>
                      </a:cubicBezTo>
                      <a:lnTo>
                        <a:pt x="0" y="3712274"/>
                      </a:lnTo>
                      <a:lnTo>
                        <a:pt x="0" y="3491074"/>
                      </a:lnTo>
                      <a:lnTo>
                        <a:pt x="151419" y="3483428"/>
                      </a:lnTo>
                      <a:cubicBezTo>
                        <a:pt x="976249" y="3399662"/>
                        <a:pt x="1619911" y="2703067"/>
                        <a:pt x="1619911" y="1856136"/>
                      </a:cubicBezTo>
                      <a:cubicBezTo>
                        <a:pt x="1619911" y="1009205"/>
                        <a:pt x="976249" y="312610"/>
                        <a:pt x="151419" y="228844"/>
                      </a:cubicBezTo>
                      <a:lnTo>
                        <a:pt x="0" y="221198"/>
                      </a:lnTo>
                      <a:lnTo>
                        <a:pt x="0" y="0"/>
                      </a:lnTo>
                      <a:lnTo>
                        <a:pt x="174035" y="8788"/>
                      </a:lnTo>
                      <a:cubicBezTo>
                        <a:pt x="1110406" y="103882"/>
                        <a:pt x="1841110" y="894677"/>
                        <a:pt x="1841110" y="18561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54254"/>
                    </a:gs>
                    <a:gs pos="46000">
                      <a:srgbClr val="06AEFF"/>
                    </a:gs>
                    <a:gs pos="100000">
                      <a:srgbClr val="94C096"/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66CC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 rot="5400000">
                  <a:off x="9714055" y="6050633"/>
                  <a:ext cx="1872207" cy="3774974"/>
                </a:xfrm>
                <a:custGeom>
                  <a:rect b="b" l="l" r="r" t="t"/>
                  <a:pathLst>
                    <a:path extrusionOk="0" h="3712274" w="1841110">
                      <a:moveTo>
                        <a:pt x="1841110" y="1856137"/>
                      </a:moveTo>
                      <a:cubicBezTo>
                        <a:pt x="1841110" y="2817597"/>
                        <a:pt x="1110406" y="3608392"/>
                        <a:pt x="174035" y="3703486"/>
                      </a:cubicBezTo>
                      <a:lnTo>
                        <a:pt x="0" y="3712274"/>
                      </a:lnTo>
                      <a:lnTo>
                        <a:pt x="0" y="3491074"/>
                      </a:lnTo>
                      <a:lnTo>
                        <a:pt x="151419" y="3483428"/>
                      </a:lnTo>
                      <a:cubicBezTo>
                        <a:pt x="976249" y="3399662"/>
                        <a:pt x="1619911" y="2703067"/>
                        <a:pt x="1619911" y="1856136"/>
                      </a:cubicBezTo>
                      <a:cubicBezTo>
                        <a:pt x="1619911" y="1009205"/>
                        <a:pt x="976249" y="312610"/>
                        <a:pt x="151419" y="228844"/>
                      </a:cubicBezTo>
                      <a:lnTo>
                        <a:pt x="0" y="221198"/>
                      </a:lnTo>
                      <a:lnTo>
                        <a:pt x="0" y="0"/>
                      </a:lnTo>
                      <a:lnTo>
                        <a:pt x="174035" y="8788"/>
                      </a:lnTo>
                      <a:cubicBezTo>
                        <a:pt x="1110406" y="103882"/>
                        <a:pt x="1841110" y="894677"/>
                        <a:pt x="1841110" y="18561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54254"/>
                    </a:gs>
                    <a:gs pos="46000">
                      <a:srgbClr val="06AEFF"/>
                    </a:gs>
                    <a:gs pos="100000">
                      <a:srgbClr val="94C096"/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66CC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 rot="-5400000">
                  <a:off x="6158608" y="4191429"/>
                  <a:ext cx="1872207" cy="3774974"/>
                </a:xfrm>
                <a:custGeom>
                  <a:rect b="b" l="l" r="r" t="t"/>
                  <a:pathLst>
                    <a:path extrusionOk="0" h="3712274" w="1841110">
                      <a:moveTo>
                        <a:pt x="1841110" y="1856137"/>
                      </a:moveTo>
                      <a:cubicBezTo>
                        <a:pt x="1841110" y="2817597"/>
                        <a:pt x="1110406" y="3608392"/>
                        <a:pt x="174035" y="3703486"/>
                      </a:cubicBezTo>
                      <a:lnTo>
                        <a:pt x="0" y="3712274"/>
                      </a:lnTo>
                      <a:lnTo>
                        <a:pt x="0" y="3491074"/>
                      </a:lnTo>
                      <a:lnTo>
                        <a:pt x="151419" y="3483428"/>
                      </a:lnTo>
                      <a:cubicBezTo>
                        <a:pt x="976249" y="3399662"/>
                        <a:pt x="1619911" y="2703067"/>
                        <a:pt x="1619911" y="1856136"/>
                      </a:cubicBezTo>
                      <a:cubicBezTo>
                        <a:pt x="1619911" y="1009205"/>
                        <a:pt x="976249" y="312610"/>
                        <a:pt x="151419" y="228844"/>
                      </a:cubicBezTo>
                      <a:lnTo>
                        <a:pt x="0" y="221198"/>
                      </a:lnTo>
                      <a:lnTo>
                        <a:pt x="0" y="0"/>
                      </a:lnTo>
                      <a:lnTo>
                        <a:pt x="174035" y="8788"/>
                      </a:lnTo>
                      <a:cubicBezTo>
                        <a:pt x="1110406" y="103882"/>
                        <a:pt x="1841110" y="894677"/>
                        <a:pt x="1841110" y="18561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54254"/>
                    </a:gs>
                    <a:gs pos="46000">
                      <a:srgbClr val="06AEFF"/>
                    </a:gs>
                    <a:gs pos="100000">
                      <a:srgbClr val="94C096"/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66CC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 rot="5400000">
                  <a:off x="16814380" y="6031547"/>
                  <a:ext cx="1872207" cy="3774974"/>
                </a:xfrm>
                <a:custGeom>
                  <a:rect b="b" l="l" r="r" t="t"/>
                  <a:pathLst>
                    <a:path extrusionOk="0" h="3712274" w="1841110">
                      <a:moveTo>
                        <a:pt x="1841110" y="1856137"/>
                      </a:moveTo>
                      <a:cubicBezTo>
                        <a:pt x="1841110" y="2817597"/>
                        <a:pt x="1110406" y="3608392"/>
                        <a:pt x="174035" y="3703486"/>
                      </a:cubicBezTo>
                      <a:lnTo>
                        <a:pt x="0" y="3712274"/>
                      </a:lnTo>
                      <a:lnTo>
                        <a:pt x="0" y="3491074"/>
                      </a:lnTo>
                      <a:lnTo>
                        <a:pt x="151419" y="3483428"/>
                      </a:lnTo>
                      <a:cubicBezTo>
                        <a:pt x="976249" y="3399662"/>
                        <a:pt x="1619911" y="2703067"/>
                        <a:pt x="1619911" y="1856136"/>
                      </a:cubicBezTo>
                      <a:cubicBezTo>
                        <a:pt x="1619911" y="1009205"/>
                        <a:pt x="976249" y="312610"/>
                        <a:pt x="151419" y="228844"/>
                      </a:cubicBezTo>
                      <a:lnTo>
                        <a:pt x="0" y="221198"/>
                      </a:lnTo>
                      <a:lnTo>
                        <a:pt x="0" y="0"/>
                      </a:lnTo>
                      <a:lnTo>
                        <a:pt x="174035" y="8788"/>
                      </a:lnTo>
                      <a:cubicBezTo>
                        <a:pt x="1110406" y="103882"/>
                        <a:pt x="1841110" y="894677"/>
                        <a:pt x="1841110" y="18561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54254"/>
                    </a:gs>
                    <a:gs pos="46000">
                      <a:srgbClr val="06AEFF"/>
                    </a:gs>
                    <a:gs pos="100000">
                      <a:srgbClr val="94C096"/>
                    </a:gs>
                  </a:gsLst>
                  <a:lin ang="2700000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66CC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3" name="Google Shape;163;p2"/>
            <p:cNvSpPr/>
            <p:nvPr/>
          </p:nvSpPr>
          <p:spPr>
            <a:xfrm>
              <a:off x="3695629" y="5064970"/>
              <a:ext cx="914400" cy="914400"/>
            </a:xfrm>
            <a:prstGeom prst="ellipse">
              <a:avLst/>
            </a:prstGeom>
            <a:gradFill>
              <a:gsLst>
                <a:gs pos="0">
                  <a:srgbClr val="10303D"/>
                </a:gs>
                <a:gs pos="61000">
                  <a:srgbClr val="0B6F9E"/>
                </a:gs>
                <a:gs pos="100000">
                  <a:srgbClr val="06AEFF"/>
                </a:gs>
              </a:gsLst>
              <a:lin ang="0" scaled="0"/>
            </a:gradFill>
            <a:ln cap="flat" cmpd="sng" w="12700">
              <a:solidFill>
                <a:srgbClr val="00206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25400" rotWithShape="0" algn="ctr">
                <a:srgbClr val="000000">
                  <a:alpha val="49803"/>
                </a:srgbClr>
              </a:outerShdw>
            </a:effectLst>
          </p:spPr>
          <p:txBody>
            <a:bodyPr anchorCtr="0" anchor="ctr" bIns="38100" lIns="38100" spcFirstLastPara="1" rIns="38100" wrap="square" tIns="381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052960" y="5067972"/>
              <a:ext cx="914400" cy="914400"/>
            </a:xfrm>
            <a:prstGeom prst="ellipse">
              <a:avLst/>
            </a:prstGeom>
            <a:gradFill>
              <a:gsLst>
                <a:gs pos="0">
                  <a:srgbClr val="10303D"/>
                </a:gs>
                <a:gs pos="61000">
                  <a:srgbClr val="0B6F9E"/>
                </a:gs>
                <a:gs pos="100000">
                  <a:srgbClr val="06AEFF"/>
                </a:gs>
              </a:gsLst>
              <a:lin ang="0" scaled="0"/>
            </a:gradFill>
            <a:ln cap="flat" cmpd="sng" w="12700">
              <a:solidFill>
                <a:srgbClr val="00206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25400" rotWithShape="0" algn="ctr">
                <a:srgbClr val="000000">
                  <a:alpha val="49803"/>
                </a:srgbClr>
              </a:outerShdw>
            </a:effectLst>
          </p:spPr>
          <p:txBody>
            <a:bodyPr anchorCtr="0" anchor="ctr" bIns="38100" lIns="38100" spcFirstLastPara="1" rIns="38100" wrap="square" tIns="381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Science Studies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391565" y="5064970"/>
              <a:ext cx="914400" cy="914400"/>
            </a:xfrm>
            <a:prstGeom prst="ellipse">
              <a:avLst/>
            </a:prstGeom>
            <a:gradFill>
              <a:gsLst>
                <a:gs pos="0">
                  <a:srgbClr val="10303D"/>
                </a:gs>
                <a:gs pos="61000">
                  <a:srgbClr val="0B6F9E"/>
                </a:gs>
                <a:gs pos="100000">
                  <a:srgbClr val="06AEFF"/>
                </a:gs>
              </a:gsLst>
              <a:lin ang="0" scaled="0"/>
            </a:gradFill>
            <a:ln cap="flat" cmpd="sng" w="12700">
              <a:solidFill>
                <a:srgbClr val="00206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25400" rotWithShape="0" algn="ctr">
                <a:srgbClr val="000000">
                  <a:alpha val="49803"/>
                </a:srgbClr>
              </a:outerShdw>
            </a:effectLst>
          </p:spPr>
          <p:txBody>
            <a:bodyPr anchorCtr="0" anchor="ctr" bIns="38100" lIns="38100" spcFirstLastPara="1" rIns="38100" wrap="square" tIns="381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OGMP2.0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724604" y="5057490"/>
              <a:ext cx="914400" cy="914400"/>
            </a:xfrm>
            <a:prstGeom prst="ellipse">
              <a:avLst/>
            </a:prstGeom>
            <a:gradFill>
              <a:gsLst>
                <a:gs pos="0">
                  <a:srgbClr val="10303D"/>
                </a:gs>
                <a:gs pos="61000">
                  <a:srgbClr val="0B6F9E"/>
                </a:gs>
                <a:gs pos="100000">
                  <a:srgbClr val="06AEFF"/>
                </a:gs>
              </a:gsLst>
              <a:lin ang="0" scaled="0"/>
            </a:gradFill>
            <a:ln cap="flat" cmpd="sng" w="12700">
              <a:solidFill>
                <a:srgbClr val="00206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25400" rotWithShape="0" algn="ctr">
                <a:srgbClr val="000000">
                  <a:alpha val="49803"/>
                </a:srgbClr>
              </a:outerShdw>
            </a:effectLst>
          </p:spPr>
          <p:txBody>
            <a:bodyPr anchorCtr="0" anchor="ctr" bIns="38100" lIns="38100" spcFirstLastPara="1" rIns="38100" wrap="square" tIns="381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Satellite Data &amp; MARS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7" name="Google Shape;167;p2"/>
          <p:cNvSpPr/>
          <p:nvPr/>
        </p:nvSpPr>
        <p:spPr>
          <a:xfrm>
            <a:off x="1057690" y="3847795"/>
            <a:ext cx="459234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C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UNEP’s IMEO is a data aggregator and integrator, and, for satellites, a L4 data product producer and distributor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rgbClr val="10303D"/>
            </a:gs>
            <a:gs pos="61000">
              <a:srgbClr val="0B6F9E"/>
            </a:gs>
            <a:gs pos="100000">
              <a:srgbClr val="06AEFF"/>
            </a:gs>
          </a:gsLst>
          <a:lin ang="0" scaled="0"/>
        </a:gra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"/>
          <p:cNvSpPr/>
          <p:nvPr/>
        </p:nvSpPr>
        <p:spPr>
          <a:xfrm>
            <a:off x="1062325" y="1312406"/>
            <a:ext cx="2211586" cy="2662267"/>
          </a:xfrm>
          <a:prstGeom prst="rect">
            <a:avLst/>
          </a:prstGeom>
          <a:solidFill>
            <a:srgbClr val="ECE5EC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38100" lIns="38100" spcFirstLastPara="1" rIns="38100" wrap="square" tIns="381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4808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4808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4808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4808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4808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74808C"/>
                </a:solidFill>
                <a:latin typeface="Roboto"/>
                <a:ea typeface="Roboto"/>
                <a:cs typeface="Roboto"/>
                <a:sym typeface="Roboto"/>
              </a:rPr>
              <a:t>Countries that have signed the EU- and US-led Global Methane Pledge representing ~50% of global anthropogenic emissions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4808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DF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379776" y="226108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0" y="6618161"/>
            <a:ext cx="12192000" cy="192360"/>
          </a:xfrm>
          <a:prstGeom prst="rect">
            <a:avLst/>
          </a:prstGeom>
          <a:solidFill>
            <a:srgbClr val="06AEFF"/>
          </a:soli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" name="Google Shape;176;p3"/>
          <p:cNvSpPr txBox="1"/>
          <p:nvPr/>
        </p:nvSpPr>
        <p:spPr>
          <a:xfrm>
            <a:off x="1062325" y="226108"/>
            <a:ext cx="9538632" cy="581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UNEP’s IMEO </a:t>
            </a:r>
            <a:r>
              <a:rPr b="1" i="0" lang="en-US" sz="2400" u="none" cap="none" strike="noStrike">
                <a:solidFill>
                  <a:srgbClr val="05AEFF"/>
                </a:solidFill>
                <a:latin typeface="Roboto"/>
                <a:ea typeface="Roboto"/>
                <a:cs typeface="Roboto"/>
                <a:sym typeface="Roboto"/>
              </a:rPr>
              <a:t>is a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core implementing partner </a:t>
            </a:r>
            <a:r>
              <a:rPr b="1" i="0" lang="en-US" sz="2400" u="none" cap="none" strike="noStrike">
                <a:solidFill>
                  <a:srgbClr val="05AEFF"/>
                </a:solidFill>
                <a:latin typeface="Roboto"/>
                <a:ea typeface="Roboto"/>
                <a:cs typeface="Roboto"/>
                <a:sym typeface="Roboto"/>
              </a:rPr>
              <a:t>of the 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Global Methane Pledge (GMP)</a:t>
            </a:r>
            <a:endParaRPr/>
          </a:p>
        </p:txBody>
      </p:sp>
      <p:grpSp>
        <p:nvGrpSpPr>
          <p:cNvPr id="177" name="Google Shape;177;p3"/>
          <p:cNvGrpSpPr/>
          <p:nvPr/>
        </p:nvGrpSpPr>
        <p:grpSpPr>
          <a:xfrm>
            <a:off x="3405610" y="1928328"/>
            <a:ext cx="1963107" cy="1963107"/>
            <a:chOff x="1856618" y="5950786"/>
            <a:chExt cx="2432624" cy="2432624"/>
          </a:xfrm>
        </p:grpSpPr>
        <p:graphicFrame>
          <p:nvGraphicFramePr>
            <p:cNvPr id="178" name="Google Shape;178;p3"/>
            <p:cNvGraphicFramePr/>
            <p:nvPr/>
          </p:nvGraphicFramePr>
          <p:xfrm>
            <a:off x="1856618" y="5950786"/>
            <a:ext cx="2432624" cy="2432624"/>
          </p:xfrm>
          <a:graphic>
            <a:graphicData uri="http://schemas.openxmlformats.org/drawingml/2006/chart">
              <c:chart r:id="rId3"/>
            </a:graphicData>
          </a:graphic>
        </p:graphicFrame>
        <p:sp>
          <p:nvSpPr>
            <p:cNvPr id="179" name="Google Shape;179;p3"/>
            <p:cNvSpPr txBox="1"/>
            <p:nvPr/>
          </p:nvSpPr>
          <p:spPr>
            <a:xfrm>
              <a:off x="2152993" y="6732043"/>
              <a:ext cx="1941859" cy="8771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rgbClr val="06AEFF"/>
                  </a:solidFill>
                  <a:latin typeface="Roboto"/>
                  <a:ea typeface="Roboto"/>
                  <a:cs typeface="Roboto"/>
                  <a:sym typeface="Roboto"/>
                </a:rPr>
                <a:t>30%</a:t>
              </a:r>
              <a:endParaRPr b="0" i="0" sz="4000" u="none" cap="none" strike="noStrike">
                <a:solidFill>
                  <a:srgbClr val="06AE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map of the world&#10;&#10;Description automatically generated" id="180" name="Google Shape;18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6668" y="1348441"/>
            <a:ext cx="6472762" cy="4206240"/>
          </a:xfrm>
          <a:prstGeom prst="rect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81" name="Google Shape;181;p3"/>
          <p:cNvGrpSpPr/>
          <p:nvPr/>
        </p:nvGrpSpPr>
        <p:grpSpPr>
          <a:xfrm>
            <a:off x="1174986" y="1289206"/>
            <a:ext cx="2217296" cy="1243326"/>
            <a:chOff x="1202738" y="1032331"/>
            <a:chExt cx="2217296" cy="1243326"/>
          </a:xfrm>
        </p:grpSpPr>
        <p:grpSp>
          <p:nvGrpSpPr>
            <p:cNvPr id="182" name="Google Shape;182;p3"/>
            <p:cNvGrpSpPr/>
            <p:nvPr/>
          </p:nvGrpSpPr>
          <p:grpSpPr>
            <a:xfrm>
              <a:off x="1993285" y="1032331"/>
              <a:ext cx="1426749" cy="1243326"/>
              <a:chOff x="1993285" y="1032331"/>
              <a:chExt cx="1426749" cy="1243326"/>
            </a:xfrm>
          </p:grpSpPr>
          <p:graphicFrame>
            <p:nvGraphicFramePr>
              <p:cNvPr id="183" name="Google Shape;183;p3"/>
              <p:cNvGraphicFramePr/>
              <p:nvPr/>
            </p:nvGraphicFramePr>
            <p:xfrm>
              <a:off x="1993285" y="1032331"/>
              <a:ext cx="1426749" cy="1243326"/>
            </p:xfrm>
            <a:graphic>
              <a:graphicData uri="http://schemas.openxmlformats.org/drawingml/2006/chart">
                <c:chart r:id="rId5"/>
              </a:graphicData>
            </a:graphic>
          </p:graphicFrame>
          <p:sp>
            <p:nvSpPr>
              <p:cNvPr id="184" name="Google Shape;184;p3"/>
              <p:cNvSpPr txBox="1"/>
              <p:nvPr/>
            </p:nvSpPr>
            <p:spPr>
              <a:xfrm>
                <a:off x="2260599" y="1440621"/>
                <a:ext cx="94890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2400" u="none" cap="none" strike="noStrike">
                    <a:solidFill>
                      <a:srgbClr val="00ABE8"/>
                    </a:solidFill>
                    <a:latin typeface="Roboto"/>
                    <a:ea typeface="Roboto"/>
                    <a:cs typeface="Roboto"/>
                    <a:sym typeface="Roboto"/>
                  </a:rPr>
                  <a:t>50%</a:t>
                </a:r>
                <a:endParaRPr b="0" i="0" sz="2400" u="none" cap="none" strike="noStrike">
                  <a:solidFill>
                    <a:srgbClr val="00ABE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" name="Google Shape;185;p3"/>
            <p:cNvSpPr/>
            <p:nvPr/>
          </p:nvSpPr>
          <p:spPr>
            <a:xfrm>
              <a:off x="1202738" y="1161437"/>
              <a:ext cx="987552" cy="985115"/>
            </a:xfrm>
            <a:prstGeom prst="ellipse">
              <a:avLst/>
            </a:prstGeom>
            <a:solidFill>
              <a:srgbClr val="06AE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155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5825187" y="3860404"/>
            <a:ext cx="1188720" cy="1188720"/>
            <a:chOff x="1894420" y="5950786"/>
            <a:chExt cx="2432624" cy="2432624"/>
          </a:xfrm>
        </p:grpSpPr>
        <p:graphicFrame>
          <p:nvGraphicFramePr>
            <p:cNvPr id="187" name="Google Shape;187;p3"/>
            <p:cNvGraphicFramePr/>
            <p:nvPr/>
          </p:nvGraphicFramePr>
          <p:xfrm>
            <a:off x="1894420" y="5950786"/>
            <a:ext cx="2432624" cy="2432624"/>
          </p:xfrm>
          <a:graphic>
            <a:graphicData uri="http://schemas.openxmlformats.org/drawingml/2006/chart">
              <c:chart r:id="rId6"/>
            </a:graphicData>
          </a:graphic>
        </p:graphicFrame>
        <p:sp>
          <p:nvSpPr>
            <p:cNvPr id="188" name="Google Shape;188;p3"/>
            <p:cNvSpPr txBox="1"/>
            <p:nvPr/>
          </p:nvSpPr>
          <p:spPr>
            <a:xfrm>
              <a:off x="2215406" y="6692725"/>
              <a:ext cx="1941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ABE8"/>
                  </a:solidFill>
                  <a:latin typeface="Roboto"/>
                  <a:ea typeface="Roboto"/>
                  <a:cs typeface="Roboto"/>
                  <a:sym typeface="Roboto"/>
                </a:rPr>
                <a:t>70%</a:t>
              </a:r>
              <a:endParaRPr b="0" i="0" sz="2400" u="none" cap="none" strike="noStrike">
                <a:solidFill>
                  <a:srgbClr val="00ABE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3"/>
          <p:cNvSpPr txBox="1"/>
          <p:nvPr/>
        </p:nvSpPr>
        <p:spPr>
          <a:xfrm>
            <a:off x="5535936" y="4918521"/>
            <a:ext cx="184111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5AEFF"/>
                </a:solidFill>
                <a:latin typeface="Arial"/>
                <a:ea typeface="Arial"/>
                <a:cs typeface="Arial"/>
                <a:sym typeface="Arial"/>
              </a:rPr>
              <a:t>Portion of the global GDP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5AEFF"/>
                </a:solidFill>
                <a:latin typeface="Arial"/>
                <a:ea typeface="Arial"/>
                <a:cs typeface="Arial"/>
                <a:sym typeface="Arial"/>
              </a:rPr>
              <a:t>covered by signatories</a:t>
            </a:r>
            <a:endParaRPr/>
          </a:p>
        </p:txBody>
      </p:sp>
      <p:sp>
        <p:nvSpPr>
          <p:cNvPr id="190" name="Google Shape;190;p3"/>
          <p:cNvSpPr txBox="1"/>
          <p:nvPr/>
        </p:nvSpPr>
        <p:spPr>
          <a:xfrm>
            <a:off x="982284" y="4196573"/>
            <a:ext cx="436337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UNEP’s IMEO – as a core implementing partner of the </a:t>
            </a:r>
            <a:r>
              <a:rPr b="0" i="0" lang="en-US" sz="18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Global Methane Pledge</a:t>
            </a:r>
            <a:r>
              <a:rPr b="0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– will provide emissions data to track progress and facilitate technical assistance on science and transparency.</a:t>
            </a:r>
            <a:endParaRPr/>
          </a:p>
        </p:txBody>
      </p:sp>
      <p:sp>
        <p:nvSpPr>
          <p:cNvPr id="191" name="Google Shape;191;p3"/>
          <p:cNvSpPr txBox="1"/>
          <p:nvPr/>
        </p:nvSpPr>
        <p:spPr>
          <a:xfrm>
            <a:off x="3242483" y="1291567"/>
            <a:ext cx="22838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Collective effort to reduce </a:t>
            </a:r>
            <a:r>
              <a:rPr b="1" i="1" lang="en-US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global</a:t>
            </a:r>
            <a:r>
              <a:rPr b="0" i="0" lang="en-US" sz="12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US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methane emissions by 30% between 2020 and 2030</a:t>
            </a:r>
            <a:endParaRPr/>
          </a:p>
        </p:txBody>
      </p:sp>
      <p:cxnSp>
        <p:nvCxnSpPr>
          <p:cNvPr id="192" name="Google Shape;192;p3"/>
          <p:cNvCxnSpPr/>
          <p:nvPr/>
        </p:nvCxnSpPr>
        <p:spPr>
          <a:xfrm>
            <a:off x="1062325" y="924841"/>
            <a:ext cx="4026609" cy="0"/>
          </a:xfrm>
          <a:prstGeom prst="straightConnector1">
            <a:avLst/>
          </a:prstGeom>
          <a:blipFill rotWithShape="1">
            <a:blip r:embed="rId8">
              <a:alphaModFix/>
            </a:blip>
            <a:tile algn="tl" flip="none" tx="0" sx="100000" ty="0" sy="100000"/>
          </a:blipFill>
          <a:ln cap="flat" cmpd="sng" w="38100">
            <a:solidFill>
              <a:srgbClr val="02A0E3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</p:cxnSp>
      <p:pic>
        <p:nvPicPr>
          <p:cNvPr id="193" name="Google Shape;193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89275" y="248376"/>
            <a:ext cx="780155" cy="56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DF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"/>
          <p:cNvSpPr/>
          <p:nvPr/>
        </p:nvSpPr>
        <p:spPr>
          <a:xfrm>
            <a:off x="379776" y="226109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"/>
          <p:cNvSpPr/>
          <p:nvPr/>
        </p:nvSpPr>
        <p:spPr>
          <a:xfrm>
            <a:off x="0" y="6618161"/>
            <a:ext cx="12192000" cy="192360"/>
          </a:xfrm>
          <a:prstGeom prst="rect">
            <a:avLst/>
          </a:prstGeom>
          <a:solidFill>
            <a:srgbClr val="06AEFF"/>
          </a:soli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p4"/>
          <p:cNvSpPr txBox="1"/>
          <p:nvPr/>
        </p:nvSpPr>
        <p:spPr>
          <a:xfrm>
            <a:off x="1095608" y="226108"/>
            <a:ext cx="10146699" cy="581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UNEP’s IMEO and CEOS </a:t>
            </a: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hosted a convening of 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high-resolution satellite data </a:t>
            </a: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providers and product developers</a:t>
            </a:r>
            <a:endParaRPr b="1" i="0" sz="2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2" name="Google Shape;202;p4"/>
          <p:cNvCxnSpPr/>
          <p:nvPr/>
        </p:nvCxnSpPr>
        <p:spPr>
          <a:xfrm>
            <a:off x="1095608" y="932523"/>
            <a:ext cx="4026609" cy="0"/>
          </a:xfrm>
          <a:prstGeom prst="straightConnector1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 cap="flat" cmpd="sng" w="38100">
            <a:solidFill>
              <a:srgbClr val="02A0E3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</p:cxnSp>
      <p:pic>
        <p:nvPicPr>
          <p:cNvPr descr="Warning with solid fill" id="203" name="Google Shape;20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8891" y="133591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ellite with solid fill" id="204" name="Google Shape;20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6492" y="426216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arm Ringing with solid fill" id="205" name="Google Shape;20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52893" y="133591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lculator with solid fill" id="206" name="Google Shape;206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26558" y="426216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board with solid fill" id="207" name="Google Shape;207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03590" y="426216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 txBox="1"/>
          <p:nvPr/>
        </p:nvSpPr>
        <p:spPr>
          <a:xfrm>
            <a:off x="1228891" y="4303865"/>
            <a:ext cx="98829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∫</a:t>
            </a:r>
            <a:endParaRPr/>
          </a:p>
        </p:txBody>
      </p:sp>
      <p:pic>
        <p:nvPicPr>
          <p:cNvPr descr="Airplane with solid fill" id="209" name="Google Shape;209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79440" y="426216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3108912" y="4348663"/>
            <a:ext cx="786110" cy="741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ellite with solid fill" id="211" name="Google Shape;21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40892" y="1335912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"/>
          <p:cNvSpPr txBox="1"/>
          <p:nvPr/>
        </p:nvSpPr>
        <p:spPr>
          <a:xfrm>
            <a:off x="1095608" y="2418934"/>
            <a:ext cx="10788568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L2 data availability </a:t>
            </a:r>
            <a:r>
              <a:rPr b="0" i="1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as soon as possible </a:t>
            </a: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(&lt; 1 day ) after satellite overpass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Prioritize </a:t>
            </a:r>
            <a:r>
              <a:rPr b="0" i="1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low latency </a:t>
            </a: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0" i="1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localization accuracy</a:t>
            </a: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 over </a:t>
            </a:r>
            <a:r>
              <a:rPr b="0" i="1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emission estimate accuracy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Avoid false positives </a:t>
            </a:r>
            <a:r>
              <a:rPr b="0" i="1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as much as possible</a:t>
            </a:r>
            <a:endParaRPr b="0" i="0" sz="1800" u="none" cap="none" strike="noStrike">
              <a:solidFill>
                <a:srgbClr val="89C8F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"/>
          <p:cNvSpPr txBox="1"/>
          <p:nvPr/>
        </p:nvSpPr>
        <p:spPr>
          <a:xfrm>
            <a:off x="1066633" y="5347361"/>
            <a:ext cx="10788568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Prioritize </a:t>
            </a:r>
            <a:r>
              <a:rPr b="0" i="1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emission estimate accuracy </a:t>
            </a: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over </a:t>
            </a:r>
            <a:r>
              <a:rPr b="0" i="1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low data latency </a:t>
            </a: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(but still ~ 2 weeks from detection; e.g., US EPA SEP program needs)</a:t>
            </a:r>
            <a:endParaRPr b="0" i="1" sz="1800" u="none" cap="none" strike="noStrike">
              <a:solidFill>
                <a:srgbClr val="89C8F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Highest quality control and traceability available due to </a:t>
            </a:r>
            <a:r>
              <a:rPr b="0" i="1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regulatory </a:t>
            </a: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0" i="1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policy </a:t>
            </a:r>
            <a:r>
              <a:rPr b="0" i="0" lang="en-US" sz="1800" u="none" cap="none" strike="noStrike">
                <a:solidFill>
                  <a:srgbClr val="89C8F2"/>
                </a:solidFill>
                <a:latin typeface="Roboto"/>
                <a:ea typeface="Roboto"/>
                <a:cs typeface="Roboto"/>
                <a:sym typeface="Roboto"/>
              </a:rPr>
              <a:t>implications</a:t>
            </a:r>
            <a:endParaRPr b="0" i="1" sz="1800" u="none" cap="none" strike="noStrike">
              <a:solidFill>
                <a:srgbClr val="89C8F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"/>
          <p:cNvSpPr txBox="1"/>
          <p:nvPr/>
        </p:nvSpPr>
        <p:spPr>
          <a:xfrm>
            <a:off x="5122216" y="1534973"/>
            <a:ext cx="6895243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L4 Methane Emissions Alerting Products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e.g., Methane Alert and Response System (MARS) Use Case</a:t>
            </a:r>
            <a:endParaRPr/>
          </a:p>
        </p:txBody>
      </p:sp>
      <p:sp>
        <p:nvSpPr>
          <p:cNvPr id="215" name="Google Shape;215;p4"/>
          <p:cNvSpPr txBox="1"/>
          <p:nvPr/>
        </p:nvSpPr>
        <p:spPr>
          <a:xfrm>
            <a:off x="5940958" y="4242309"/>
            <a:ext cx="60765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L4 Methane Emissions Accounting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Products  </a:t>
            </a: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e.g., for data integration</a:t>
            </a:r>
            <a:endParaRPr/>
          </a:p>
        </p:txBody>
      </p:sp>
      <p:sp>
        <p:nvSpPr>
          <p:cNvPr id="216" name="Google Shape;216;p4"/>
          <p:cNvSpPr txBox="1"/>
          <p:nvPr/>
        </p:nvSpPr>
        <p:spPr>
          <a:xfrm>
            <a:off x="11591636" y="822036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"/>
          <p:cNvSpPr txBox="1"/>
          <p:nvPr/>
        </p:nvSpPr>
        <p:spPr>
          <a:xfrm>
            <a:off x="1106524" y="1662848"/>
            <a:ext cx="20280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Now in Beta version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The portal</a:t>
            </a:r>
            <a:r>
              <a:rPr b="1" i="0" lang="en-US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n-US" sz="1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shows </a:t>
            </a:r>
            <a:r>
              <a:rPr b="1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methane hotspots (TROPOMI), locations of IMEO science studies</a:t>
            </a:r>
            <a:r>
              <a:rPr b="1" i="0" lang="en-US" sz="1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, and </a:t>
            </a:r>
            <a:r>
              <a:rPr b="1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methane plumes</a:t>
            </a:r>
            <a:r>
              <a:rPr b="1" i="0" lang="en-US" sz="1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 from TROPOMI and high-resolution imagers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6AE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Includes plumes used for MARS alerts plus additional detections from multiple sectors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All public data is &gt; 45 days from detection </a:t>
            </a:r>
            <a:r>
              <a:rPr b="1" i="0" lang="en-US" sz="1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due to the MARS Data Policy</a:t>
            </a:r>
            <a:endParaRPr b="1" i="0" sz="14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" name="Google Shape;22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3123" y="1592913"/>
            <a:ext cx="7232985" cy="439105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"/>
          <p:cNvSpPr/>
          <p:nvPr/>
        </p:nvSpPr>
        <p:spPr>
          <a:xfrm>
            <a:off x="379776" y="166615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"/>
          <p:cNvSpPr txBox="1"/>
          <p:nvPr/>
        </p:nvSpPr>
        <p:spPr>
          <a:xfrm>
            <a:off x="3946108" y="6153862"/>
            <a:ext cx="630701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sng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https://methanedata.</a:t>
            </a:r>
            <a:r>
              <a:rPr b="1" i="0" lang="en-US" sz="1400" u="sng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unep.org</a:t>
            </a:r>
            <a:endParaRPr/>
          </a:p>
        </p:txBody>
      </p:sp>
      <p:cxnSp>
        <p:nvCxnSpPr>
          <p:cNvPr id="226" name="Google Shape;226;p5"/>
          <p:cNvCxnSpPr/>
          <p:nvPr/>
        </p:nvCxnSpPr>
        <p:spPr>
          <a:xfrm>
            <a:off x="559661" y="1813441"/>
            <a:ext cx="378156" cy="0"/>
          </a:xfrm>
          <a:prstGeom prst="straightConnector1">
            <a:avLst/>
          </a:prstGeom>
          <a:noFill/>
          <a:ln cap="flat" cmpd="sng" w="12700">
            <a:solidFill>
              <a:srgbClr val="06AE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7" name="Google Shape;227;p5"/>
          <p:cNvCxnSpPr/>
          <p:nvPr/>
        </p:nvCxnSpPr>
        <p:spPr>
          <a:xfrm>
            <a:off x="559661" y="2209258"/>
            <a:ext cx="378156" cy="0"/>
          </a:xfrm>
          <a:prstGeom prst="straightConnector1">
            <a:avLst/>
          </a:prstGeom>
          <a:noFill/>
          <a:ln cap="flat" cmpd="sng" w="12700">
            <a:solidFill>
              <a:srgbClr val="06AE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228" name="Google Shape;228;p5"/>
          <p:cNvPicPr preferRelativeResize="0"/>
          <p:nvPr/>
        </p:nvPicPr>
        <p:blipFill rotWithShape="1">
          <a:blip r:embed="rId5">
            <a:alphaModFix/>
          </a:blip>
          <a:srcRect b="0" l="22" r="0" t="144"/>
          <a:stretch/>
        </p:blipFill>
        <p:spPr>
          <a:xfrm>
            <a:off x="3523673" y="1592913"/>
            <a:ext cx="7054558" cy="433816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9" name="Google Shape;229;p5"/>
          <p:cNvSpPr/>
          <p:nvPr/>
        </p:nvSpPr>
        <p:spPr>
          <a:xfrm>
            <a:off x="11123436" y="1592913"/>
            <a:ext cx="1103929" cy="3895421"/>
          </a:xfrm>
          <a:prstGeom prst="rect">
            <a:avLst/>
          </a:prstGeom>
          <a:solidFill>
            <a:srgbClr val="10303D">
              <a:alpha val="2588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3122" y="4997650"/>
            <a:ext cx="808562" cy="98632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"/>
          <p:cNvSpPr txBox="1"/>
          <p:nvPr/>
        </p:nvSpPr>
        <p:spPr>
          <a:xfrm>
            <a:off x="1097283" y="139721"/>
            <a:ext cx="10144458" cy="1091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UNEP IMEO’s public portal </a:t>
            </a:r>
            <a:r>
              <a:rPr b="1" i="0" lang="en-US" sz="2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increases </a:t>
            </a:r>
            <a:r>
              <a:rPr b="1" i="1" lang="en-US" sz="2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transparency</a:t>
            </a:r>
            <a:r>
              <a:rPr b="1" i="0" lang="en-US" sz="2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by sharing methane plumes detected using public satellites</a:t>
            </a:r>
            <a:endParaRPr b="1" i="0" sz="24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2" name="Google Shape;232;p5"/>
          <p:cNvCxnSpPr/>
          <p:nvPr/>
        </p:nvCxnSpPr>
        <p:spPr>
          <a:xfrm>
            <a:off x="559661" y="4142833"/>
            <a:ext cx="378156" cy="0"/>
          </a:xfrm>
          <a:prstGeom prst="straightConnector1">
            <a:avLst/>
          </a:prstGeom>
          <a:noFill/>
          <a:ln cap="flat" cmpd="sng" w="12700">
            <a:solidFill>
              <a:srgbClr val="06AE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3" name="Google Shape;233;p5"/>
          <p:cNvCxnSpPr/>
          <p:nvPr/>
        </p:nvCxnSpPr>
        <p:spPr>
          <a:xfrm>
            <a:off x="559661" y="5216707"/>
            <a:ext cx="378156" cy="0"/>
          </a:xfrm>
          <a:prstGeom prst="straightConnector1">
            <a:avLst/>
          </a:prstGeom>
          <a:noFill/>
          <a:ln cap="flat" cmpd="sng" w="12700">
            <a:solidFill>
              <a:srgbClr val="06AE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Google Shape;234;p5"/>
          <p:cNvCxnSpPr/>
          <p:nvPr/>
        </p:nvCxnSpPr>
        <p:spPr>
          <a:xfrm>
            <a:off x="1097283" y="836667"/>
            <a:ext cx="4995967" cy="0"/>
          </a:xfrm>
          <a:prstGeom prst="straightConnector1">
            <a:avLst/>
          </a:prstGeom>
          <a:blipFill rotWithShape="1">
            <a:blip r:embed="rId7">
              <a:alphaModFix/>
            </a:blip>
            <a:tile algn="tl" flip="none" tx="0" sx="100000" ty="0" sy="100000"/>
          </a:blipFill>
          <a:ln cap="flat" cmpd="sng" w="38100">
            <a:solidFill>
              <a:srgbClr val="02A0E3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303D"/>
            </a:gs>
            <a:gs pos="61000">
              <a:srgbClr val="0B6F9E"/>
            </a:gs>
            <a:gs pos="100000">
              <a:srgbClr val="06AEFF"/>
            </a:gs>
          </a:gsLst>
          <a:lin ang="0" scaled="0"/>
        </a:gra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"/>
          <p:cNvSpPr txBox="1"/>
          <p:nvPr/>
        </p:nvSpPr>
        <p:spPr>
          <a:xfrm>
            <a:off x="1097283" y="166047"/>
            <a:ext cx="10183294" cy="963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IMEO’s Methane Alert and Response System</a:t>
            </a:r>
            <a:r>
              <a:rPr b="1" i="0" lang="en-US" sz="24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 (MARS) provides rapid, actionable data to stakeholders</a:t>
            </a:r>
            <a:endParaRPr/>
          </a:p>
        </p:txBody>
      </p:sp>
      <p:pic>
        <p:nvPicPr>
          <p:cNvPr id="240" name="Google Shape;240;p6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>
            <a:off x="4200218" y="1904016"/>
            <a:ext cx="7232986" cy="353766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6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DF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379776" y="166047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Google Shape;243;p6"/>
          <p:cNvCxnSpPr/>
          <p:nvPr/>
        </p:nvCxnSpPr>
        <p:spPr>
          <a:xfrm>
            <a:off x="1097283" y="836667"/>
            <a:ext cx="4995967" cy="0"/>
          </a:xfrm>
          <a:prstGeom prst="straightConnector1">
            <a:avLst/>
          </a:prstGeom>
          <a:blipFill rotWithShape="1">
            <a:blip r:embed="rId4">
              <a:alphaModFix/>
            </a:blip>
            <a:tile algn="tl" flip="none" tx="0" sx="100000" ty="0" sy="100000"/>
          </a:blipFill>
          <a:ln cap="flat" cmpd="sng" w="38100">
            <a:solidFill>
              <a:srgbClr val="02A0E3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</p:cxnSp>
      <p:sp>
        <p:nvSpPr>
          <p:cNvPr id="244" name="Google Shape;244;p6"/>
          <p:cNvSpPr/>
          <p:nvPr/>
        </p:nvSpPr>
        <p:spPr>
          <a:xfrm>
            <a:off x="11123436" y="2573565"/>
            <a:ext cx="1103929" cy="2914770"/>
          </a:xfrm>
          <a:prstGeom prst="rect">
            <a:avLst/>
          </a:prstGeom>
          <a:solidFill>
            <a:srgbClr val="10303D">
              <a:alpha val="2588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DF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capture d’écran, Graphique, graphisme, logo&#10;&#10;Description générée automatiquement" id="245" name="Google Shape;24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060698" y="980108"/>
            <a:ext cx="2510985" cy="251098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6"/>
          <p:cNvSpPr txBox="1"/>
          <p:nvPr/>
        </p:nvSpPr>
        <p:spPr>
          <a:xfrm>
            <a:off x="8488486" y="1232431"/>
            <a:ext cx="2389418" cy="12601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&gt;200</a:t>
            </a:r>
            <a:endParaRPr/>
          </a:p>
        </p:txBody>
      </p:sp>
      <p:sp>
        <p:nvSpPr>
          <p:cNvPr id="247" name="Google Shape;247;p6"/>
          <p:cNvSpPr txBox="1"/>
          <p:nvPr/>
        </p:nvSpPr>
        <p:spPr>
          <a:xfrm>
            <a:off x="8589496" y="2355593"/>
            <a:ext cx="2843708" cy="1034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MARS </a:t>
            </a:r>
            <a:br>
              <a:rPr b="1" i="0" lang="en-US" sz="20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n-US" sz="20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notifications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&gt;200 methane plumes notified for stakeholders</a:t>
            </a:r>
            <a:endParaRPr/>
          </a:p>
        </p:txBody>
      </p:sp>
      <p:grpSp>
        <p:nvGrpSpPr>
          <p:cNvPr id="248" name="Google Shape;248;p6"/>
          <p:cNvGrpSpPr/>
          <p:nvPr/>
        </p:nvGrpSpPr>
        <p:grpSpPr>
          <a:xfrm>
            <a:off x="1097283" y="1110531"/>
            <a:ext cx="4994376" cy="2913213"/>
            <a:chOff x="1097283" y="2573565"/>
            <a:chExt cx="4994376" cy="2913213"/>
          </a:xfrm>
        </p:grpSpPr>
        <p:grpSp>
          <p:nvGrpSpPr>
            <p:cNvPr id="249" name="Google Shape;249;p6"/>
            <p:cNvGrpSpPr/>
            <p:nvPr/>
          </p:nvGrpSpPr>
          <p:grpSpPr>
            <a:xfrm>
              <a:off x="1097283" y="2573565"/>
              <a:ext cx="4994376" cy="2913213"/>
              <a:chOff x="12222648" y="5147130"/>
              <a:chExt cx="9988752" cy="5790986"/>
            </a:xfrm>
          </p:grpSpPr>
          <p:sp>
            <p:nvSpPr>
              <p:cNvPr id="250" name="Google Shape;250;p6"/>
              <p:cNvSpPr/>
              <p:nvPr/>
            </p:nvSpPr>
            <p:spPr>
              <a:xfrm>
                <a:off x="12222648" y="5147130"/>
                <a:ext cx="9988752" cy="1432800"/>
              </a:xfrm>
              <a:prstGeom prst="rect">
                <a:avLst/>
              </a:prstGeom>
              <a:solidFill>
                <a:srgbClr val="10303D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0" u="none" cap="none" strike="noStrike">
                  <a:solidFill>
                    <a:srgbClr val="FDFC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12222648" y="6603827"/>
                <a:ext cx="9988752" cy="1432800"/>
              </a:xfrm>
              <a:prstGeom prst="rect">
                <a:avLst/>
              </a:prstGeom>
              <a:solidFill>
                <a:srgbClr val="10303D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0" u="none" cap="none" strike="noStrike">
                  <a:solidFill>
                    <a:srgbClr val="FDFC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12222648" y="8054492"/>
                <a:ext cx="9988752" cy="1432800"/>
              </a:xfrm>
              <a:prstGeom prst="rect">
                <a:avLst/>
              </a:prstGeom>
              <a:solidFill>
                <a:srgbClr val="10303D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0" u="none" cap="none" strike="noStrike">
                  <a:solidFill>
                    <a:srgbClr val="FDFC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12222648" y="9505316"/>
                <a:ext cx="9988752" cy="1432800"/>
              </a:xfrm>
              <a:prstGeom prst="rect">
                <a:avLst/>
              </a:prstGeom>
              <a:solidFill>
                <a:srgbClr val="10303D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0" u="none" cap="none" strike="noStrike">
                  <a:solidFill>
                    <a:srgbClr val="FDFC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6"/>
            <p:cNvSpPr/>
            <p:nvPr/>
          </p:nvSpPr>
          <p:spPr>
            <a:xfrm>
              <a:off x="1713554" y="2826327"/>
              <a:ext cx="1610138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EFFFF"/>
                  </a:solidFill>
                  <a:latin typeface="Roboto"/>
                  <a:ea typeface="Roboto"/>
                  <a:cs typeface="Roboto"/>
                  <a:sym typeface="Roboto"/>
                </a:rPr>
                <a:t>M</a:t>
              </a:r>
              <a:r>
                <a:rPr b="1" i="0" lang="en-US" sz="1500" u="none" cap="none" strike="noStrike">
                  <a:solidFill>
                    <a:srgbClr val="06AEFF"/>
                  </a:solidFill>
                  <a:latin typeface="Roboto"/>
                  <a:ea typeface="Roboto"/>
                  <a:cs typeface="Roboto"/>
                  <a:sym typeface="Roboto"/>
                </a:rPr>
                <a:t>ETHANE</a:t>
              </a:r>
              <a:endParaRPr b="1" i="0" sz="15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713553" y="3499445"/>
              <a:ext cx="1770153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EFFFF"/>
                  </a:solidFill>
                  <a:latin typeface="Roboto"/>
                  <a:ea typeface="Roboto"/>
                  <a:cs typeface="Roboto"/>
                  <a:sym typeface="Roboto"/>
                </a:rPr>
                <a:t>A</a:t>
              </a:r>
              <a:r>
                <a:rPr b="1" i="0" lang="en-US" sz="1500" u="none" cap="none" strike="noStrike">
                  <a:solidFill>
                    <a:srgbClr val="06AEFF"/>
                  </a:solidFill>
                  <a:latin typeface="Roboto"/>
                  <a:ea typeface="Roboto"/>
                  <a:cs typeface="Roboto"/>
                  <a:sym typeface="Roboto"/>
                </a:rPr>
                <a:t>LERT</a:t>
              </a:r>
              <a:endParaRPr b="1" i="0" sz="15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713554" y="4225665"/>
              <a:ext cx="1610138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EFFFF"/>
                  </a:solidFill>
                  <a:latin typeface="Roboto"/>
                  <a:ea typeface="Roboto"/>
                  <a:cs typeface="Roboto"/>
                  <a:sym typeface="Roboto"/>
                </a:rPr>
                <a:t>R</a:t>
              </a:r>
              <a:r>
                <a:rPr b="1" i="0" lang="en-US" sz="1500" u="none" cap="none" strike="noStrike">
                  <a:solidFill>
                    <a:srgbClr val="06AEFF"/>
                  </a:solidFill>
                  <a:latin typeface="Roboto"/>
                  <a:ea typeface="Roboto"/>
                  <a:cs typeface="Roboto"/>
                  <a:sym typeface="Roboto"/>
                </a:rPr>
                <a:t>ESPONSE</a:t>
              </a:r>
              <a:endParaRPr b="1" i="0" sz="15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1713554" y="4925581"/>
              <a:ext cx="1610138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EFFFF"/>
                  </a:solidFill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b="1" i="0" lang="en-US" sz="1500" u="none" cap="none" strike="noStrike">
                  <a:solidFill>
                    <a:srgbClr val="06AEFF"/>
                  </a:solidFill>
                  <a:latin typeface="Roboto"/>
                  <a:ea typeface="Roboto"/>
                  <a:cs typeface="Roboto"/>
                  <a:sym typeface="Roboto"/>
                </a:rPr>
                <a:t>YSTEM</a:t>
              </a:r>
              <a:endParaRPr b="1" i="0" sz="15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58" name="Google Shape;258;p6"/>
            <p:cNvCxnSpPr/>
            <p:nvPr/>
          </p:nvCxnSpPr>
          <p:spPr>
            <a:xfrm>
              <a:off x="2837961" y="4387247"/>
              <a:ext cx="376427" cy="0"/>
            </a:xfrm>
            <a:prstGeom prst="straightConnector1">
              <a:avLst/>
            </a:prstGeom>
            <a:noFill/>
            <a:ln cap="flat" cmpd="sng" w="12700">
              <a:solidFill>
                <a:srgbClr val="06AE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2837961" y="3661027"/>
              <a:ext cx="413836" cy="0"/>
            </a:xfrm>
            <a:prstGeom prst="straightConnector1">
              <a:avLst/>
            </a:prstGeom>
            <a:noFill/>
            <a:ln cap="flat" cmpd="sng" w="12700">
              <a:solidFill>
                <a:srgbClr val="06AE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2837961" y="2987909"/>
              <a:ext cx="376427" cy="0"/>
            </a:xfrm>
            <a:prstGeom prst="straightConnector1">
              <a:avLst/>
            </a:prstGeom>
            <a:noFill/>
            <a:ln cap="flat" cmpd="sng" w="12700">
              <a:solidFill>
                <a:srgbClr val="06AE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61" name="Google Shape;261;p6"/>
            <p:cNvCxnSpPr/>
            <p:nvPr/>
          </p:nvCxnSpPr>
          <p:spPr>
            <a:xfrm>
              <a:off x="2837961" y="5087163"/>
              <a:ext cx="376427" cy="0"/>
            </a:xfrm>
            <a:prstGeom prst="straightConnector1">
              <a:avLst/>
            </a:prstGeom>
            <a:noFill/>
            <a:ln cap="flat" cmpd="sng" w="12700">
              <a:solidFill>
                <a:srgbClr val="06AEFF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262" name="Google Shape;262;p6"/>
            <p:cNvSpPr/>
            <p:nvPr/>
          </p:nvSpPr>
          <p:spPr>
            <a:xfrm>
              <a:off x="3395700" y="2834021"/>
              <a:ext cx="23907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E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Detect and Attribute</a:t>
              </a:r>
              <a:endParaRPr b="0" i="0" sz="1400" u="none" cap="none" strike="noStrike">
                <a:solidFill>
                  <a:srgbClr val="FE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5700" y="3507139"/>
              <a:ext cx="26282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E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Notify and Engage Stakeholders</a:t>
              </a:r>
              <a:endParaRPr b="0" i="0" sz="1400" u="none" cap="none" strike="noStrike">
                <a:solidFill>
                  <a:srgbClr val="FE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395700" y="4233359"/>
              <a:ext cx="23907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E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Stakeholders Take Action</a:t>
              </a:r>
              <a:endParaRPr b="0" i="0" sz="1400" u="none" cap="none" strike="noStrike">
                <a:solidFill>
                  <a:srgbClr val="FE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395700" y="4933275"/>
              <a:ext cx="26282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FE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Track, Learn, Collaborate, Improve</a:t>
              </a:r>
              <a:endParaRPr b="0" i="0" sz="1400" u="none" cap="none" strike="noStrike">
                <a:solidFill>
                  <a:srgbClr val="FE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pic>
          <p:nvPicPr>
            <p:cNvPr id="266" name="Google Shape;266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39459" y="2842337"/>
              <a:ext cx="299464" cy="291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235460" y="3527932"/>
              <a:ext cx="310934" cy="266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199457" y="4244321"/>
              <a:ext cx="349374" cy="285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210123" y="4912476"/>
              <a:ext cx="349374" cy="349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0" name="Google Shape;270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43803" y="4030950"/>
            <a:ext cx="5534101" cy="260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/>
          <p:nvPr/>
        </p:nvSpPr>
        <p:spPr>
          <a:xfrm>
            <a:off x="4127202" y="4102399"/>
            <a:ext cx="287963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Estimated location of methane emissions events between Jan 2021 and Aug 2023. Dots are TROPOMI-detected plumes.</a:t>
            </a:r>
            <a:endParaRPr b="0" i="0" sz="1200" u="none" cap="none" strike="noStrik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2" name="Google Shape;272;p6"/>
          <p:cNvSpPr/>
          <p:nvPr/>
        </p:nvSpPr>
        <p:spPr>
          <a:xfrm>
            <a:off x="7546206" y="6138167"/>
            <a:ext cx="45482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Site of the successful mitigation event pre- and post-MARS notification. 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Plume on the left from NASA’s EMIT sensor, retrieval by UNEP IMEO</a:t>
            </a:r>
            <a:endParaRPr/>
          </a:p>
        </p:txBody>
      </p:sp>
      <p:sp>
        <p:nvSpPr>
          <p:cNvPr id="273" name="Google Shape;273;p6"/>
          <p:cNvSpPr txBox="1"/>
          <p:nvPr/>
        </p:nvSpPr>
        <p:spPr>
          <a:xfrm>
            <a:off x="4127202" y="6249267"/>
            <a:ext cx="31570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Successful mitigation in Argentina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"/>
          <p:cNvSpPr txBox="1"/>
          <p:nvPr/>
        </p:nvSpPr>
        <p:spPr>
          <a:xfrm>
            <a:off x="933363" y="-288708"/>
            <a:ext cx="1266693" cy="2300630"/>
          </a:xfrm>
          <a:prstGeom prst="rect">
            <a:avLst/>
          </a:prstGeom>
          <a:noFill/>
          <a:ln>
            <a:noFill/>
          </a:ln>
          <a:effectLst>
            <a:outerShdw blurRad="647700" rotWithShape="0" algn="tl" dir="2700000" dist="571500">
              <a:srgbClr val="10303D">
                <a:alpha val="46666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350" u="none" cap="none" strike="noStrike">
                <a:solidFill>
                  <a:srgbClr val="10303D"/>
                </a:solidFill>
                <a:latin typeface="Roboto Medium"/>
                <a:ea typeface="Roboto Medium"/>
                <a:cs typeface="Roboto Medium"/>
                <a:sym typeface="Roboto Medium"/>
              </a:rPr>
              <a:t>1</a:t>
            </a:r>
            <a:endParaRPr b="1" i="0" sz="14350" u="none" cap="none" strike="noStrike">
              <a:solidFill>
                <a:srgbClr val="10303D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79" name="Google Shape;279;p7"/>
          <p:cNvSpPr/>
          <p:nvPr/>
        </p:nvSpPr>
        <p:spPr>
          <a:xfrm>
            <a:off x="0" y="1097277"/>
            <a:ext cx="1066633" cy="4391059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DF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"/>
          <p:cNvSpPr/>
          <p:nvPr/>
        </p:nvSpPr>
        <p:spPr>
          <a:xfrm>
            <a:off x="499417" y="551143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RON Careers | Werken bij SRON" id="281" name="Google Shape;28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112" y="5934185"/>
            <a:ext cx="1413472" cy="3426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ectus - Data Clean Room for Human Mobility Analysis" id="282" name="Google Shape;28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8200" y="5889256"/>
            <a:ext cx="1247252" cy="41575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7"/>
          <p:cNvSpPr/>
          <p:nvPr/>
        </p:nvSpPr>
        <p:spPr>
          <a:xfrm>
            <a:off x="1055440" y="3900635"/>
            <a:ext cx="1818699" cy="1561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Global mapping satellites</a:t>
            </a:r>
            <a:r>
              <a:rPr b="1" i="0" lang="en-US" sz="1400" u="none" cap="none" strike="noStrike">
                <a:solidFill>
                  <a:srgbClr val="FE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US" sz="1400" u="none" cap="none" strike="noStrike">
                <a:solidFill>
                  <a:srgbClr val="FEFFFF"/>
                </a:solidFill>
                <a:latin typeface="Roboto"/>
                <a:ea typeface="Roboto"/>
                <a:cs typeface="Roboto"/>
                <a:sym typeface="Roboto"/>
              </a:rPr>
              <a:t>are used to identify very large methane plumes and methane hot spots </a:t>
            </a:r>
            <a:endParaRPr b="0" i="0" sz="1400" u="none" cap="none" strike="noStrike">
              <a:solidFill>
                <a:srgbClr val="FE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3104553" y="3900635"/>
            <a:ext cx="1818699" cy="1561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EFFFF"/>
                </a:solidFill>
                <a:latin typeface="Roboto"/>
                <a:ea typeface="Roboto"/>
                <a:cs typeface="Roboto"/>
                <a:sym typeface="Roboto"/>
              </a:rPr>
              <a:t>Further analysis using other satellites and datasets </a:t>
            </a:r>
            <a:r>
              <a:rPr b="1" i="0" lang="en-US" sz="1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enables attribution  </a:t>
            </a:r>
            <a:r>
              <a:rPr b="1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at the facility-scale</a:t>
            </a:r>
            <a:endParaRPr b="1" i="0" sz="1400" u="none" cap="none" strike="noStrike">
              <a:solidFill>
                <a:srgbClr val="06AE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7"/>
          <p:cNvSpPr/>
          <p:nvPr/>
        </p:nvSpPr>
        <p:spPr>
          <a:xfrm>
            <a:off x="1055440" y="3778446"/>
            <a:ext cx="378227" cy="97386"/>
          </a:xfrm>
          <a:prstGeom prst="roundRect">
            <a:avLst>
              <a:gd fmla="val 50000" name="adj"/>
            </a:avLst>
          </a:prstGeom>
          <a:solidFill>
            <a:srgbClr val="06AE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DFC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7"/>
          <p:cNvSpPr/>
          <p:nvPr/>
        </p:nvSpPr>
        <p:spPr>
          <a:xfrm>
            <a:off x="3104553" y="3778446"/>
            <a:ext cx="378227" cy="97386"/>
          </a:xfrm>
          <a:prstGeom prst="roundRect">
            <a:avLst>
              <a:gd fmla="val 50000" name="adj"/>
            </a:avLst>
          </a:prstGeom>
          <a:solidFill>
            <a:srgbClr val="06AE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DFC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7"/>
          <p:cNvSpPr txBox="1"/>
          <p:nvPr/>
        </p:nvSpPr>
        <p:spPr>
          <a:xfrm>
            <a:off x="9961901" y="6591348"/>
            <a:ext cx="223009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sng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Figure adapted from Jacob et al., ACP, 2022</a:t>
            </a:r>
            <a:endParaRPr b="0" i="0" sz="8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9909" y="296652"/>
            <a:ext cx="717550" cy="52271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7"/>
          <p:cNvSpPr txBox="1"/>
          <p:nvPr/>
        </p:nvSpPr>
        <p:spPr>
          <a:xfrm>
            <a:off x="1106752" y="551143"/>
            <a:ext cx="4278593" cy="1487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Component 1: </a:t>
            </a: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UNEP IMEO collects and uses</a:t>
            </a:r>
            <a:r>
              <a:rPr b="1" i="0" lang="en-US" sz="2400" u="none" cap="none" strike="noStrike">
                <a:solidFill>
                  <a:srgbClr val="FEFFFF"/>
                </a:solidFill>
                <a:latin typeface="Roboto"/>
                <a:ea typeface="Roboto"/>
                <a:cs typeface="Roboto"/>
                <a:sym typeface="Roboto"/>
              </a:rPr>
              <a:t> publicly available satellite data to derive L4 methane emissions products </a:t>
            </a: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that drive notification and mitigation efforts for MARS and contribute to IMEO’s accounting efforts</a:t>
            </a:r>
            <a:endParaRPr/>
          </a:p>
        </p:txBody>
      </p:sp>
      <p:pic>
        <p:nvPicPr>
          <p:cNvPr descr="Texto&#10;&#10;Descripción generada automáticamente con confianza baja" id="290" name="Google Shape;29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81068" y="5869953"/>
            <a:ext cx="1333009" cy="4711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atellite in space&#10;&#10;Description automatically generated with medium confidence" id="291" name="Google Shape;291;p7"/>
          <p:cNvPicPr preferRelativeResize="0"/>
          <p:nvPr/>
        </p:nvPicPr>
        <p:blipFill rotWithShape="1">
          <a:blip r:embed="rId8">
            <a:alphaModFix/>
          </a:blip>
          <a:srcRect b="2384" l="0" r="0" t="0"/>
          <a:stretch/>
        </p:blipFill>
        <p:spPr>
          <a:xfrm>
            <a:off x="5583598" y="1024554"/>
            <a:ext cx="6547360" cy="5072577"/>
          </a:xfrm>
          <a:prstGeom prst="rect">
            <a:avLst/>
          </a:prstGeom>
          <a:noFill/>
          <a:ln cap="flat" cmpd="sng" w="38100">
            <a:solidFill>
              <a:srgbClr val="09365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8"/>
          <p:cNvPicPr preferRelativeResize="0"/>
          <p:nvPr/>
        </p:nvPicPr>
        <p:blipFill rotWithShape="1">
          <a:blip r:embed="rId3">
            <a:alphaModFix/>
          </a:blip>
          <a:srcRect b="0" l="0" r="19298" t="0"/>
          <a:stretch/>
        </p:blipFill>
        <p:spPr>
          <a:xfrm>
            <a:off x="2900518" y="1"/>
            <a:ext cx="9291482" cy="654634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8"/>
          <p:cNvSpPr txBox="1"/>
          <p:nvPr/>
        </p:nvSpPr>
        <p:spPr>
          <a:xfrm>
            <a:off x="991302" y="91100"/>
            <a:ext cx="1266693" cy="2300630"/>
          </a:xfrm>
          <a:prstGeom prst="rect">
            <a:avLst/>
          </a:prstGeom>
          <a:noFill/>
          <a:ln>
            <a:noFill/>
          </a:ln>
          <a:effectLst>
            <a:outerShdw blurRad="647700" rotWithShape="0" algn="tl" dir="2700000" dist="571500">
              <a:srgbClr val="10303D">
                <a:alpha val="46666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350" u="none" cap="none" strike="noStrike">
                <a:solidFill>
                  <a:srgbClr val="10303D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endParaRPr b="1" i="0" sz="14350" u="none" cap="none" strike="noStrike">
              <a:solidFill>
                <a:srgbClr val="10303D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8" name="Google Shape;298;p8"/>
          <p:cNvSpPr/>
          <p:nvPr/>
        </p:nvSpPr>
        <p:spPr>
          <a:xfrm>
            <a:off x="6111325" y="3827668"/>
            <a:ext cx="2476373" cy="1659356"/>
          </a:xfrm>
          <a:prstGeom prst="rect">
            <a:avLst/>
          </a:prstGeom>
          <a:solidFill>
            <a:srgbClr val="06AEFF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8"/>
          <p:cNvSpPr/>
          <p:nvPr/>
        </p:nvSpPr>
        <p:spPr>
          <a:xfrm>
            <a:off x="1" y="1052736"/>
            <a:ext cx="1066633" cy="443428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8"/>
          <p:cNvSpPr/>
          <p:nvPr/>
        </p:nvSpPr>
        <p:spPr>
          <a:xfrm>
            <a:off x="379777" y="1052736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8"/>
          <p:cNvSpPr txBox="1"/>
          <p:nvPr/>
        </p:nvSpPr>
        <p:spPr>
          <a:xfrm>
            <a:off x="1097284" y="1052736"/>
            <a:ext cx="8383093" cy="1487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Component 2: 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MARS</a:t>
            </a: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n-US" sz="2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Notification Process</a:t>
            </a:r>
            <a:endParaRPr b="0" i="0" sz="24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" name="Google Shape;30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9909" y="296653"/>
            <a:ext cx="717550" cy="52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6634" y="5715589"/>
            <a:ext cx="833437" cy="83343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8"/>
          <p:cNvSpPr/>
          <p:nvPr/>
        </p:nvSpPr>
        <p:spPr>
          <a:xfrm>
            <a:off x="1097284" y="2573565"/>
            <a:ext cx="2476373" cy="2914770"/>
          </a:xfrm>
          <a:prstGeom prst="rect">
            <a:avLst/>
          </a:prstGeom>
          <a:solidFill>
            <a:srgbClr val="10303D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8"/>
          <p:cNvSpPr/>
          <p:nvPr/>
        </p:nvSpPr>
        <p:spPr>
          <a:xfrm>
            <a:off x="8618348" y="2573565"/>
            <a:ext cx="2476373" cy="2914770"/>
          </a:xfrm>
          <a:prstGeom prst="rect">
            <a:avLst/>
          </a:prstGeom>
          <a:solidFill>
            <a:srgbClr val="10303D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8"/>
          <p:cNvSpPr/>
          <p:nvPr/>
        </p:nvSpPr>
        <p:spPr>
          <a:xfrm>
            <a:off x="6111325" y="1841956"/>
            <a:ext cx="2476373" cy="1913705"/>
          </a:xfrm>
          <a:prstGeom prst="rect">
            <a:avLst/>
          </a:prstGeom>
          <a:solidFill>
            <a:srgbClr val="06AEFF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8"/>
          <p:cNvSpPr/>
          <p:nvPr/>
        </p:nvSpPr>
        <p:spPr>
          <a:xfrm>
            <a:off x="3604305" y="2573565"/>
            <a:ext cx="2476373" cy="2914772"/>
          </a:xfrm>
          <a:prstGeom prst="rect">
            <a:avLst/>
          </a:prstGeom>
          <a:solidFill>
            <a:srgbClr val="10303D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8"/>
          <p:cNvSpPr/>
          <p:nvPr/>
        </p:nvSpPr>
        <p:spPr>
          <a:xfrm>
            <a:off x="11123437" y="2573565"/>
            <a:ext cx="1083717" cy="2914770"/>
          </a:xfrm>
          <a:prstGeom prst="rect">
            <a:avLst/>
          </a:prstGeom>
          <a:solidFill>
            <a:srgbClr val="10303D">
              <a:alpha val="2588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21776" y="5787817"/>
            <a:ext cx="1387206" cy="68898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8"/>
          <p:cNvSpPr/>
          <p:nvPr/>
        </p:nvSpPr>
        <p:spPr>
          <a:xfrm>
            <a:off x="8934761" y="2670158"/>
            <a:ext cx="2250213" cy="302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Preliminary Acknowledgement</a:t>
            </a:r>
            <a:endParaRPr/>
          </a:p>
        </p:txBody>
      </p:sp>
      <p:sp>
        <p:nvSpPr>
          <p:cNvPr id="311" name="Google Shape;311;p8"/>
          <p:cNvSpPr/>
          <p:nvPr/>
        </p:nvSpPr>
        <p:spPr>
          <a:xfrm>
            <a:off x="1490002" y="2670158"/>
            <a:ext cx="1566020" cy="302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Initial Notification </a:t>
            </a:r>
            <a:endParaRPr/>
          </a:p>
        </p:txBody>
      </p:sp>
      <p:sp>
        <p:nvSpPr>
          <p:cNvPr id="312" name="Google Shape;312;p8"/>
          <p:cNvSpPr/>
          <p:nvPr/>
        </p:nvSpPr>
        <p:spPr>
          <a:xfrm>
            <a:off x="6456040" y="2077046"/>
            <a:ext cx="2042938" cy="1687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Governments and MARS-participating OGMP 2.0 companies </a:t>
            </a:r>
            <a:r>
              <a:rPr b="1" i="0" lang="en-US" sz="115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notified simultaneously</a:t>
            </a:r>
            <a:endParaRPr/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" u="none" cap="none" strike="noStrike">
                <a:solidFill>
                  <a:srgbClr val="10303D"/>
                </a:solidFill>
                <a:latin typeface="Roboto"/>
                <a:ea typeface="Roboto"/>
                <a:cs typeface="Roboto"/>
                <a:sym typeface="Roboto"/>
              </a:rPr>
              <a:t>If non-OGMP 2.0, government </a:t>
            </a:r>
            <a:r>
              <a:rPr b="1" i="0" lang="en-US" sz="1150" u="none" cap="none" strike="noStrike">
                <a:solidFill>
                  <a:srgbClr val="10303D"/>
                </a:solidFill>
                <a:latin typeface="Roboto"/>
                <a:ea typeface="Roboto"/>
                <a:cs typeface="Roboto"/>
                <a:sym typeface="Roboto"/>
              </a:rPr>
              <a:t>then</a:t>
            </a:r>
            <a:r>
              <a:rPr b="0" i="0" lang="en-US" sz="1150" u="none" cap="none" strike="noStrike">
                <a:solidFill>
                  <a:srgbClr val="10303D"/>
                </a:solidFill>
                <a:latin typeface="Roboto"/>
                <a:ea typeface="Roboto"/>
                <a:cs typeface="Roboto"/>
                <a:sym typeface="Roboto"/>
              </a:rPr>
              <a:t> companies</a:t>
            </a:r>
            <a:endParaRPr/>
          </a:p>
        </p:txBody>
      </p:sp>
      <p:sp>
        <p:nvSpPr>
          <p:cNvPr id="313" name="Google Shape;313;p8"/>
          <p:cNvSpPr/>
          <p:nvPr/>
        </p:nvSpPr>
        <p:spPr>
          <a:xfrm>
            <a:off x="4010284" y="2670157"/>
            <a:ext cx="1475373" cy="994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Notice of the emission event, location, and potential operator</a:t>
            </a:r>
            <a:endParaRPr/>
          </a:p>
        </p:txBody>
      </p:sp>
      <p:sp>
        <p:nvSpPr>
          <p:cNvPr id="314" name="Google Shape;314;p8"/>
          <p:cNvSpPr/>
          <p:nvPr/>
        </p:nvSpPr>
        <p:spPr>
          <a:xfrm>
            <a:off x="1490002" y="2996952"/>
            <a:ext cx="1761682" cy="533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5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As soon as possible </a:t>
            </a:r>
            <a:r>
              <a:rPr b="0" i="0" lang="en-US" sz="115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after the detection</a:t>
            </a:r>
            <a:endParaRPr/>
          </a:p>
        </p:txBody>
      </p:sp>
      <p:sp>
        <p:nvSpPr>
          <p:cNvPr id="315" name="Google Shape;315;p8"/>
          <p:cNvSpPr/>
          <p:nvPr/>
        </p:nvSpPr>
        <p:spPr>
          <a:xfrm>
            <a:off x="8934761" y="2996952"/>
            <a:ext cx="2068369" cy="533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Acknowledgement and initial feedback</a:t>
            </a:r>
            <a:endParaRPr/>
          </a:p>
        </p:txBody>
      </p:sp>
      <p:sp>
        <p:nvSpPr>
          <p:cNvPr id="316" name="Google Shape;316;p8"/>
          <p:cNvSpPr/>
          <p:nvPr/>
        </p:nvSpPr>
        <p:spPr>
          <a:xfrm>
            <a:off x="4683108" y="2223929"/>
            <a:ext cx="951428" cy="121635"/>
          </a:xfrm>
          <a:prstGeom prst="rightArrow">
            <a:avLst>
              <a:gd fmla="val 50000" name="adj1"/>
              <a:gd fmla="val 118122" name="adj2"/>
            </a:avLst>
          </a:prstGeom>
          <a:solidFill>
            <a:srgbClr val="06AE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DFC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7" name="Google Shape;317;p8"/>
          <p:cNvCxnSpPr/>
          <p:nvPr/>
        </p:nvCxnSpPr>
        <p:spPr>
          <a:xfrm>
            <a:off x="1097284" y="3789040"/>
            <a:ext cx="9997437" cy="0"/>
          </a:xfrm>
          <a:prstGeom prst="straightConnector1">
            <a:avLst/>
          </a:prstGeom>
          <a:blipFill rotWithShape="1">
            <a:blip r:embed="rId7">
              <a:alphaModFix/>
            </a:blip>
            <a:tile algn="tl" flip="none" tx="0" sx="100000" ty="0" sy="100000"/>
          </a:blipFill>
          <a:ln cap="flat" cmpd="sng" w="25400">
            <a:solidFill>
              <a:schemeClr val="lt2"/>
            </a:solidFill>
            <a:prstDash val="dot"/>
            <a:miter lim="400000"/>
            <a:headEnd len="sm" w="sm" type="none"/>
            <a:tailEnd len="sm" w="sm" type="none"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</p:cxnSp>
      <p:pic>
        <p:nvPicPr>
          <p:cNvPr descr="Alarm clock outline" id="318" name="Google Shape;31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83284" y="2039251"/>
            <a:ext cx="431090" cy="431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velope outline" id="319" name="Google Shape;31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56014" y="2061806"/>
            <a:ext cx="431090" cy="431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ument outline" id="320" name="Google Shape;320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15310" y="2042767"/>
            <a:ext cx="450130" cy="450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earch outline" id="321" name="Google Shape;321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041427" y="3960291"/>
            <a:ext cx="476822" cy="476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cial network outline" id="322" name="Google Shape;322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906556" y="3980899"/>
            <a:ext cx="458884" cy="458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ols outline" id="323" name="Google Shape;323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544203" y="3988564"/>
            <a:ext cx="448767" cy="448767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8"/>
          <p:cNvSpPr/>
          <p:nvPr/>
        </p:nvSpPr>
        <p:spPr>
          <a:xfrm>
            <a:off x="8904312" y="4570896"/>
            <a:ext cx="1991616" cy="302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Mitigation and Tracking</a:t>
            </a:r>
            <a:endParaRPr/>
          </a:p>
        </p:txBody>
      </p:sp>
      <p:sp>
        <p:nvSpPr>
          <p:cNvPr id="325" name="Google Shape;325;p8"/>
          <p:cNvSpPr/>
          <p:nvPr/>
        </p:nvSpPr>
        <p:spPr>
          <a:xfrm>
            <a:off x="1455255" y="4488387"/>
            <a:ext cx="156602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Follow Up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50" u="none" cap="none" strike="noStrike">
              <a:solidFill>
                <a:srgbClr val="FDFC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" u="none" cap="none" strike="noStrik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Within one week of the initial notification</a:t>
            </a:r>
            <a:endParaRPr/>
          </a:p>
        </p:txBody>
      </p:sp>
      <p:pic>
        <p:nvPicPr>
          <p:cNvPr descr="Alarm clock outline" id="326" name="Google Shape;326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83284" y="3939989"/>
            <a:ext cx="431090" cy="43109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8"/>
          <p:cNvSpPr/>
          <p:nvPr/>
        </p:nvSpPr>
        <p:spPr>
          <a:xfrm>
            <a:off x="6594691" y="4258784"/>
            <a:ext cx="1737493" cy="977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Governments and companies notified </a:t>
            </a:r>
            <a:r>
              <a:rPr b="1" i="0" lang="en-US" sz="115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simultaneously with feedback form and support options</a:t>
            </a:r>
            <a:endParaRPr b="1" i="0" sz="115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p8"/>
          <p:cNvSpPr/>
          <p:nvPr/>
        </p:nvSpPr>
        <p:spPr>
          <a:xfrm>
            <a:off x="4683596" y="4137149"/>
            <a:ext cx="951428" cy="121635"/>
          </a:xfrm>
          <a:prstGeom prst="rightArrow">
            <a:avLst>
              <a:gd fmla="val 50000" name="adj1"/>
              <a:gd fmla="val 118122" name="adj2"/>
            </a:avLst>
          </a:prstGeom>
          <a:solidFill>
            <a:srgbClr val="06AE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DFC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8"/>
          <p:cNvSpPr/>
          <p:nvPr/>
        </p:nvSpPr>
        <p:spPr>
          <a:xfrm>
            <a:off x="4054864" y="4520096"/>
            <a:ext cx="1789109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" u="none" cap="none" strike="noStrik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Additional analysis, including potential source, emission rate + uncertainty shared</a:t>
            </a:r>
            <a:endParaRPr/>
          </a:p>
        </p:txBody>
      </p:sp>
      <p:sp>
        <p:nvSpPr>
          <p:cNvPr id="330" name="Google Shape;330;p8"/>
          <p:cNvSpPr/>
          <p:nvPr/>
        </p:nvSpPr>
        <p:spPr>
          <a:xfrm>
            <a:off x="8980239" y="5071563"/>
            <a:ext cx="951428" cy="121635"/>
          </a:xfrm>
          <a:prstGeom prst="rightArrow">
            <a:avLst>
              <a:gd fmla="val 50000" name="adj1"/>
              <a:gd fmla="val 118122" name="adj2"/>
            </a:avLst>
          </a:prstGeom>
          <a:solidFill>
            <a:srgbClr val="06AE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DFC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8"/>
          <p:cNvSpPr/>
          <p:nvPr/>
        </p:nvSpPr>
        <p:spPr>
          <a:xfrm>
            <a:off x="5452677" y="5844830"/>
            <a:ext cx="5639593" cy="303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5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After 45-75 days, all non-proprietary data and metadata is made </a:t>
            </a:r>
            <a:r>
              <a:rPr b="1" i="1" lang="en-US" sz="1200" u="none" cap="none" strike="noStrike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publicly available</a:t>
            </a:r>
            <a:endParaRPr/>
          </a:p>
        </p:txBody>
      </p:sp>
      <p:cxnSp>
        <p:nvCxnSpPr>
          <p:cNvPr id="332" name="Google Shape;332;p8"/>
          <p:cNvCxnSpPr/>
          <p:nvPr/>
        </p:nvCxnSpPr>
        <p:spPr>
          <a:xfrm>
            <a:off x="5555940" y="6009520"/>
            <a:ext cx="378156" cy="0"/>
          </a:xfrm>
          <a:prstGeom prst="straightConnector1">
            <a:avLst/>
          </a:prstGeom>
          <a:noFill/>
          <a:ln cap="flat" cmpd="sng" w="12700">
            <a:solidFill>
              <a:srgbClr val="06AE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A blue globe with text&#10;&#10;Description automatically generated" id="333" name="Google Shape;333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330687" y="5680414"/>
            <a:ext cx="1205048" cy="903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9"/>
          <p:cNvSpPr/>
          <p:nvPr/>
        </p:nvSpPr>
        <p:spPr>
          <a:xfrm>
            <a:off x="379776" y="145619"/>
            <a:ext cx="368963" cy="252028"/>
          </a:xfrm>
          <a:custGeom>
            <a:rect b="b" l="l" r="r" t="t"/>
            <a:pathLst>
              <a:path extrusionOk="0" h="21600" w="2160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9"/>
          <p:cNvSpPr txBox="1"/>
          <p:nvPr/>
        </p:nvSpPr>
        <p:spPr>
          <a:xfrm>
            <a:off x="1097283" y="145619"/>
            <a:ext cx="10183294" cy="963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UNEP IMEO L4 Validation: </a:t>
            </a:r>
            <a:r>
              <a:rPr b="1" i="0" lang="en-US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Controlled Release Studies</a:t>
            </a:r>
            <a:endParaRPr/>
          </a:p>
        </p:txBody>
      </p:sp>
      <p:cxnSp>
        <p:nvCxnSpPr>
          <p:cNvPr id="340" name="Google Shape;340;p9"/>
          <p:cNvCxnSpPr/>
          <p:nvPr/>
        </p:nvCxnSpPr>
        <p:spPr>
          <a:xfrm>
            <a:off x="1097283" y="582718"/>
            <a:ext cx="4995967" cy="0"/>
          </a:xfrm>
          <a:prstGeom prst="straightConnector1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 cap="flat" cmpd="sng" w="38100">
            <a:solidFill>
              <a:srgbClr val="02A0E3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</p:cxnSp>
      <p:grpSp>
        <p:nvGrpSpPr>
          <p:cNvPr id="341" name="Google Shape;341;p9"/>
          <p:cNvGrpSpPr/>
          <p:nvPr/>
        </p:nvGrpSpPr>
        <p:grpSpPr>
          <a:xfrm>
            <a:off x="7088957" y="983831"/>
            <a:ext cx="4894087" cy="3664944"/>
            <a:chOff x="7156334" y="1108959"/>
            <a:chExt cx="4894087" cy="3664944"/>
          </a:xfrm>
        </p:grpSpPr>
        <p:pic>
          <p:nvPicPr>
            <p:cNvPr id="342" name="Google Shape;342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156334" y="1108959"/>
              <a:ext cx="4894087" cy="3664944"/>
            </a:xfrm>
            <a:prstGeom prst="rect">
              <a:avLst/>
            </a:prstGeom>
            <a:noFill/>
            <a:ln cap="flat" cmpd="sng" w="38100">
              <a:solidFill>
                <a:srgbClr val="093654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43" name="Google Shape;343;p9"/>
            <p:cNvSpPr txBox="1"/>
            <p:nvPr/>
          </p:nvSpPr>
          <p:spPr>
            <a:xfrm>
              <a:off x="7156334" y="4250683"/>
              <a:ext cx="2555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Stanford Mobile Release Lab (PI Adam Brandt)</a:t>
              </a:r>
              <a:endParaRPr/>
            </a:p>
          </p:txBody>
        </p:sp>
      </p:grpSp>
      <p:grpSp>
        <p:nvGrpSpPr>
          <p:cNvPr id="344" name="Google Shape;344;p9"/>
          <p:cNvGrpSpPr/>
          <p:nvPr/>
        </p:nvGrpSpPr>
        <p:grpSpPr>
          <a:xfrm>
            <a:off x="9588760" y="4769476"/>
            <a:ext cx="2394284" cy="1762541"/>
            <a:chOff x="7028850" y="4779101"/>
            <a:chExt cx="2394284" cy="1762541"/>
          </a:xfrm>
        </p:grpSpPr>
        <p:pic>
          <p:nvPicPr>
            <p:cNvPr descr="A field with tracks in the mud&#10;&#10;Description automatically generated with medium confidence" id="345" name="Google Shape;345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088957" y="4791009"/>
              <a:ext cx="2334176" cy="1750633"/>
            </a:xfrm>
            <a:prstGeom prst="rect">
              <a:avLst/>
            </a:prstGeom>
            <a:noFill/>
            <a:ln cap="flat" cmpd="sng" w="38100">
              <a:solidFill>
                <a:srgbClr val="093654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46" name="Google Shape;346;p9"/>
            <p:cNvSpPr txBox="1"/>
            <p:nvPr/>
          </p:nvSpPr>
          <p:spPr>
            <a:xfrm>
              <a:off x="7028850" y="4779101"/>
              <a:ext cx="23942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rgbClr val="093654"/>
                  </a:solidFill>
                  <a:latin typeface="Roboto"/>
                  <a:ea typeface="Roboto"/>
                  <a:cs typeface="Roboto"/>
                  <a:sym typeface="Roboto"/>
                </a:rPr>
                <a:t>Dave Risk (StFX Uni) Pipes for dispersed controlled release of methane buried into a landfill type environment.  </a:t>
              </a:r>
              <a:endParaRPr/>
            </a:p>
          </p:txBody>
        </p:sp>
      </p:grpSp>
      <p:grpSp>
        <p:nvGrpSpPr>
          <p:cNvPr id="347" name="Google Shape;347;p9"/>
          <p:cNvGrpSpPr/>
          <p:nvPr/>
        </p:nvGrpSpPr>
        <p:grpSpPr>
          <a:xfrm>
            <a:off x="7088957" y="4781384"/>
            <a:ext cx="2334747" cy="1746504"/>
            <a:chOff x="2964581" y="2986056"/>
            <a:chExt cx="3046589" cy="2278997"/>
          </a:xfrm>
        </p:grpSpPr>
        <p:pic>
          <p:nvPicPr>
            <p:cNvPr id="348" name="Google Shape;348;p9"/>
            <p:cNvPicPr preferRelativeResize="0"/>
            <p:nvPr/>
          </p:nvPicPr>
          <p:blipFill rotWithShape="1">
            <a:blip r:embed="rId6">
              <a:alphaModFix/>
            </a:blip>
            <a:srcRect b="0" l="44887" r="234" t="0"/>
            <a:stretch/>
          </p:blipFill>
          <p:spPr>
            <a:xfrm>
              <a:off x="2964581" y="2986056"/>
              <a:ext cx="2473693" cy="2278997"/>
            </a:xfrm>
            <a:prstGeom prst="rect">
              <a:avLst/>
            </a:prstGeom>
            <a:noFill/>
            <a:ln cap="flat" cmpd="sng" w="38100">
              <a:solidFill>
                <a:srgbClr val="093654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49" name="Google Shape;349;p9"/>
            <p:cNvSpPr txBox="1"/>
            <p:nvPr/>
          </p:nvSpPr>
          <p:spPr>
            <a:xfrm>
              <a:off x="3989635" y="4680352"/>
              <a:ext cx="2021535" cy="2409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[Sherwin </a:t>
              </a:r>
              <a:r>
                <a:rPr b="0" i="1" lang="en-US" sz="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et al., AMT, </a:t>
              </a:r>
              <a:r>
                <a:rPr b="0" i="0" lang="en-US" sz="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2024]</a:t>
              </a:r>
              <a:endParaRPr/>
            </a:p>
          </p:txBody>
        </p:sp>
      </p:grpSp>
      <p:sp>
        <p:nvSpPr>
          <p:cNvPr id="350" name="Google Shape;350;p9"/>
          <p:cNvSpPr txBox="1"/>
          <p:nvPr/>
        </p:nvSpPr>
        <p:spPr>
          <a:xfrm>
            <a:off x="346131" y="951837"/>
            <a:ext cx="6439679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UNEP’s IMEO, though its Methane Science Studies, sponsors </a:t>
            </a: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controlled release studies 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validation of L4 (emissions) data from satellites (and suborbital observations), including recent work from Stanford University [e.g., Sherwin </a:t>
            </a: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 al., 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2024]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Confirmed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upcoming controlled release testing at TOTALEnergies TADI facility in France will focus on ground- and sub-orbital observing platforms</a:t>
            </a:r>
            <a:endParaRPr/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4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Planned Activities in Development:</a:t>
            </a:r>
            <a:endParaRPr/>
          </a:p>
          <a:p>
            <a:pPr indent="-196850" lvl="4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4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4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6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9"/>
          <p:cNvSpPr txBox="1"/>
          <p:nvPr/>
        </p:nvSpPr>
        <p:spPr>
          <a:xfrm>
            <a:off x="379776" y="6280036"/>
            <a:ext cx="663119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Please contact James France (</a:t>
            </a:r>
            <a:r>
              <a:rPr b="0" i="0" lang="en-US" sz="1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jfrance@edf.org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 for more information</a:t>
            </a:r>
            <a:endParaRPr/>
          </a:p>
        </p:txBody>
      </p:sp>
      <p:sp>
        <p:nvSpPr>
          <p:cNvPr id="352" name="Google Shape;352;p9"/>
          <p:cNvSpPr txBox="1"/>
          <p:nvPr/>
        </p:nvSpPr>
        <p:spPr>
          <a:xfrm>
            <a:off x="960163" y="3023510"/>
            <a:ext cx="5825647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4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AutoNum type="arabicPeriod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Madrid Landfill measurement validation and intercomparison (with ESA)</a:t>
            </a:r>
            <a:endParaRPr/>
          </a:p>
          <a:p>
            <a:pPr indent="-342900" lvl="4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AutoNum type="arabicPeriod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 dispersed release study (Dave Risk, St. FX University, Canada)</a:t>
            </a:r>
            <a:endParaRPr/>
          </a:p>
          <a:p>
            <a:pPr indent="-342900" lvl="4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AutoNum type="arabicPeriod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Expand controlled releases globally (e.g., ASEAN region with JOGMEC)</a:t>
            </a:r>
            <a:endParaRPr/>
          </a:p>
        </p:txBody>
      </p:sp>
      <p:sp>
        <p:nvSpPr>
          <p:cNvPr id="353" name="Google Shape;353;p9"/>
          <p:cNvSpPr txBox="1"/>
          <p:nvPr/>
        </p:nvSpPr>
        <p:spPr>
          <a:xfrm>
            <a:off x="346131" y="4430922"/>
            <a:ext cx="61287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4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CEOS is encouraged to participate in these validation efforts in </a:t>
            </a: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 many ways as possible 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including:</a:t>
            </a:r>
            <a:endParaRPr/>
          </a:p>
        </p:txBody>
      </p:sp>
      <p:sp>
        <p:nvSpPr>
          <p:cNvPr id="354" name="Google Shape;354;p9"/>
          <p:cNvSpPr txBox="1"/>
          <p:nvPr/>
        </p:nvSpPr>
        <p:spPr>
          <a:xfrm>
            <a:off x="960163" y="5125697"/>
            <a:ext cx="582564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6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AutoNum type="arabicPeriod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Individual PI/Contributor participation in controlled release studies</a:t>
            </a:r>
            <a:endParaRPr/>
          </a:p>
          <a:p>
            <a:pPr indent="-342900" lvl="6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AutoNum type="arabicPeriod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Satellite coordination and tasking for controlled release studies</a:t>
            </a:r>
            <a:endParaRPr/>
          </a:p>
          <a:p>
            <a:pPr indent="-342900" lvl="6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AutoNum type="arabicPeriod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Study design and facilitation</a:t>
            </a:r>
            <a:endParaRPr/>
          </a:p>
          <a:p>
            <a:pPr indent="-342900" lvl="6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AutoNum type="arabicPeriod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Institutional funding participation if desired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-Blue 2">
      <a:dk1>
        <a:srgbClr val="292729"/>
      </a:dk1>
      <a:lt1>
        <a:srgbClr val="FDFCFF"/>
      </a:lt1>
      <a:dk2>
        <a:srgbClr val="000000"/>
      </a:dk2>
      <a:lt2>
        <a:srgbClr val="FEFFFF"/>
      </a:lt2>
      <a:accent1>
        <a:srgbClr val="F0F4F7"/>
      </a:accent1>
      <a:accent2>
        <a:srgbClr val="C3CBD0"/>
      </a:accent2>
      <a:accent3>
        <a:srgbClr val="146DA9"/>
      </a:accent3>
      <a:accent4>
        <a:srgbClr val="136DA9"/>
      </a:accent4>
      <a:accent5>
        <a:srgbClr val="136DA9"/>
      </a:accent5>
      <a:accent6>
        <a:srgbClr val="136DA9"/>
      </a:accent6>
      <a:hlink>
        <a:srgbClr val="136DA9"/>
      </a:hlink>
      <a:folHlink>
        <a:srgbClr val="0D60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